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31.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notesSlides/notesSlide32.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notesSlides/notesSlide33.xml" ContentType="application/vnd.openxmlformats-officedocument.presentationml.notesSlide+xml"/>
  <Override PartName="/ppt/charts/chart4.xml" ContentType="application/vnd.openxmlformats-officedocument.drawingml.chart+xml"/>
  <Override PartName="/ppt/theme/themeOverride4.xml" ContentType="application/vnd.openxmlformats-officedocument.themeOverr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sldIdLst>
    <p:sldId id="256" r:id="rId2"/>
    <p:sldId id="257" r:id="rId3"/>
    <p:sldId id="258" r:id="rId4"/>
    <p:sldId id="260" r:id="rId5"/>
    <p:sldId id="348" r:id="rId6"/>
    <p:sldId id="388" r:id="rId7"/>
    <p:sldId id="387" r:id="rId8"/>
    <p:sldId id="389" r:id="rId9"/>
    <p:sldId id="390" r:id="rId10"/>
    <p:sldId id="384" r:id="rId11"/>
    <p:sldId id="391" r:id="rId12"/>
    <p:sldId id="371" r:id="rId13"/>
    <p:sldId id="368" r:id="rId14"/>
    <p:sldId id="352" r:id="rId15"/>
    <p:sldId id="353" r:id="rId16"/>
    <p:sldId id="354" r:id="rId17"/>
    <p:sldId id="355" r:id="rId18"/>
    <p:sldId id="357" r:id="rId19"/>
    <p:sldId id="263" r:id="rId20"/>
    <p:sldId id="265" r:id="rId21"/>
    <p:sldId id="451" r:id="rId22"/>
    <p:sldId id="266" r:id="rId23"/>
    <p:sldId id="450" r:id="rId24"/>
    <p:sldId id="267" r:id="rId25"/>
    <p:sldId id="372" r:id="rId26"/>
    <p:sldId id="374" r:id="rId27"/>
    <p:sldId id="271" r:id="rId28"/>
    <p:sldId id="262" r:id="rId29"/>
    <p:sldId id="424" r:id="rId30"/>
    <p:sldId id="259" r:id="rId31"/>
    <p:sldId id="393" r:id="rId32"/>
    <p:sldId id="421" r:id="rId33"/>
    <p:sldId id="449" r:id="rId34"/>
    <p:sldId id="395" r:id="rId35"/>
    <p:sldId id="437" r:id="rId36"/>
    <p:sldId id="445" r:id="rId37"/>
    <p:sldId id="430" r:id="rId38"/>
    <p:sldId id="381"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49" autoAdjust="0"/>
    <p:restoredTop sz="58072" autoAdjust="0"/>
  </p:normalViewPr>
  <p:slideViewPr>
    <p:cSldViewPr snapToGrid="0">
      <p:cViewPr varScale="1">
        <p:scale>
          <a:sx n="67" d="100"/>
          <a:sy n="67" d="100"/>
        </p:scale>
        <p:origin x="270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Sheet1!$G$2</c:f>
              <c:strCache>
                <c:ptCount val="1"/>
                <c:pt idx="0">
                  <c:v>Protein Identificaiton</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Sheet1!$F$3:$F$7</c:f>
              <c:strCache>
                <c:ptCount val="5"/>
                <c:pt idx="0">
                  <c:v>A</c:v>
                </c:pt>
                <c:pt idx="1">
                  <c:v>B</c:v>
                </c:pt>
                <c:pt idx="2">
                  <c:v>C</c:v>
                </c:pt>
                <c:pt idx="3">
                  <c:v>D</c:v>
                </c:pt>
                <c:pt idx="4">
                  <c:v>E</c:v>
                </c:pt>
              </c:strCache>
            </c:strRef>
          </c:cat>
          <c:val>
            <c:numRef>
              <c:f>Sheet1!$G$3:$G$7</c:f>
              <c:numCache>
                <c:formatCode>General</c:formatCode>
                <c:ptCount val="5"/>
                <c:pt idx="0">
                  <c:v>1711</c:v>
                </c:pt>
                <c:pt idx="1">
                  <c:v>1752</c:v>
                </c:pt>
                <c:pt idx="2">
                  <c:v>1764</c:v>
                </c:pt>
                <c:pt idx="3">
                  <c:v>1702</c:v>
                </c:pt>
                <c:pt idx="4">
                  <c:v>1690</c:v>
                </c:pt>
              </c:numCache>
            </c:numRef>
          </c:val>
          <c:extLst>
            <c:ext xmlns:c16="http://schemas.microsoft.com/office/drawing/2014/chart" uri="{C3380CC4-5D6E-409C-BE32-E72D297353CC}">
              <c16:uniqueId val="{00000000-BE9B-43B8-86B4-72BA3FAAA000}"/>
            </c:ext>
          </c:extLst>
        </c:ser>
        <c:ser>
          <c:idx val="1"/>
          <c:order val="1"/>
          <c:tx>
            <c:strRef>
              <c:f>Sheet1!$H$2</c:f>
              <c:strCache>
                <c:ptCount val="1"/>
                <c:pt idx="0">
                  <c:v>Protein Quantificaton</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Sheet1!$F$3:$F$7</c:f>
              <c:strCache>
                <c:ptCount val="5"/>
                <c:pt idx="0">
                  <c:v>A</c:v>
                </c:pt>
                <c:pt idx="1">
                  <c:v>B</c:v>
                </c:pt>
                <c:pt idx="2">
                  <c:v>C</c:v>
                </c:pt>
                <c:pt idx="3">
                  <c:v>D</c:v>
                </c:pt>
                <c:pt idx="4">
                  <c:v>E</c:v>
                </c:pt>
              </c:strCache>
            </c:strRef>
          </c:cat>
          <c:val>
            <c:numRef>
              <c:f>Sheet1!$H$3:$H$7</c:f>
              <c:numCache>
                <c:formatCode>General</c:formatCode>
                <c:ptCount val="5"/>
                <c:pt idx="0">
                  <c:v>1489</c:v>
                </c:pt>
                <c:pt idx="1">
                  <c:v>1531</c:v>
                </c:pt>
                <c:pt idx="2">
                  <c:v>1525</c:v>
                </c:pt>
                <c:pt idx="3">
                  <c:v>1454</c:v>
                </c:pt>
                <c:pt idx="4">
                  <c:v>1468</c:v>
                </c:pt>
              </c:numCache>
            </c:numRef>
          </c:val>
          <c:extLst>
            <c:ext xmlns:c16="http://schemas.microsoft.com/office/drawing/2014/chart" uri="{C3380CC4-5D6E-409C-BE32-E72D297353CC}">
              <c16:uniqueId val="{00000001-BE9B-43B8-86B4-72BA3FAAA000}"/>
            </c:ext>
          </c:extLst>
        </c:ser>
        <c:dLbls>
          <c:showLegendKey val="0"/>
          <c:showVal val="0"/>
          <c:showCatName val="0"/>
          <c:showSerName val="0"/>
          <c:showPercent val="0"/>
          <c:showBubbleSize val="0"/>
        </c:dLbls>
        <c:gapWidth val="150"/>
        <c:axId val="48106496"/>
        <c:axId val="50000640"/>
      </c:barChart>
      <c:catAx>
        <c:axId val="48106496"/>
        <c:scaling>
          <c:orientation val="minMax"/>
        </c:scaling>
        <c:delete val="0"/>
        <c:axPos val="b"/>
        <c:numFmt formatCode="General" sourceLinked="1"/>
        <c:majorTickMark val="out"/>
        <c:minorTickMark val="none"/>
        <c:tickLblPos val="nextTo"/>
        <c:crossAx val="50000640"/>
        <c:crosses val="autoZero"/>
        <c:auto val="1"/>
        <c:lblAlgn val="ctr"/>
        <c:lblOffset val="100"/>
        <c:noMultiLvlLbl val="0"/>
      </c:catAx>
      <c:valAx>
        <c:axId val="50000640"/>
        <c:scaling>
          <c:orientation val="minMax"/>
        </c:scaling>
        <c:delete val="0"/>
        <c:axPos val="l"/>
        <c:title>
          <c:tx>
            <c:rich>
              <a:bodyPr rot="-5400000" vert="horz"/>
              <a:lstStyle/>
              <a:p>
                <a:pPr>
                  <a:defRPr/>
                </a:pPr>
                <a:r>
                  <a:rPr lang="en-US"/>
                  <a:t>Protein Number</a:t>
                </a:r>
              </a:p>
            </c:rich>
          </c:tx>
          <c:overlay val="0"/>
        </c:title>
        <c:numFmt formatCode="General" sourceLinked="1"/>
        <c:majorTickMark val="out"/>
        <c:minorTickMark val="none"/>
        <c:tickLblPos val="nextTo"/>
        <c:crossAx val="48106496"/>
        <c:crosses val="autoZero"/>
        <c:crossBetween val="between"/>
      </c:valAx>
    </c:plotArea>
    <c:legend>
      <c:legendPos val="t"/>
      <c:overlay val="0"/>
    </c:legend>
    <c:plotVisOnly val="1"/>
    <c:dispBlanksAs val="gap"/>
    <c:showDLblsOverMax val="0"/>
  </c:chart>
  <c:txPr>
    <a:bodyPr/>
    <a:lstStyle/>
    <a:p>
      <a:pPr>
        <a:defRPr sz="14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frequency!$B$1</c:f>
              <c:strCache>
                <c:ptCount val="1"/>
                <c:pt idx="0">
                  <c:v>Control</c:v>
                </c:pt>
              </c:strCache>
            </c:strRef>
          </c:tx>
          <c:spPr>
            <a:solidFill>
              <a:srgbClr val="FF0000"/>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frequency!$A$2:$A$17</c:f>
              <c:strCache>
                <c:ptCount val="16"/>
                <c:pt idx="0">
                  <c:v>&lt;=-2</c:v>
                </c:pt>
                <c:pt idx="1">
                  <c:v>-2 to -1.8</c:v>
                </c:pt>
                <c:pt idx="2">
                  <c:v>-1.8 to -1.6</c:v>
                </c:pt>
                <c:pt idx="3">
                  <c:v>-1.6 to -1.4</c:v>
                </c:pt>
                <c:pt idx="4">
                  <c:v>-1.4 to -1.3</c:v>
                </c:pt>
                <c:pt idx="5">
                  <c:v>-1.3 to -1.2</c:v>
                </c:pt>
                <c:pt idx="6">
                  <c:v>-1.2 to -1.1</c:v>
                </c:pt>
                <c:pt idx="7">
                  <c:v>-1.1 to 1</c:v>
                </c:pt>
                <c:pt idx="8">
                  <c:v>1 to 1.1</c:v>
                </c:pt>
                <c:pt idx="9">
                  <c:v>1.1 to 1.2</c:v>
                </c:pt>
                <c:pt idx="10">
                  <c:v>1.2 to 1.3</c:v>
                </c:pt>
                <c:pt idx="11">
                  <c:v>1.3 to 1.4</c:v>
                </c:pt>
                <c:pt idx="12">
                  <c:v>1.4 to 1.6</c:v>
                </c:pt>
                <c:pt idx="13">
                  <c:v>1.6 to 1.8</c:v>
                </c:pt>
                <c:pt idx="14">
                  <c:v>1.8 to 2</c:v>
                </c:pt>
                <c:pt idx="15">
                  <c:v>&gt;2</c:v>
                </c:pt>
              </c:strCache>
            </c:strRef>
          </c:cat>
          <c:val>
            <c:numRef>
              <c:f>frequency!$B$2:$B$17</c:f>
              <c:numCache>
                <c:formatCode>General</c:formatCode>
                <c:ptCount val="16"/>
                <c:pt idx="0">
                  <c:v>10</c:v>
                </c:pt>
                <c:pt idx="1">
                  <c:v>0</c:v>
                </c:pt>
                <c:pt idx="2">
                  <c:v>4</c:v>
                </c:pt>
                <c:pt idx="3">
                  <c:v>7</c:v>
                </c:pt>
                <c:pt idx="4">
                  <c:v>8</c:v>
                </c:pt>
                <c:pt idx="5">
                  <c:v>16</c:v>
                </c:pt>
                <c:pt idx="6">
                  <c:v>52</c:v>
                </c:pt>
                <c:pt idx="7">
                  <c:v>537</c:v>
                </c:pt>
                <c:pt idx="8">
                  <c:v>567</c:v>
                </c:pt>
                <c:pt idx="9">
                  <c:v>51</c:v>
                </c:pt>
                <c:pt idx="10">
                  <c:v>23</c:v>
                </c:pt>
                <c:pt idx="11">
                  <c:v>8</c:v>
                </c:pt>
                <c:pt idx="12">
                  <c:v>3</c:v>
                </c:pt>
                <c:pt idx="13">
                  <c:v>2</c:v>
                </c:pt>
                <c:pt idx="14">
                  <c:v>0</c:v>
                </c:pt>
                <c:pt idx="15">
                  <c:v>4</c:v>
                </c:pt>
              </c:numCache>
            </c:numRef>
          </c:val>
          <c:extLst>
            <c:ext xmlns:c16="http://schemas.microsoft.com/office/drawing/2014/chart" uri="{C3380CC4-5D6E-409C-BE32-E72D297353CC}">
              <c16:uniqueId val="{00000000-48B8-4C9D-9E7E-3AF5CE191B73}"/>
            </c:ext>
          </c:extLst>
        </c:ser>
        <c:dLbls>
          <c:showLegendKey val="0"/>
          <c:showVal val="0"/>
          <c:showCatName val="0"/>
          <c:showSerName val="0"/>
          <c:showPercent val="0"/>
          <c:showBubbleSize val="0"/>
        </c:dLbls>
        <c:gapWidth val="150"/>
        <c:axId val="52404992"/>
        <c:axId val="52406912"/>
      </c:barChart>
      <c:catAx>
        <c:axId val="52404992"/>
        <c:scaling>
          <c:orientation val="minMax"/>
        </c:scaling>
        <c:delete val="0"/>
        <c:axPos val="b"/>
        <c:title>
          <c:tx>
            <c:rich>
              <a:bodyPr/>
              <a:lstStyle/>
              <a:p>
                <a:pPr>
                  <a:defRPr sz="2000"/>
                </a:pPr>
                <a:r>
                  <a:rPr lang="en-US" sz="2000"/>
                  <a:t>Fold Change</a:t>
                </a:r>
              </a:p>
            </c:rich>
          </c:tx>
          <c:overlay val="0"/>
        </c:title>
        <c:numFmt formatCode="General" sourceLinked="0"/>
        <c:majorTickMark val="out"/>
        <c:minorTickMark val="none"/>
        <c:tickLblPos val="nextTo"/>
        <c:txPr>
          <a:bodyPr/>
          <a:lstStyle/>
          <a:p>
            <a:pPr>
              <a:defRPr sz="1400"/>
            </a:pPr>
            <a:endParaRPr lang="en-US"/>
          </a:p>
        </c:txPr>
        <c:crossAx val="52406912"/>
        <c:crosses val="autoZero"/>
        <c:auto val="1"/>
        <c:lblAlgn val="ctr"/>
        <c:lblOffset val="100"/>
        <c:noMultiLvlLbl val="0"/>
      </c:catAx>
      <c:valAx>
        <c:axId val="52406912"/>
        <c:scaling>
          <c:orientation val="minMax"/>
        </c:scaling>
        <c:delete val="0"/>
        <c:axPos val="l"/>
        <c:majorGridlines>
          <c:spPr>
            <a:ln>
              <a:noFill/>
            </a:ln>
          </c:spPr>
        </c:majorGridlines>
        <c:title>
          <c:tx>
            <c:rich>
              <a:bodyPr rot="-5400000" vert="horz"/>
              <a:lstStyle/>
              <a:p>
                <a:pPr>
                  <a:defRPr sz="2000"/>
                </a:pPr>
                <a:r>
                  <a:rPr lang="en-US" sz="2000"/>
                  <a:t>Protein Number</a:t>
                </a:r>
              </a:p>
            </c:rich>
          </c:tx>
          <c:overlay val="0"/>
        </c:title>
        <c:numFmt formatCode="General" sourceLinked="1"/>
        <c:majorTickMark val="out"/>
        <c:minorTickMark val="none"/>
        <c:tickLblPos val="nextTo"/>
        <c:crossAx val="52404992"/>
        <c:crosses val="autoZero"/>
        <c:crossBetween val="between"/>
      </c:valAx>
    </c:plotArea>
    <c:plotVisOnly val="1"/>
    <c:dispBlanksAs val="gap"/>
    <c:showDLblsOverMax val="0"/>
  </c:chart>
  <c:txPr>
    <a:bodyPr/>
    <a:lstStyle/>
    <a:p>
      <a:pPr>
        <a:defRPr sz="14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1"/>
          <c:order val="0"/>
          <c:tx>
            <c:strRef>
              <c:f>frequency!$C$1</c:f>
              <c:strCache>
                <c:ptCount val="1"/>
                <c:pt idx="0">
                  <c:v>A (2 wks)</c:v>
                </c:pt>
              </c:strCache>
            </c:strRef>
          </c:tx>
          <c:invertIfNegative val="0"/>
          <c:cat>
            <c:strRef>
              <c:f>frequency!$A$2:$A$17</c:f>
              <c:strCache>
                <c:ptCount val="16"/>
                <c:pt idx="0">
                  <c:v>&lt;=-2</c:v>
                </c:pt>
                <c:pt idx="1">
                  <c:v>-2 to -1.8</c:v>
                </c:pt>
                <c:pt idx="2">
                  <c:v>-1.8 to -1.6</c:v>
                </c:pt>
                <c:pt idx="3">
                  <c:v>-1.6 to -1.4</c:v>
                </c:pt>
                <c:pt idx="4">
                  <c:v>-1.4 to -1.3</c:v>
                </c:pt>
                <c:pt idx="5">
                  <c:v>-1.3 to -1.2</c:v>
                </c:pt>
                <c:pt idx="6">
                  <c:v>-1.2 to -1.1</c:v>
                </c:pt>
                <c:pt idx="7">
                  <c:v>-1.1 to 1</c:v>
                </c:pt>
                <c:pt idx="8">
                  <c:v>1 to 1.1</c:v>
                </c:pt>
                <c:pt idx="9">
                  <c:v>1.1 to 1.2</c:v>
                </c:pt>
                <c:pt idx="10">
                  <c:v>1.2 to 1.3</c:v>
                </c:pt>
                <c:pt idx="11">
                  <c:v>1.3 to 1.4</c:v>
                </c:pt>
                <c:pt idx="12">
                  <c:v>1.4 to 1.6</c:v>
                </c:pt>
                <c:pt idx="13">
                  <c:v>1.6 to 1.8</c:v>
                </c:pt>
                <c:pt idx="14">
                  <c:v>1.8 to 2</c:v>
                </c:pt>
                <c:pt idx="15">
                  <c:v>&gt;2</c:v>
                </c:pt>
              </c:strCache>
            </c:strRef>
          </c:cat>
          <c:val>
            <c:numRef>
              <c:f>frequency!$C$2:$C$17</c:f>
              <c:numCache>
                <c:formatCode>General</c:formatCode>
                <c:ptCount val="16"/>
                <c:pt idx="0">
                  <c:v>11</c:v>
                </c:pt>
                <c:pt idx="1">
                  <c:v>4</c:v>
                </c:pt>
                <c:pt idx="2">
                  <c:v>7</c:v>
                </c:pt>
                <c:pt idx="3">
                  <c:v>19</c:v>
                </c:pt>
                <c:pt idx="4">
                  <c:v>17</c:v>
                </c:pt>
                <c:pt idx="5">
                  <c:v>34</c:v>
                </c:pt>
                <c:pt idx="6">
                  <c:v>120</c:v>
                </c:pt>
                <c:pt idx="7">
                  <c:v>459</c:v>
                </c:pt>
                <c:pt idx="8">
                  <c:v>457</c:v>
                </c:pt>
                <c:pt idx="9">
                  <c:v>183</c:v>
                </c:pt>
                <c:pt idx="10">
                  <c:v>68</c:v>
                </c:pt>
                <c:pt idx="11">
                  <c:v>36</c:v>
                </c:pt>
                <c:pt idx="12">
                  <c:v>39</c:v>
                </c:pt>
                <c:pt idx="13">
                  <c:v>7</c:v>
                </c:pt>
                <c:pt idx="14">
                  <c:v>3</c:v>
                </c:pt>
                <c:pt idx="15">
                  <c:v>25</c:v>
                </c:pt>
              </c:numCache>
            </c:numRef>
          </c:val>
          <c:extLst>
            <c:ext xmlns:c16="http://schemas.microsoft.com/office/drawing/2014/chart" uri="{C3380CC4-5D6E-409C-BE32-E72D297353CC}">
              <c16:uniqueId val="{00000000-F47F-4A54-835E-E631CA861186}"/>
            </c:ext>
          </c:extLst>
        </c:ser>
        <c:ser>
          <c:idx val="2"/>
          <c:order val="1"/>
          <c:tx>
            <c:strRef>
              <c:f>frequency!$D$1</c:f>
              <c:strCache>
                <c:ptCount val="1"/>
                <c:pt idx="0">
                  <c:v>B (3 wks)</c:v>
                </c:pt>
              </c:strCache>
            </c:strRef>
          </c:tx>
          <c:invertIfNegative val="0"/>
          <c:cat>
            <c:strRef>
              <c:f>frequency!$A$2:$A$17</c:f>
              <c:strCache>
                <c:ptCount val="16"/>
                <c:pt idx="0">
                  <c:v>&lt;=-2</c:v>
                </c:pt>
                <c:pt idx="1">
                  <c:v>-2 to -1.8</c:v>
                </c:pt>
                <c:pt idx="2">
                  <c:v>-1.8 to -1.6</c:v>
                </c:pt>
                <c:pt idx="3">
                  <c:v>-1.6 to -1.4</c:v>
                </c:pt>
                <c:pt idx="4">
                  <c:v>-1.4 to -1.3</c:v>
                </c:pt>
                <c:pt idx="5">
                  <c:v>-1.3 to -1.2</c:v>
                </c:pt>
                <c:pt idx="6">
                  <c:v>-1.2 to -1.1</c:v>
                </c:pt>
                <c:pt idx="7">
                  <c:v>-1.1 to 1</c:v>
                </c:pt>
                <c:pt idx="8">
                  <c:v>1 to 1.1</c:v>
                </c:pt>
                <c:pt idx="9">
                  <c:v>1.1 to 1.2</c:v>
                </c:pt>
                <c:pt idx="10">
                  <c:v>1.2 to 1.3</c:v>
                </c:pt>
                <c:pt idx="11">
                  <c:v>1.3 to 1.4</c:v>
                </c:pt>
                <c:pt idx="12">
                  <c:v>1.4 to 1.6</c:v>
                </c:pt>
                <c:pt idx="13">
                  <c:v>1.6 to 1.8</c:v>
                </c:pt>
                <c:pt idx="14">
                  <c:v>1.8 to 2</c:v>
                </c:pt>
                <c:pt idx="15">
                  <c:v>&gt;2</c:v>
                </c:pt>
              </c:strCache>
            </c:strRef>
          </c:cat>
          <c:val>
            <c:numRef>
              <c:f>frequency!$D$2:$D$17</c:f>
              <c:numCache>
                <c:formatCode>General</c:formatCode>
                <c:ptCount val="16"/>
                <c:pt idx="0">
                  <c:v>16</c:v>
                </c:pt>
                <c:pt idx="1">
                  <c:v>4</c:v>
                </c:pt>
                <c:pt idx="2">
                  <c:v>8</c:v>
                </c:pt>
                <c:pt idx="3">
                  <c:v>24</c:v>
                </c:pt>
                <c:pt idx="4">
                  <c:v>28</c:v>
                </c:pt>
                <c:pt idx="5">
                  <c:v>67</c:v>
                </c:pt>
                <c:pt idx="6">
                  <c:v>184</c:v>
                </c:pt>
                <c:pt idx="7">
                  <c:v>445</c:v>
                </c:pt>
                <c:pt idx="8">
                  <c:v>490</c:v>
                </c:pt>
                <c:pt idx="9">
                  <c:v>157</c:v>
                </c:pt>
                <c:pt idx="10">
                  <c:v>56</c:v>
                </c:pt>
                <c:pt idx="11">
                  <c:v>21</c:v>
                </c:pt>
                <c:pt idx="12">
                  <c:v>18</c:v>
                </c:pt>
                <c:pt idx="13">
                  <c:v>3</c:v>
                </c:pt>
                <c:pt idx="14">
                  <c:v>3</c:v>
                </c:pt>
                <c:pt idx="15">
                  <c:v>7</c:v>
                </c:pt>
              </c:numCache>
            </c:numRef>
          </c:val>
          <c:extLst>
            <c:ext xmlns:c16="http://schemas.microsoft.com/office/drawing/2014/chart" uri="{C3380CC4-5D6E-409C-BE32-E72D297353CC}">
              <c16:uniqueId val="{00000001-F47F-4A54-835E-E631CA861186}"/>
            </c:ext>
          </c:extLst>
        </c:ser>
        <c:ser>
          <c:idx val="3"/>
          <c:order val="2"/>
          <c:tx>
            <c:strRef>
              <c:f>frequency!$E$1</c:f>
              <c:strCache>
                <c:ptCount val="1"/>
                <c:pt idx="0">
                  <c:v>C (4 wks)</c:v>
                </c:pt>
              </c:strCache>
            </c:strRef>
          </c:tx>
          <c:invertIfNegative val="0"/>
          <c:cat>
            <c:strRef>
              <c:f>frequency!$A$2:$A$17</c:f>
              <c:strCache>
                <c:ptCount val="16"/>
                <c:pt idx="0">
                  <c:v>&lt;=-2</c:v>
                </c:pt>
                <c:pt idx="1">
                  <c:v>-2 to -1.8</c:v>
                </c:pt>
                <c:pt idx="2">
                  <c:v>-1.8 to -1.6</c:v>
                </c:pt>
                <c:pt idx="3">
                  <c:v>-1.6 to -1.4</c:v>
                </c:pt>
                <c:pt idx="4">
                  <c:v>-1.4 to -1.3</c:v>
                </c:pt>
                <c:pt idx="5">
                  <c:v>-1.3 to -1.2</c:v>
                </c:pt>
                <c:pt idx="6">
                  <c:v>-1.2 to -1.1</c:v>
                </c:pt>
                <c:pt idx="7">
                  <c:v>-1.1 to 1</c:v>
                </c:pt>
                <c:pt idx="8">
                  <c:v>1 to 1.1</c:v>
                </c:pt>
                <c:pt idx="9">
                  <c:v>1.1 to 1.2</c:v>
                </c:pt>
                <c:pt idx="10">
                  <c:v>1.2 to 1.3</c:v>
                </c:pt>
                <c:pt idx="11">
                  <c:v>1.3 to 1.4</c:v>
                </c:pt>
                <c:pt idx="12">
                  <c:v>1.4 to 1.6</c:v>
                </c:pt>
                <c:pt idx="13">
                  <c:v>1.6 to 1.8</c:v>
                </c:pt>
                <c:pt idx="14">
                  <c:v>1.8 to 2</c:v>
                </c:pt>
                <c:pt idx="15">
                  <c:v>&gt;2</c:v>
                </c:pt>
              </c:strCache>
            </c:strRef>
          </c:cat>
          <c:val>
            <c:numRef>
              <c:f>frequency!$E$2:$E$17</c:f>
              <c:numCache>
                <c:formatCode>General</c:formatCode>
                <c:ptCount val="16"/>
                <c:pt idx="0">
                  <c:v>24</c:v>
                </c:pt>
                <c:pt idx="1">
                  <c:v>8</c:v>
                </c:pt>
                <c:pt idx="2">
                  <c:v>8</c:v>
                </c:pt>
                <c:pt idx="3">
                  <c:v>45</c:v>
                </c:pt>
                <c:pt idx="4">
                  <c:v>30</c:v>
                </c:pt>
                <c:pt idx="5">
                  <c:v>69</c:v>
                </c:pt>
                <c:pt idx="6">
                  <c:v>142</c:v>
                </c:pt>
                <c:pt idx="7">
                  <c:v>397</c:v>
                </c:pt>
                <c:pt idx="8">
                  <c:v>495</c:v>
                </c:pt>
                <c:pt idx="9">
                  <c:v>180</c:v>
                </c:pt>
                <c:pt idx="10">
                  <c:v>68</c:v>
                </c:pt>
                <c:pt idx="11">
                  <c:v>27</c:v>
                </c:pt>
                <c:pt idx="12">
                  <c:v>12</c:v>
                </c:pt>
                <c:pt idx="13">
                  <c:v>7</c:v>
                </c:pt>
                <c:pt idx="14">
                  <c:v>1</c:v>
                </c:pt>
                <c:pt idx="15">
                  <c:v>12</c:v>
                </c:pt>
              </c:numCache>
            </c:numRef>
          </c:val>
          <c:extLst>
            <c:ext xmlns:c16="http://schemas.microsoft.com/office/drawing/2014/chart" uri="{C3380CC4-5D6E-409C-BE32-E72D297353CC}">
              <c16:uniqueId val="{00000002-F47F-4A54-835E-E631CA861186}"/>
            </c:ext>
          </c:extLst>
        </c:ser>
        <c:ser>
          <c:idx val="4"/>
          <c:order val="3"/>
          <c:tx>
            <c:strRef>
              <c:f>frequency!$F$1</c:f>
              <c:strCache>
                <c:ptCount val="1"/>
                <c:pt idx="0">
                  <c:v>D (6 wks)</c:v>
                </c:pt>
              </c:strCache>
            </c:strRef>
          </c:tx>
          <c:invertIfNegative val="0"/>
          <c:cat>
            <c:strRef>
              <c:f>frequency!$A$2:$A$17</c:f>
              <c:strCache>
                <c:ptCount val="16"/>
                <c:pt idx="0">
                  <c:v>&lt;=-2</c:v>
                </c:pt>
                <c:pt idx="1">
                  <c:v>-2 to -1.8</c:v>
                </c:pt>
                <c:pt idx="2">
                  <c:v>-1.8 to -1.6</c:v>
                </c:pt>
                <c:pt idx="3">
                  <c:v>-1.6 to -1.4</c:v>
                </c:pt>
                <c:pt idx="4">
                  <c:v>-1.4 to -1.3</c:v>
                </c:pt>
                <c:pt idx="5">
                  <c:v>-1.3 to -1.2</c:v>
                </c:pt>
                <c:pt idx="6">
                  <c:v>-1.2 to -1.1</c:v>
                </c:pt>
                <c:pt idx="7">
                  <c:v>-1.1 to 1</c:v>
                </c:pt>
                <c:pt idx="8">
                  <c:v>1 to 1.1</c:v>
                </c:pt>
                <c:pt idx="9">
                  <c:v>1.1 to 1.2</c:v>
                </c:pt>
                <c:pt idx="10">
                  <c:v>1.2 to 1.3</c:v>
                </c:pt>
                <c:pt idx="11">
                  <c:v>1.3 to 1.4</c:v>
                </c:pt>
                <c:pt idx="12">
                  <c:v>1.4 to 1.6</c:v>
                </c:pt>
                <c:pt idx="13">
                  <c:v>1.6 to 1.8</c:v>
                </c:pt>
                <c:pt idx="14">
                  <c:v>1.8 to 2</c:v>
                </c:pt>
                <c:pt idx="15">
                  <c:v>&gt;2</c:v>
                </c:pt>
              </c:strCache>
            </c:strRef>
          </c:cat>
          <c:val>
            <c:numRef>
              <c:f>frequency!$F$2:$F$17</c:f>
              <c:numCache>
                <c:formatCode>General</c:formatCode>
                <c:ptCount val="16"/>
                <c:pt idx="0">
                  <c:v>9</c:v>
                </c:pt>
                <c:pt idx="1">
                  <c:v>2</c:v>
                </c:pt>
                <c:pt idx="2">
                  <c:v>10</c:v>
                </c:pt>
                <c:pt idx="3">
                  <c:v>25</c:v>
                </c:pt>
                <c:pt idx="4">
                  <c:v>16</c:v>
                </c:pt>
                <c:pt idx="5">
                  <c:v>39</c:v>
                </c:pt>
                <c:pt idx="6">
                  <c:v>137</c:v>
                </c:pt>
                <c:pt idx="7">
                  <c:v>452</c:v>
                </c:pt>
                <c:pt idx="8">
                  <c:v>402</c:v>
                </c:pt>
                <c:pt idx="9">
                  <c:v>185</c:v>
                </c:pt>
                <c:pt idx="10">
                  <c:v>85</c:v>
                </c:pt>
                <c:pt idx="11">
                  <c:v>45</c:v>
                </c:pt>
                <c:pt idx="12">
                  <c:v>25</c:v>
                </c:pt>
                <c:pt idx="13">
                  <c:v>6</c:v>
                </c:pt>
                <c:pt idx="14">
                  <c:v>4</c:v>
                </c:pt>
                <c:pt idx="15">
                  <c:v>12</c:v>
                </c:pt>
              </c:numCache>
            </c:numRef>
          </c:val>
          <c:extLst>
            <c:ext xmlns:c16="http://schemas.microsoft.com/office/drawing/2014/chart" uri="{C3380CC4-5D6E-409C-BE32-E72D297353CC}">
              <c16:uniqueId val="{00000003-F47F-4A54-835E-E631CA861186}"/>
            </c:ext>
          </c:extLst>
        </c:ser>
        <c:ser>
          <c:idx val="5"/>
          <c:order val="4"/>
          <c:tx>
            <c:strRef>
              <c:f>frequency!$G$1</c:f>
              <c:strCache>
                <c:ptCount val="1"/>
                <c:pt idx="0">
                  <c:v>E (8 wks)</c:v>
                </c:pt>
              </c:strCache>
            </c:strRef>
          </c:tx>
          <c:invertIfNegative val="0"/>
          <c:cat>
            <c:strRef>
              <c:f>frequency!$A$2:$A$17</c:f>
              <c:strCache>
                <c:ptCount val="16"/>
                <c:pt idx="0">
                  <c:v>&lt;=-2</c:v>
                </c:pt>
                <c:pt idx="1">
                  <c:v>-2 to -1.8</c:v>
                </c:pt>
                <c:pt idx="2">
                  <c:v>-1.8 to -1.6</c:v>
                </c:pt>
                <c:pt idx="3">
                  <c:v>-1.6 to -1.4</c:v>
                </c:pt>
                <c:pt idx="4">
                  <c:v>-1.4 to -1.3</c:v>
                </c:pt>
                <c:pt idx="5">
                  <c:v>-1.3 to -1.2</c:v>
                </c:pt>
                <c:pt idx="6">
                  <c:v>-1.2 to -1.1</c:v>
                </c:pt>
                <c:pt idx="7">
                  <c:v>-1.1 to 1</c:v>
                </c:pt>
                <c:pt idx="8">
                  <c:v>1 to 1.1</c:v>
                </c:pt>
                <c:pt idx="9">
                  <c:v>1.1 to 1.2</c:v>
                </c:pt>
                <c:pt idx="10">
                  <c:v>1.2 to 1.3</c:v>
                </c:pt>
                <c:pt idx="11">
                  <c:v>1.3 to 1.4</c:v>
                </c:pt>
                <c:pt idx="12">
                  <c:v>1.4 to 1.6</c:v>
                </c:pt>
                <c:pt idx="13">
                  <c:v>1.6 to 1.8</c:v>
                </c:pt>
                <c:pt idx="14">
                  <c:v>1.8 to 2</c:v>
                </c:pt>
                <c:pt idx="15">
                  <c:v>&gt;2</c:v>
                </c:pt>
              </c:strCache>
            </c:strRef>
          </c:cat>
          <c:val>
            <c:numRef>
              <c:f>frequency!$G$2:$G$17</c:f>
              <c:numCache>
                <c:formatCode>General</c:formatCode>
                <c:ptCount val="16"/>
                <c:pt idx="0">
                  <c:v>9</c:v>
                </c:pt>
                <c:pt idx="1">
                  <c:v>3</c:v>
                </c:pt>
                <c:pt idx="2">
                  <c:v>10</c:v>
                </c:pt>
                <c:pt idx="3">
                  <c:v>47</c:v>
                </c:pt>
                <c:pt idx="4">
                  <c:v>39</c:v>
                </c:pt>
                <c:pt idx="5">
                  <c:v>115</c:v>
                </c:pt>
                <c:pt idx="6">
                  <c:v>193</c:v>
                </c:pt>
                <c:pt idx="7">
                  <c:v>255</c:v>
                </c:pt>
                <c:pt idx="8">
                  <c:v>209</c:v>
                </c:pt>
                <c:pt idx="9">
                  <c:v>197</c:v>
                </c:pt>
                <c:pt idx="10">
                  <c:v>136</c:v>
                </c:pt>
                <c:pt idx="11">
                  <c:v>79</c:v>
                </c:pt>
                <c:pt idx="12">
                  <c:v>102</c:v>
                </c:pt>
                <c:pt idx="13">
                  <c:v>26</c:v>
                </c:pt>
                <c:pt idx="14">
                  <c:v>20</c:v>
                </c:pt>
                <c:pt idx="15">
                  <c:v>28</c:v>
                </c:pt>
              </c:numCache>
            </c:numRef>
          </c:val>
          <c:extLst>
            <c:ext xmlns:c16="http://schemas.microsoft.com/office/drawing/2014/chart" uri="{C3380CC4-5D6E-409C-BE32-E72D297353CC}">
              <c16:uniqueId val="{00000004-F47F-4A54-835E-E631CA861186}"/>
            </c:ext>
          </c:extLst>
        </c:ser>
        <c:dLbls>
          <c:showLegendKey val="0"/>
          <c:showVal val="0"/>
          <c:showCatName val="0"/>
          <c:showSerName val="0"/>
          <c:showPercent val="0"/>
          <c:showBubbleSize val="0"/>
        </c:dLbls>
        <c:gapWidth val="150"/>
        <c:axId val="52615040"/>
        <c:axId val="52494336"/>
      </c:barChart>
      <c:catAx>
        <c:axId val="52615040"/>
        <c:scaling>
          <c:orientation val="minMax"/>
        </c:scaling>
        <c:delete val="0"/>
        <c:axPos val="b"/>
        <c:title>
          <c:tx>
            <c:rich>
              <a:bodyPr/>
              <a:lstStyle/>
              <a:p>
                <a:pPr>
                  <a:defRPr/>
                </a:pPr>
                <a:r>
                  <a:rPr lang="en-US"/>
                  <a:t>Fold Change</a:t>
                </a:r>
              </a:p>
            </c:rich>
          </c:tx>
          <c:overlay val="0"/>
        </c:title>
        <c:numFmt formatCode="General" sourceLinked="0"/>
        <c:majorTickMark val="out"/>
        <c:minorTickMark val="none"/>
        <c:tickLblPos val="nextTo"/>
        <c:txPr>
          <a:bodyPr/>
          <a:lstStyle/>
          <a:p>
            <a:pPr>
              <a:defRPr sz="1400"/>
            </a:pPr>
            <a:endParaRPr lang="en-US"/>
          </a:p>
        </c:txPr>
        <c:crossAx val="52494336"/>
        <c:crosses val="autoZero"/>
        <c:auto val="1"/>
        <c:lblAlgn val="ctr"/>
        <c:lblOffset val="100"/>
        <c:noMultiLvlLbl val="0"/>
      </c:catAx>
      <c:valAx>
        <c:axId val="52494336"/>
        <c:scaling>
          <c:orientation val="minMax"/>
        </c:scaling>
        <c:delete val="0"/>
        <c:axPos val="l"/>
        <c:majorGridlines>
          <c:spPr>
            <a:ln>
              <a:noFill/>
            </a:ln>
          </c:spPr>
        </c:majorGridlines>
        <c:title>
          <c:tx>
            <c:rich>
              <a:bodyPr rot="-5400000" vert="horz"/>
              <a:lstStyle/>
              <a:p>
                <a:pPr>
                  <a:defRPr/>
                </a:pPr>
                <a:r>
                  <a:rPr lang="en-US"/>
                  <a:t>Protein Number</a:t>
                </a:r>
              </a:p>
            </c:rich>
          </c:tx>
          <c:overlay val="0"/>
        </c:title>
        <c:numFmt formatCode="General" sourceLinked="1"/>
        <c:majorTickMark val="out"/>
        <c:minorTickMark val="none"/>
        <c:tickLblPos val="nextTo"/>
        <c:crossAx val="52615040"/>
        <c:crosses val="autoZero"/>
        <c:crossBetween val="between"/>
      </c:valAx>
    </c:plotArea>
    <c:legend>
      <c:legendPos val="t"/>
      <c:layout>
        <c:manualLayout>
          <c:xMode val="edge"/>
          <c:yMode val="edge"/>
          <c:x val="0.17743634913981182"/>
          <c:y val="3.3607682663331355E-2"/>
          <c:w val="0.18553124136604757"/>
          <c:h val="0.33348177671607576"/>
        </c:manualLayout>
      </c:layout>
      <c:overlay val="0"/>
      <c:txPr>
        <a:bodyPr/>
        <a:lstStyle/>
        <a:p>
          <a:pPr>
            <a:defRPr sz="1800"/>
          </a:pPr>
          <a:endParaRPr lang="en-US"/>
        </a:p>
      </c:txPr>
    </c:legend>
    <c:plotVisOnly val="1"/>
    <c:dispBlanksAs val="gap"/>
    <c:showDLblsOverMax val="0"/>
  </c:chart>
  <c:txPr>
    <a:bodyPr/>
    <a:lstStyle/>
    <a:p>
      <a:pPr>
        <a:defRPr sz="14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tx>
            <c:strRef>
              <c:f>Sheet1!$T$2</c:f>
              <c:strCache>
                <c:ptCount val="1"/>
                <c:pt idx="0">
                  <c:v> 1.3x ↑</c:v>
                </c:pt>
              </c:strCache>
            </c:strRef>
          </c:tx>
          <c:invertIfNegative val="0"/>
          <c:dLbls>
            <c:spPr>
              <a:noFill/>
              <a:ln>
                <a:noFill/>
              </a:ln>
              <a:effectLst/>
            </c:spPr>
            <c:txPr>
              <a:bodyPr/>
              <a:lstStyle/>
              <a:p>
                <a:pPr>
                  <a:defRPr>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Sheet1!$O$3:$O$7</c:f>
              <c:strCache>
                <c:ptCount val="5"/>
                <c:pt idx="0">
                  <c:v>A</c:v>
                </c:pt>
                <c:pt idx="1">
                  <c:v>B</c:v>
                </c:pt>
                <c:pt idx="2">
                  <c:v>C</c:v>
                </c:pt>
                <c:pt idx="3">
                  <c:v>D</c:v>
                </c:pt>
                <c:pt idx="4">
                  <c:v>E</c:v>
                </c:pt>
              </c:strCache>
            </c:strRef>
          </c:cat>
          <c:val>
            <c:numRef>
              <c:f>Sheet1!$T$3:$T$7</c:f>
              <c:numCache>
                <c:formatCode>General</c:formatCode>
                <c:ptCount val="5"/>
                <c:pt idx="0">
                  <c:v>110</c:v>
                </c:pt>
                <c:pt idx="1">
                  <c:v>52</c:v>
                </c:pt>
                <c:pt idx="2">
                  <c:v>59</c:v>
                </c:pt>
                <c:pt idx="3">
                  <c:v>94</c:v>
                </c:pt>
                <c:pt idx="4">
                  <c:v>255</c:v>
                </c:pt>
              </c:numCache>
            </c:numRef>
          </c:val>
          <c:extLst>
            <c:ext xmlns:c16="http://schemas.microsoft.com/office/drawing/2014/chart" uri="{C3380CC4-5D6E-409C-BE32-E72D297353CC}">
              <c16:uniqueId val="{00000000-BE11-46DE-AC7E-556FC16D5565}"/>
            </c:ext>
          </c:extLst>
        </c:ser>
        <c:ser>
          <c:idx val="1"/>
          <c:order val="1"/>
          <c:tx>
            <c:strRef>
              <c:f>Sheet1!$U$2</c:f>
              <c:strCache>
                <c:ptCount val="1"/>
                <c:pt idx="0">
                  <c:v>1.3x ↓</c:v>
                </c:pt>
              </c:strCache>
            </c:strRef>
          </c:tx>
          <c:invertIfNegative val="0"/>
          <c:dLbls>
            <c:spPr>
              <a:noFill/>
              <a:ln>
                <a:noFill/>
              </a:ln>
              <a:effectLst/>
            </c:spPr>
            <c:txPr>
              <a:bodyPr/>
              <a:lstStyle/>
              <a:p>
                <a:pPr>
                  <a:defRPr>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Sheet1!$O$3:$O$7</c:f>
              <c:strCache>
                <c:ptCount val="5"/>
                <c:pt idx="0">
                  <c:v>A</c:v>
                </c:pt>
                <c:pt idx="1">
                  <c:v>B</c:v>
                </c:pt>
                <c:pt idx="2">
                  <c:v>C</c:v>
                </c:pt>
                <c:pt idx="3">
                  <c:v>D</c:v>
                </c:pt>
                <c:pt idx="4">
                  <c:v>E</c:v>
                </c:pt>
              </c:strCache>
            </c:strRef>
          </c:cat>
          <c:val>
            <c:numRef>
              <c:f>Sheet1!$U$3:$U$7</c:f>
              <c:numCache>
                <c:formatCode>General</c:formatCode>
                <c:ptCount val="5"/>
                <c:pt idx="0">
                  <c:v>58</c:v>
                </c:pt>
                <c:pt idx="1">
                  <c:v>80</c:v>
                </c:pt>
                <c:pt idx="2">
                  <c:v>115</c:v>
                </c:pt>
                <c:pt idx="3">
                  <c:v>62</c:v>
                </c:pt>
                <c:pt idx="4">
                  <c:v>108</c:v>
                </c:pt>
              </c:numCache>
            </c:numRef>
          </c:val>
          <c:extLst>
            <c:ext xmlns:c16="http://schemas.microsoft.com/office/drawing/2014/chart" uri="{C3380CC4-5D6E-409C-BE32-E72D297353CC}">
              <c16:uniqueId val="{00000001-BE11-46DE-AC7E-556FC16D5565}"/>
            </c:ext>
          </c:extLst>
        </c:ser>
        <c:dLbls>
          <c:showLegendKey val="0"/>
          <c:showVal val="0"/>
          <c:showCatName val="0"/>
          <c:showSerName val="0"/>
          <c:showPercent val="0"/>
          <c:showBubbleSize val="0"/>
        </c:dLbls>
        <c:gapWidth val="150"/>
        <c:overlap val="100"/>
        <c:axId val="51243648"/>
        <c:axId val="51245440"/>
      </c:barChart>
      <c:catAx>
        <c:axId val="51243648"/>
        <c:scaling>
          <c:orientation val="minMax"/>
        </c:scaling>
        <c:delete val="0"/>
        <c:axPos val="b"/>
        <c:numFmt formatCode="General" sourceLinked="0"/>
        <c:majorTickMark val="out"/>
        <c:minorTickMark val="none"/>
        <c:tickLblPos val="nextTo"/>
        <c:crossAx val="51245440"/>
        <c:crosses val="autoZero"/>
        <c:auto val="1"/>
        <c:lblAlgn val="ctr"/>
        <c:lblOffset val="100"/>
        <c:noMultiLvlLbl val="0"/>
      </c:catAx>
      <c:valAx>
        <c:axId val="51245440"/>
        <c:scaling>
          <c:orientation val="minMax"/>
        </c:scaling>
        <c:delete val="0"/>
        <c:axPos val="l"/>
        <c:majorGridlines>
          <c:spPr>
            <a:ln>
              <a:noFill/>
            </a:ln>
          </c:spPr>
        </c:majorGridlines>
        <c:title>
          <c:tx>
            <c:rich>
              <a:bodyPr rot="-5400000" vert="horz"/>
              <a:lstStyle/>
              <a:p>
                <a:pPr>
                  <a:defRPr/>
                </a:pPr>
                <a:r>
                  <a:rPr lang="en-US"/>
                  <a:t>Protein Number</a:t>
                </a:r>
              </a:p>
            </c:rich>
          </c:tx>
          <c:overlay val="0"/>
        </c:title>
        <c:numFmt formatCode="General" sourceLinked="1"/>
        <c:majorTickMark val="out"/>
        <c:minorTickMark val="none"/>
        <c:tickLblPos val="nextTo"/>
        <c:crossAx val="51243648"/>
        <c:crosses val="autoZero"/>
        <c:crossBetween val="between"/>
      </c:valAx>
    </c:plotArea>
    <c:legend>
      <c:legendPos val="t"/>
      <c:overlay val="0"/>
      <c:txPr>
        <a:bodyPr/>
        <a:lstStyle/>
        <a:p>
          <a:pPr>
            <a:defRPr sz="2000"/>
          </a:pPr>
          <a:endParaRPr lang="en-US"/>
        </a:p>
      </c:txPr>
    </c:legend>
    <c:plotVisOnly val="1"/>
    <c:dispBlanksAs val="gap"/>
    <c:showDLblsOverMax val="0"/>
  </c:chart>
  <c:txPr>
    <a:bodyPr/>
    <a:lstStyle/>
    <a:p>
      <a:pPr>
        <a:defRPr sz="16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A7EEC5-A824-4DBD-9488-AAD6C2D2EAFC}" type="datetimeFigureOut">
              <a:rPr lang="en-US" smtClean="0"/>
              <a:t>10/21/2021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66C3D3-32DC-4A0B-B262-E79F6D394989}" type="slidenum">
              <a:rPr lang="en-US" smtClean="0"/>
              <a:t>‹#›</a:t>
            </a:fld>
            <a:endParaRPr lang="en-US"/>
          </a:p>
        </p:txBody>
      </p:sp>
    </p:spTree>
    <p:extLst>
      <p:ext uri="{BB962C8B-B14F-4D97-AF65-F5344CB8AC3E}">
        <p14:creationId xmlns:p14="http://schemas.microsoft.com/office/powerpoint/2010/main" val="623913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topic I am going to talk about today is LC-MS for protein/peptide analysis.</a:t>
            </a:r>
          </a:p>
          <a:p>
            <a:endParaRPr lang="en-US" dirty="0"/>
          </a:p>
        </p:txBody>
      </p:sp>
      <p:sp>
        <p:nvSpPr>
          <p:cNvPr id="4" name="Slide Number Placeholder 3"/>
          <p:cNvSpPr>
            <a:spLocks noGrp="1"/>
          </p:cNvSpPr>
          <p:nvPr>
            <p:ph type="sldNum" sz="quarter" idx="5"/>
          </p:nvPr>
        </p:nvSpPr>
        <p:spPr/>
        <p:txBody>
          <a:bodyPr/>
          <a:lstStyle/>
          <a:p>
            <a:fld id="{1A66C3D3-32DC-4A0B-B262-E79F6D394989}" type="slidenum">
              <a:rPr lang="en-US" smtClean="0"/>
              <a:t>1</a:t>
            </a:fld>
            <a:endParaRPr lang="en-US"/>
          </a:p>
        </p:txBody>
      </p:sp>
    </p:spTree>
    <p:extLst>
      <p:ext uri="{BB962C8B-B14F-4D97-AF65-F5344CB8AC3E}">
        <p14:creationId xmlns:p14="http://schemas.microsoft.com/office/powerpoint/2010/main" val="2039306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err="1"/>
              <a:t>Xbride</a:t>
            </a:r>
            <a:r>
              <a:rPr lang="en-US" altLang="en-US" dirty="0"/>
              <a:t> column</a:t>
            </a:r>
            <a:r>
              <a:rPr lang="en-US" altLang="en-US" baseline="0" dirty="0"/>
              <a:t> can tolerate pH up to 12</a:t>
            </a:r>
            <a:endParaRPr lang="en-US" altLang="en-US" dirty="0"/>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BD46BB9-82BB-492C-9789-AB2D484ED7D9}" type="slidenum">
              <a:rPr lang="en-US" altLang="zh-CN" smtClean="0"/>
              <a:pPr eaLnBrk="1" hangingPunct="1"/>
              <a:t>10</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chromatography of high pH HPLC of plasma digests.</a:t>
            </a:r>
          </a:p>
        </p:txBody>
      </p:sp>
      <p:sp>
        <p:nvSpPr>
          <p:cNvPr id="4" name="Slide Number Placeholder 3"/>
          <p:cNvSpPr>
            <a:spLocks noGrp="1"/>
          </p:cNvSpPr>
          <p:nvPr>
            <p:ph type="sldNum" sz="quarter" idx="10"/>
          </p:nvPr>
        </p:nvSpPr>
        <p:spPr/>
        <p:txBody>
          <a:bodyPr/>
          <a:lstStyle/>
          <a:p>
            <a:fld id="{11AE40F1-A520-4A96-82AF-91FE9CC4C4DF}" type="slidenum">
              <a:rPr lang="en-US" smtClean="0"/>
              <a:pPr/>
              <a:t>11</a:t>
            </a:fld>
            <a:endParaRPr lang="en-US"/>
          </a:p>
        </p:txBody>
      </p:sp>
    </p:spTree>
    <p:extLst>
      <p:ext uri="{BB962C8B-B14F-4D97-AF65-F5344CB8AC3E}">
        <p14:creationId xmlns:p14="http://schemas.microsoft.com/office/powerpoint/2010/main" val="42484901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slides shows some details of LC-MS method parameters.</a:t>
            </a:r>
          </a:p>
        </p:txBody>
      </p:sp>
      <p:sp>
        <p:nvSpPr>
          <p:cNvPr id="4" name="Slide Number Placeholder 3"/>
          <p:cNvSpPr>
            <a:spLocks noGrp="1"/>
          </p:cNvSpPr>
          <p:nvPr>
            <p:ph type="sldNum" sz="quarter" idx="5"/>
          </p:nvPr>
        </p:nvSpPr>
        <p:spPr/>
        <p:txBody>
          <a:bodyPr/>
          <a:lstStyle/>
          <a:p>
            <a:fld id="{1A66C3D3-32DC-4A0B-B262-E79F6D394989}" type="slidenum">
              <a:rPr lang="en-US" smtClean="0"/>
              <a:t>12</a:t>
            </a:fld>
            <a:endParaRPr lang="en-US"/>
          </a:p>
        </p:txBody>
      </p:sp>
    </p:spTree>
    <p:extLst>
      <p:ext uri="{BB962C8B-B14F-4D97-AF65-F5344CB8AC3E}">
        <p14:creationId xmlns:p14="http://schemas.microsoft.com/office/powerpoint/2010/main" val="3565953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19F0EC18-5257-4E7C-B3F9-B1B27FBF5A2E}" type="slidenum">
              <a:rPr lang="en-US" altLang="zh-CN" smtClean="0"/>
              <a:pPr/>
              <a:t>13</a:t>
            </a:fld>
            <a:endParaRPr lang="en-US" altLang="zh-CN"/>
          </a:p>
        </p:txBody>
      </p:sp>
      <p:sp>
        <p:nvSpPr>
          <p:cNvPr id="32771" name="Rectangle 2"/>
          <p:cNvSpPr>
            <a:spLocks noGrp="1" noRot="1" noChangeAspect="1" noChangeArrowheads="1" noTextEdit="1"/>
          </p:cNvSpPr>
          <p:nvPr>
            <p:ph type="sldImg"/>
          </p:nvPr>
        </p:nvSpPr>
        <p:spPr>
          <a:xfrm>
            <a:off x="919163" y="744538"/>
            <a:ext cx="4960937" cy="3721100"/>
          </a:xfrm>
          <a:ln/>
        </p:spPr>
      </p:sp>
      <p:sp>
        <p:nvSpPr>
          <p:cNvPr id="32772" name="Rectangle 3"/>
          <p:cNvSpPr>
            <a:spLocks noGrp="1" noChangeArrowheads="1"/>
          </p:cNvSpPr>
          <p:nvPr>
            <p:ph type="body" idx="1"/>
          </p:nvPr>
        </p:nvSpPr>
        <p:spPr>
          <a:xfrm>
            <a:off x="906357" y="4715907"/>
            <a:ext cx="4984962" cy="4467701"/>
          </a:xfrm>
          <a:noFill/>
          <a:ln/>
        </p:spPr>
        <p:txBody>
          <a:bodyPr/>
          <a:lstStyle/>
          <a:p>
            <a:pPr eaLnBrk="1" hangingPunct="1"/>
            <a:r>
              <a:rPr lang="en-US" dirty="0"/>
              <a:t>Database search parameters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What we look here are proteins, peptides numbers identified by different fractionation methods.</a:t>
            </a:r>
          </a:p>
          <a:p>
            <a:endParaRPr lang="en-US" sz="1200" kern="1200" dirty="0">
              <a:solidFill>
                <a:schemeClr val="tx1"/>
              </a:solidFill>
              <a:latin typeface="+mn-lt"/>
              <a:ea typeface="+mn-ea"/>
              <a:cs typeface="+mn-cs"/>
            </a:endParaRPr>
          </a:p>
          <a:p>
            <a:pPr marL="228600" indent="-228600">
              <a:buAutoNum type="alphaUcPeriod"/>
            </a:pPr>
            <a:r>
              <a:rPr lang="en-US" sz="1200" kern="1200" dirty="0">
                <a:solidFill>
                  <a:schemeClr val="tx1"/>
                </a:solidFill>
                <a:latin typeface="+mn-lt"/>
                <a:ea typeface="+mn-ea"/>
                <a:cs typeface="+mn-cs"/>
              </a:rPr>
              <a:t>Unique peptides.  More fractions, more peptides identified. High pH fractionation gave greater number of peptide than OFFGEL and SDA-PAGE fractionation.</a:t>
            </a:r>
          </a:p>
          <a:p>
            <a:pPr marL="228600" indent="-228600">
              <a:buAutoNum type="alphaUcPeriod"/>
            </a:pPr>
            <a:r>
              <a:rPr lang="en-US" sz="1200" kern="1200" dirty="0">
                <a:solidFill>
                  <a:schemeClr val="tx1"/>
                </a:solidFill>
                <a:latin typeface="+mn-lt"/>
                <a:ea typeface="+mn-ea"/>
                <a:cs typeface="+mn-cs"/>
              </a:rPr>
              <a:t>Proteins with one peptide</a:t>
            </a:r>
          </a:p>
          <a:p>
            <a:pPr marL="228600" indent="-228600">
              <a:buAutoNum type="alphaUcPeriod"/>
            </a:pPr>
            <a:r>
              <a:rPr lang="en-US" sz="1200" kern="1200" dirty="0">
                <a:solidFill>
                  <a:schemeClr val="tx1"/>
                </a:solidFill>
                <a:latin typeface="+mn-lt"/>
                <a:ea typeface="+mn-ea"/>
                <a:cs typeface="+mn-cs"/>
              </a:rPr>
              <a:t>Proteins with at least 2 unique peptides</a:t>
            </a:r>
          </a:p>
          <a:p>
            <a:pPr marL="0" indent="0">
              <a:buNone/>
            </a:pPr>
            <a:endParaRPr lang="en-US" sz="1200" kern="1200" dirty="0">
              <a:solidFill>
                <a:schemeClr val="tx1"/>
              </a:solidFill>
              <a:latin typeface="+mn-lt"/>
              <a:ea typeface="+mn-ea"/>
              <a:cs typeface="+mn-cs"/>
            </a:endParaRPr>
          </a:p>
          <a:p>
            <a:pPr marL="0" indent="0">
              <a:buNone/>
            </a:pPr>
            <a:r>
              <a:rPr lang="en-US" sz="1200" kern="1200" dirty="0">
                <a:solidFill>
                  <a:schemeClr val="tx1"/>
                </a:solidFill>
                <a:latin typeface="+mn-lt"/>
                <a:ea typeface="+mn-ea"/>
                <a:cs typeface="+mn-cs"/>
              </a:rPr>
              <a:t>More fractions, more proteins identified. At 12 fraction, both High pH and OFFGEL are better than SDA-PAGE fractionation. With 24 or more fractions, high PH are better than OFFGEL and SDS-PAGE fractionations.</a:t>
            </a:r>
          </a:p>
        </p:txBody>
      </p:sp>
      <p:sp>
        <p:nvSpPr>
          <p:cNvPr id="4" name="Slide Number Placeholder 3"/>
          <p:cNvSpPr>
            <a:spLocks noGrp="1"/>
          </p:cNvSpPr>
          <p:nvPr>
            <p:ph type="sldNum" sz="quarter" idx="10"/>
          </p:nvPr>
        </p:nvSpPr>
        <p:spPr/>
        <p:txBody>
          <a:bodyPr/>
          <a:lstStyle/>
          <a:p>
            <a:fld id="{11AE40F1-A520-4A96-82AF-91FE9CC4C4DF}"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we look at overlap of proteins IDs among three fractionation methods.</a:t>
            </a:r>
          </a:p>
          <a:p>
            <a:r>
              <a:rPr lang="en-US" dirty="0"/>
              <a:t>There are big overlap among these fractionation methods.</a:t>
            </a:r>
          </a:p>
        </p:txBody>
      </p:sp>
      <p:sp>
        <p:nvSpPr>
          <p:cNvPr id="4" name="Slide Number Placeholder 3"/>
          <p:cNvSpPr>
            <a:spLocks noGrp="1"/>
          </p:cNvSpPr>
          <p:nvPr>
            <p:ph type="sldNum" sz="quarter" idx="10"/>
          </p:nvPr>
        </p:nvSpPr>
        <p:spPr/>
        <p:txBody>
          <a:bodyPr/>
          <a:lstStyle/>
          <a:p>
            <a:fld id="{11AE40F1-A520-4A96-82AF-91FE9CC4C4DF}"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Another comparison we were interested in is look at numbers of the low-abundance proteins.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From this literature, we got a low-abundant plasma protein list which includes 154 proteins with reported concentration less than 100 ng/ml.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High pH fractionation gave the highest number of low abundant proteins.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1AE40F1-A520-4A96-82AF-91FE9CC4C4DF}"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After fractionation, a peptide may be enriched into one fraction or may be spread into multiple fraction.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Here we compared the separation efficiency based on the number of fractions that a peptide is spread into.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The number 1 means that peptide is enriched into 1 fraction, 2 means that peptide is spread into 2 fractions.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At 40 fractions level, for high pH, 70% of peptides were enriched into one fraction. For SDS-PAGE, it is only 34% .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At 20 fraction level,  for high pH, 75% of peptides were enriched into one fraction. For OFFGEL, it is 62%, for SDS-PAGE, it is 45%.</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So high pH separation efficiency is much better than OFFGEL and SDS-PAGE.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11AE40F1-A520-4A96-82AF-91FE9CC4C4DF}"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We evaluated three fractionation methods for depleted plasma analysis and found that high pH gave the best performance based on  the number of protein/peptides identified, low abundant protein numbers and separation efficiency.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1AE40F1-A520-4A96-82AF-91FE9CC4C4DF}"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efforts have been made to develop reliable biomarkers for early detection of acute kidney injury (AKI).</a:t>
            </a:r>
          </a:p>
          <a:p>
            <a:r>
              <a:rPr lang="en-US" dirty="0"/>
              <a:t> Some promising biomarkers have been identified for early detection, treatment monitoring or guiding drug development. </a:t>
            </a:r>
          </a:p>
          <a:p>
            <a:r>
              <a:rPr lang="en-US" dirty="0"/>
              <a:t>While most of these biomarkers require further verification.</a:t>
            </a:r>
          </a:p>
          <a:p>
            <a:endParaRPr lang="en-US" dirty="0"/>
          </a:p>
          <a:p>
            <a:r>
              <a:rPr lang="en-US" sz="1200" dirty="0"/>
              <a:t>Here, a multiple reaction monitoring (MRM) method was developed to simultaneously quantify eleven biomarkers including IL6, IL18, KIM1, LCN2, </a:t>
            </a:r>
            <a:r>
              <a:rPr lang="en-US" sz="1200" dirty="0" err="1"/>
              <a:t>Clusterin</a:t>
            </a:r>
            <a:r>
              <a:rPr lang="en-US" sz="1200" dirty="0"/>
              <a:t>, Cystatin C, TFF3, Albumin, MGEA5, </a:t>
            </a:r>
            <a:r>
              <a:rPr lang="en-US" sz="1200" dirty="0" err="1"/>
              <a:t>Osteopontin</a:t>
            </a:r>
            <a:r>
              <a:rPr lang="en-US" sz="1200" dirty="0"/>
              <a:t>, and β2-microglobulin using stable isotope labeled peptide standards. </a:t>
            </a:r>
            <a:endParaRPr lang="en-US" dirty="0"/>
          </a:p>
        </p:txBody>
      </p:sp>
      <p:sp>
        <p:nvSpPr>
          <p:cNvPr id="4" name="Slide Number Placeholder 3"/>
          <p:cNvSpPr>
            <a:spLocks noGrp="1"/>
          </p:cNvSpPr>
          <p:nvPr>
            <p:ph type="sldNum" sz="quarter" idx="5"/>
          </p:nvPr>
        </p:nvSpPr>
        <p:spPr/>
        <p:txBody>
          <a:bodyPr/>
          <a:lstStyle/>
          <a:p>
            <a:fld id="{1A66C3D3-32DC-4A0B-B262-E79F6D394989}" type="slidenum">
              <a:rPr lang="en-US" smtClean="0"/>
              <a:t>19</a:t>
            </a:fld>
            <a:endParaRPr lang="en-US"/>
          </a:p>
        </p:txBody>
      </p:sp>
    </p:spTree>
    <p:extLst>
      <p:ext uri="{BB962C8B-B14F-4D97-AF65-F5344CB8AC3E}">
        <p14:creationId xmlns:p14="http://schemas.microsoft.com/office/powerpoint/2010/main" val="110375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SimSun" panose="02010600030101010101" pitchFamily="2" charset="-122"/>
              </a:rPr>
              <a:t>LC-MS is a very useful tool in many fields. </a:t>
            </a:r>
          </a:p>
          <a:p>
            <a:r>
              <a:rPr lang="en-US" sz="1800" dirty="0">
                <a:effectLst/>
                <a:latin typeface="Times New Roman" panose="02020603050405020304" pitchFamily="18" charset="0"/>
                <a:ea typeface="SimSun" panose="02010600030101010101" pitchFamily="2" charset="-122"/>
              </a:rPr>
              <a:t>One of the them, which have been playing critical roles, is proteomics. </a:t>
            </a:r>
          </a:p>
          <a:p>
            <a:r>
              <a:rPr lang="en-US" sz="1800" dirty="0">
                <a:effectLst/>
                <a:latin typeface="Times New Roman" panose="02020603050405020304" pitchFamily="18" charset="0"/>
                <a:ea typeface="SimSun" panose="02010600030101010101" pitchFamily="2" charset="-122"/>
              </a:rPr>
              <a:t>Thanks to the advancement of mass spectrometry in the past two decades, the field of proteomics has been significantly changed. </a:t>
            </a:r>
          </a:p>
          <a:p>
            <a:r>
              <a:rPr lang="en-US" sz="1800" dirty="0">
                <a:effectLst/>
                <a:latin typeface="Times New Roman" panose="02020603050405020304" pitchFamily="18" charset="0"/>
                <a:ea typeface="SimSun" panose="02010600030101010101" pitchFamily="2" charset="-122"/>
              </a:rPr>
              <a:t>Now with the high-resolution, high-mass accuracy, high-speed instrument, thousands and even over ten thousand of proteins can be identified and quantified in a single experiment as well as their post-translational modifications.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For protein quantification, there are different approaches: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1 label-free quantitation. It is easy to setup and also is cost effective. The limitation of the label-free approach is that  if the project involved large number of samples, the reproducibility will be an issue.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 In order to overcome this issue,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2 labeled approaches can be used. Samples from different conditions can be labeled with light and heavy reagents, and then pool the labeled samples, so two or multiple samples can be analyzed in as one sample. Which will reduce technique variation, and at same time increase the throughput. Of course, these approaches have some disadvantages: such as extra steps for sample preparation, the increase of sample complexity which may sacrifice some sensitivity, extra cost for the labeling reagents.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Label-free or labeled approaches mention above are relative quantitation.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3 Using MS, we can also absolutely quantify peptides by spiking authentic stable isotope peptides into sample, which can provide for molar quantitation.  Actually, this is the gold standard approach for quantitative mass spectrometry.</a:t>
            </a:r>
          </a:p>
          <a:p>
            <a:endParaRPr lang="en-US" sz="1800" dirty="0">
              <a:effectLst/>
              <a:latin typeface="Times New Roman" panose="02020603050405020304" pitchFamily="18" charset="0"/>
              <a:ea typeface="SimSun" panose="02010600030101010101" pitchFamily="2" charset="-122"/>
            </a:endParaRPr>
          </a:p>
          <a:p>
            <a:endParaRPr lang="en-US" dirty="0"/>
          </a:p>
        </p:txBody>
      </p:sp>
      <p:sp>
        <p:nvSpPr>
          <p:cNvPr id="4" name="Slide Number Placeholder 3"/>
          <p:cNvSpPr>
            <a:spLocks noGrp="1"/>
          </p:cNvSpPr>
          <p:nvPr>
            <p:ph type="sldNum" sz="quarter" idx="5"/>
          </p:nvPr>
        </p:nvSpPr>
        <p:spPr/>
        <p:txBody>
          <a:bodyPr/>
          <a:lstStyle/>
          <a:p>
            <a:fld id="{1A66C3D3-32DC-4A0B-B262-E79F6D394989}" type="slidenum">
              <a:rPr lang="en-US" smtClean="0"/>
              <a:t>2</a:t>
            </a:fld>
            <a:endParaRPr lang="en-US"/>
          </a:p>
        </p:txBody>
      </p:sp>
    </p:spTree>
    <p:extLst>
      <p:ext uri="{BB962C8B-B14F-4D97-AF65-F5344CB8AC3E}">
        <p14:creationId xmlns:p14="http://schemas.microsoft.com/office/powerpoint/2010/main" val="35707988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Workflows for MRM method development (left) and rat urine sample preparation (right). </a:t>
            </a:r>
          </a:p>
          <a:p>
            <a:endParaRPr lang="en-US" sz="1200" dirty="0">
              <a:solidFill>
                <a:prstClr val="black"/>
              </a:solidFill>
            </a:endParaRPr>
          </a:p>
          <a:p>
            <a:r>
              <a:rPr lang="en-US" sz="1200" dirty="0">
                <a:solidFill>
                  <a:prstClr val="black"/>
                </a:solidFill>
              </a:rPr>
              <a:t>Based on amino acid sequence of target protein, theoretically digest the protein and select tryptic peptides and inspect the peptide uniqueness. Verify peptides in related samples such kidney tissue sample, or recombinant proteins. Refine peptide/transitions based on retention time, peak intensity, stability.</a:t>
            </a:r>
          </a:p>
          <a:p>
            <a:r>
              <a:rPr lang="en-US" sz="1200" dirty="0">
                <a:solidFill>
                  <a:prstClr val="black"/>
                </a:solidFill>
              </a:rPr>
              <a:t>Optimize parameters such as CE.</a:t>
            </a:r>
            <a:endParaRPr lang="en-US" dirty="0"/>
          </a:p>
        </p:txBody>
      </p:sp>
      <p:sp>
        <p:nvSpPr>
          <p:cNvPr id="4" name="Slide Number Placeholder 3"/>
          <p:cNvSpPr>
            <a:spLocks noGrp="1"/>
          </p:cNvSpPr>
          <p:nvPr>
            <p:ph type="sldNum" sz="quarter" idx="5"/>
          </p:nvPr>
        </p:nvSpPr>
        <p:spPr/>
        <p:txBody>
          <a:bodyPr/>
          <a:lstStyle/>
          <a:p>
            <a:fld id="{1A66C3D3-32DC-4A0B-B262-E79F6D394989}" type="slidenum">
              <a:rPr lang="en-US" smtClean="0"/>
              <a:t>20</a:t>
            </a:fld>
            <a:endParaRPr lang="en-US"/>
          </a:p>
        </p:txBody>
      </p:sp>
    </p:spTree>
    <p:extLst>
      <p:ext uri="{BB962C8B-B14F-4D97-AF65-F5344CB8AC3E}">
        <p14:creationId xmlns:p14="http://schemas.microsoft.com/office/powerpoint/2010/main" val="2910044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defTabSz="914400" fontAlgn="base">
              <a:spcBef>
                <a:spcPct val="0"/>
              </a:spcBef>
              <a:spcAft>
                <a:spcPct val="0"/>
              </a:spcAft>
            </a:pPr>
            <a:r>
              <a:rPr lang="en-US" sz="1200" dirty="0"/>
              <a:t>a triple quadrupole mass spectrometer (Waters </a:t>
            </a:r>
            <a:r>
              <a:rPr lang="en-US" sz="1200" dirty="0" err="1"/>
              <a:t>Xevo</a:t>
            </a:r>
            <a:r>
              <a:rPr lang="en-US" sz="1200" dirty="0"/>
              <a:t> TQ-S, Milford, MA) </a:t>
            </a:r>
          </a:p>
          <a:p>
            <a:pPr algn="just" defTabSz="914400" fontAlgn="base">
              <a:spcBef>
                <a:spcPct val="0"/>
              </a:spcBef>
              <a:spcAft>
                <a:spcPct val="0"/>
              </a:spcAft>
            </a:pPr>
            <a:r>
              <a:rPr lang="en-US" sz="1200" dirty="0"/>
              <a:t>coupled online with a </a:t>
            </a:r>
            <a:r>
              <a:rPr lang="en-US" sz="1200" dirty="0" err="1"/>
              <a:t>nanoUPLC</a:t>
            </a:r>
            <a:r>
              <a:rPr lang="en-US" sz="1200" dirty="0"/>
              <a:t> (Waters </a:t>
            </a:r>
            <a:r>
              <a:rPr lang="en-US" sz="1200" dirty="0" err="1"/>
              <a:t>NanoAquity</a:t>
            </a:r>
            <a:r>
              <a:rPr lang="en-US" sz="1200" dirty="0"/>
              <a:t>, Milford, MA).  </a:t>
            </a:r>
          </a:p>
          <a:p>
            <a:pPr algn="just" defTabSz="914400" fontAlgn="base">
              <a:spcBef>
                <a:spcPct val="0"/>
              </a:spcBef>
              <a:spcAft>
                <a:spcPct val="0"/>
              </a:spcAft>
            </a:pPr>
            <a:r>
              <a:rPr lang="en-US" sz="1200" dirty="0"/>
              <a:t>Liquid Chromatography was performed using 0.1% formic acid in water as buffer A </a:t>
            </a:r>
          </a:p>
          <a:p>
            <a:pPr algn="just" defTabSz="914400" fontAlgn="base">
              <a:spcBef>
                <a:spcPct val="0"/>
              </a:spcBef>
              <a:spcAft>
                <a:spcPct val="0"/>
              </a:spcAft>
            </a:pPr>
            <a:r>
              <a:rPr lang="en-US" sz="1200" dirty="0"/>
              <a:t>and 0.1% formic acid in acetonitrile as buffer B, </a:t>
            </a:r>
          </a:p>
          <a:p>
            <a:pPr algn="just" defTabSz="914400" fontAlgn="base">
              <a:spcBef>
                <a:spcPct val="0"/>
              </a:spcBef>
              <a:spcAft>
                <a:spcPct val="0"/>
              </a:spcAft>
            </a:pPr>
            <a:r>
              <a:rPr lang="en-US" sz="1200" dirty="0"/>
              <a:t>at a flow rate of 400 </a:t>
            </a:r>
            <a:r>
              <a:rPr lang="en-US" sz="1200" dirty="0" err="1"/>
              <a:t>nL</a:t>
            </a:r>
            <a:r>
              <a:rPr lang="en-US" sz="1200" dirty="0"/>
              <a:t>/min. </a:t>
            </a:r>
          </a:p>
          <a:p>
            <a:pPr algn="just" defTabSz="914400" fontAlgn="base">
              <a:spcBef>
                <a:spcPct val="0"/>
              </a:spcBef>
              <a:spcAft>
                <a:spcPct val="0"/>
              </a:spcAft>
            </a:pPr>
            <a:r>
              <a:rPr lang="en-US" sz="1200" dirty="0"/>
              <a:t>Column temperature was controlled at 45 °C. </a:t>
            </a:r>
          </a:p>
          <a:p>
            <a:pPr algn="just" defTabSz="914400" fontAlgn="base">
              <a:spcBef>
                <a:spcPct val="0"/>
              </a:spcBef>
              <a:spcAft>
                <a:spcPct val="0"/>
              </a:spcAft>
            </a:pPr>
            <a:r>
              <a:rPr lang="en-US" sz="1200" dirty="0"/>
              <a:t>capillary voltage of 2.8 kV, source temperature at 150 °C, cone gas flow at 15 L/</a:t>
            </a:r>
            <a:r>
              <a:rPr lang="en-US" sz="1200" dirty="0" err="1"/>
              <a:t>hr</a:t>
            </a:r>
            <a:r>
              <a:rPr lang="en-US" sz="1200" dirty="0"/>
              <a:t>, and nebulizer gas at 0.1 Bar.</a:t>
            </a:r>
          </a:p>
          <a:p>
            <a:pPr algn="just" defTabSz="914400" fontAlgn="base">
              <a:spcBef>
                <a:spcPct val="0"/>
              </a:spcBef>
              <a:spcAft>
                <a:spcPct val="0"/>
              </a:spcAft>
            </a:pPr>
            <a:r>
              <a:rPr lang="en-US" sz="1200" dirty="0"/>
              <a:t>Heavy AQUA </a:t>
            </a:r>
            <a:r>
              <a:rPr lang="en-US" sz="1200" dirty="0" err="1"/>
              <a:t>Quantpro</a:t>
            </a:r>
            <a:r>
              <a:rPr lang="en-US" sz="1200" dirty="0"/>
              <a:t> peptide mixtures at different concentration levels (0.005 to 200 </a:t>
            </a:r>
            <a:r>
              <a:rPr lang="en-US" sz="1200" dirty="0" err="1"/>
              <a:t>fmol</a:t>
            </a:r>
            <a:r>
              <a:rPr lang="en-US" sz="1200" dirty="0"/>
              <a:t>/ul) were spiked in digested rat urine protein samples to generate calibration curves to determine the linear dynamic range,  and lower limit of quantitation (LOQ)  in rat urine samples.</a:t>
            </a:r>
          </a:p>
          <a:p>
            <a:pPr algn="just" defTabSz="914400" fontAlgn="base">
              <a:spcBef>
                <a:spcPct val="0"/>
              </a:spcBef>
              <a:spcAft>
                <a:spcPct val="0"/>
              </a:spcAft>
            </a:pPr>
            <a:r>
              <a:rPr lang="en-US" sz="1200" dirty="0"/>
              <a:t>Skyline (</a:t>
            </a:r>
            <a:r>
              <a:rPr lang="en-US" sz="1200" dirty="0" err="1"/>
              <a:t>MacCoss</a:t>
            </a:r>
            <a:r>
              <a:rPr lang="en-US" sz="1200" dirty="0"/>
              <a:t> Lab) was used to design MRM method and analyze the data. </a:t>
            </a:r>
          </a:p>
          <a:p>
            <a:endParaRPr lang="en-US" dirty="0"/>
          </a:p>
        </p:txBody>
      </p:sp>
      <p:sp>
        <p:nvSpPr>
          <p:cNvPr id="4" name="Slide Number Placeholder 3"/>
          <p:cNvSpPr>
            <a:spLocks noGrp="1"/>
          </p:cNvSpPr>
          <p:nvPr>
            <p:ph type="sldNum" sz="quarter" idx="5"/>
          </p:nvPr>
        </p:nvSpPr>
        <p:spPr/>
        <p:txBody>
          <a:bodyPr/>
          <a:lstStyle/>
          <a:p>
            <a:fld id="{1A66C3D3-32DC-4A0B-B262-E79F6D394989}" type="slidenum">
              <a:rPr lang="en-US" smtClean="0"/>
              <a:t>21</a:t>
            </a:fld>
            <a:endParaRPr lang="en-US"/>
          </a:p>
        </p:txBody>
      </p:sp>
    </p:spTree>
    <p:extLst>
      <p:ext uri="{BB962C8B-B14F-4D97-AF65-F5344CB8AC3E}">
        <p14:creationId xmlns:p14="http://schemas.microsoft.com/office/powerpoint/2010/main" val="563511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latin typeface="Calibri"/>
              </a:rPr>
              <a:t>Optimization of collision energy (CE) and cone voltage for all transitions using 40 </a:t>
            </a:r>
            <a:r>
              <a:rPr lang="en-US" sz="1200" dirty="0" err="1">
                <a:solidFill>
                  <a:prstClr val="black"/>
                </a:solidFill>
                <a:latin typeface="Calibri"/>
              </a:rPr>
              <a:t>fmol</a:t>
            </a:r>
            <a:r>
              <a:rPr lang="en-US" sz="1200" dirty="0">
                <a:solidFill>
                  <a:prstClr val="black"/>
                </a:solidFill>
                <a:latin typeface="Calibri"/>
              </a:rPr>
              <a:t> heavy peptides in 0.1 FA buffer.  For CE optimization, it was set to use five step increase or decrease (step size=1) of the predicted value from the linear equation for Waters </a:t>
            </a:r>
            <a:r>
              <a:rPr lang="en-US" sz="1200" dirty="0" err="1">
                <a:solidFill>
                  <a:prstClr val="black"/>
                </a:solidFill>
                <a:latin typeface="Calibri"/>
              </a:rPr>
              <a:t>Xevo</a:t>
            </a:r>
            <a:r>
              <a:rPr lang="en-US" sz="1200" dirty="0">
                <a:solidFill>
                  <a:prstClr val="black"/>
                </a:solidFill>
                <a:latin typeface="Calibri"/>
              </a:rPr>
              <a:t> in skyline. For cone voltage, it was set to use five step increase or decrease (step size =5) of 35. </a:t>
            </a:r>
            <a:endParaRPr lang="en-US" dirty="0"/>
          </a:p>
        </p:txBody>
      </p:sp>
      <p:sp>
        <p:nvSpPr>
          <p:cNvPr id="4" name="Slide Number Placeholder 3"/>
          <p:cNvSpPr>
            <a:spLocks noGrp="1"/>
          </p:cNvSpPr>
          <p:nvPr>
            <p:ph type="sldNum" sz="quarter" idx="5"/>
          </p:nvPr>
        </p:nvSpPr>
        <p:spPr/>
        <p:txBody>
          <a:bodyPr/>
          <a:lstStyle/>
          <a:p>
            <a:fld id="{1A66C3D3-32DC-4A0B-B262-E79F6D394989}" type="slidenum">
              <a:rPr lang="en-US" smtClean="0"/>
              <a:t>22</a:t>
            </a:fld>
            <a:endParaRPr lang="en-US"/>
          </a:p>
        </p:txBody>
      </p:sp>
    </p:spTree>
    <p:extLst>
      <p:ext uri="{BB962C8B-B14F-4D97-AF65-F5344CB8AC3E}">
        <p14:creationId xmlns:p14="http://schemas.microsoft.com/office/powerpoint/2010/main" val="13872623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need to pay attention to dwell time and data points cross chromatographic peak. This should be optimized during method development. </a:t>
            </a:r>
          </a:p>
          <a:p>
            <a:r>
              <a:rPr lang="en-US" dirty="0"/>
              <a:t>The dwell time is the amount of time the instrument is collecting data for a specific transition (in milliseconds). </a:t>
            </a:r>
          </a:p>
          <a:p>
            <a:r>
              <a:rPr lang="en-US" dirty="0"/>
              <a:t>So increasing the dwell time will increase the sensitivity and precision of the method,</a:t>
            </a:r>
          </a:p>
          <a:p>
            <a:r>
              <a:rPr lang="en-US" dirty="0"/>
              <a:t> but it will reduce the number of SRM mass transitions that can be monitored in a given assay. </a:t>
            </a:r>
          </a:p>
          <a:p>
            <a:r>
              <a:rPr lang="en-US" dirty="0"/>
              <a:t>It is best practice to optimize the dwell time so that 12–20 data points are collected across a chromatographic peak. </a:t>
            </a:r>
          </a:p>
          <a:p>
            <a:r>
              <a:rPr lang="en-US" dirty="0"/>
              <a:t>The minimum number of points required to adequately define a peak is 10 data points.</a:t>
            </a:r>
          </a:p>
        </p:txBody>
      </p:sp>
      <p:sp>
        <p:nvSpPr>
          <p:cNvPr id="4" name="Slide Number Placeholder 3"/>
          <p:cNvSpPr>
            <a:spLocks noGrp="1"/>
          </p:cNvSpPr>
          <p:nvPr>
            <p:ph type="sldNum" sz="quarter" idx="5"/>
          </p:nvPr>
        </p:nvSpPr>
        <p:spPr/>
        <p:txBody>
          <a:bodyPr/>
          <a:lstStyle/>
          <a:p>
            <a:fld id="{1A66C3D3-32DC-4A0B-B262-E79F6D394989}" type="slidenum">
              <a:rPr lang="en-US" smtClean="0"/>
              <a:t>23</a:t>
            </a:fld>
            <a:endParaRPr lang="en-US"/>
          </a:p>
        </p:txBody>
      </p:sp>
    </p:spTree>
    <p:extLst>
      <p:ext uri="{BB962C8B-B14F-4D97-AF65-F5344CB8AC3E}">
        <p14:creationId xmlns:p14="http://schemas.microsoft.com/office/powerpoint/2010/main" val="30932118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defTabSz="914400" fontAlgn="base">
              <a:spcBef>
                <a:spcPct val="0"/>
              </a:spcBef>
              <a:spcAft>
                <a:spcPct val="0"/>
              </a:spcAft>
            </a:pPr>
            <a:r>
              <a:rPr lang="en-US" sz="1200" dirty="0"/>
              <a:t>Heavy AQUA </a:t>
            </a:r>
            <a:r>
              <a:rPr lang="en-US" sz="1200" dirty="0" err="1"/>
              <a:t>Quantpro</a:t>
            </a:r>
            <a:r>
              <a:rPr lang="en-US" sz="1200" dirty="0"/>
              <a:t> peptide mixtures at different concentration levels (0.005 to 200 </a:t>
            </a:r>
            <a:r>
              <a:rPr lang="en-US" sz="1200" dirty="0" err="1"/>
              <a:t>fmol</a:t>
            </a:r>
            <a:r>
              <a:rPr lang="en-US" sz="1200" dirty="0"/>
              <a:t>/ul) were spiked in digested rat urine protein samples to generate calibration curves to determine the linear dynamic range,  and lower limit of quantitation (LOQ)  in rat urine samples.</a:t>
            </a:r>
          </a:p>
          <a:p>
            <a:r>
              <a:rPr lang="en-US" sz="1200" dirty="0"/>
              <a:t>The left panel shows the measured peak area responses to variant concentrations (loading) of heavy peptides. </a:t>
            </a:r>
          </a:p>
          <a:p>
            <a:r>
              <a:rPr lang="en-US" sz="1200" i="1" dirty="0"/>
              <a:t>Loading </a:t>
            </a:r>
            <a:r>
              <a:rPr lang="en-US" sz="1200" baseline="-25000" dirty="0"/>
              <a:t> </a:t>
            </a:r>
            <a:r>
              <a:rPr lang="en-US" sz="1200" dirty="0"/>
              <a:t>is defined as injected amount (</a:t>
            </a:r>
            <a:r>
              <a:rPr lang="en-US" sz="1200" dirty="0" err="1"/>
              <a:t>fmol</a:t>
            </a:r>
            <a:r>
              <a:rPr lang="en-US" sz="1200" dirty="0"/>
              <a:t>) on column. </a:t>
            </a:r>
          </a:p>
          <a:p>
            <a:r>
              <a:rPr lang="en-US" sz="1200" dirty="0"/>
              <a:t>The right panel shows the plots of the measured ratio of nature peptide to heavy peptide (H/L) versus </a:t>
            </a:r>
            <a:r>
              <a:rPr lang="en-US" sz="1200" i="1" dirty="0"/>
              <a:t>loading </a:t>
            </a:r>
            <a:endParaRPr lang="en-US" sz="1200" dirty="0"/>
          </a:p>
          <a:p>
            <a:endParaRPr lang="en-US" sz="1200" dirty="0"/>
          </a:p>
          <a:p>
            <a:r>
              <a:rPr lang="en-US" sz="1200" dirty="0"/>
              <a:t>Endogenous IL6 is very low, </a:t>
            </a:r>
            <a:endParaRPr lang="en-US" dirty="0"/>
          </a:p>
        </p:txBody>
      </p:sp>
      <p:sp>
        <p:nvSpPr>
          <p:cNvPr id="4" name="Slide Number Placeholder 3"/>
          <p:cNvSpPr>
            <a:spLocks noGrp="1"/>
          </p:cNvSpPr>
          <p:nvPr>
            <p:ph type="sldNum" sz="quarter" idx="5"/>
          </p:nvPr>
        </p:nvSpPr>
        <p:spPr/>
        <p:txBody>
          <a:bodyPr/>
          <a:lstStyle/>
          <a:p>
            <a:fld id="{1A66C3D3-32DC-4A0B-B262-E79F6D394989}" type="slidenum">
              <a:rPr lang="en-US" smtClean="0"/>
              <a:t>24</a:t>
            </a:fld>
            <a:endParaRPr lang="en-US"/>
          </a:p>
        </p:txBody>
      </p:sp>
    </p:spTree>
    <p:extLst>
      <p:ext uri="{BB962C8B-B14F-4D97-AF65-F5344CB8AC3E}">
        <p14:creationId xmlns:p14="http://schemas.microsoft.com/office/powerpoint/2010/main" val="32036159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66C3D3-32DC-4A0B-B262-E79F6D394989}" type="slidenum">
              <a:rPr lang="en-US" smtClean="0"/>
              <a:t>25</a:t>
            </a:fld>
            <a:endParaRPr lang="en-US"/>
          </a:p>
        </p:txBody>
      </p:sp>
    </p:spTree>
    <p:extLst>
      <p:ext uri="{BB962C8B-B14F-4D97-AF65-F5344CB8AC3E}">
        <p14:creationId xmlns:p14="http://schemas.microsoft.com/office/powerpoint/2010/main" val="4805125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66C3D3-32DC-4A0B-B262-E79F6D394989}" type="slidenum">
              <a:rPr lang="en-US" smtClean="0"/>
              <a:t>26</a:t>
            </a:fld>
            <a:endParaRPr lang="en-US"/>
          </a:p>
        </p:txBody>
      </p:sp>
    </p:spTree>
    <p:extLst>
      <p:ext uri="{BB962C8B-B14F-4D97-AF65-F5344CB8AC3E}">
        <p14:creationId xmlns:p14="http://schemas.microsoft.com/office/powerpoint/2010/main" val="30394848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Doxorubicin, a chemotherapy drug, has been widely used to treat a wide range of cancer, such as leukemia, breast, ovary cancer etc.</a:t>
            </a:r>
          </a:p>
          <a:p>
            <a:r>
              <a:rPr lang="en-US" dirty="0"/>
              <a:t>Heart failure usually happened in one year after treatment, it can be also happened several years after the treatment.</a:t>
            </a:r>
          </a:p>
          <a:p>
            <a:r>
              <a:rPr lang="en-US" dirty="0"/>
              <a:t>How can doxorubicin cause cardiotoxicity? Some researches has shown that mechanism of cardiotoxicity may involves Oxidative stress, toxic DOX metabolites accumulation, Iron metabolism, disruption of energy , </a:t>
            </a:r>
            <a:r>
              <a:rPr lang="en-US" dirty="0" err="1"/>
              <a:t>sarcomeric</a:t>
            </a:r>
            <a:r>
              <a:rPr lang="en-US" dirty="0"/>
              <a:t> actin structure alterations</a:t>
            </a:r>
          </a:p>
          <a:p>
            <a:r>
              <a:rPr lang="en-US" dirty="0"/>
              <a:t>Currently, plasma cardiac troponin T (</a:t>
            </a:r>
            <a:r>
              <a:rPr lang="en-US" dirty="0" err="1"/>
              <a:t>cTnT</a:t>
            </a:r>
            <a:r>
              <a:rPr lang="en-US" dirty="0"/>
              <a:t>) has been used as clinical marker for myocardial injury. However, it is released in blood after tissue damage has occurred. </a:t>
            </a:r>
          </a:p>
          <a:p>
            <a:r>
              <a:rPr lang="en-US" dirty="0"/>
              <a:t>Unfortunately, there is no early biomarker available to predict cardiac injury.</a:t>
            </a:r>
          </a:p>
          <a:p>
            <a:endParaRPr lang="en-US" dirty="0"/>
          </a:p>
        </p:txBody>
      </p:sp>
      <p:sp>
        <p:nvSpPr>
          <p:cNvPr id="4" name="Slide Number Placeholder 3"/>
          <p:cNvSpPr>
            <a:spLocks noGrp="1"/>
          </p:cNvSpPr>
          <p:nvPr>
            <p:ph type="sldNum" sz="quarter" idx="5"/>
          </p:nvPr>
        </p:nvSpPr>
        <p:spPr/>
        <p:txBody>
          <a:bodyPr/>
          <a:lstStyle/>
          <a:p>
            <a:fld id="{1A66C3D3-32DC-4A0B-B262-E79F6D394989}" type="slidenum">
              <a:rPr lang="en-US" smtClean="0"/>
              <a:t>28</a:t>
            </a:fld>
            <a:endParaRPr lang="en-US"/>
          </a:p>
        </p:txBody>
      </p:sp>
    </p:spTree>
    <p:extLst>
      <p:ext uri="{BB962C8B-B14F-4D97-AF65-F5344CB8AC3E}">
        <p14:creationId xmlns:p14="http://schemas.microsoft.com/office/powerpoint/2010/main" val="30194047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the experimental design of the study.</a:t>
            </a:r>
          </a:p>
          <a:p>
            <a:r>
              <a:rPr lang="en-US" dirty="0"/>
              <a:t>Animal is B6C3F1, mice (male), treated with DOX or saline.</a:t>
            </a:r>
          </a:p>
          <a:p>
            <a:r>
              <a:rPr lang="en-US" dirty="0"/>
              <a:t>When starts treatment, mice age are 8 weeks.</a:t>
            </a:r>
          </a:p>
          <a:p>
            <a:r>
              <a:rPr lang="en-US" dirty="0"/>
              <a:t>DOX Treat dose is 3 mg/kg/week: treat time are 2, 3,4,6,8 weeks, cumulative dose are 6, 9, 12, 18, 24 mg/kg. Plasma cardiac troponin was monitored for each dose.</a:t>
            </a:r>
          </a:p>
          <a:p>
            <a:r>
              <a:rPr lang="en-US" dirty="0"/>
              <a:t>A week after the last dose, the mice were sacrificed.</a:t>
            </a:r>
          </a:p>
          <a:p>
            <a:endParaRPr lang="en-US" dirty="0"/>
          </a:p>
        </p:txBody>
      </p:sp>
      <p:sp>
        <p:nvSpPr>
          <p:cNvPr id="4" name="Slide Number Placeholder 3"/>
          <p:cNvSpPr>
            <a:spLocks noGrp="1"/>
          </p:cNvSpPr>
          <p:nvPr>
            <p:ph type="sldNum" sz="quarter" idx="10"/>
          </p:nvPr>
        </p:nvSpPr>
        <p:spPr/>
        <p:txBody>
          <a:bodyPr/>
          <a:lstStyle/>
          <a:p>
            <a:fld id="{04FC13AE-AB3E-4662-83BF-46B9D2EB7C4F}" type="slidenum">
              <a:rPr lang="en-US" altLang="en-US" smtClean="0"/>
              <a:pPr/>
              <a:t>29</a:t>
            </a:fld>
            <a:endParaRPr lang="en-US" altLang="en-US"/>
          </a:p>
        </p:txBody>
      </p:sp>
    </p:spTree>
    <p:extLst>
      <p:ext uri="{BB962C8B-B14F-4D97-AF65-F5344CB8AC3E}">
        <p14:creationId xmlns:p14="http://schemas.microsoft.com/office/powerpoint/2010/main" val="42164828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A quantitative proteomic approach using dimethyl labeling, multi-dimensional LC separation, and mass spectrometry (MS). Tissue samples from the control and treated mice are lysed separately. The extracted proteins are digested with trypsin. Equal amounts of peptides from the control and the treatment are subjected to dimethyl labeling with the light and heavy stable isotopes, respectively. The light and heavy isotope labeled peptides are mixed and then fractionated by HPLC such as strong cation exchange (SCX). Each fraction is analyzed by reversed-phase liquid chromatography coupled on-line with tandem mass spectrometry (LC-MS-MS/MS). While the MS/MS scans are used to identify the peptides, the MS scans are used to reconstruct the chromatographic peaks of the pair of labeled peptides. Relative quantitation is performed by comparing the peak areas of the peptides to identify potential biomarkers.</a:t>
            </a:r>
          </a:p>
          <a:p>
            <a:endParaRPr lang="en-US" dirty="0"/>
          </a:p>
        </p:txBody>
      </p:sp>
      <p:sp>
        <p:nvSpPr>
          <p:cNvPr id="4" name="Slide Number Placeholder 3"/>
          <p:cNvSpPr>
            <a:spLocks noGrp="1"/>
          </p:cNvSpPr>
          <p:nvPr>
            <p:ph type="sldNum" sz="quarter" idx="5"/>
          </p:nvPr>
        </p:nvSpPr>
        <p:spPr/>
        <p:txBody>
          <a:bodyPr/>
          <a:lstStyle/>
          <a:p>
            <a:fld id="{1A66C3D3-32DC-4A0B-B262-E79F6D394989}" type="slidenum">
              <a:rPr lang="en-US" smtClean="0"/>
              <a:t>30</a:t>
            </a:fld>
            <a:endParaRPr lang="en-US"/>
          </a:p>
        </p:txBody>
      </p:sp>
    </p:spTree>
    <p:extLst>
      <p:ext uri="{BB962C8B-B14F-4D97-AF65-F5344CB8AC3E}">
        <p14:creationId xmlns:p14="http://schemas.microsoft.com/office/powerpoint/2010/main" val="4054128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SimSun" panose="02010600030101010101" pitchFamily="2" charset="-122"/>
              </a:rPr>
              <a:t>This slide shows label-free and labeled workflows for quantitative protein/peptide analysis.</a:t>
            </a:r>
          </a:p>
          <a:p>
            <a:endParaRPr lang="en-US" sz="1800" dirty="0">
              <a:effectLst/>
              <a:latin typeface="Times New Roman" panose="02020603050405020304" pitchFamily="18" charset="0"/>
              <a:ea typeface="SimSun" panose="02010600030101010101" pitchFamily="2" charset="-122"/>
            </a:endParaRPr>
          </a:p>
          <a:p>
            <a:r>
              <a:rPr lang="en-US" sz="1800" dirty="0">
                <a:effectLst/>
                <a:latin typeface="Times New Roman" panose="02020603050405020304" pitchFamily="18" charset="0"/>
                <a:ea typeface="SimSun" panose="02010600030101010101" pitchFamily="2" charset="-122"/>
              </a:rPr>
              <a:t>There are different type of samples, such as blood, tissues, and cell cultures. These sample can be from human, animals, or in vitro / in vivo experiments.</a:t>
            </a:r>
          </a:p>
          <a:p>
            <a:r>
              <a:rPr lang="en-US" sz="1800" dirty="0">
                <a:effectLst/>
                <a:latin typeface="Times New Roman" panose="02020603050405020304" pitchFamily="18" charset="0"/>
                <a:ea typeface="SimSun" panose="02010600030101010101" pitchFamily="2" charset="-122"/>
              </a:rPr>
              <a:t>Different colors represent different sample conditions we are interested in and want to compare between these different conditions, like disease against health, treatment against control. </a:t>
            </a:r>
          </a:p>
          <a:p>
            <a:endParaRPr lang="en-US" sz="1800" dirty="0">
              <a:effectLst/>
              <a:latin typeface="Times New Roman" panose="02020603050405020304" pitchFamily="18" charset="0"/>
              <a:ea typeface="SimSun" panose="02010600030101010101" pitchFamily="2" charset="-122"/>
            </a:endParaRPr>
          </a:p>
          <a:p>
            <a:r>
              <a:rPr lang="en-US" sz="1800" dirty="0">
                <a:effectLst/>
                <a:latin typeface="Times New Roman" panose="02020603050405020304" pitchFamily="18" charset="0"/>
                <a:ea typeface="SimSun" panose="02010600030101010101" pitchFamily="2" charset="-122"/>
              </a:rPr>
              <a:t>In the label-free approach, samples are prepared, digested separately, </a:t>
            </a:r>
          </a:p>
          <a:p>
            <a:r>
              <a:rPr lang="en-US" sz="1800" dirty="0">
                <a:effectLst/>
                <a:latin typeface="Times New Roman" panose="02020603050405020304" pitchFamily="18" charset="0"/>
                <a:ea typeface="SimSun" panose="02010600030101010101" pitchFamily="2" charset="-122"/>
              </a:rPr>
              <a:t>and the peptides from each sample are analyzed using LC-MS. </a:t>
            </a:r>
          </a:p>
          <a:p>
            <a:r>
              <a:rPr lang="en-US" sz="1800" dirty="0">
                <a:effectLst/>
                <a:latin typeface="Times New Roman" panose="02020603050405020304" pitchFamily="18" charset="0"/>
                <a:ea typeface="SimSun" panose="02010600030101010101" pitchFamily="2" charset="-122"/>
              </a:rPr>
              <a:t>In order to increase the proteome coverage, we can add extra steps fractionation proteins or peptides to reduce sample complexity prior to MS. </a:t>
            </a:r>
          </a:p>
          <a:p>
            <a:endParaRPr lang="en-US" sz="1800" dirty="0">
              <a:effectLst/>
              <a:latin typeface="Times New Roman" panose="02020603050405020304" pitchFamily="18" charset="0"/>
              <a:ea typeface="SimSun" panose="02010600030101010101" pitchFamily="2" charset="-122"/>
            </a:endParaRPr>
          </a:p>
          <a:p>
            <a:r>
              <a:rPr lang="en-US" sz="1800" dirty="0">
                <a:effectLst/>
                <a:latin typeface="Times New Roman" panose="02020603050405020304" pitchFamily="18" charset="0"/>
                <a:ea typeface="SimSun" panose="02010600030101010101" pitchFamily="2" charset="-122"/>
              </a:rPr>
              <a:t>In the labeled approach,  the labeling can be performed at different stages of sample preparation. </a:t>
            </a:r>
          </a:p>
          <a:p>
            <a:r>
              <a:rPr lang="en-US" sz="1800" dirty="0">
                <a:effectLst/>
                <a:latin typeface="Times New Roman" panose="02020603050405020304" pitchFamily="18" charset="0"/>
                <a:ea typeface="SimSun" panose="02010600030101010101" pitchFamily="2" charset="-122"/>
              </a:rPr>
              <a:t>The labeling can be performed at proteins level (</a:t>
            </a:r>
            <a:r>
              <a:rPr lang="en-US" sz="1800" dirty="0" err="1">
                <a:effectLst/>
                <a:latin typeface="Times New Roman" panose="02020603050405020304" pitchFamily="18" charset="0"/>
                <a:ea typeface="SimSun" panose="02010600030101010101" pitchFamily="2" charset="-122"/>
              </a:rPr>
              <a:t>e.g</a:t>
            </a:r>
            <a:r>
              <a:rPr lang="en-US" sz="1800" dirty="0">
                <a:effectLst/>
                <a:latin typeface="Times New Roman" panose="02020603050405020304" pitchFamily="18" charset="0"/>
                <a:ea typeface="SimSun" panose="02010600030101010101" pitchFamily="2" charset="-122"/>
              </a:rPr>
              <a:t>, ICAT) or at the peptide level (e.g., </a:t>
            </a:r>
            <a:r>
              <a:rPr lang="en-US" sz="1800" baseline="30000" dirty="0">
                <a:effectLst/>
                <a:latin typeface="Times New Roman" panose="02020603050405020304" pitchFamily="18" charset="0"/>
                <a:ea typeface="SimSun" panose="02010600030101010101" pitchFamily="2" charset="-122"/>
              </a:rPr>
              <a:t>16</a:t>
            </a:r>
            <a:r>
              <a:rPr lang="en-US" sz="1800" dirty="0">
                <a:effectLst/>
                <a:latin typeface="Times New Roman" panose="02020603050405020304" pitchFamily="18" charset="0"/>
                <a:ea typeface="SimSun" panose="02010600030101010101" pitchFamily="2" charset="-122"/>
              </a:rPr>
              <a:t>O/</a:t>
            </a:r>
            <a:r>
              <a:rPr lang="en-US" sz="1800" baseline="30000" dirty="0">
                <a:effectLst/>
                <a:latin typeface="Times New Roman" panose="02020603050405020304" pitchFamily="18" charset="0"/>
                <a:ea typeface="SimSun" panose="02010600030101010101" pitchFamily="2" charset="-122"/>
              </a:rPr>
              <a:t>18</a:t>
            </a:r>
            <a:r>
              <a:rPr lang="en-US" sz="1800" dirty="0">
                <a:effectLst/>
                <a:latin typeface="Times New Roman" panose="02020603050405020304" pitchFamily="18" charset="0"/>
                <a:ea typeface="SimSun" panose="02010600030101010101" pitchFamily="2" charset="-122"/>
              </a:rPr>
              <a:t>O, TMT, and dimethyl labeling)</a:t>
            </a:r>
          </a:p>
          <a:p>
            <a:endParaRPr lang="en-US" sz="1800" dirty="0">
              <a:effectLst/>
              <a:latin typeface="Times New Roman" panose="02020603050405020304" pitchFamily="18" charset="0"/>
              <a:ea typeface="SimSun" panose="02010600030101010101" pitchFamily="2" charset="-122"/>
            </a:endParaRPr>
          </a:p>
          <a:p>
            <a:r>
              <a:rPr lang="en-US" sz="1800" dirty="0">
                <a:effectLst/>
                <a:latin typeface="Times New Roman" panose="02020603050405020304" pitchFamily="18" charset="0"/>
                <a:ea typeface="SimSun" panose="02010600030101010101" pitchFamily="2" charset="-122"/>
              </a:rPr>
              <a:t>In metabolic labeling, proteins are labeled in the very early stage that is during protein synthesis. </a:t>
            </a:r>
          </a:p>
          <a:p>
            <a:r>
              <a:rPr lang="en-US" sz="1800" dirty="0">
                <a:effectLst/>
                <a:latin typeface="Times New Roman" panose="02020603050405020304" pitchFamily="18" charset="0"/>
                <a:ea typeface="SimSun" panose="02010600030101010101" pitchFamily="2" charset="-122"/>
              </a:rPr>
              <a:t> culture cell with stable isotope-enriched media (e.g., </a:t>
            </a:r>
            <a:r>
              <a:rPr lang="en-US" sz="1800" baseline="30000" dirty="0">
                <a:effectLst/>
                <a:latin typeface="Times New Roman" panose="02020603050405020304" pitchFamily="18" charset="0"/>
                <a:ea typeface="SimSun" panose="02010600030101010101" pitchFamily="2" charset="-122"/>
              </a:rPr>
              <a:t>14</a:t>
            </a:r>
            <a:r>
              <a:rPr lang="en-US" sz="1800" dirty="0">
                <a:effectLst/>
                <a:latin typeface="Times New Roman" panose="02020603050405020304" pitchFamily="18" charset="0"/>
                <a:ea typeface="SimSun" panose="02010600030101010101" pitchFamily="2" charset="-122"/>
              </a:rPr>
              <a:t>N/</a:t>
            </a:r>
            <a:r>
              <a:rPr lang="en-US" sz="1800" baseline="30000" dirty="0">
                <a:effectLst/>
                <a:latin typeface="Times New Roman" panose="02020603050405020304" pitchFamily="18" charset="0"/>
                <a:ea typeface="SimSun" panose="02010600030101010101" pitchFamily="2" charset="-122"/>
              </a:rPr>
              <a:t>15</a:t>
            </a:r>
            <a:r>
              <a:rPr lang="en-US" sz="1800" dirty="0">
                <a:effectLst/>
                <a:latin typeface="Times New Roman" panose="02020603050405020304" pitchFamily="18" charset="0"/>
                <a:ea typeface="SimSun" panose="02010600030101010101" pitchFamily="2" charset="-122"/>
              </a:rPr>
              <a:t>N media) or stable isotope-coded amino acids;</a:t>
            </a:r>
          </a:p>
          <a:p>
            <a:r>
              <a:rPr lang="en-US" sz="1800" dirty="0">
                <a:effectLst/>
                <a:latin typeface="Times New Roman" panose="02020603050405020304" pitchFamily="18" charset="0"/>
                <a:ea typeface="SimSun" panose="02010600030101010101" pitchFamily="2" charset="-122"/>
              </a:rPr>
              <a:t>Feed animal with food containing stable isotope-coded amino acids </a:t>
            </a:r>
          </a:p>
          <a:p>
            <a:r>
              <a:rPr lang="en-US" sz="1800" dirty="0">
                <a:effectLst/>
                <a:latin typeface="Times New Roman" panose="02020603050405020304" pitchFamily="18" charset="0"/>
                <a:ea typeface="SimSun" panose="02010600030101010101" pitchFamily="2" charset="-122"/>
              </a:rPr>
              <a:t>Obviously, this approach cannot apply to human.</a:t>
            </a:r>
          </a:p>
          <a:p>
            <a:endParaRPr lang="en-US" sz="1800" dirty="0">
              <a:effectLst/>
              <a:latin typeface="Times New Roman" panose="02020603050405020304" pitchFamily="18" charset="0"/>
              <a:ea typeface="SimSun" panose="02010600030101010101" pitchFamily="2" charset="-122"/>
            </a:endParaRPr>
          </a:p>
          <a:p>
            <a:r>
              <a:rPr lang="en-US" sz="1800" dirty="0">
                <a:effectLst/>
                <a:latin typeface="Times New Roman" panose="02020603050405020304" pitchFamily="18" charset="0"/>
                <a:ea typeface="SimSun" panose="02010600030101010101" pitchFamily="2" charset="-122"/>
              </a:rPr>
              <a:t>Same as label-free approach, we can add extra fractionation steps to reduce sample complexity to improve proteome coverage, of course, this step should be done after pooled the labeled samples. </a:t>
            </a:r>
          </a:p>
          <a:p>
            <a:endParaRPr lang="en-US" sz="1800" dirty="0">
              <a:effectLst/>
              <a:latin typeface="Times New Roman" panose="02020603050405020304" pitchFamily="18" charset="0"/>
              <a:ea typeface="SimSun" panose="02010600030101010101" pitchFamily="2" charset="-122"/>
            </a:endParaRPr>
          </a:p>
          <a:p>
            <a:r>
              <a:rPr lang="en-US" sz="1800" dirty="0">
                <a:effectLst/>
                <a:latin typeface="Times New Roman" panose="02020603050405020304" pitchFamily="18" charset="0"/>
                <a:ea typeface="SimSun" panose="02010600030101010101" pitchFamily="2" charset="-122"/>
              </a:rPr>
              <a:t>ICAT, isotope-coded affinity tag;</a:t>
            </a:r>
          </a:p>
          <a:p>
            <a:r>
              <a:rPr lang="en-US" sz="1800" dirty="0" err="1">
                <a:effectLst/>
                <a:latin typeface="Times New Roman" panose="02020603050405020304" pitchFamily="18" charset="0"/>
                <a:ea typeface="SimSun" panose="02010600030101010101" pitchFamily="2" charset="-122"/>
              </a:rPr>
              <a:t>iTRAQ</a:t>
            </a:r>
            <a:r>
              <a:rPr lang="en-US" sz="1800" dirty="0">
                <a:effectLst/>
                <a:latin typeface="Times New Roman" panose="02020603050405020304" pitchFamily="18" charset="0"/>
                <a:ea typeface="SimSun" panose="02010600030101010101" pitchFamily="2" charset="-122"/>
              </a:rPr>
              <a:t>, isobaric tag for relative and absolute quantitation; </a:t>
            </a:r>
          </a:p>
          <a:p>
            <a:r>
              <a:rPr lang="en-US" sz="1800" dirty="0">
                <a:effectLst/>
                <a:latin typeface="Times New Roman" panose="02020603050405020304" pitchFamily="18" charset="0"/>
                <a:ea typeface="SimSun" panose="02010600030101010101" pitchFamily="2" charset="-122"/>
              </a:rPr>
              <a:t>SILAC, isotope labeling by amino acids in cell culture;</a:t>
            </a:r>
          </a:p>
          <a:p>
            <a:r>
              <a:rPr lang="en-US" sz="1800" dirty="0">
                <a:effectLst/>
                <a:latin typeface="Times New Roman" panose="02020603050405020304" pitchFamily="18" charset="0"/>
                <a:ea typeface="SimSun" panose="02010600030101010101" pitchFamily="2" charset="-122"/>
              </a:rPr>
              <a:t> TMT, tandem mass tag.</a:t>
            </a:r>
            <a:endParaRPr lang="en-US" dirty="0"/>
          </a:p>
        </p:txBody>
      </p:sp>
      <p:sp>
        <p:nvSpPr>
          <p:cNvPr id="4" name="Slide Number Placeholder 3"/>
          <p:cNvSpPr>
            <a:spLocks noGrp="1"/>
          </p:cNvSpPr>
          <p:nvPr>
            <p:ph type="sldNum" sz="quarter" idx="5"/>
          </p:nvPr>
        </p:nvSpPr>
        <p:spPr/>
        <p:txBody>
          <a:bodyPr/>
          <a:lstStyle/>
          <a:p>
            <a:fld id="{1A66C3D3-32DC-4A0B-B262-E79F6D394989}" type="slidenum">
              <a:rPr lang="en-US" smtClean="0"/>
              <a:t>3</a:t>
            </a:fld>
            <a:endParaRPr lang="en-US"/>
          </a:p>
        </p:txBody>
      </p:sp>
    </p:spTree>
    <p:extLst>
      <p:ext uri="{BB962C8B-B14F-4D97-AF65-F5344CB8AC3E}">
        <p14:creationId xmlns:p14="http://schemas.microsoft.com/office/powerpoint/2010/main" val="2719226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There are five  cumulative dose, we identified about seventeen hundred proteins, and quantified fifteen hundred proteins for each cumulative dose, so each cumulative dose has similar number proteins identified and quantified; after we combined five cumulative dose, t</a:t>
            </a:r>
            <a:r>
              <a:rPr lang="en-US" dirty="0"/>
              <a:t>otal</a:t>
            </a:r>
            <a:r>
              <a:rPr lang="en-US" baseline="0" dirty="0"/>
              <a:t> identified  about three thousand proteins (2924), quantified about two thousand and two hundred proteins (2239).</a:t>
            </a:r>
            <a:endParaRPr lang="en-US" dirty="0"/>
          </a:p>
        </p:txBody>
      </p:sp>
      <p:sp>
        <p:nvSpPr>
          <p:cNvPr id="4" name="Slide Number Placeholder 3"/>
          <p:cNvSpPr>
            <a:spLocks noGrp="1"/>
          </p:cNvSpPr>
          <p:nvPr>
            <p:ph type="sldNum" sz="quarter" idx="10"/>
          </p:nvPr>
        </p:nvSpPr>
        <p:spPr/>
        <p:txBody>
          <a:bodyPr/>
          <a:lstStyle/>
          <a:p>
            <a:fld id="{04FC13AE-AB3E-4662-83BF-46B9D2EB7C4F}" type="slidenum">
              <a:rPr lang="en-US" altLang="en-US" smtClean="0"/>
              <a:pPr/>
              <a:t>31</a:t>
            </a:fld>
            <a:endParaRPr lang="en-US" altLang="en-US"/>
          </a:p>
        </p:txBody>
      </p:sp>
    </p:spTree>
    <p:extLst>
      <p:ext uri="{BB962C8B-B14F-4D97-AF65-F5344CB8AC3E}">
        <p14:creationId xmlns:p14="http://schemas.microsoft.com/office/powerpoint/2010/main" val="10651889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want to look at how</a:t>
            </a:r>
            <a:r>
              <a:rPr lang="en-US" baseline="0" dirty="0"/>
              <a:t> </a:t>
            </a:r>
            <a:r>
              <a:rPr lang="en-US" dirty="0"/>
              <a:t>efficiency the</a:t>
            </a:r>
            <a:r>
              <a:rPr lang="en-US" baseline="0" dirty="0"/>
              <a:t> label method is. We take one control sample, split to equal two parts, labeled with light and heavy dimethyl, then pool, fractionation, then go to LC-MS/MS, analyzed the sample. Y-axis is protein number, x-axis is fold change range. Ideally, all ration should be equal to 1. </a:t>
            </a:r>
          </a:p>
          <a:p>
            <a:r>
              <a:rPr lang="en-US" baseline="0" dirty="0"/>
              <a:t>Total 1292,  fold change for 85% proteins are less than 1.3,  fold change for 96% proteins are less </a:t>
            </a:r>
            <a:r>
              <a:rPr lang="en-US" baseline="0"/>
              <a:t>than 1.1. </a:t>
            </a:r>
            <a:r>
              <a:rPr lang="en-US" baseline="0" dirty="0"/>
              <a:t>That means, if we use 1.3 as a cutoff, expected FDR for quantitation is 4%.</a:t>
            </a:r>
            <a:endParaRPr lang="en-US" dirty="0"/>
          </a:p>
        </p:txBody>
      </p:sp>
      <p:sp>
        <p:nvSpPr>
          <p:cNvPr id="4" name="Slide Number Placeholder 3"/>
          <p:cNvSpPr>
            <a:spLocks noGrp="1"/>
          </p:cNvSpPr>
          <p:nvPr>
            <p:ph type="sldNum" sz="quarter" idx="10"/>
          </p:nvPr>
        </p:nvSpPr>
        <p:spPr/>
        <p:txBody>
          <a:bodyPr/>
          <a:lstStyle/>
          <a:p>
            <a:fld id="{04FC13AE-AB3E-4662-83BF-46B9D2EB7C4F}" type="slidenum">
              <a:rPr lang="en-US" altLang="en-US" smtClean="0"/>
              <a:pPr/>
              <a:t>32</a:t>
            </a:fld>
            <a:endParaRPr lang="en-US" altLang="en-US"/>
          </a:p>
        </p:txBody>
      </p:sp>
    </p:spTree>
    <p:extLst>
      <p:ext uri="{BB962C8B-B14F-4D97-AF65-F5344CB8AC3E}">
        <p14:creationId xmlns:p14="http://schemas.microsoft.com/office/powerpoint/2010/main" val="26647384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look at variability</a:t>
            </a:r>
            <a:r>
              <a:rPr lang="en-US" baseline="0" dirty="0"/>
              <a:t> of duplicates analysis for each cumulative dose, as shown in the table, median CV for total quantified proteins is less than 7%. We also look at those changed proteins, median CV is from 10% to 32%. So we think it is reasonable to use 1.3 fold change as a cutoff for further analysis.</a:t>
            </a:r>
            <a:endParaRPr lang="en-US" dirty="0"/>
          </a:p>
        </p:txBody>
      </p:sp>
      <p:sp>
        <p:nvSpPr>
          <p:cNvPr id="4" name="Slide Number Placeholder 3"/>
          <p:cNvSpPr>
            <a:spLocks noGrp="1"/>
          </p:cNvSpPr>
          <p:nvPr>
            <p:ph type="sldNum" sz="quarter" idx="10"/>
          </p:nvPr>
        </p:nvSpPr>
        <p:spPr/>
        <p:txBody>
          <a:bodyPr/>
          <a:lstStyle/>
          <a:p>
            <a:fld id="{04FC13AE-AB3E-4662-83BF-46B9D2EB7C4F}" type="slidenum">
              <a:rPr lang="en-US" altLang="en-US" smtClean="0"/>
              <a:pPr/>
              <a:t>33</a:t>
            </a:fld>
            <a:endParaRPr lang="en-US" altLang="en-US"/>
          </a:p>
        </p:txBody>
      </p:sp>
    </p:spTree>
    <p:extLst>
      <p:ext uri="{BB962C8B-B14F-4D97-AF65-F5344CB8AC3E}">
        <p14:creationId xmlns:p14="http://schemas.microsoft.com/office/powerpoint/2010/main" val="26647384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a:t>
            </a:r>
            <a:r>
              <a:rPr lang="en-US" baseline="0" dirty="0"/>
              <a:t> are numbers of proteins with 1.3 fold change. Compared to first dose, protein number for second dose decreased, then protein number increase after that, and highest cumulative dose got the largest protein number with 1.3 fold change.</a:t>
            </a:r>
            <a:endParaRPr lang="en-US" dirty="0"/>
          </a:p>
        </p:txBody>
      </p:sp>
      <p:sp>
        <p:nvSpPr>
          <p:cNvPr id="4" name="Slide Number Placeholder 3"/>
          <p:cNvSpPr>
            <a:spLocks noGrp="1"/>
          </p:cNvSpPr>
          <p:nvPr>
            <p:ph type="sldNum" sz="quarter" idx="10"/>
          </p:nvPr>
        </p:nvSpPr>
        <p:spPr/>
        <p:txBody>
          <a:bodyPr/>
          <a:lstStyle/>
          <a:p>
            <a:fld id="{04FC13AE-AB3E-4662-83BF-46B9D2EB7C4F}" type="slidenum">
              <a:rPr lang="en-US" altLang="en-US" smtClean="0"/>
              <a:pPr/>
              <a:t>34</a:t>
            </a:fld>
            <a:endParaRPr lang="en-US" altLang="en-US"/>
          </a:p>
        </p:txBody>
      </p:sp>
    </p:spTree>
    <p:extLst>
      <p:ext uri="{BB962C8B-B14F-4D97-AF65-F5344CB8AC3E}">
        <p14:creationId xmlns:p14="http://schemas.microsoft.com/office/powerpoint/2010/main" val="10212311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22 proteins</a:t>
            </a:r>
          </a:p>
          <a:p>
            <a:r>
              <a:rPr lang="en-US" dirty="0"/>
              <a:t>Symbol	GN	Accession</a:t>
            </a:r>
          </a:p>
          <a:p>
            <a:r>
              <a:rPr lang="en-US" dirty="0"/>
              <a:t>MYH7	myosin, heavy chain 7, cardiac muscle, beta	Q91Z83</a:t>
            </a:r>
          </a:p>
          <a:p>
            <a:r>
              <a:rPr lang="en-US" dirty="0"/>
              <a:t>S100A1	S100 calcium binding protein A1	P56565</a:t>
            </a:r>
          </a:p>
          <a:p>
            <a:r>
              <a:rPr lang="en-US" dirty="0"/>
              <a:t>PPP1CA	protein phosphatase 1, catalytic subunit, alpha </a:t>
            </a:r>
            <a:r>
              <a:rPr lang="en-US" dirty="0" err="1"/>
              <a:t>isozyme</a:t>
            </a:r>
            <a:r>
              <a:rPr lang="en-US" dirty="0"/>
              <a:t>	P62137</a:t>
            </a:r>
          </a:p>
          <a:p>
            <a:r>
              <a:rPr lang="en-US" dirty="0"/>
              <a:t>LMNA	</a:t>
            </a:r>
            <a:r>
              <a:rPr lang="en-US" dirty="0" err="1"/>
              <a:t>lamin</a:t>
            </a:r>
            <a:r>
              <a:rPr lang="en-US" dirty="0"/>
              <a:t> A/C	P48678</a:t>
            </a:r>
          </a:p>
          <a:p>
            <a:r>
              <a:rPr lang="en-US" dirty="0" err="1"/>
              <a:t>Pln</a:t>
            </a:r>
            <a:r>
              <a:rPr lang="en-US" dirty="0"/>
              <a:t>	</a:t>
            </a:r>
            <a:r>
              <a:rPr lang="en-US" dirty="0" err="1"/>
              <a:t>phospholamban</a:t>
            </a:r>
            <a:r>
              <a:rPr lang="en-US" dirty="0"/>
              <a:t>	P61014</a:t>
            </a:r>
          </a:p>
          <a:p>
            <a:r>
              <a:rPr lang="en-US" dirty="0"/>
              <a:t>CAMK2D	calcium/</a:t>
            </a:r>
            <a:r>
              <a:rPr lang="en-US" dirty="0" err="1"/>
              <a:t>calmodulin</a:t>
            </a:r>
            <a:r>
              <a:rPr lang="en-US" dirty="0"/>
              <a:t>-dependent protein kinase II delta	Q8CCM0</a:t>
            </a:r>
          </a:p>
          <a:p>
            <a:r>
              <a:rPr lang="en-US" dirty="0"/>
              <a:t>PRKACA	protein kinase, </a:t>
            </a:r>
            <a:r>
              <a:rPr lang="en-US" dirty="0" err="1"/>
              <a:t>cAMP</a:t>
            </a:r>
            <a:r>
              <a:rPr lang="en-US" dirty="0"/>
              <a:t>-dependent, catalytic, alpha	P05132-2</a:t>
            </a:r>
          </a:p>
          <a:p>
            <a:r>
              <a:rPr lang="en-US" dirty="0"/>
              <a:t>SRI	</a:t>
            </a:r>
            <a:r>
              <a:rPr lang="en-US" dirty="0" err="1"/>
              <a:t>sorcin</a:t>
            </a:r>
            <a:r>
              <a:rPr lang="en-US" dirty="0"/>
              <a:t>	Q6P069-2</a:t>
            </a:r>
          </a:p>
          <a:p>
            <a:r>
              <a:rPr lang="en-US" dirty="0"/>
              <a:t>CALR	</a:t>
            </a:r>
            <a:r>
              <a:rPr lang="en-US" dirty="0" err="1"/>
              <a:t>calreticulin</a:t>
            </a:r>
            <a:r>
              <a:rPr lang="en-US" dirty="0"/>
              <a:t>	P14211</a:t>
            </a:r>
          </a:p>
          <a:p>
            <a:r>
              <a:rPr lang="en-US" dirty="0"/>
              <a:t>ASPH	aspartate beta-hydroxylase	A2AL78</a:t>
            </a:r>
          </a:p>
          <a:p>
            <a:r>
              <a:rPr lang="en-US" dirty="0"/>
              <a:t>CAPNS1	</a:t>
            </a:r>
            <a:r>
              <a:rPr lang="en-US" dirty="0" err="1"/>
              <a:t>calpain</a:t>
            </a:r>
            <a:r>
              <a:rPr lang="en-US" dirty="0"/>
              <a:t>, small subunit 1	D3YW48</a:t>
            </a:r>
          </a:p>
          <a:p>
            <a:r>
              <a:rPr lang="en-US" dirty="0"/>
              <a:t>SOD1	superoxide dismutase 1, soluble	P08228</a:t>
            </a:r>
          </a:p>
          <a:p>
            <a:r>
              <a:rPr lang="en-US" dirty="0"/>
              <a:t>MYL4	myosin, light chain 4, alkali; atrial, embryonic	A2A6Q8</a:t>
            </a:r>
          </a:p>
          <a:p>
            <a:r>
              <a:rPr lang="en-US" dirty="0"/>
              <a:t>MYL7	myosin, light chain 7, regulatory	Q9QVP4</a:t>
            </a:r>
          </a:p>
          <a:p>
            <a:r>
              <a:rPr lang="en-US" dirty="0"/>
              <a:t>NPPA	natriuretic peptide A	P05125</a:t>
            </a:r>
          </a:p>
          <a:p>
            <a:r>
              <a:rPr lang="en-US" dirty="0"/>
              <a:t>GPX1	glutathione peroxidase 1	P11352</a:t>
            </a:r>
          </a:p>
          <a:p>
            <a:r>
              <a:rPr lang="en-US" dirty="0"/>
              <a:t>HSPB7	heat shock 27kDa protein family, member 7 (cardiovascular)	P35385</a:t>
            </a:r>
          </a:p>
          <a:p>
            <a:r>
              <a:rPr lang="en-US" dirty="0"/>
              <a:t>ATP1A2	ATPase, Na+/K+ transporting, alpha 2 polypeptide	D3YYN7</a:t>
            </a:r>
          </a:p>
          <a:p>
            <a:r>
              <a:rPr lang="en-US" dirty="0"/>
              <a:t>CSRP3	cysteine and glycine-rich protein 3 (cardiac LIM protein)	P50462</a:t>
            </a:r>
          </a:p>
          <a:p>
            <a:r>
              <a:rPr lang="en-US" dirty="0"/>
              <a:t>Tpm1	</a:t>
            </a:r>
            <a:r>
              <a:rPr lang="en-US" dirty="0" err="1"/>
              <a:t>tropomyosin</a:t>
            </a:r>
            <a:r>
              <a:rPr lang="en-US" dirty="0"/>
              <a:t> 1, alpha	B7ZNL3</a:t>
            </a:r>
          </a:p>
          <a:p>
            <a:r>
              <a:rPr lang="en-US" dirty="0"/>
              <a:t>DMD	</a:t>
            </a:r>
            <a:r>
              <a:rPr lang="en-US" dirty="0" err="1"/>
              <a:t>dystrophin</a:t>
            </a:r>
            <a:r>
              <a:rPr lang="en-US" dirty="0"/>
              <a:t>	P11531</a:t>
            </a:r>
          </a:p>
          <a:p>
            <a:r>
              <a:rPr lang="en-US" dirty="0"/>
              <a:t>RYR2	ryanodine receptor 2 (cardiac)	E9Q401</a:t>
            </a:r>
          </a:p>
          <a:p>
            <a:endParaRPr lang="en-US" dirty="0"/>
          </a:p>
        </p:txBody>
      </p:sp>
      <p:sp>
        <p:nvSpPr>
          <p:cNvPr id="4" name="Slide Number Placeholder 3"/>
          <p:cNvSpPr>
            <a:spLocks noGrp="1"/>
          </p:cNvSpPr>
          <p:nvPr>
            <p:ph type="sldNum" sz="quarter" idx="10"/>
          </p:nvPr>
        </p:nvSpPr>
        <p:spPr/>
        <p:txBody>
          <a:bodyPr/>
          <a:lstStyle/>
          <a:p>
            <a:fld id="{04FC13AE-AB3E-4662-83BF-46B9D2EB7C4F}" type="slidenum">
              <a:rPr lang="en-US" altLang="en-US" smtClean="0"/>
              <a:pPr/>
              <a:t>36</a:t>
            </a:fld>
            <a:endParaRPr lang="en-US" altLang="en-US"/>
          </a:p>
        </p:txBody>
      </p:sp>
    </p:spTree>
    <p:extLst>
      <p:ext uri="{BB962C8B-B14F-4D97-AF65-F5344CB8AC3E}">
        <p14:creationId xmlns:p14="http://schemas.microsoft.com/office/powerpoint/2010/main" val="38206561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66C3D3-32DC-4A0B-B262-E79F6D394989}" type="slidenum">
              <a:rPr lang="en-US" smtClean="0"/>
              <a:t>37</a:t>
            </a:fld>
            <a:endParaRPr lang="en-US"/>
          </a:p>
        </p:txBody>
      </p:sp>
    </p:spTree>
    <p:extLst>
      <p:ext uri="{BB962C8B-B14F-4D97-AF65-F5344CB8AC3E}">
        <p14:creationId xmlns:p14="http://schemas.microsoft.com/office/powerpoint/2010/main" val="26161703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66C3D3-32DC-4A0B-B262-E79F6D394989}" type="slidenum">
              <a:rPr lang="en-US" smtClean="0"/>
              <a:t>38</a:t>
            </a:fld>
            <a:endParaRPr lang="en-US"/>
          </a:p>
        </p:txBody>
      </p:sp>
    </p:spTree>
    <p:extLst>
      <p:ext uri="{BB962C8B-B14F-4D97-AF65-F5344CB8AC3E}">
        <p14:creationId xmlns:p14="http://schemas.microsoft.com/office/powerpoint/2010/main" val="1867956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Case 1 is about assessment of different strategies for in-depth analysis of plasma proteome.</a:t>
            </a:r>
          </a:p>
          <a:p>
            <a:endParaRPr lang="en-US" dirty="0"/>
          </a:p>
          <a:p>
            <a:r>
              <a:rPr lang="en-US" dirty="0"/>
              <a:t>Analyze  plasma proteome is difficult because:</a:t>
            </a:r>
          </a:p>
          <a:p>
            <a:r>
              <a:rPr lang="en-US" dirty="0"/>
              <a:t> </a:t>
            </a:r>
          </a:p>
          <a:p>
            <a:r>
              <a:rPr lang="en-US" dirty="0"/>
              <a:t>1. Plasma are highly complex samples, which contain tens of thousands of proteins.</a:t>
            </a:r>
          </a:p>
          <a:p>
            <a:endParaRPr lang="en-US" dirty="0"/>
          </a:p>
          <a:p>
            <a:r>
              <a:rPr lang="en-US" dirty="0"/>
              <a:t>2. Also concentrations of plasma proteins have wide dynamic range which can spread more than 10 orders of magnitude.</a:t>
            </a:r>
          </a:p>
          <a:p>
            <a:endParaRPr lang="en-US" dirty="0"/>
          </a:p>
          <a:p>
            <a:r>
              <a:rPr lang="en-US" dirty="0"/>
              <a:t>3. So these factors make difficult to detect low abundant proteins in plasma. Unfortunately, low abundant proteins are more interesting than abundant proteins in biomarker research.</a:t>
            </a:r>
          </a:p>
          <a:p>
            <a:endParaRPr lang="en-US" dirty="0"/>
          </a:p>
          <a:p>
            <a:r>
              <a:rPr lang="en-US" dirty="0"/>
              <a:t>In order to detect low abundant proteins, we need to reduce the sample complexity. </a:t>
            </a:r>
          </a:p>
          <a:p>
            <a:r>
              <a:rPr lang="en-US" dirty="0"/>
              <a:t>First, we often do, is to remove high abundant protein from plasma;</a:t>
            </a:r>
          </a:p>
          <a:p>
            <a:r>
              <a:rPr lang="en-US" dirty="0"/>
              <a:t>Second, the depleted samples can be fractionated at protein or peptide level.</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A66C3D3-32DC-4A0B-B262-E79F6D394989}" type="slidenum">
              <a:rPr lang="en-US" smtClean="0"/>
              <a:t>4</a:t>
            </a:fld>
            <a:endParaRPr lang="en-US"/>
          </a:p>
        </p:txBody>
      </p:sp>
    </p:spTree>
    <p:extLst>
      <p:ext uri="{BB962C8B-B14F-4D97-AF65-F5344CB8AC3E}">
        <p14:creationId xmlns:p14="http://schemas.microsoft.com/office/powerpoint/2010/main" val="1422372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This slide shows the workflow of side-by-side comparison of three fractionation methods for plasma proteome analysis.</a:t>
            </a:r>
          </a:p>
          <a:p>
            <a:r>
              <a:rPr lang="en-US" sz="1200" kern="1200" dirty="0">
                <a:solidFill>
                  <a:schemeClr val="tx1"/>
                </a:solidFill>
                <a:latin typeface="+mn-lt"/>
                <a:ea typeface="+mn-ea"/>
                <a:cs typeface="+mn-cs"/>
              </a:rPr>
              <a:t>First depleted high abundant proteins from plasma.</a:t>
            </a:r>
          </a:p>
          <a:p>
            <a:r>
              <a:rPr lang="en-US" sz="1200" kern="1200" dirty="0">
                <a:solidFill>
                  <a:schemeClr val="tx1"/>
                </a:solidFill>
                <a:latin typeface="+mn-lt"/>
                <a:ea typeface="+mn-ea"/>
                <a:cs typeface="+mn-cs"/>
              </a:rPr>
              <a:t>Then</a:t>
            </a:r>
          </a:p>
          <a:p>
            <a:r>
              <a:rPr lang="en-US" sz="1200" kern="1200" dirty="0">
                <a:solidFill>
                  <a:schemeClr val="tx1"/>
                </a:solidFill>
                <a:latin typeface="+mn-lt"/>
                <a:ea typeface="+mn-ea"/>
                <a:cs typeface="+mn-cs"/>
              </a:rPr>
              <a:t>fractionated sample at protein level and peptide level.</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For protein fractionation, used SDS-PAGE gel</a:t>
            </a:r>
          </a:p>
          <a:p>
            <a:r>
              <a:rPr lang="en-US" sz="1200" kern="1200" dirty="0">
                <a:solidFill>
                  <a:schemeClr val="tx1"/>
                </a:solidFill>
                <a:latin typeface="+mn-lt"/>
                <a:ea typeface="+mn-ea"/>
                <a:cs typeface="+mn-cs"/>
              </a:rPr>
              <a:t>For peptide fractionation, digested proteins to peptides then fractionated peptides using OFFGEL or </a:t>
            </a:r>
            <a:r>
              <a:rPr lang="en-US" sz="1200" kern="1200" dirty="0" err="1">
                <a:solidFill>
                  <a:schemeClr val="tx1"/>
                </a:solidFill>
                <a:latin typeface="+mn-lt"/>
                <a:ea typeface="+mn-ea"/>
                <a:cs typeface="+mn-cs"/>
              </a:rPr>
              <a:t>hpRP</a:t>
            </a:r>
            <a:r>
              <a:rPr lang="en-US" sz="1200" kern="1200" dirty="0">
                <a:solidFill>
                  <a:schemeClr val="tx1"/>
                </a:solidFill>
                <a:latin typeface="+mn-lt"/>
                <a:ea typeface="+mn-ea"/>
                <a:cs typeface="+mn-cs"/>
              </a:rPr>
              <a:t>-HPLC.</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All samples were analyzed with LC-MS.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Next I will move to details of the depletion and fractionation methods.</a:t>
            </a:r>
          </a:p>
        </p:txBody>
      </p:sp>
      <p:sp>
        <p:nvSpPr>
          <p:cNvPr id="4" name="Slide Number Placeholder 3"/>
          <p:cNvSpPr>
            <a:spLocks noGrp="1"/>
          </p:cNvSpPr>
          <p:nvPr>
            <p:ph type="sldNum" sz="quarter" idx="10"/>
          </p:nvPr>
        </p:nvSpPr>
        <p:spPr/>
        <p:txBody>
          <a:bodyPr/>
          <a:lstStyle/>
          <a:p>
            <a:fld id="{11AE40F1-A520-4A96-82AF-91FE9CC4C4DF}"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A8D56AAC-2D50-4E96-8E68-FD16C753F126}" type="slidenum">
              <a:rPr lang="en-US" altLang="zh-CN" smtClean="0"/>
              <a:pPr/>
              <a:t>6</a:t>
            </a:fld>
            <a:endParaRPr lang="en-US" altLang="zh-CN"/>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r>
              <a:rPr lang="en-US" b="0" i="0" dirty="0">
                <a:solidFill>
                  <a:srgbClr val="202124"/>
                </a:solidFill>
                <a:effectLst/>
                <a:latin typeface="Roboto" panose="02000000000000000000" pitchFamily="2" charset="0"/>
              </a:rPr>
              <a:t>This slide shows some details about the depletion.</a:t>
            </a:r>
          </a:p>
          <a:p>
            <a:pPr eaLnBrk="1" hangingPunct="1"/>
            <a:endParaRPr lang="en-US" b="0" i="0" dirty="0">
              <a:solidFill>
                <a:srgbClr val="202124"/>
              </a:solidFill>
              <a:effectLst/>
              <a:latin typeface="Roboto" panose="02000000000000000000" pitchFamily="2" charset="0"/>
            </a:endParaRPr>
          </a:p>
          <a:p>
            <a:pPr eaLnBrk="1" hangingPunct="1"/>
            <a:r>
              <a:rPr lang="en-US" b="0" i="0" dirty="0">
                <a:solidFill>
                  <a:srgbClr val="202124"/>
                </a:solidFill>
                <a:effectLst/>
                <a:latin typeface="Roboto" panose="02000000000000000000" pitchFamily="2" charset="0"/>
              </a:rPr>
              <a:t>The protein concentration in human plasma is </a:t>
            </a:r>
            <a:r>
              <a:rPr lang="en-US" b="1" i="0" dirty="0">
                <a:solidFill>
                  <a:srgbClr val="202124"/>
                </a:solidFill>
                <a:effectLst/>
                <a:latin typeface="Roboto" panose="02000000000000000000" pitchFamily="2" charset="0"/>
              </a:rPr>
              <a:t>about 60–80 mg/mL</a:t>
            </a:r>
            <a:r>
              <a:rPr lang="en-US" b="0" i="0" dirty="0">
                <a:solidFill>
                  <a:srgbClr val="202124"/>
                </a:solidFill>
                <a:effectLst/>
                <a:latin typeface="Roboto" panose="02000000000000000000" pitchFamily="2" charset="0"/>
              </a:rPr>
              <a:t> , of which about 50–60% are albumins and 40% globulins (10–20% immunoglobulin G, IgG)</a:t>
            </a:r>
            <a:endParaRPr lang="en-US" dirty="0"/>
          </a:p>
          <a:p>
            <a:pPr eaLnBrk="1" hangingPunct="1"/>
            <a:r>
              <a:rPr lang="en-US" dirty="0"/>
              <a:t>Depletion column can remove greater than 99% of albumin and IgG </a:t>
            </a:r>
          </a:p>
          <a:p>
            <a:pPr eaLnBrk="1" hangingPunct="1"/>
            <a:r>
              <a:rPr lang="en-US" dirty="0"/>
              <a:t>and greater than 95% of the remaining 18 highly</a:t>
            </a:r>
          </a:p>
          <a:p>
            <a:pPr eaLnBrk="1" hangingPunct="1"/>
            <a:r>
              <a:rPr lang="en-US" dirty="0"/>
              <a:t>abundant protein, from a 100 </a:t>
            </a:r>
            <a:r>
              <a:rPr lang="en-US" dirty="0" err="1"/>
              <a:t>uL</a:t>
            </a:r>
            <a:r>
              <a:rPr lang="en-US" dirty="0"/>
              <a:t> plasma sample in a single pass.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Depleted plasma were precipitated with ethanol, and pellets stored at -20oC </a:t>
            </a:r>
          </a:p>
          <a:p>
            <a:pPr eaLnBrk="1" hangingPunct="1"/>
            <a:endParaRPr lang="en-US" dirty="0"/>
          </a:p>
          <a:p>
            <a:pPr eaLnBrk="1" hangingPunct="1"/>
            <a:r>
              <a:rPr lang="en-US" dirty="0"/>
              <a:t>The column may be reused at least 100 times with proper cleaning and storage.</a:t>
            </a:r>
          </a:p>
          <a:p>
            <a:pPr eaLnBrk="1" hangingPunct="1"/>
            <a:endParaRPr lang="en-US" dirty="0"/>
          </a:p>
          <a:p>
            <a:pPr eaLnBrk="1" hangingPunct="1"/>
            <a:r>
              <a:rPr lang="en-US" dirty="0"/>
              <a:t>The depletion column contains ~10 mL resin .</a:t>
            </a:r>
          </a:p>
          <a:p>
            <a:pPr eaLnBrk="1" hangingPunct="1"/>
            <a:r>
              <a:rPr lang="en-US" dirty="0"/>
              <a:t>In our study,</a:t>
            </a:r>
            <a:r>
              <a:rPr lang="en-US" baseline="0" dirty="0"/>
              <a:t> a</a:t>
            </a:r>
            <a:r>
              <a:rPr lang="en-US" dirty="0"/>
              <a:t>fter</a:t>
            </a:r>
            <a:r>
              <a:rPr lang="en-US" baseline="0" dirty="0"/>
              <a:t> depletion, concentration of plasma protein is about 3ug/ul</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A8D56AAC-2D50-4E96-8E68-FD16C753F126}" type="slidenum">
              <a:rPr lang="en-US" altLang="zh-CN" smtClean="0"/>
              <a:pPr/>
              <a:t>7</a:t>
            </a:fld>
            <a:endParaRPr lang="en-US" altLang="zh-CN"/>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r>
              <a:rPr lang="en-US" dirty="0"/>
              <a:t>For SDS-PAGE gel separation</a:t>
            </a:r>
          </a:p>
          <a:p>
            <a:pPr eaLnBrk="1" hangingPunct="1"/>
            <a:r>
              <a:rPr lang="en-US" dirty="0"/>
              <a:t>Running samples on the gel for 1, 2 and 4 cm, then slice gel into 10, 20 and 40 fractions.</a:t>
            </a:r>
          </a:p>
          <a:p>
            <a:pPr eaLnBrk="1" hangingPunct="1"/>
            <a:endParaRPr lang="en-US" dirty="0"/>
          </a:p>
          <a:p>
            <a:pPr eaLnBrk="1" hangingPunct="1"/>
            <a:r>
              <a:rPr lang="en-US" dirty="0"/>
              <a:t>Gel</a:t>
            </a:r>
            <a:r>
              <a:rPr lang="en-US" baseline="0" dirty="0"/>
              <a:t> slices were processed within 96-well plate.</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Dissolved the depleted plasma pellets using 8 M Urea</a:t>
            </a:r>
          </a:p>
          <a:p>
            <a:r>
              <a:rPr lang="en-US" dirty="0"/>
              <a:t>Reduced with TCEP and alkylated with DMA</a:t>
            </a:r>
          </a:p>
          <a:p>
            <a:endParaRPr lang="en-US" dirty="0"/>
          </a:p>
          <a:p>
            <a:r>
              <a:rPr lang="en-US" dirty="0"/>
              <a:t>Diluted samples to 4 M Urea and digested with trypsin for 4 hours,</a:t>
            </a:r>
          </a:p>
          <a:p>
            <a:r>
              <a:rPr lang="en-US" dirty="0"/>
              <a:t>Then diluted samples to 2 M urea, added additional trypsin,  digested overnight.</a:t>
            </a:r>
          </a:p>
          <a:p>
            <a:endParaRPr lang="en-US" dirty="0"/>
          </a:p>
          <a:p>
            <a:r>
              <a:rPr lang="en-US" dirty="0"/>
              <a:t>After digestion, cleaned samples with SPE.</a:t>
            </a:r>
          </a:p>
        </p:txBody>
      </p:sp>
      <p:sp>
        <p:nvSpPr>
          <p:cNvPr id="4" name="Slide Number Placeholder 3"/>
          <p:cNvSpPr>
            <a:spLocks noGrp="1"/>
          </p:cNvSpPr>
          <p:nvPr>
            <p:ph type="sldNum" sz="quarter" idx="10"/>
          </p:nvPr>
        </p:nvSpPr>
        <p:spPr/>
        <p:txBody>
          <a:bodyPr/>
          <a:lstStyle/>
          <a:p>
            <a:fld id="{11AE40F1-A520-4A96-82AF-91FE9CC4C4DF}" type="slidenum">
              <a:rPr lang="en-US" smtClean="0"/>
              <a:pPr/>
              <a:t>8</a:t>
            </a:fld>
            <a:endParaRPr lang="en-US"/>
          </a:p>
        </p:txBody>
      </p:sp>
    </p:spTree>
    <p:extLst>
      <p:ext uri="{BB962C8B-B14F-4D97-AF65-F5344CB8AC3E}">
        <p14:creationId xmlns:p14="http://schemas.microsoft.com/office/powerpoint/2010/main" val="1531094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This slide shows some details of OFFGEL fractionation.</a:t>
            </a:r>
          </a:p>
          <a:p>
            <a:r>
              <a:rPr lang="en-US" baseline="0" dirty="0"/>
              <a:t>Differs from conventional gel electrophoresis in that the sample components remain in the gel. Instead, in OFFGEL, the sample are recovered from a buffer solution, making the recovery much easier.</a:t>
            </a:r>
          </a:p>
          <a:p>
            <a:r>
              <a:rPr lang="en-US" dirty="0"/>
              <a:t>pH resolution down to 0.1 unit depending on the consumable kit used.</a:t>
            </a:r>
          </a:p>
          <a:p>
            <a:r>
              <a:rPr lang="en-US" dirty="0" err="1"/>
              <a:t>pI</a:t>
            </a:r>
            <a:r>
              <a:rPr lang="en-US" dirty="0"/>
              <a:t> obtained acts as an additional validation parameter.</a:t>
            </a:r>
          </a:p>
          <a:p>
            <a:r>
              <a:rPr lang="en-US" dirty="0"/>
              <a:t>Fractionation of up to 16 samples in parallel on 2 trays, accommodating 8 samples each.</a:t>
            </a:r>
          </a:p>
          <a:p>
            <a:r>
              <a:rPr lang="en-US" dirty="0"/>
              <a:t>Broad loading capacity up to 5 mg sample load.</a:t>
            </a:r>
          </a:p>
          <a:p>
            <a:endParaRPr lang="en-US" dirty="0"/>
          </a:p>
        </p:txBody>
      </p:sp>
      <p:sp>
        <p:nvSpPr>
          <p:cNvPr id="4" name="Slide Number Placeholder 3"/>
          <p:cNvSpPr>
            <a:spLocks noGrp="1"/>
          </p:cNvSpPr>
          <p:nvPr>
            <p:ph type="sldNum" sz="quarter" idx="10"/>
          </p:nvPr>
        </p:nvSpPr>
        <p:spPr/>
        <p:txBody>
          <a:bodyPr/>
          <a:lstStyle/>
          <a:p>
            <a:fld id="{A5269FDF-0C3B-4AE8-A6B4-753203088911}"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4658799-E3F8-4762-9ECA-EFA18FF50A08}" type="datetime1">
              <a:rPr lang="en-US" smtClean="0"/>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8C9E0B-A6B3-4C62-A720-ECA663432674}" type="slidenum">
              <a:rPr lang="en-US" smtClean="0"/>
              <a:t>‹#›</a:t>
            </a:fld>
            <a:endParaRPr lang="en-US"/>
          </a:p>
        </p:txBody>
      </p:sp>
    </p:spTree>
    <p:extLst>
      <p:ext uri="{BB962C8B-B14F-4D97-AF65-F5344CB8AC3E}">
        <p14:creationId xmlns:p14="http://schemas.microsoft.com/office/powerpoint/2010/main" val="2714145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730C00-FE53-450A-873F-2133BB8C0A0B}" type="datetime1">
              <a:rPr lang="en-US" smtClean="0"/>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8C9E0B-A6B3-4C62-A720-ECA663432674}" type="slidenum">
              <a:rPr lang="en-US" smtClean="0"/>
              <a:t>‹#›</a:t>
            </a:fld>
            <a:endParaRPr lang="en-US"/>
          </a:p>
        </p:txBody>
      </p:sp>
    </p:spTree>
    <p:extLst>
      <p:ext uri="{BB962C8B-B14F-4D97-AF65-F5344CB8AC3E}">
        <p14:creationId xmlns:p14="http://schemas.microsoft.com/office/powerpoint/2010/main" val="586414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3484D0-ABFE-46A7-8A1C-53BF1240B6D0}" type="datetime1">
              <a:rPr lang="en-US" smtClean="0"/>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8C9E0B-A6B3-4C62-A720-ECA663432674}" type="slidenum">
              <a:rPr lang="en-US" smtClean="0"/>
              <a:t>‹#›</a:t>
            </a:fld>
            <a:endParaRPr lang="en-US"/>
          </a:p>
        </p:txBody>
      </p:sp>
    </p:spTree>
    <p:extLst>
      <p:ext uri="{BB962C8B-B14F-4D97-AF65-F5344CB8AC3E}">
        <p14:creationId xmlns:p14="http://schemas.microsoft.com/office/powerpoint/2010/main" val="3647802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EE7FA7-D578-416A-9093-A553780C2152}" type="datetime1">
              <a:rPr lang="en-US" smtClean="0"/>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8C9E0B-A6B3-4C62-A720-ECA663432674}" type="slidenum">
              <a:rPr lang="en-US" smtClean="0"/>
              <a:t>‹#›</a:t>
            </a:fld>
            <a:endParaRPr lang="en-US"/>
          </a:p>
        </p:txBody>
      </p:sp>
    </p:spTree>
    <p:extLst>
      <p:ext uri="{BB962C8B-B14F-4D97-AF65-F5344CB8AC3E}">
        <p14:creationId xmlns:p14="http://schemas.microsoft.com/office/powerpoint/2010/main" val="2823854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C660AF-FDA2-463D-A727-60FC974E313A}" type="datetime1">
              <a:rPr lang="en-US" smtClean="0"/>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8C9E0B-A6B3-4C62-A720-ECA663432674}" type="slidenum">
              <a:rPr lang="en-US" smtClean="0"/>
              <a:t>‹#›</a:t>
            </a:fld>
            <a:endParaRPr lang="en-US"/>
          </a:p>
        </p:txBody>
      </p:sp>
    </p:spTree>
    <p:extLst>
      <p:ext uri="{BB962C8B-B14F-4D97-AF65-F5344CB8AC3E}">
        <p14:creationId xmlns:p14="http://schemas.microsoft.com/office/powerpoint/2010/main" val="3537809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912094-9B40-4770-9CB2-023D94C0EB72}" type="datetime1">
              <a:rPr lang="en-US" smtClean="0"/>
              <a:t>10/21/2021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8C9E0B-A6B3-4C62-A720-ECA663432674}" type="slidenum">
              <a:rPr lang="en-US" smtClean="0"/>
              <a:t>‹#›</a:t>
            </a:fld>
            <a:endParaRPr lang="en-US"/>
          </a:p>
        </p:txBody>
      </p:sp>
    </p:spTree>
    <p:extLst>
      <p:ext uri="{BB962C8B-B14F-4D97-AF65-F5344CB8AC3E}">
        <p14:creationId xmlns:p14="http://schemas.microsoft.com/office/powerpoint/2010/main" val="4117382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CB663DE-097A-40BB-B69B-6525FC82152E}" type="datetime1">
              <a:rPr lang="en-US" smtClean="0"/>
              <a:t>10/21/2021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8C9E0B-A6B3-4C62-A720-ECA663432674}" type="slidenum">
              <a:rPr lang="en-US" smtClean="0"/>
              <a:t>‹#›</a:t>
            </a:fld>
            <a:endParaRPr lang="en-US"/>
          </a:p>
        </p:txBody>
      </p:sp>
    </p:spTree>
    <p:extLst>
      <p:ext uri="{BB962C8B-B14F-4D97-AF65-F5344CB8AC3E}">
        <p14:creationId xmlns:p14="http://schemas.microsoft.com/office/powerpoint/2010/main" val="3580775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A7ED0A3-5153-4A94-AC8E-62AB4F5CCDBC}" type="datetime1">
              <a:rPr lang="en-US" smtClean="0"/>
              <a:t>10/21/2021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8C9E0B-A6B3-4C62-A720-ECA663432674}" type="slidenum">
              <a:rPr lang="en-US" smtClean="0"/>
              <a:t>‹#›</a:t>
            </a:fld>
            <a:endParaRPr lang="en-US"/>
          </a:p>
        </p:txBody>
      </p:sp>
    </p:spTree>
    <p:extLst>
      <p:ext uri="{BB962C8B-B14F-4D97-AF65-F5344CB8AC3E}">
        <p14:creationId xmlns:p14="http://schemas.microsoft.com/office/powerpoint/2010/main" val="3958086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42281F-B12F-4A1E-BA62-F4232E4AFC14}" type="datetime1">
              <a:rPr lang="en-US" smtClean="0"/>
              <a:t>10/21/2021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8C9E0B-A6B3-4C62-A720-ECA663432674}" type="slidenum">
              <a:rPr lang="en-US" smtClean="0"/>
              <a:t>‹#›</a:t>
            </a:fld>
            <a:endParaRPr lang="en-US"/>
          </a:p>
        </p:txBody>
      </p:sp>
    </p:spTree>
    <p:extLst>
      <p:ext uri="{BB962C8B-B14F-4D97-AF65-F5344CB8AC3E}">
        <p14:creationId xmlns:p14="http://schemas.microsoft.com/office/powerpoint/2010/main" val="829028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7EAAB3-6860-4D38-94D3-584B69989815}" type="datetime1">
              <a:rPr lang="en-US" smtClean="0"/>
              <a:t>10/21/2021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8C9E0B-A6B3-4C62-A720-ECA663432674}" type="slidenum">
              <a:rPr lang="en-US" smtClean="0"/>
              <a:t>‹#›</a:t>
            </a:fld>
            <a:endParaRPr lang="en-US"/>
          </a:p>
        </p:txBody>
      </p:sp>
    </p:spTree>
    <p:extLst>
      <p:ext uri="{BB962C8B-B14F-4D97-AF65-F5344CB8AC3E}">
        <p14:creationId xmlns:p14="http://schemas.microsoft.com/office/powerpoint/2010/main" val="764495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86E2CB-E84A-4434-B17C-6EF712279925}" type="datetime1">
              <a:rPr lang="en-US" smtClean="0"/>
              <a:t>10/21/2021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8C9E0B-A6B3-4C62-A720-ECA663432674}" type="slidenum">
              <a:rPr lang="en-US" smtClean="0"/>
              <a:t>‹#›</a:t>
            </a:fld>
            <a:endParaRPr lang="en-US"/>
          </a:p>
        </p:txBody>
      </p:sp>
    </p:spTree>
    <p:extLst>
      <p:ext uri="{BB962C8B-B14F-4D97-AF65-F5344CB8AC3E}">
        <p14:creationId xmlns:p14="http://schemas.microsoft.com/office/powerpoint/2010/main" val="515343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54E1C2-9D53-4909-AF40-AE0BB05CE318}" type="datetime1">
              <a:rPr lang="en-US" smtClean="0"/>
              <a:t>10/21/2021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8C9E0B-A6B3-4C62-A720-ECA663432674}" type="slidenum">
              <a:rPr lang="en-US" smtClean="0"/>
              <a:t>‹#›</a:t>
            </a:fld>
            <a:endParaRPr lang="en-US"/>
          </a:p>
        </p:txBody>
      </p:sp>
    </p:spTree>
    <p:extLst>
      <p:ext uri="{BB962C8B-B14F-4D97-AF65-F5344CB8AC3E}">
        <p14:creationId xmlns:p14="http://schemas.microsoft.com/office/powerpoint/2010/main" val="29537472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2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2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E915E-9FA9-4860-BCDB-35285E716765}"/>
              </a:ext>
            </a:extLst>
          </p:cNvPr>
          <p:cNvSpPr>
            <a:spLocks noGrp="1"/>
          </p:cNvSpPr>
          <p:nvPr>
            <p:ph type="ctrTitle"/>
          </p:nvPr>
        </p:nvSpPr>
        <p:spPr>
          <a:xfrm>
            <a:off x="612590" y="1600200"/>
            <a:ext cx="7772400" cy="1410575"/>
          </a:xfrm>
        </p:spPr>
        <p:txBody>
          <a:bodyPr>
            <a:normAutofit/>
          </a:bodyPr>
          <a:lstStyle/>
          <a:p>
            <a:r>
              <a:rPr lang="en-US" sz="4400" b="1" dirty="0"/>
              <a:t>LC-MS for proteins/peptides identification and quantification</a:t>
            </a:r>
          </a:p>
        </p:txBody>
      </p:sp>
      <p:sp>
        <p:nvSpPr>
          <p:cNvPr id="3" name="Subtitle 2">
            <a:extLst>
              <a:ext uri="{FF2B5EF4-FFF2-40B4-BE49-F238E27FC236}">
                <a16:creationId xmlns:a16="http://schemas.microsoft.com/office/drawing/2014/main" id="{5511641B-314B-467D-AFD6-D53FB90FC73C}"/>
              </a:ext>
            </a:extLst>
          </p:cNvPr>
          <p:cNvSpPr>
            <a:spLocks noGrp="1"/>
          </p:cNvSpPr>
          <p:nvPr>
            <p:ph type="subTitle" idx="1"/>
          </p:nvPr>
        </p:nvSpPr>
        <p:spPr>
          <a:xfrm>
            <a:off x="1069790" y="3602038"/>
            <a:ext cx="6858000" cy="1000442"/>
          </a:xfrm>
        </p:spPr>
        <p:txBody>
          <a:bodyPr>
            <a:normAutofit/>
          </a:bodyPr>
          <a:lstStyle/>
          <a:p>
            <a:r>
              <a:rPr lang="en-US" dirty="0"/>
              <a:t>Zhijun Cao</a:t>
            </a:r>
          </a:p>
        </p:txBody>
      </p:sp>
      <p:sp>
        <p:nvSpPr>
          <p:cNvPr id="5" name="Slide Number Placeholder 4">
            <a:extLst>
              <a:ext uri="{FF2B5EF4-FFF2-40B4-BE49-F238E27FC236}">
                <a16:creationId xmlns:a16="http://schemas.microsoft.com/office/drawing/2014/main" id="{266D8CC4-C08C-45CA-892F-40392D3109FC}"/>
              </a:ext>
            </a:extLst>
          </p:cNvPr>
          <p:cNvSpPr>
            <a:spLocks noGrp="1"/>
          </p:cNvSpPr>
          <p:nvPr>
            <p:ph type="sldNum" sz="quarter" idx="12"/>
          </p:nvPr>
        </p:nvSpPr>
        <p:spPr/>
        <p:txBody>
          <a:bodyPr/>
          <a:lstStyle/>
          <a:p>
            <a:fld id="{CC8C9E0B-A6B3-4C62-A720-ECA663432674}" type="slidenum">
              <a:rPr lang="en-US" smtClean="0"/>
              <a:t>1</a:t>
            </a:fld>
            <a:endParaRPr lang="en-US"/>
          </a:p>
        </p:txBody>
      </p:sp>
    </p:spTree>
    <p:extLst>
      <p:ext uri="{BB962C8B-B14F-4D97-AF65-F5344CB8AC3E}">
        <p14:creationId xmlns:p14="http://schemas.microsoft.com/office/powerpoint/2010/main" val="3088700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3"/>
          <p:cNvSpPr txBox="1">
            <a:spLocks noChangeArrowheads="1"/>
          </p:cNvSpPr>
          <p:nvPr/>
        </p:nvSpPr>
        <p:spPr bwMode="auto">
          <a:xfrm>
            <a:off x="409909" y="1264567"/>
            <a:ext cx="6979796"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514350" indent="-51435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628650" indent="-342900" eaLnBrk="1" hangingPunct="1">
              <a:lnSpc>
                <a:spcPct val="150000"/>
              </a:lnSpc>
              <a:buFont typeface="Wingdings" panose="05000000000000000000" pitchFamily="2" charset="2"/>
              <a:buChar char="§"/>
            </a:pPr>
            <a:r>
              <a:rPr lang="en-US" altLang="en-US" sz="2400" dirty="0">
                <a:latin typeface="+mn-lt"/>
              </a:rPr>
              <a:t>HPLC: Agilent 1100</a:t>
            </a:r>
          </a:p>
          <a:p>
            <a:pPr marL="628650" indent="-342900" eaLnBrk="1" hangingPunct="1">
              <a:lnSpc>
                <a:spcPct val="150000"/>
              </a:lnSpc>
              <a:buFont typeface="Wingdings" panose="05000000000000000000" pitchFamily="2" charset="2"/>
              <a:buChar char="§"/>
            </a:pPr>
            <a:r>
              <a:rPr lang="en-US" altLang="en-US" sz="2400" dirty="0">
                <a:latin typeface="+mn-lt"/>
              </a:rPr>
              <a:t>Column: </a:t>
            </a:r>
            <a:r>
              <a:rPr lang="en-US" altLang="en-US" sz="2400" dirty="0" err="1">
                <a:latin typeface="+mn-lt"/>
              </a:rPr>
              <a:t>Xbride</a:t>
            </a:r>
            <a:r>
              <a:rPr lang="en-US" altLang="en-US" sz="2400" dirty="0">
                <a:latin typeface="+mn-lt"/>
              </a:rPr>
              <a:t> BEH300 C18 5um (2.1 x 250 mm) </a:t>
            </a:r>
          </a:p>
          <a:p>
            <a:pPr marL="628650" indent="-342900" eaLnBrk="1" hangingPunct="1">
              <a:lnSpc>
                <a:spcPct val="150000"/>
              </a:lnSpc>
              <a:buFont typeface="Wingdings" panose="05000000000000000000" pitchFamily="2" charset="2"/>
              <a:buChar char="§"/>
            </a:pPr>
            <a:r>
              <a:rPr lang="en-US" altLang="en-US" sz="2400" dirty="0">
                <a:latin typeface="+mn-lt"/>
              </a:rPr>
              <a:t>Solvent A: 20 mM ammonia in water (pH10.7)</a:t>
            </a:r>
          </a:p>
          <a:p>
            <a:pPr marL="628650" indent="-342900" eaLnBrk="1" hangingPunct="1">
              <a:lnSpc>
                <a:spcPct val="150000"/>
              </a:lnSpc>
              <a:buFont typeface="Wingdings" panose="05000000000000000000" pitchFamily="2" charset="2"/>
              <a:buChar char="§"/>
            </a:pPr>
            <a:r>
              <a:rPr lang="en-US" altLang="en-US" sz="2400" dirty="0">
                <a:latin typeface="+mn-lt"/>
              </a:rPr>
              <a:t>Solvent B: 20 mM ammonia in 80% ACN </a:t>
            </a:r>
          </a:p>
          <a:p>
            <a:pPr marL="628650" indent="-342900" eaLnBrk="1" hangingPunct="1">
              <a:lnSpc>
                <a:spcPct val="150000"/>
              </a:lnSpc>
              <a:buFont typeface="Wingdings" panose="05000000000000000000" pitchFamily="2" charset="2"/>
              <a:buChar char="§"/>
            </a:pPr>
            <a:r>
              <a:rPr lang="en-US" altLang="en-US" sz="2400" dirty="0">
                <a:latin typeface="+mn-lt"/>
              </a:rPr>
              <a:t>Flow rate: 0.2 ml/min</a:t>
            </a:r>
          </a:p>
          <a:p>
            <a:pPr marL="628650" indent="-342900" eaLnBrk="1" hangingPunct="1">
              <a:lnSpc>
                <a:spcPct val="150000"/>
              </a:lnSpc>
              <a:buFont typeface="Wingdings" panose="05000000000000000000" pitchFamily="2" charset="2"/>
              <a:buChar char="§"/>
            </a:pPr>
            <a:r>
              <a:rPr lang="en-US" altLang="en-US" sz="2400" dirty="0">
                <a:latin typeface="+mn-lt"/>
              </a:rPr>
              <a:t>Gradient:</a:t>
            </a:r>
          </a:p>
          <a:p>
            <a:pPr marL="628650" indent="-342900" eaLnBrk="1" hangingPunct="1">
              <a:lnSpc>
                <a:spcPct val="150000"/>
              </a:lnSpc>
              <a:buFont typeface="Wingdings" panose="05000000000000000000" pitchFamily="2" charset="2"/>
              <a:buChar char="§"/>
            </a:pPr>
            <a:endParaRPr lang="en-US" altLang="en-US" sz="2400" dirty="0">
              <a:latin typeface="+mn-lt"/>
            </a:endParaRPr>
          </a:p>
          <a:p>
            <a:pPr eaLnBrk="1" hangingPunct="1"/>
            <a:r>
              <a:rPr lang="en-US" altLang="en-US" sz="2800" dirty="0">
                <a:latin typeface="+mn-lt"/>
              </a:rPr>
              <a:t>  </a:t>
            </a:r>
          </a:p>
        </p:txBody>
      </p:sp>
      <p:graphicFrame>
        <p:nvGraphicFramePr>
          <p:cNvPr id="4" name="Table 3"/>
          <p:cNvGraphicFramePr>
            <a:graphicFrameLocks noGrp="1"/>
          </p:cNvGraphicFramePr>
          <p:nvPr>
            <p:extLst>
              <p:ext uri="{D42A27DB-BD31-4B8C-83A1-F6EECF244321}">
                <p14:modId xmlns:p14="http://schemas.microsoft.com/office/powerpoint/2010/main" val="1308085962"/>
              </p:ext>
            </p:extLst>
          </p:nvPr>
        </p:nvGraphicFramePr>
        <p:xfrm>
          <a:off x="2489200" y="4241800"/>
          <a:ext cx="3352800" cy="2209800"/>
        </p:xfrm>
        <a:graphic>
          <a:graphicData uri="http://schemas.openxmlformats.org/drawingml/2006/table">
            <a:tbl>
              <a:tblPr/>
              <a:tblGrid>
                <a:gridCol w="1565275">
                  <a:extLst>
                    <a:ext uri="{9D8B030D-6E8A-4147-A177-3AD203B41FA5}">
                      <a16:colId xmlns:a16="http://schemas.microsoft.com/office/drawing/2014/main" val="20000"/>
                    </a:ext>
                  </a:extLst>
                </a:gridCol>
                <a:gridCol w="1787525">
                  <a:extLst>
                    <a:ext uri="{9D8B030D-6E8A-4147-A177-3AD203B41FA5}">
                      <a16:colId xmlns:a16="http://schemas.microsoft.com/office/drawing/2014/main" val="20001"/>
                    </a:ext>
                  </a:extLst>
                </a:gridCol>
              </a:tblGrid>
              <a:tr h="276225">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mn-lt"/>
                          <a:ea typeface="宋体" pitchFamily="2" charset="-122"/>
                        </a:rPr>
                        <a:t>Time/min </a:t>
                      </a:r>
                    </a:p>
                  </a:txBody>
                  <a:tcPr marL="0" marR="0" marT="0" marB="0"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mn-lt"/>
                          <a:ea typeface="宋体" pitchFamily="2" charset="-122"/>
                        </a:rPr>
                        <a:t>  B%     </a:t>
                      </a:r>
                    </a:p>
                  </a:txBody>
                  <a:tcPr marL="0" marR="0" marT="0"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276225">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mn-lt"/>
                          <a:ea typeface="宋体" pitchFamily="2" charset="-122"/>
                        </a:rPr>
                        <a:t>0</a:t>
                      </a:r>
                    </a:p>
                  </a:txBody>
                  <a:tcPr marL="0" marR="0" marT="0" marB="0"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mn-lt"/>
                          <a:ea typeface="宋体" pitchFamily="2" charset="-122"/>
                        </a:rPr>
                        <a:t>3</a:t>
                      </a:r>
                    </a:p>
                  </a:txBody>
                  <a:tcPr marL="0" marR="0" marT="0"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276225">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mn-lt"/>
                          <a:ea typeface="宋体" pitchFamily="2" charset="-122"/>
                        </a:rPr>
                        <a:t>8</a:t>
                      </a:r>
                    </a:p>
                  </a:txBody>
                  <a:tcPr marL="0" marR="0" marT="0" marB="0"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mn-lt"/>
                          <a:ea typeface="宋体" pitchFamily="2" charset="-122"/>
                        </a:rPr>
                        <a:t>3</a:t>
                      </a:r>
                    </a:p>
                  </a:txBody>
                  <a:tcPr marL="0" marR="0" marT="0"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276225">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mn-lt"/>
                          <a:ea typeface="宋体" pitchFamily="2" charset="-122"/>
                        </a:rPr>
                        <a:t>70</a:t>
                      </a:r>
                    </a:p>
                  </a:txBody>
                  <a:tcPr marL="0" marR="0" marT="0" marB="0"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mn-lt"/>
                          <a:ea typeface="宋体" pitchFamily="2" charset="-122"/>
                        </a:rPr>
                        <a:t>50</a:t>
                      </a:r>
                    </a:p>
                  </a:txBody>
                  <a:tcPr marL="0" marR="0" marT="0"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276225">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mn-lt"/>
                          <a:ea typeface="宋体" pitchFamily="2" charset="-122"/>
                        </a:rPr>
                        <a:t>71</a:t>
                      </a:r>
                    </a:p>
                  </a:txBody>
                  <a:tcPr marL="0" marR="0" marT="0" marB="0"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mn-lt"/>
                          <a:ea typeface="宋体" pitchFamily="2" charset="-122"/>
                        </a:rPr>
                        <a:t>88</a:t>
                      </a:r>
                    </a:p>
                  </a:txBody>
                  <a:tcPr marL="0" marR="0" marT="0"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276225">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mn-lt"/>
                          <a:ea typeface="宋体" pitchFamily="2" charset="-122"/>
                        </a:rPr>
                        <a:t>86</a:t>
                      </a:r>
                    </a:p>
                  </a:txBody>
                  <a:tcPr marL="0" marR="0" marT="0" marB="0"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mn-lt"/>
                          <a:ea typeface="宋体" pitchFamily="2" charset="-122"/>
                        </a:rPr>
                        <a:t>88</a:t>
                      </a:r>
                    </a:p>
                  </a:txBody>
                  <a:tcPr marL="0" marR="0" marT="0"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276225">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mn-lt"/>
                          <a:ea typeface="宋体" pitchFamily="2" charset="-122"/>
                        </a:rPr>
                        <a:t>86.5</a:t>
                      </a:r>
                    </a:p>
                  </a:txBody>
                  <a:tcPr marL="0" marR="0" marT="0" marB="0"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mn-lt"/>
                          <a:ea typeface="宋体" pitchFamily="2" charset="-122"/>
                        </a:rPr>
                        <a:t>3</a:t>
                      </a:r>
                    </a:p>
                  </a:txBody>
                  <a:tcPr marL="0" marR="0" marT="0"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r h="276225">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mn-lt"/>
                          <a:ea typeface="宋体" pitchFamily="2" charset="-122"/>
                        </a:rPr>
                        <a:t>96</a:t>
                      </a:r>
                    </a:p>
                  </a:txBody>
                  <a:tcPr marL="0" marR="0" marT="0" marB="0"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mn-lt"/>
                          <a:ea typeface="宋体" pitchFamily="2" charset="-122"/>
                        </a:rPr>
                        <a:t>3</a:t>
                      </a:r>
                    </a:p>
                  </a:txBody>
                  <a:tcPr marL="0" marR="0" marT="0"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7"/>
                  </a:ext>
                </a:extLst>
              </a:tr>
            </a:tbl>
          </a:graphicData>
        </a:graphic>
      </p:graphicFrame>
      <p:cxnSp>
        <p:nvCxnSpPr>
          <p:cNvPr id="5" name="Straight Connector 4">
            <a:extLst>
              <a:ext uri="{FF2B5EF4-FFF2-40B4-BE49-F238E27FC236}">
                <a16:creationId xmlns:a16="http://schemas.microsoft.com/office/drawing/2014/main" id="{CF06DE61-F6CD-42EF-AB01-B65B157FE4C0}"/>
              </a:ext>
            </a:extLst>
          </p:cNvPr>
          <p:cNvCxnSpPr/>
          <p:nvPr/>
        </p:nvCxnSpPr>
        <p:spPr bwMode="auto">
          <a:xfrm>
            <a:off x="0" y="1161056"/>
            <a:ext cx="9144000" cy="0"/>
          </a:xfrm>
          <a:prstGeom prst="line">
            <a:avLst/>
          </a:prstGeom>
          <a:ln w="57150">
            <a:solidFill>
              <a:srgbClr val="0099FF"/>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6" name="Title 1">
            <a:extLst>
              <a:ext uri="{FF2B5EF4-FFF2-40B4-BE49-F238E27FC236}">
                <a16:creationId xmlns:a16="http://schemas.microsoft.com/office/drawing/2014/main" id="{666DAE94-F896-45FA-95A7-93D45524F0E8}"/>
              </a:ext>
            </a:extLst>
          </p:cNvPr>
          <p:cNvSpPr txBox="1">
            <a:spLocks/>
          </p:cNvSpPr>
          <p:nvPr/>
        </p:nvSpPr>
        <p:spPr>
          <a:xfrm>
            <a:off x="1207770" y="527217"/>
            <a:ext cx="5690870" cy="63383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indent="0" algn="ctr" eaLnBrk="1" hangingPunct="1"/>
            <a:r>
              <a:rPr lang="en-US" altLang="en-US" sz="3200" b="1" dirty="0">
                <a:latin typeface="+mj-lt"/>
              </a:rPr>
              <a:t>High pH RP-HPLC separation</a:t>
            </a:r>
          </a:p>
        </p:txBody>
      </p:sp>
      <p:sp>
        <p:nvSpPr>
          <p:cNvPr id="2" name="Slide Number Placeholder 1">
            <a:extLst>
              <a:ext uri="{FF2B5EF4-FFF2-40B4-BE49-F238E27FC236}">
                <a16:creationId xmlns:a16="http://schemas.microsoft.com/office/drawing/2014/main" id="{D9A51917-10D1-43BE-98D7-637B70CB653B}"/>
              </a:ext>
            </a:extLst>
          </p:cNvPr>
          <p:cNvSpPr>
            <a:spLocks noGrp="1"/>
          </p:cNvSpPr>
          <p:nvPr>
            <p:ph type="sldNum" sz="quarter" idx="12"/>
          </p:nvPr>
        </p:nvSpPr>
        <p:spPr/>
        <p:txBody>
          <a:bodyPr/>
          <a:lstStyle/>
          <a:p>
            <a:fld id="{CC8C9E0B-A6B3-4C62-A720-ECA663432674}" type="slidenum">
              <a:rPr lang="en-US" smtClean="0"/>
              <a:t>10</a:t>
            </a:fld>
            <a:endParaRPr lang="en-US"/>
          </a:p>
        </p:txBody>
      </p:sp>
    </p:spTree>
    <p:extLst>
      <p:ext uri="{BB962C8B-B14F-4D97-AF65-F5344CB8AC3E}">
        <p14:creationId xmlns:p14="http://schemas.microsoft.com/office/powerpoint/2010/main" val="3652057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11</a:t>
            </a:fld>
            <a:endParaRPr lang="en-US"/>
          </a:p>
        </p:txBody>
      </p:sp>
      <p:sp>
        <p:nvSpPr>
          <p:cNvPr id="3" name="Rectangle 2"/>
          <p:cNvSpPr/>
          <p:nvPr/>
        </p:nvSpPr>
        <p:spPr>
          <a:xfrm>
            <a:off x="380999" y="351646"/>
            <a:ext cx="7696200" cy="584775"/>
          </a:xfrm>
          <a:prstGeom prst="rect">
            <a:avLst/>
          </a:prstGeom>
        </p:spPr>
        <p:txBody>
          <a:bodyPr wrap="square">
            <a:spAutoFit/>
          </a:bodyPr>
          <a:lstStyle/>
          <a:p>
            <a:pPr algn="ctr"/>
            <a:r>
              <a:rPr lang="en-US" sz="3200" b="1" dirty="0">
                <a:latin typeface="+mj-lt"/>
              </a:rPr>
              <a:t>High pH separation</a:t>
            </a:r>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2928" y="1077011"/>
            <a:ext cx="4852343" cy="26720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46229" y="3749059"/>
            <a:ext cx="4095660" cy="8677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4"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84665" y="4697292"/>
            <a:ext cx="3818787" cy="18090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Straight Connector 14">
            <a:extLst>
              <a:ext uri="{FF2B5EF4-FFF2-40B4-BE49-F238E27FC236}">
                <a16:creationId xmlns:a16="http://schemas.microsoft.com/office/drawing/2014/main" id="{F54AACA2-553C-4518-B9B6-E2CE6C87EE26}"/>
              </a:ext>
            </a:extLst>
          </p:cNvPr>
          <p:cNvCxnSpPr/>
          <p:nvPr/>
        </p:nvCxnSpPr>
        <p:spPr bwMode="auto">
          <a:xfrm>
            <a:off x="0" y="927376"/>
            <a:ext cx="9144000" cy="0"/>
          </a:xfrm>
          <a:prstGeom prst="line">
            <a:avLst/>
          </a:prstGeom>
          <a:ln w="57150">
            <a:solidFill>
              <a:srgbClr val="0099FF"/>
            </a:solidFill>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74724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dirty="0"/>
          </a:p>
        </p:txBody>
      </p:sp>
      <p:sp>
        <p:nvSpPr>
          <p:cNvPr id="5" name="TextBox 4"/>
          <p:cNvSpPr txBox="1"/>
          <p:nvPr/>
        </p:nvSpPr>
        <p:spPr>
          <a:xfrm>
            <a:off x="266700" y="1551533"/>
            <a:ext cx="8610600" cy="4708981"/>
          </a:xfrm>
          <a:prstGeom prst="rect">
            <a:avLst/>
          </a:prstGeom>
          <a:noFill/>
        </p:spPr>
        <p:txBody>
          <a:bodyPr wrap="square" rtlCol="0">
            <a:spAutoFit/>
          </a:bodyPr>
          <a:lstStyle/>
          <a:p>
            <a:pPr marL="914400" lvl="1" indent="-457200">
              <a:buFont typeface="Wingdings" panose="05000000000000000000" pitchFamily="2" charset="2"/>
              <a:buChar char="§"/>
            </a:pPr>
            <a:r>
              <a:rPr lang="en-US" sz="2800" dirty="0"/>
              <a:t>LTQ-Orbitrap XL</a:t>
            </a:r>
          </a:p>
          <a:p>
            <a:pPr marL="914400" lvl="1" indent="-457200">
              <a:buFont typeface="Wingdings" panose="05000000000000000000" pitchFamily="2" charset="2"/>
              <a:buChar char="§"/>
            </a:pPr>
            <a:r>
              <a:rPr lang="en-US" sz="2800" dirty="0" err="1"/>
              <a:t>nanoAcquity</a:t>
            </a:r>
            <a:r>
              <a:rPr lang="en-US" sz="2800" dirty="0"/>
              <a:t> UPLC</a:t>
            </a:r>
          </a:p>
          <a:p>
            <a:pPr marL="457200" indent="-457200">
              <a:buFont typeface="Wingdings" panose="05000000000000000000" pitchFamily="2" charset="2"/>
              <a:buChar char="§"/>
            </a:pPr>
            <a:endParaRPr lang="en-US" sz="2800" b="1" dirty="0"/>
          </a:p>
          <a:p>
            <a:pPr marL="747713" indent="-342900">
              <a:buFont typeface="Wingdings" panose="05000000000000000000" pitchFamily="2" charset="2"/>
              <a:buChar char="§"/>
            </a:pPr>
            <a:r>
              <a:rPr lang="en-US" sz="2400" dirty="0"/>
              <a:t>Trap column: 180 </a:t>
            </a:r>
            <a:r>
              <a:rPr lang="en-US" sz="2400" dirty="0" err="1"/>
              <a:t>μm</a:t>
            </a:r>
            <a:r>
              <a:rPr lang="en-US" sz="2400" dirty="0"/>
              <a:t> </a:t>
            </a:r>
            <a:r>
              <a:rPr lang="en-US" sz="2400" dirty="0" err="1"/>
              <a:t>i.d</a:t>
            </a:r>
            <a:r>
              <a:rPr lang="en-US" sz="2400" dirty="0"/>
              <a:t>. × 2 cm, 5 </a:t>
            </a:r>
            <a:r>
              <a:rPr lang="en-US" sz="2400" dirty="0" err="1"/>
              <a:t>μm</a:t>
            </a:r>
            <a:r>
              <a:rPr lang="en-US" sz="2400" dirty="0"/>
              <a:t> C18 resin(Waters)</a:t>
            </a:r>
          </a:p>
          <a:p>
            <a:pPr marL="747713" indent="-342900">
              <a:buFont typeface="Wingdings" panose="05000000000000000000" pitchFamily="2" charset="2"/>
              <a:buChar char="§"/>
            </a:pPr>
            <a:r>
              <a:rPr lang="en-US" sz="2400" dirty="0"/>
              <a:t>Analytical column (self packed): 75 </a:t>
            </a:r>
            <a:r>
              <a:rPr lang="en-US" sz="2400" dirty="0" err="1"/>
              <a:t>μm</a:t>
            </a:r>
            <a:r>
              <a:rPr lang="en-US" sz="2400" dirty="0"/>
              <a:t> </a:t>
            </a:r>
            <a:r>
              <a:rPr lang="en-US" sz="2400" dirty="0" err="1"/>
              <a:t>i.d</a:t>
            </a:r>
            <a:r>
              <a:rPr lang="en-US" sz="2400" dirty="0"/>
              <a:t>. × 25 cm, 3 </a:t>
            </a:r>
            <a:r>
              <a:rPr lang="en-US" sz="2400" dirty="0" err="1"/>
              <a:t>μm</a:t>
            </a:r>
            <a:r>
              <a:rPr lang="en-US" sz="2400" dirty="0"/>
              <a:t> magic C18 resin (</a:t>
            </a:r>
            <a:r>
              <a:rPr lang="en-US" sz="2400" dirty="0" err="1"/>
              <a:t>Michrom</a:t>
            </a:r>
            <a:r>
              <a:rPr lang="en-US" sz="2400" dirty="0"/>
              <a:t>)</a:t>
            </a:r>
          </a:p>
          <a:p>
            <a:pPr marL="747713" indent="-342900">
              <a:buFont typeface="Wingdings" panose="05000000000000000000" pitchFamily="2" charset="2"/>
              <a:buChar char="§"/>
            </a:pPr>
            <a:endParaRPr lang="en-US" sz="2400" dirty="0"/>
          </a:p>
          <a:p>
            <a:pPr marL="747713" indent="-342900">
              <a:buFont typeface="Wingdings" panose="05000000000000000000" pitchFamily="2" charset="2"/>
              <a:buChar char="§"/>
            </a:pPr>
            <a:r>
              <a:rPr lang="en-US" sz="2400" dirty="0"/>
              <a:t>Full Scan: m/z 400 to 2,000, profile</a:t>
            </a:r>
          </a:p>
          <a:p>
            <a:pPr marL="747713" indent="-342900">
              <a:buFont typeface="Wingdings" panose="05000000000000000000" pitchFamily="2" charset="2"/>
              <a:buChar char="§"/>
            </a:pPr>
            <a:r>
              <a:rPr lang="en-US" sz="2400" dirty="0"/>
              <a:t>Resolution: 60, 000 at m/z=400 </a:t>
            </a:r>
          </a:p>
          <a:p>
            <a:pPr marL="747713" indent="-342900">
              <a:buFont typeface="Wingdings" panose="05000000000000000000" pitchFamily="2" charset="2"/>
              <a:buChar char="§"/>
            </a:pPr>
            <a:r>
              <a:rPr lang="en-US" sz="2400" dirty="0"/>
              <a:t>DDA: 6 most intense ions</a:t>
            </a:r>
          </a:p>
          <a:p>
            <a:pPr marL="747713" indent="-342900">
              <a:buFont typeface="Wingdings" panose="05000000000000000000" pitchFamily="2" charset="2"/>
              <a:buChar char="§"/>
            </a:pPr>
            <a:endParaRPr lang="en-US" sz="2400" dirty="0"/>
          </a:p>
          <a:p>
            <a:pPr marL="747713" indent="-342900">
              <a:buFont typeface="Wingdings" panose="05000000000000000000" pitchFamily="2" charset="2"/>
              <a:buChar char="§"/>
            </a:pPr>
            <a:r>
              <a:rPr lang="en-US" sz="2400" dirty="0" err="1"/>
              <a:t>Tryptic</a:t>
            </a:r>
            <a:r>
              <a:rPr lang="en-US" sz="2400" dirty="0"/>
              <a:t> peptides injection:  approximately 0.5 µg </a:t>
            </a:r>
          </a:p>
        </p:txBody>
      </p:sp>
      <p:cxnSp>
        <p:nvCxnSpPr>
          <p:cNvPr id="6" name="Straight Connector 5">
            <a:extLst>
              <a:ext uri="{FF2B5EF4-FFF2-40B4-BE49-F238E27FC236}">
                <a16:creationId xmlns:a16="http://schemas.microsoft.com/office/drawing/2014/main" id="{E5525BA6-D484-454E-873B-CC811D013D06}"/>
              </a:ext>
            </a:extLst>
          </p:cNvPr>
          <p:cNvCxnSpPr/>
          <p:nvPr/>
        </p:nvCxnSpPr>
        <p:spPr bwMode="auto">
          <a:xfrm>
            <a:off x="0" y="1455696"/>
            <a:ext cx="9144000" cy="0"/>
          </a:xfrm>
          <a:prstGeom prst="line">
            <a:avLst/>
          </a:prstGeom>
          <a:ln w="57150">
            <a:solidFill>
              <a:srgbClr val="0099FF"/>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155B7E3F-3865-4F4A-8DAB-F60DE5E5F4EE}"/>
              </a:ext>
            </a:extLst>
          </p:cNvPr>
          <p:cNvSpPr/>
          <p:nvPr/>
        </p:nvSpPr>
        <p:spPr>
          <a:xfrm>
            <a:off x="266700" y="775085"/>
            <a:ext cx="7696200" cy="584775"/>
          </a:xfrm>
          <a:prstGeom prst="rect">
            <a:avLst/>
          </a:prstGeom>
        </p:spPr>
        <p:txBody>
          <a:bodyPr wrap="square">
            <a:spAutoFit/>
          </a:bodyPr>
          <a:lstStyle/>
          <a:p>
            <a:pPr algn="ctr"/>
            <a:r>
              <a:rPr lang="en-US" sz="3200" b="1" dirty="0" err="1">
                <a:latin typeface="+mj-lt"/>
              </a:rPr>
              <a:t>nanoLC</a:t>
            </a:r>
            <a:r>
              <a:rPr lang="en-US" sz="3200" b="1" dirty="0">
                <a:latin typeface="+mj-lt"/>
              </a:rPr>
              <a:t>-MS-MS/MS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588" y="171450"/>
            <a:ext cx="9144001" cy="577850"/>
          </a:xfrm>
        </p:spPr>
        <p:txBody>
          <a:bodyPr>
            <a:normAutofit fontScale="90000"/>
          </a:bodyPr>
          <a:lstStyle/>
          <a:p>
            <a:pPr algn="ctr" eaLnBrk="1" hangingPunct="1"/>
            <a:r>
              <a:rPr lang="en-US" altLang="zh-CN" sz="3600" b="1" dirty="0">
                <a:solidFill>
                  <a:schemeClr val="tx1"/>
                </a:solidFill>
                <a:cs typeface="Arial" pitchFamily="34" charset="0"/>
              </a:rPr>
              <a:t>Data Analysis</a:t>
            </a:r>
          </a:p>
        </p:txBody>
      </p:sp>
      <p:sp>
        <p:nvSpPr>
          <p:cNvPr id="12291" name="Rectangle 3"/>
          <p:cNvSpPr>
            <a:spLocks noGrp="1" noChangeArrowheads="1"/>
          </p:cNvSpPr>
          <p:nvPr>
            <p:ph idx="1"/>
          </p:nvPr>
        </p:nvSpPr>
        <p:spPr>
          <a:xfrm>
            <a:off x="374650" y="852488"/>
            <a:ext cx="8394700" cy="5608637"/>
          </a:xfrm>
        </p:spPr>
        <p:txBody>
          <a:bodyPr>
            <a:normAutofit/>
          </a:bodyPr>
          <a:lstStyle/>
          <a:p>
            <a:pPr eaLnBrk="1" hangingPunct="1">
              <a:lnSpc>
                <a:spcPct val="80000"/>
              </a:lnSpc>
              <a:buSzPct val="50000"/>
              <a:buFont typeface="Wingdings" pitchFamily="2" charset="2"/>
              <a:buChar char="u"/>
            </a:pPr>
            <a:r>
              <a:rPr lang="en-US" altLang="zh-CN" sz="2000" dirty="0" err="1">
                <a:cs typeface="Arial" pitchFamily="34" charset="0"/>
              </a:rPr>
              <a:t>Bioworks</a:t>
            </a:r>
            <a:endParaRPr lang="en-US" altLang="zh-CN" sz="2000" dirty="0">
              <a:cs typeface="Arial" pitchFamily="34" charset="0"/>
            </a:endParaRPr>
          </a:p>
          <a:p>
            <a:pPr lvl="1" eaLnBrk="1" hangingPunct="1">
              <a:lnSpc>
                <a:spcPct val="80000"/>
              </a:lnSpc>
              <a:buSzPct val="70000"/>
              <a:buFont typeface="Wingdings" pitchFamily="2" charset="2"/>
              <a:buChar char="Ø"/>
            </a:pPr>
            <a:r>
              <a:rPr lang="en-US" altLang="zh-CN" sz="2000" dirty="0">
                <a:cs typeface="Arial" pitchFamily="34" charset="0"/>
              </a:rPr>
              <a:t>Database: UniRef100, human</a:t>
            </a:r>
          </a:p>
          <a:p>
            <a:pPr lvl="1" eaLnBrk="1" hangingPunct="1">
              <a:lnSpc>
                <a:spcPct val="80000"/>
              </a:lnSpc>
              <a:buSzPct val="70000"/>
              <a:buFont typeface="Wingdings" pitchFamily="2" charset="2"/>
              <a:buChar char="Ø"/>
            </a:pPr>
            <a:r>
              <a:rPr lang="en-US" altLang="zh-CN" sz="2000" dirty="0">
                <a:cs typeface="Arial" pitchFamily="34" charset="0"/>
              </a:rPr>
              <a:t>Indexed partial </a:t>
            </a:r>
            <a:r>
              <a:rPr lang="en-US" altLang="zh-CN" sz="2000" dirty="0" err="1">
                <a:cs typeface="Arial" pitchFamily="34" charset="0"/>
              </a:rPr>
              <a:t>tryptic</a:t>
            </a:r>
            <a:endParaRPr lang="en-US" altLang="zh-CN" sz="2000" dirty="0">
              <a:cs typeface="Arial" pitchFamily="34" charset="0"/>
            </a:endParaRPr>
          </a:p>
          <a:p>
            <a:pPr lvl="3" eaLnBrk="1" hangingPunct="1">
              <a:lnSpc>
                <a:spcPct val="80000"/>
              </a:lnSpc>
              <a:buSzPct val="70000"/>
              <a:buFont typeface="Wingdings" pitchFamily="2" charset="2"/>
              <a:buChar char="Ø"/>
            </a:pPr>
            <a:r>
              <a:rPr lang="en-US" altLang="zh-CN" dirty="0">
                <a:cs typeface="Arial" pitchFamily="34" charset="0"/>
              </a:rPr>
              <a:t>Mass range 800 to 4500</a:t>
            </a:r>
          </a:p>
          <a:p>
            <a:pPr lvl="3" eaLnBrk="1" hangingPunct="1">
              <a:lnSpc>
                <a:spcPct val="80000"/>
              </a:lnSpc>
              <a:buSzPct val="70000"/>
              <a:buFont typeface="Wingdings" pitchFamily="2" charset="2"/>
              <a:buChar char="Ø"/>
            </a:pPr>
            <a:r>
              <a:rPr lang="en-US" altLang="zh-CN" dirty="0">
                <a:cs typeface="Arial" pitchFamily="34" charset="0"/>
              </a:rPr>
              <a:t>Missed cleavage = 2</a:t>
            </a:r>
          </a:p>
          <a:p>
            <a:pPr lvl="3" eaLnBrk="1" hangingPunct="1">
              <a:lnSpc>
                <a:spcPct val="80000"/>
              </a:lnSpc>
              <a:buSzPct val="70000"/>
              <a:buFont typeface="Wingdings" pitchFamily="2" charset="2"/>
              <a:buChar char="Ø"/>
            </a:pPr>
            <a:r>
              <a:rPr lang="en-US" altLang="zh-CN" dirty="0">
                <a:cs typeface="Arial" pitchFamily="34" charset="0"/>
              </a:rPr>
              <a:t>Static </a:t>
            </a:r>
            <a:r>
              <a:rPr lang="en-US" altLang="zh-CN" dirty="0" err="1">
                <a:cs typeface="Arial" pitchFamily="34" charset="0"/>
              </a:rPr>
              <a:t>Cys</a:t>
            </a:r>
            <a:r>
              <a:rPr lang="en-US" altLang="zh-CN" dirty="0">
                <a:cs typeface="Arial" pitchFamily="34" charset="0"/>
              </a:rPr>
              <a:t> = 99.0684 (</a:t>
            </a:r>
            <a:r>
              <a:rPr lang="en-US" altLang="zh-CN" dirty="0" err="1">
                <a:cs typeface="Arial" pitchFamily="34" charset="0"/>
              </a:rPr>
              <a:t>alkylated</a:t>
            </a:r>
            <a:r>
              <a:rPr lang="en-US" altLang="zh-CN" dirty="0">
                <a:cs typeface="Arial" pitchFamily="34" charset="0"/>
              </a:rPr>
              <a:t>) </a:t>
            </a:r>
          </a:p>
          <a:p>
            <a:pPr lvl="3" eaLnBrk="1" hangingPunct="1">
              <a:lnSpc>
                <a:spcPct val="80000"/>
              </a:lnSpc>
              <a:buSzPct val="70000"/>
              <a:buFont typeface="Wingdings" pitchFamily="2" charset="2"/>
              <a:buChar char="Ø"/>
            </a:pPr>
            <a:r>
              <a:rPr lang="en-US" altLang="zh-CN" dirty="0">
                <a:cs typeface="Arial" pitchFamily="34" charset="0"/>
              </a:rPr>
              <a:t>Diff. Met = 15.9949</a:t>
            </a:r>
          </a:p>
          <a:p>
            <a:pPr lvl="3" eaLnBrk="1" hangingPunct="1">
              <a:lnSpc>
                <a:spcPct val="80000"/>
              </a:lnSpc>
              <a:buSzPct val="70000"/>
              <a:buFont typeface="Wingdings" pitchFamily="2" charset="2"/>
              <a:buChar char="Ø"/>
            </a:pPr>
            <a:r>
              <a:rPr lang="en-US" altLang="zh-CN" dirty="0">
                <a:cs typeface="Arial" pitchFamily="34" charset="0"/>
              </a:rPr>
              <a:t>Diff. </a:t>
            </a:r>
            <a:r>
              <a:rPr lang="en-US" altLang="zh-CN" dirty="0" err="1">
                <a:cs typeface="Arial" pitchFamily="34" charset="0"/>
              </a:rPr>
              <a:t>Asn</a:t>
            </a:r>
            <a:r>
              <a:rPr lang="en-US" altLang="zh-CN" dirty="0">
                <a:cs typeface="Arial" pitchFamily="34" charset="0"/>
              </a:rPr>
              <a:t>=0.984016 (</a:t>
            </a:r>
            <a:r>
              <a:rPr lang="en-US" altLang="zh-CN" dirty="0" err="1">
                <a:cs typeface="Arial" pitchFamily="34" charset="0"/>
              </a:rPr>
              <a:t>deamidation</a:t>
            </a:r>
            <a:r>
              <a:rPr lang="en-US" altLang="zh-CN" dirty="0">
                <a:cs typeface="Arial" pitchFamily="34" charset="0"/>
              </a:rPr>
              <a:t>) </a:t>
            </a:r>
          </a:p>
          <a:p>
            <a:pPr lvl="1" eaLnBrk="1" hangingPunct="1">
              <a:lnSpc>
                <a:spcPct val="80000"/>
              </a:lnSpc>
              <a:buSzPct val="70000"/>
              <a:buFont typeface="Wingdings" pitchFamily="2" charset="2"/>
              <a:buChar char="Ø"/>
            </a:pPr>
            <a:r>
              <a:rPr lang="en-US" altLang="zh-CN" sz="2000" dirty="0">
                <a:cs typeface="Arial" pitchFamily="34" charset="0"/>
              </a:rPr>
              <a:t>SEQUEST</a:t>
            </a:r>
          </a:p>
          <a:p>
            <a:pPr lvl="2" eaLnBrk="1" hangingPunct="1">
              <a:lnSpc>
                <a:spcPct val="80000"/>
              </a:lnSpc>
              <a:buSzPct val="70000"/>
              <a:buFont typeface="Wingdings" pitchFamily="2" charset="2"/>
              <a:buChar char="Ø"/>
            </a:pPr>
            <a:r>
              <a:rPr lang="en-US" altLang="zh-CN" sz="2000" dirty="0">
                <a:cs typeface="Arial" pitchFamily="34" charset="0"/>
              </a:rPr>
              <a:t>Partial </a:t>
            </a:r>
            <a:r>
              <a:rPr lang="en-US" altLang="zh-CN" sz="2000" dirty="0" err="1">
                <a:cs typeface="Arial" pitchFamily="34" charset="0"/>
              </a:rPr>
              <a:t>tryptic</a:t>
            </a:r>
            <a:r>
              <a:rPr lang="en-US" altLang="zh-CN" sz="2000" dirty="0">
                <a:cs typeface="Arial" pitchFamily="34" charset="0"/>
              </a:rPr>
              <a:t> search</a:t>
            </a:r>
          </a:p>
          <a:p>
            <a:pPr lvl="2" eaLnBrk="1" hangingPunct="1">
              <a:lnSpc>
                <a:spcPct val="80000"/>
              </a:lnSpc>
              <a:buSzPct val="70000"/>
              <a:buFont typeface="Wingdings" pitchFamily="2" charset="2"/>
              <a:buChar char="Ø"/>
            </a:pPr>
            <a:r>
              <a:rPr lang="en-US" altLang="zh-CN" sz="2000" dirty="0">
                <a:cs typeface="Arial" pitchFamily="34" charset="0"/>
              </a:rPr>
              <a:t>Peptide tolerance = 100 </a:t>
            </a:r>
            <a:r>
              <a:rPr lang="en-US" altLang="zh-CN" sz="2000" dirty="0" err="1">
                <a:cs typeface="Arial" pitchFamily="34" charset="0"/>
              </a:rPr>
              <a:t>ppm</a:t>
            </a:r>
            <a:endParaRPr lang="en-US" altLang="zh-CN" sz="2000" dirty="0">
              <a:cs typeface="Arial" pitchFamily="34" charset="0"/>
            </a:endParaRPr>
          </a:p>
          <a:p>
            <a:pPr lvl="2" eaLnBrk="1" hangingPunct="1">
              <a:lnSpc>
                <a:spcPct val="80000"/>
              </a:lnSpc>
              <a:buSzPct val="70000"/>
              <a:buFont typeface="Wingdings" pitchFamily="2" charset="2"/>
              <a:buChar char="Ø"/>
            </a:pPr>
            <a:r>
              <a:rPr lang="en-US" altLang="zh-CN" sz="2000" dirty="0">
                <a:cs typeface="Arial" pitchFamily="34" charset="0"/>
              </a:rPr>
              <a:t>Fragment ions tolerance=1 AMU</a:t>
            </a:r>
          </a:p>
          <a:p>
            <a:pPr lvl="2" eaLnBrk="1" hangingPunct="1">
              <a:lnSpc>
                <a:spcPct val="80000"/>
              </a:lnSpc>
              <a:buSzPct val="70000"/>
              <a:buFont typeface="Wingdings" pitchFamily="2" charset="2"/>
              <a:buChar char="Ø"/>
            </a:pPr>
            <a:endParaRPr lang="en-US" altLang="zh-CN" sz="2000" dirty="0">
              <a:cs typeface="Arial" pitchFamily="34" charset="0"/>
            </a:endParaRPr>
          </a:p>
          <a:p>
            <a:pPr eaLnBrk="1" hangingPunct="1">
              <a:lnSpc>
                <a:spcPct val="80000"/>
              </a:lnSpc>
              <a:buSzPct val="50000"/>
              <a:buFont typeface="Wingdings" pitchFamily="2" charset="2"/>
              <a:buChar char="u"/>
            </a:pPr>
            <a:r>
              <a:rPr lang="en-US" altLang="zh-CN" sz="2000" dirty="0" err="1">
                <a:cs typeface="Arial" pitchFamily="34" charset="0"/>
              </a:rPr>
              <a:t>DTASelect</a:t>
            </a:r>
            <a:r>
              <a:rPr lang="en-US" altLang="zh-CN" sz="2000" dirty="0">
                <a:cs typeface="Arial" pitchFamily="34" charset="0"/>
              </a:rPr>
              <a:t>: Full </a:t>
            </a:r>
            <a:r>
              <a:rPr lang="en-US" altLang="zh-CN" sz="2000" dirty="0" err="1">
                <a:cs typeface="Arial" pitchFamily="34" charset="0"/>
              </a:rPr>
              <a:t>tryptic</a:t>
            </a:r>
            <a:r>
              <a:rPr lang="en-US" altLang="zh-CN" sz="2000" dirty="0">
                <a:cs typeface="Arial" pitchFamily="34" charset="0"/>
              </a:rPr>
              <a:t> filter,10ppm, </a:t>
            </a:r>
            <a:r>
              <a:rPr lang="en-US" altLang="zh-CN" sz="2000" dirty="0" err="1">
                <a:cs typeface="Arial" pitchFamily="34" charset="0"/>
              </a:rPr>
              <a:t>DltCN</a:t>
            </a:r>
            <a:r>
              <a:rPr lang="en-US" altLang="zh-CN" sz="2000" dirty="0">
                <a:cs typeface="Arial" pitchFamily="34" charset="0"/>
              </a:rPr>
              <a:t> 0.05</a:t>
            </a:r>
          </a:p>
          <a:p>
            <a:pPr eaLnBrk="1" hangingPunct="1">
              <a:lnSpc>
                <a:spcPct val="80000"/>
              </a:lnSpc>
              <a:buSzPct val="50000"/>
              <a:buFont typeface="Wingdings" pitchFamily="2" charset="2"/>
              <a:buChar char="u"/>
            </a:pPr>
            <a:endParaRPr lang="en-US" altLang="zh-CN" sz="2000" dirty="0">
              <a:cs typeface="Arial" pitchFamily="34" charset="0"/>
            </a:endParaRPr>
          </a:p>
          <a:p>
            <a:pPr eaLnBrk="1" hangingPunct="1">
              <a:lnSpc>
                <a:spcPct val="80000"/>
              </a:lnSpc>
              <a:buSzPct val="50000"/>
              <a:buFont typeface="Wingdings" pitchFamily="2" charset="2"/>
              <a:buChar char="u"/>
            </a:pPr>
            <a:r>
              <a:rPr lang="en-US" altLang="zh-CN" sz="2000" dirty="0" err="1">
                <a:cs typeface="Arial" pitchFamily="34" charset="0"/>
              </a:rPr>
              <a:t>Nonredundant</a:t>
            </a:r>
            <a:r>
              <a:rPr lang="en-US" altLang="zh-CN" sz="2000" dirty="0">
                <a:cs typeface="Arial" pitchFamily="34" charset="0"/>
              </a:rPr>
              <a:t> proteins and unique peptides</a:t>
            </a:r>
          </a:p>
          <a:p>
            <a:pPr eaLnBrk="1" hangingPunct="1">
              <a:lnSpc>
                <a:spcPct val="80000"/>
              </a:lnSpc>
              <a:buSzPct val="50000"/>
              <a:buNone/>
            </a:pPr>
            <a:endParaRPr lang="en-US" altLang="zh-CN" sz="2000" dirty="0">
              <a:cs typeface="Arial" pitchFamily="34" charset="0"/>
            </a:endParaRPr>
          </a:p>
          <a:p>
            <a:pPr eaLnBrk="1" hangingPunct="1">
              <a:lnSpc>
                <a:spcPct val="80000"/>
              </a:lnSpc>
              <a:buSzPct val="50000"/>
              <a:buFont typeface="Wingdings" pitchFamily="2" charset="2"/>
              <a:buChar char="u"/>
            </a:pPr>
            <a:endParaRPr lang="en-US" altLang="zh-CN" sz="2000" dirty="0">
              <a:cs typeface="Arial" pitchFamily="34" charset="0"/>
            </a:endParaRPr>
          </a:p>
          <a:p>
            <a:pPr eaLnBrk="1" hangingPunct="1">
              <a:lnSpc>
                <a:spcPct val="80000"/>
              </a:lnSpc>
              <a:buSzPct val="50000"/>
              <a:buFont typeface="Wingdings" pitchFamily="2" charset="2"/>
              <a:buNone/>
            </a:pPr>
            <a:endParaRPr lang="en-US" altLang="zh-CN" sz="1800" dirty="0">
              <a:cs typeface="Arial" pitchFamily="34" charset="0"/>
            </a:endParaRPr>
          </a:p>
        </p:txBody>
      </p:sp>
      <p:cxnSp>
        <p:nvCxnSpPr>
          <p:cNvPr id="4" name="Straight Connector 3">
            <a:extLst>
              <a:ext uri="{FF2B5EF4-FFF2-40B4-BE49-F238E27FC236}">
                <a16:creationId xmlns:a16="http://schemas.microsoft.com/office/drawing/2014/main" id="{CE38BAF7-A273-4394-BBF6-B41C15CEC38E}"/>
              </a:ext>
            </a:extLst>
          </p:cNvPr>
          <p:cNvCxnSpPr/>
          <p:nvPr/>
        </p:nvCxnSpPr>
        <p:spPr bwMode="auto">
          <a:xfrm>
            <a:off x="-1588" y="749300"/>
            <a:ext cx="9144000" cy="0"/>
          </a:xfrm>
          <a:prstGeom prst="line">
            <a:avLst/>
          </a:prstGeom>
          <a:ln w="57150">
            <a:solidFill>
              <a:srgbClr val="0099FF"/>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F487AEBA-A1AB-4E77-A145-7FC44B4BD61C}"/>
              </a:ext>
            </a:extLst>
          </p:cNvPr>
          <p:cNvSpPr>
            <a:spLocks noGrp="1"/>
          </p:cNvSpPr>
          <p:nvPr>
            <p:ph type="sldNum" sz="quarter" idx="12"/>
          </p:nvPr>
        </p:nvSpPr>
        <p:spPr/>
        <p:txBody>
          <a:bodyPr/>
          <a:lstStyle/>
          <a:p>
            <a:fld id="{CC8C9E0B-A6B3-4C62-A720-ECA663432674}" type="slidenum">
              <a:rPr lang="en-US" smtClean="0"/>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76200"/>
            <a:ext cx="8839200" cy="584775"/>
          </a:xfrm>
          <a:prstGeom prst="rect">
            <a:avLst/>
          </a:prstGeom>
        </p:spPr>
        <p:txBody>
          <a:bodyPr wrap="square">
            <a:spAutoFit/>
          </a:bodyPr>
          <a:lstStyle/>
          <a:p>
            <a:pPr algn="ctr"/>
            <a:r>
              <a:rPr lang="en-US" sz="3200" b="1" dirty="0">
                <a:latin typeface="+mj-lt"/>
              </a:rPr>
              <a:t>Numbers of Protein/peptide identified</a:t>
            </a:r>
            <a:endParaRPr lang="en-US" sz="3200" dirty="0">
              <a:latin typeface="+mj-lt"/>
            </a:endParaRPr>
          </a:p>
        </p:txBody>
      </p:sp>
      <p:cxnSp>
        <p:nvCxnSpPr>
          <p:cNvPr id="13" name="Straight Connector 12">
            <a:extLst>
              <a:ext uri="{FF2B5EF4-FFF2-40B4-BE49-F238E27FC236}">
                <a16:creationId xmlns:a16="http://schemas.microsoft.com/office/drawing/2014/main" id="{AAB0F678-4643-42EA-AF27-AAEE6FECC976}"/>
              </a:ext>
            </a:extLst>
          </p:cNvPr>
          <p:cNvCxnSpPr/>
          <p:nvPr/>
        </p:nvCxnSpPr>
        <p:spPr bwMode="auto">
          <a:xfrm>
            <a:off x="0" y="663216"/>
            <a:ext cx="9144000" cy="0"/>
          </a:xfrm>
          <a:prstGeom prst="line">
            <a:avLst/>
          </a:prstGeom>
          <a:ln w="57150">
            <a:solidFill>
              <a:srgbClr val="0099FF"/>
            </a:solidFill>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4098" name="Picture 2">
            <a:extLst>
              <a:ext uri="{FF2B5EF4-FFF2-40B4-BE49-F238E27FC236}">
                <a16:creationId xmlns:a16="http://schemas.microsoft.com/office/drawing/2014/main" id="{EFD3D08C-642F-41A7-9062-E56B6EED8B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32859" r="1" b="31734"/>
          <a:stretch/>
        </p:blipFill>
        <p:spPr bwMode="auto">
          <a:xfrm>
            <a:off x="727075" y="3569751"/>
            <a:ext cx="3941915" cy="27432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96697F65-D17C-4ECE-B754-D556DD1FC7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6148"/>
          <a:stretch/>
        </p:blipFill>
        <p:spPr bwMode="auto">
          <a:xfrm>
            <a:off x="2083753" y="936587"/>
            <a:ext cx="4123054" cy="27432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CED58177-B536-4FF8-AB4B-1FAB7C3631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7007"/>
          <a:stretch/>
        </p:blipFill>
        <p:spPr bwMode="auto">
          <a:xfrm>
            <a:off x="4913625" y="3610909"/>
            <a:ext cx="4230375" cy="274320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E5C7539F-24F4-457B-BA54-0E1D9E99EAF6}"/>
              </a:ext>
            </a:extLst>
          </p:cNvPr>
          <p:cNvSpPr>
            <a:spLocks noGrp="1"/>
          </p:cNvSpPr>
          <p:nvPr>
            <p:ph type="sldNum" sz="quarter" idx="12"/>
          </p:nvPr>
        </p:nvSpPr>
        <p:spPr/>
        <p:txBody>
          <a:bodyPr/>
          <a:lstStyle/>
          <a:p>
            <a:fld id="{CC8C9E0B-A6B3-4C62-A720-ECA663432674}" type="slidenum">
              <a:rPr lang="en-US" smtClean="0"/>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304800"/>
            <a:ext cx="8077200" cy="830997"/>
          </a:xfrm>
          <a:prstGeom prst="rect">
            <a:avLst/>
          </a:prstGeom>
        </p:spPr>
        <p:txBody>
          <a:bodyPr wrap="square">
            <a:spAutoFit/>
          </a:bodyPr>
          <a:lstStyle/>
          <a:p>
            <a:r>
              <a:rPr lang="en-US" sz="2400" b="1" dirty="0">
                <a:latin typeface="+mj-lt"/>
              </a:rPr>
              <a:t>Overlap of protein identifications from the three separation methods. </a:t>
            </a:r>
            <a:endParaRPr lang="en-US" sz="2400" dirty="0">
              <a:latin typeface="+mj-lt"/>
            </a:endParaRPr>
          </a:p>
        </p:txBody>
      </p:sp>
      <p:pic>
        <p:nvPicPr>
          <p:cNvPr id="1026" name="Picture 2" descr="D:\lab meeting\manuscript\manuscript_fractionation\submit12142011\Revised Figure 6.tif"/>
          <p:cNvPicPr>
            <a:picLocks noChangeAspect="1" noChangeArrowheads="1"/>
          </p:cNvPicPr>
          <p:nvPr/>
        </p:nvPicPr>
        <p:blipFill>
          <a:blip r:embed="rId3"/>
          <a:srcRect/>
          <a:stretch>
            <a:fillRect/>
          </a:stretch>
        </p:blipFill>
        <p:spPr bwMode="auto">
          <a:xfrm>
            <a:off x="457200" y="1219200"/>
            <a:ext cx="7343114" cy="3581400"/>
          </a:xfrm>
          <a:prstGeom prst="rect">
            <a:avLst/>
          </a:prstGeom>
          <a:noFill/>
        </p:spPr>
      </p:pic>
      <p:sp>
        <p:nvSpPr>
          <p:cNvPr id="6" name="TextBox 5"/>
          <p:cNvSpPr txBox="1"/>
          <p:nvPr/>
        </p:nvSpPr>
        <p:spPr>
          <a:xfrm>
            <a:off x="838200" y="5181600"/>
            <a:ext cx="3074303" cy="923330"/>
          </a:xfrm>
          <a:prstGeom prst="rect">
            <a:avLst/>
          </a:prstGeom>
          <a:noFill/>
        </p:spPr>
        <p:txBody>
          <a:bodyPr wrap="none" rtlCol="0">
            <a:spAutoFit/>
          </a:bodyPr>
          <a:lstStyle/>
          <a:p>
            <a:r>
              <a:rPr lang="en-US" dirty="0"/>
              <a:t>Comparing to Gel 20 fractions</a:t>
            </a:r>
          </a:p>
          <a:p>
            <a:r>
              <a:rPr lang="en-US" dirty="0"/>
              <a:t>OFFGEL: 28% more</a:t>
            </a:r>
          </a:p>
          <a:p>
            <a:r>
              <a:rPr lang="en-US" dirty="0" err="1"/>
              <a:t>hpRP</a:t>
            </a:r>
            <a:r>
              <a:rPr lang="en-US" dirty="0"/>
              <a:t>-HPLC: 27% more</a:t>
            </a:r>
          </a:p>
        </p:txBody>
      </p:sp>
      <p:sp>
        <p:nvSpPr>
          <p:cNvPr id="7" name="TextBox 6"/>
          <p:cNvSpPr txBox="1"/>
          <p:nvPr/>
        </p:nvSpPr>
        <p:spPr>
          <a:xfrm>
            <a:off x="5638800" y="5257800"/>
            <a:ext cx="2984535" cy="646331"/>
          </a:xfrm>
          <a:prstGeom prst="rect">
            <a:avLst/>
          </a:prstGeom>
          <a:noFill/>
        </p:spPr>
        <p:txBody>
          <a:bodyPr wrap="none" rtlCol="0">
            <a:spAutoFit/>
          </a:bodyPr>
          <a:lstStyle/>
          <a:p>
            <a:r>
              <a:rPr lang="en-US" dirty="0"/>
              <a:t>Comparing to Gel 40 fractions</a:t>
            </a:r>
          </a:p>
          <a:p>
            <a:r>
              <a:rPr lang="en-US" dirty="0" err="1"/>
              <a:t>hpRP</a:t>
            </a:r>
            <a:r>
              <a:rPr lang="en-US" dirty="0"/>
              <a:t>-HPLC: 46% more</a:t>
            </a:r>
          </a:p>
        </p:txBody>
      </p:sp>
      <p:cxnSp>
        <p:nvCxnSpPr>
          <p:cNvPr id="8" name="Straight Connector 7">
            <a:extLst>
              <a:ext uri="{FF2B5EF4-FFF2-40B4-BE49-F238E27FC236}">
                <a16:creationId xmlns:a16="http://schemas.microsoft.com/office/drawing/2014/main" id="{9121CAFD-ADA9-4A2A-AFA6-E561FAD0E72F}"/>
              </a:ext>
            </a:extLst>
          </p:cNvPr>
          <p:cNvCxnSpPr/>
          <p:nvPr/>
        </p:nvCxnSpPr>
        <p:spPr bwMode="auto">
          <a:xfrm>
            <a:off x="0" y="1161056"/>
            <a:ext cx="9144000" cy="0"/>
          </a:xfrm>
          <a:prstGeom prst="line">
            <a:avLst/>
          </a:prstGeom>
          <a:ln w="57150">
            <a:solidFill>
              <a:srgbClr val="0099FF"/>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 name="Slide Number Placeholder 2">
            <a:extLst>
              <a:ext uri="{FF2B5EF4-FFF2-40B4-BE49-F238E27FC236}">
                <a16:creationId xmlns:a16="http://schemas.microsoft.com/office/drawing/2014/main" id="{84F23629-CE2E-4D61-9692-6FAAD95D76C1}"/>
              </a:ext>
            </a:extLst>
          </p:cNvPr>
          <p:cNvSpPr>
            <a:spLocks noGrp="1"/>
          </p:cNvSpPr>
          <p:nvPr>
            <p:ph type="sldNum" sz="quarter" idx="12"/>
          </p:nvPr>
        </p:nvSpPr>
        <p:spPr/>
        <p:txBody>
          <a:bodyPr/>
          <a:lstStyle/>
          <a:p>
            <a:fld id="{CC8C9E0B-A6B3-4C62-A720-ECA663432674}" type="slidenum">
              <a:rPr lang="en-US" smtClean="0"/>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lab meeting\manuscript\manuscript_fractionation\submitted03282012\Revised Figure 7 March 2012.tif"/>
          <p:cNvPicPr>
            <a:picLocks noChangeAspect="1" noChangeArrowheads="1"/>
          </p:cNvPicPr>
          <p:nvPr/>
        </p:nvPicPr>
        <p:blipFill>
          <a:blip r:embed="rId3"/>
          <a:srcRect/>
          <a:stretch>
            <a:fillRect/>
          </a:stretch>
        </p:blipFill>
        <p:spPr bwMode="auto">
          <a:xfrm>
            <a:off x="1016000" y="1310933"/>
            <a:ext cx="6903720" cy="4945426"/>
          </a:xfrm>
          <a:prstGeom prst="rect">
            <a:avLst/>
          </a:prstGeom>
          <a:noFill/>
        </p:spPr>
      </p:pic>
      <p:sp>
        <p:nvSpPr>
          <p:cNvPr id="5" name="Rectangle 4"/>
          <p:cNvSpPr/>
          <p:nvPr/>
        </p:nvSpPr>
        <p:spPr>
          <a:xfrm>
            <a:off x="152400" y="410188"/>
            <a:ext cx="8839200" cy="584775"/>
          </a:xfrm>
          <a:prstGeom prst="rect">
            <a:avLst/>
          </a:prstGeom>
        </p:spPr>
        <p:txBody>
          <a:bodyPr wrap="square">
            <a:spAutoFit/>
          </a:bodyPr>
          <a:lstStyle/>
          <a:p>
            <a:r>
              <a:rPr lang="en-US" sz="3200" b="1" dirty="0">
                <a:latin typeface="+mj-lt"/>
              </a:rPr>
              <a:t>Identification of known low-abundance proteins</a:t>
            </a:r>
            <a:endParaRPr lang="en-US" sz="3200" dirty="0">
              <a:latin typeface="+mj-lt"/>
            </a:endParaRPr>
          </a:p>
        </p:txBody>
      </p:sp>
      <p:sp>
        <p:nvSpPr>
          <p:cNvPr id="6" name="Rectangle 5"/>
          <p:cNvSpPr/>
          <p:nvPr/>
        </p:nvSpPr>
        <p:spPr>
          <a:xfrm>
            <a:off x="227331" y="5934670"/>
            <a:ext cx="9144000" cy="923330"/>
          </a:xfrm>
          <a:prstGeom prst="rect">
            <a:avLst/>
          </a:prstGeom>
        </p:spPr>
        <p:txBody>
          <a:bodyPr wrap="square">
            <a:spAutoFit/>
          </a:bodyPr>
          <a:lstStyle/>
          <a:p>
            <a:r>
              <a:rPr lang="en-US" dirty="0"/>
              <a:t>Note : A low-abundant plasma protein list that includes 154 proteins with reported concentration of 100 </a:t>
            </a:r>
            <a:r>
              <a:rPr lang="en-US" dirty="0" err="1"/>
              <a:t>ng</a:t>
            </a:r>
            <a:r>
              <a:rPr lang="en-US" dirty="0"/>
              <a:t>/</a:t>
            </a:r>
            <a:r>
              <a:rPr lang="en-US" dirty="0" err="1"/>
              <a:t>mL</a:t>
            </a:r>
            <a:r>
              <a:rPr lang="en-US" dirty="0"/>
              <a:t> or less (Anderson L </a:t>
            </a:r>
            <a:r>
              <a:rPr lang="en-US" i="1" dirty="0"/>
              <a:t>J </a:t>
            </a:r>
            <a:r>
              <a:rPr lang="en-US" i="1" dirty="0" err="1"/>
              <a:t>Physiol</a:t>
            </a:r>
            <a:r>
              <a:rPr lang="en-US" i="1" dirty="0"/>
              <a:t> </a:t>
            </a:r>
            <a:r>
              <a:rPr lang="en-US" b="1" dirty="0"/>
              <a:t>2005,</a:t>
            </a:r>
            <a:r>
              <a:rPr lang="en-US" dirty="0"/>
              <a:t> Polanski, M.; Anderson, N. L</a:t>
            </a:r>
            <a:r>
              <a:rPr lang="en-US" i="1" dirty="0"/>
              <a:t> </a:t>
            </a:r>
            <a:r>
              <a:rPr lang="en-US" i="1" dirty="0" err="1"/>
              <a:t>Biomark</a:t>
            </a:r>
            <a:r>
              <a:rPr lang="en-US" i="1" dirty="0"/>
              <a:t> Insights </a:t>
            </a:r>
            <a:r>
              <a:rPr lang="en-US" b="1" dirty="0"/>
              <a:t>2007</a:t>
            </a:r>
            <a:r>
              <a:rPr lang="en-US" dirty="0"/>
              <a:t>)</a:t>
            </a:r>
          </a:p>
        </p:txBody>
      </p:sp>
      <p:cxnSp>
        <p:nvCxnSpPr>
          <p:cNvPr id="7" name="Straight Connector 6">
            <a:extLst>
              <a:ext uri="{FF2B5EF4-FFF2-40B4-BE49-F238E27FC236}">
                <a16:creationId xmlns:a16="http://schemas.microsoft.com/office/drawing/2014/main" id="{314BEBE4-AF11-4065-B8D5-FBE516492774}"/>
              </a:ext>
            </a:extLst>
          </p:cNvPr>
          <p:cNvCxnSpPr/>
          <p:nvPr/>
        </p:nvCxnSpPr>
        <p:spPr bwMode="auto">
          <a:xfrm>
            <a:off x="0" y="1048681"/>
            <a:ext cx="9144000" cy="0"/>
          </a:xfrm>
          <a:prstGeom prst="line">
            <a:avLst/>
          </a:prstGeom>
          <a:ln w="57150">
            <a:solidFill>
              <a:srgbClr val="0099FF"/>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 name="Slide Number Placeholder 2">
            <a:extLst>
              <a:ext uri="{FF2B5EF4-FFF2-40B4-BE49-F238E27FC236}">
                <a16:creationId xmlns:a16="http://schemas.microsoft.com/office/drawing/2014/main" id="{531E8571-432C-4F07-AE8E-A021D74E4184}"/>
              </a:ext>
            </a:extLst>
          </p:cNvPr>
          <p:cNvSpPr>
            <a:spLocks noGrp="1"/>
          </p:cNvSpPr>
          <p:nvPr>
            <p:ph type="sldNum" sz="quarter" idx="12"/>
          </p:nvPr>
        </p:nvSpPr>
        <p:spPr/>
        <p:txBody>
          <a:bodyPr/>
          <a:lstStyle/>
          <a:p>
            <a:fld id="{CC8C9E0B-A6B3-4C62-A720-ECA663432674}" type="slidenum">
              <a:rPr lang="en-US" smtClean="0"/>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lab meeting\manuscript\manuscript_fractionation\submitted03282012\Figure 8.jpg"/>
          <p:cNvPicPr>
            <a:picLocks noChangeAspect="1" noChangeArrowheads="1"/>
          </p:cNvPicPr>
          <p:nvPr/>
        </p:nvPicPr>
        <p:blipFill>
          <a:blip r:embed="rId3"/>
          <a:srcRect b="4101"/>
          <a:stretch>
            <a:fillRect/>
          </a:stretch>
        </p:blipFill>
        <p:spPr bwMode="auto">
          <a:xfrm>
            <a:off x="660400" y="941328"/>
            <a:ext cx="8244840" cy="5784443"/>
          </a:xfrm>
          <a:prstGeom prst="rect">
            <a:avLst/>
          </a:prstGeom>
          <a:noFill/>
        </p:spPr>
      </p:pic>
      <p:sp>
        <p:nvSpPr>
          <p:cNvPr id="5" name="Rectangle 4"/>
          <p:cNvSpPr/>
          <p:nvPr/>
        </p:nvSpPr>
        <p:spPr>
          <a:xfrm>
            <a:off x="238760" y="237773"/>
            <a:ext cx="8666480" cy="461665"/>
          </a:xfrm>
          <a:prstGeom prst="rect">
            <a:avLst/>
          </a:prstGeom>
        </p:spPr>
        <p:txBody>
          <a:bodyPr wrap="square">
            <a:spAutoFit/>
          </a:bodyPr>
          <a:lstStyle/>
          <a:p>
            <a:pPr algn="ctr"/>
            <a:r>
              <a:rPr lang="en-US" sz="2400" b="1" dirty="0">
                <a:latin typeface="+mj-lt"/>
              </a:rPr>
              <a:t>Separation efficiencies for the three fractionation methods</a:t>
            </a:r>
            <a:endParaRPr lang="en-US" sz="2400" dirty="0">
              <a:latin typeface="+mj-lt"/>
            </a:endParaRPr>
          </a:p>
        </p:txBody>
      </p:sp>
      <p:cxnSp>
        <p:nvCxnSpPr>
          <p:cNvPr id="6" name="Straight Connector 5">
            <a:extLst>
              <a:ext uri="{FF2B5EF4-FFF2-40B4-BE49-F238E27FC236}">
                <a16:creationId xmlns:a16="http://schemas.microsoft.com/office/drawing/2014/main" id="{D513D71B-77C9-4EBD-B5D5-8156280360F1}"/>
              </a:ext>
            </a:extLst>
          </p:cNvPr>
          <p:cNvCxnSpPr/>
          <p:nvPr/>
        </p:nvCxnSpPr>
        <p:spPr bwMode="auto">
          <a:xfrm>
            <a:off x="0" y="714016"/>
            <a:ext cx="9144000" cy="0"/>
          </a:xfrm>
          <a:prstGeom prst="line">
            <a:avLst/>
          </a:prstGeom>
          <a:ln w="57150">
            <a:solidFill>
              <a:srgbClr val="0099FF"/>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 name="Slide Number Placeholder 2">
            <a:extLst>
              <a:ext uri="{FF2B5EF4-FFF2-40B4-BE49-F238E27FC236}">
                <a16:creationId xmlns:a16="http://schemas.microsoft.com/office/drawing/2014/main" id="{A04C29E1-AA4B-4533-A6E8-BB5BC9A5E66B}"/>
              </a:ext>
            </a:extLst>
          </p:cNvPr>
          <p:cNvSpPr>
            <a:spLocks noGrp="1"/>
          </p:cNvSpPr>
          <p:nvPr>
            <p:ph type="sldNum" sz="quarter" idx="12"/>
          </p:nvPr>
        </p:nvSpPr>
        <p:spPr/>
        <p:txBody>
          <a:bodyPr/>
          <a:lstStyle/>
          <a:p>
            <a:fld id="{CC8C9E0B-A6B3-4C62-A720-ECA663432674}" type="slidenum">
              <a:rPr lang="en-US" smtClean="0"/>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ChangeArrowheads="1"/>
          </p:cNvSpPr>
          <p:nvPr/>
        </p:nvSpPr>
        <p:spPr bwMode="auto">
          <a:xfrm>
            <a:off x="197450" y="2091094"/>
            <a:ext cx="8749099" cy="349326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342900" lvl="1" indent="-228600" defTabSz="685800">
              <a:spcAft>
                <a:spcPts val="600"/>
              </a:spcAft>
            </a:pPr>
            <a:r>
              <a:rPr lang="en-US" sz="2800" dirty="0"/>
              <a:t>         </a:t>
            </a:r>
            <a:r>
              <a:rPr lang="en-US" sz="2800" dirty="0" err="1"/>
              <a:t>hpRP</a:t>
            </a:r>
            <a:r>
              <a:rPr lang="en-US" sz="2800" dirty="0"/>
              <a:t>-HPLC is superior to OFFGEL or SDS-PAGE </a:t>
            </a:r>
          </a:p>
          <a:p>
            <a:pPr marL="1257300" lvl="3" indent="-452438" defTabSz="685800">
              <a:spcAft>
                <a:spcPts val="600"/>
              </a:spcAft>
              <a:buClr>
                <a:schemeClr val="tx2"/>
              </a:buClr>
              <a:buSzPct val="100000"/>
              <a:buFont typeface="Wingdings" pitchFamily="2" charset="2"/>
              <a:buChar char="§"/>
            </a:pPr>
            <a:r>
              <a:rPr lang="en-US" sz="2800" dirty="0"/>
              <a:t>Identified the largest number of proteins/peptides</a:t>
            </a:r>
          </a:p>
          <a:p>
            <a:pPr marL="1257300" lvl="3" indent="-452438" defTabSz="685800">
              <a:spcAft>
                <a:spcPts val="600"/>
              </a:spcAft>
              <a:buClr>
                <a:schemeClr val="tx2"/>
              </a:buClr>
              <a:buSzPct val="100000"/>
              <a:buFont typeface="Wingdings" pitchFamily="2" charset="2"/>
              <a:buChar char="§"/>
            </a:pPr>
            <a:r>
              <a:rPr lang="en-US" sz="2800" dirty="0"/>
              <a:t>Identified the largest number of low abundant plasma proteins</a:t>
            </a:r>
          </a:p>
          <a:p>
            <a:pPr marL="1257300" lvl="3" indent="-452438" defTabSz="685800">
              <a:spcAft>
                <a:spcPts val="600"/>
              </a:spcAft>
              <a:buClr>
                <a:schemeClr val="tx2"/>
              </a:buClr>
              <a:buSzPct val="100000"/>
              <a:buFont typeface="Wingdings" pitchFamily="2" charset="2"/>
              <a:buChar char="§"/>
            </a:pPr>
            <a:r>
              <a:rPr lang="en-US" sz="2800" dirty="0"/>
              <a:t>The highest separation efficiency</a:t>
            </a:r>
          </a:p>
          <a:p>
            <a:pPr marL="1257300" lvl="3" indent="-452438" defTabSz="685800">
              <a:spcAft>
                <a:spcPts val="600"/>
              </a:spcAft>
              <a:buClr>
                <a:schemeClr val="tx2"/>
              </a:buClr>
              <a:buSzPct val="100000"/>
              <a:buFont typeface="Wingdings" pitchFamily="2" charset="2"/>
              <a:buChar char="§"/>
            </a:pPr>
            <a:r>
              <a:rPr lang="en-US" sz="2800" dirty="0"/>
              <a:t>Unlike OFFGEL, the number of fractions is flexible</a:t>
            </a:r>
          </a:p>
          <a:p>
            <a:pPr marL="1257300" lvl="3" indent="-452438" defTabSz="685800">
              <a:spcAft>
                <a:spcPts val="600"/>
              </a:spcAft>
              <a:buClr>
                <a:schemeClr val="tx2"/>
              </a:buClr>
              <a:buSzPct val="100000"/>
              <a:buFont typeface="Wingdings" pitchFamily="2" charset="2"/>
              <a:buChar char="§"/>
            </a:pPr>
            <a:r>
              <a:rPr lang="en-US" sz="2800" dirty="0"/>
              <a:t>Low cost compared with OFFGEL</a:t>
            </a:r>
          </a:p>
        </p:txBody>
      </p:sp>
      <p:sp>
        <p:nvSpPr>
          <p:cNvPr id="5" name="TextBox 4"/>
          <p:cNvSpPr txBox="1"/>
          <p:nvPr/>
        </p:nvSpPr>
        <p:spPr>
          <a:xfrm>
            <a:off x="3097686" y="805663"/>
            <a:ext cx="2948628" cy="584775"/>
          </a:xfrm>
          <a:prstGeom prst="rect">
            <a:avLst/>
          </a:prstGeom>
          <a:noFill/>
        </p:spPr>
        <p:txBody>
          <a:bodyPr wrap="none" rtlCol="0">
            <a:spAutoFit/>
          </a:bodyPr>
          <a:lstStyle/>
          <a:p>
            <a:r>
              <a:rPr lang="en-US" sz="3200" b="1" dirty="0">
                <a:latin typeface="+mj-lt"/>
              </a:rPr>
              <a:t>Case 1: summary</a:t>
            </a:r>
          </a:p>
        </p:txBody>
      </p:sp>
      <p:cxnSp>
        <p:nvCxnSpPr>
          <p:cNvPr id="6" name="Straight Connector 5">
            <a:extLst>
              <a:ext uri="{FF2B5EF4-FFF2-40B4-BE49-F238E27FC236}">
                <a16:creationId xmlns:a16="http://schemas.microsoft.com/office/drawing/2014/main" id="{34C490F3-7AC5-4127-BE8F-E344BA1E69D7}"/>
              </a:ext>
            </a:extLst>
          </p:cNvPr>
          <p:cNvCxnSpPr/>
          <p:nvPr/>
        </p:nvCxnSpPr>
        <p:spPr bwMode="auto">
          <a:xfrm>
            <a:off x="0" y="1435376"/>
            <a:ext cx="9144000" cy="0"/>
          </a:xfrm>
          <a:prstGeom prst="line">
            <a:avLst/>
          </a:prstGeom>
          <a:ln w="57150">
            <a:solidFill>
              <a:srgbClr val="0099FF"/>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 name="Slide Number Placeholder 2">
            <a:extLst>
              <a:ext uri="{FF2B5EF4-FFF2-40B4-BE49-F238E27FC236}">
                <a16:creationId xmlns:a16="http://schemas.microsoft.com/office/drawing/2014/main" id="{D417D7CA-F63A-4171-B2CB-73033E2B26C4}"/>
              </a:ext>
            </a:extLst>
          </p:cNvPr>
          <p:cNvSpPr>
            <a:spLocks noGrp="1"/>
          </p:cNvSpPr>
          <p:nvPr>
            <p:ph type="sldNum" sz="quarter" idx="12"/>
          </p:nvPr>
        </p:nvSpPr>
        <p:spPr/>
        <p:txBody>
          <a:bodyPr/>
          <a:lstStyle/>
          <a:p>
            <a:fld id="{CC8C9E0B-A6B3-4C62-A720-ECA663432674}" type="slidenum">
              <a:rPr lang="en-US" smtClean="0"/>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9933D-D23A-4DF6-A213-2A9F0FDB42F0}"/>
              </a:ext>
            </a:extLst>
          </p:cNvPr>
          <p:cNvSpPr>
            <a:spLocks noGrp="1"/>
          </p:cNvSpPr>
          <p:nvPr>
            <p:ph type="title"/>
          </p:nvPr>
        </p:nvSpPr>
        <p:spPr>
          <a:xfrm>
            <a:off x="547576" y="237328"/>
            <a:ext cx="8433864" cy="1325563"/>
          </a:xfrm>
        </p:spPr>
        <p:txBody>
          <a:bodyPr>
            <a:normAutofit fontScale="90000"/>
          </a:bodyPr>
          <a:lstStyle/>
          <a:p>
            <a:r>
              <a:rPr lang="en-US" sz="3600" b="1" dirty="0"/>
              <a:t>Case 2: Development of MRM assay for kidney injury biomarkers using stable isotope labeled peptide standards </a:t>
            </a:r>
          </a:p>
        </p:txBody>
      </p:sp>
      <p:cxnSp>
        <p:nvCxnSpPr>
          <p:cNvPr id="5" name="Straight Connector 4">
            <a:extLst>
              <a:ext uri="{FF2B5EF4-FFF2-40B4-BE49-F238E27FC236}">
                <a16:creationId xmlns:a16="http://schemas.microsoft.com/office/drawing/2014/main" id="{FD9ED825-EF1A-42BA-9DAD-7910C4E4D183}"/>
              </a:ext>
            </a:extLst>
          </p:cNvPr>
          <p:cNvCxnSpPr/>
          <p:nvPr/>
        </p:nvCxnSpPr>
        <p:spPr bwMode="auto">
          <a:xfrm>
            <a:off x="0" y="1719856"/>
            <a:ext cx="9144000" cy="0"/>
          </a:xfrm>
          <a:prstGeom prst="line">
            <a:avLst/>
          </a:prstGeom>
          <a:ln w="57150">
            <a:solidFill>
              <a:srgbClr val="0099FF"/>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31C9EB8C-8FF2-4D72-9970-4BE9674A18AB}"/>
              </a:ext>
            </a:extLst>
          </p:cNvPr>
          <p:cNvSpPr txBox="1"/>
          <p:nvPr/>
        </p:nvSpPr>
        <p:spPr>
          <a:xfrm>
            <a:off x="728979" y="2193998"/>
            <a:ext cx="7558677" cy="3108543"/>
          </a:xfrm>
          <a:prstGeom prst="rect">
            <a:avLst/>
          </a:prstGeom>
          <a:noFill/>
        </p:spPr>
        <p:txBody>
          <a:bodyPr wrap="square">
            <a:spAutoFit/>
          </a:bodyPr>
          <a:lstStyle/>
          <a:p>
            <a:r>
              <a:rPr lang="en-US" sz="2800" b="1" dirty="0"/>
              <a:t>Goal: </a:t>
            </a:r>
          </a:p>
          <a:p>
            <a:pPr lvl="1"/>
            <a:r>
              <a:rPr lang="en-US" sz="2800" dirty="0"/>
              <a:t>Develop MRM assay for simultaneously quantification of eleven kidney injury biomarker candidates including IL6, IL18, KIM1, LCN2, </a:t>
            </a:r>
            <a:r>
              <a:rPr lang="en-US" sz="2800" dirty="0" err="1"/>
              <a:t>Clusterin</a:t>
            </a:r>
            <a:r>
              <a:rPr lang="en-US" sz="2800" dirty="0"/>
              <a:t>, Cystatin C, TFF3, Albumin, MGEA5, </a:t>
            </a:r>
            <a:r>
              <a:rPr lang="en-US" sz="2800" dirty="0" err="1"/>
              <a:t>Osteopontin</a:t>
            </a:r>
            <a:r>
              <a:rPr lang="en-US" sz="2800" dirty="0"/>
              <a:t>, and β2-microglobulin in rat urine</a:t>
            </a:r>
          </a:p>
        </p:txBody>
      </p:sp>
      <p:sp>
        <p:nvSpPr>
          <p:cNvPr id="8" name="Slide Number Placeholder 7">
            <a:extLst>
              <a:ext uri="{FF2B5EF4-FFF2-40B4-BE49-F238E27FC236}">
                <a16:creationId xmlns:a16="http://schemas.microsoft.com/office/drawing/2014/main" id="{1944F0FF-831E-4038-AFD3-BC50CA0AFC98}"/>
              </a:ext>
            </a:extLst>
          </p:cNvPr>
          <p:cNvSpPr>
            <a:spLocks noGrp="1"/>
          </p:cNvSpPr>
          <p:nvPr>
            <p:ph type="sldNum" sz="quarter" idx="12"/>
          </p:nvPr>
        </p:nvSpPr>
        <p:spPr/>
        <p:txBody>
          <a:bodyPr/>
          <a:lstStyle/>
          <a:p>
            <a:fld id="{CC8C9E0B-A6B3-4C62-A720-ECA663432674}" type="slidenum">
              <a:rPr lang="en-US" smtClean="0"/>
              <a:t>19</a:t>
            </a:fld>
            <a:endParaRPr lang="en-US"/>
          </a:p>
        </p:txBody>
      </p:sp>
    </p:spTree>
    <p:extLst>
      <p:ext uri="{BB962C8B-B14F-4D97-AF65-F5344CB8AC3E}">
        <p14:creationId xmlns:p14="http://schemas.microsoft.com/office/powerpoint/2010/main" val="1613213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9933D-D23A-4DF6-A213-2A9F0FDB42F0}"/>
              </a:ext>
            </a:extLst>
          </p:cNvPr>
          <p:cNvSpPr>
            <a:spLocks noGrp="1"/>
          </p:cNvSpPr>
          <p:nvPr>
            <p:ph type="title"/>
          </p:nvPr>
        </p:nvSpPr>
        <p:spPr>
          <a:xfrm>
            <a:off x="357345" y="408707"/>
            <a:ext cx="8535446" cy="830628"/>
          </a:xfrm>
        </p:spPr>
        <p:txBody>
          <a:bodyPr>
            <a:noAutofit/>
          </a:bodyPr>
          <a:lstStyle/>
          <a:p>
            <a:r>
              <a:rPr lang="en-US" sz="3200" b="1" dirty="0"/>
              <a:t>Applications of high-resolution/high-mass accuracy LC-MS/MS for proteins/peptides</a:t>
            </a:r>
          </a:p>
        </p:txBody>
      </p:sp>
      <p:sp>
        <p:nvSpPr>
          <p:cNvPr id="3" name="Content Placeholder 2">
            <a:extLst>
              <a:ext uri="{FF2B5EF4-FFF2-40B4-BE49-F238E27FC236}">
                <a16:creationId xmlns:a16="http://schemas.microsoft.com/office/drawing/2014/main" id="{292C3242-38E8-4942-B00B-D63982F0D9B0}"/>
              </a:ext>
            </a:extLst>
          </p:cNvPr>
          <p:cNvSpPr>
            <a:spLocks noGrp="1"/>
          </p:cNvSpPr>
          <p:nvPr>
            <p:ph idx="1"/>
          </p:nvPr>
        </p:nvSpPr>
        <p:spPr>
          <a:xfrm>
            <a:off x="628649" y="1631418"/>
            <a:ext cx="8264141" cy="4351338"/>
          </a:xfrm>
        </p:spPr>
        <p:txBody>
          <a:bodyPr>
            <a:noAutofit/>
          </a:bodyPr>
          <a:lstStyle/>
          <a:p>
            <a:pPr>
              <a:lnSpc>
                <a:spcPct val="100000"/>
              </a:lnSpc>
              <a:buFont typeface="Wingdings" panose="05000000000000000000" pitchFamily="2" charset="2"/>
              <a:buChar char="v"/>
            </a:pPr>
            <a:r>
              <a:rPr lang="en-US" sz="2400" dirty="0"/>
              <a:t>Protein identification</a:t>
            </a:r>
          </a:p>
          <a:p>
            <a:pPr>
              <a:lnSpc>
                <a:spcPct val="100000"/>
              </a:lnSpc>
              <a:buFont typeface="Wingdings" panose="05000000000000000000" pitchFamily="2" charset="2"/>
              <a:buChar char="v"/>
            </a:pPr>
            <a:r>
              <a:rPr lang="en-US" sz="2400" dirty="0"/>
              <a:t>PTM characterization </a:t>
            </a:r>
          </a:p>
          <a:p>
            <a:pPr>
              <a:lnSpc>
                <a:spcPct val="100000"/>
              </a:lnSpc>
              <a:buFont typeface="Wingdings" panose="05000000000000000000" pitchFamily="2" charset="2"/>
              <a:buChar char="v"/>
            </a:pPr>
            <a:r>
              <a:rPr lang="en-US" sz="2400" dirty="0"/>
              <a:t>Protein quantification</a:t>
            </a:r>
          </a:p>
          <a:p>
            <a:pPr lvl="1">
              <a:lnSpc>
                <a:spcPct val="100000"/>
              </a:lnSpc>
            </a:pPr>
            <a:r>
              <a:rPr lang="en-US" dirty="0"/>
              <a:t>Label-free quantitation </a:t>
            </a:r>
          </a:p>
          <a:p>
            <a:pPr lvl="1">
              <a:lnSpc>
                <a:spcPct val="100000"/>
              </a:lnSpc>
            </a:pPr>
            <a:r>
              <a:rPr lang="en-US" dirty="0"/>
              <a:t>Labeled approaches: Light and Heavy reagents can be used for relative quantitation (</a:t>
            </a:r>
            <a:r>
              <a:rPr lang="pt-BR" dirty="0"/>
              <a:t>16O/18O, TMT, dimethyl labeling)</a:t>
            </a:r>
            <a:endParaRPr lang="en-US" dirty="0"/>
          </a:p>
          <a:p>
            <a:pPr lvl="1">
              <a:lnSpc>
                <a:spcPct val="100000"/>
              </a:lnSpc>
            </a:pPr>
            <a:r>
              <a:rPr lang="en-US" dirty="0"/>
              <a:t>Spiking authentic stable isotope peptides into sample provides for molar quantitation. (The gold standard approach for quantitative mass spectrometry)</a:t>
            </a:r>
          </a:p>
        </p:txBody>
      </p:sp>
      <p:cxnSp>
        <p:nvCxnSpPr>
          <p:cNvPr id="4" name="Straight Connector 3">
            <a:extLst>
              <a:ext uri="{FF2B5EF4-FFF2-40B4-BE49-F238E27FC236}">
                <a16:creationId xmlns:a16="http://schemas.microsoft.com/office/drawing/2014/main" id="{E9CE14F3-CCC4-4908-AB11-36A7CF9C64C0}"/>
              </a:ext>
            </a:extLst>
          </p:cNvPr>
          <p:cNvCxnSpPr/>
          <p:nvPr/>
        </p:nvCxnSpPr>
        <p:spPr bwMode="auto">
          <a:xfrm>
            <a:off x="0" y="1435376"/>
            <a:ext cx="9144000" cy="0"/>
          </a:xfrm>
          <a:prstGeom prst="line">
            <a:avLst/>
          </a:prstGeom>
          <a:ln w="57150">
            <a:solidFill>
              <a:srgbClr val="0099FF"/>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7" name="Slide Number Placeholder 6">
            <a:extLst>
              <a:ext uri="{FF2B5EF4-FFF2-40B4-BE49-F238E27FC236}">
                <a16:creationId xmlns:a16="http://schemas.microsoft.com/office/drawing/2014/main" id="{728837CB-1975-45BC-BE1B-9A893891FE06}"/>
              </a:ext>
            </a:extLst>
          </p:cNvPr>
          <p:cNvSpPr>
            <a:spLocks noGrp="1"/>
          </p:cNvSpPr>
          <p:nvPr>
            <p:ph type="sldNum" sz="quarter" idx="12"/>
          </p:nvPr>
        </p:nvSpPr>
        <p:spPr/>
        <p:txBody>
          <a:bodyPr/>
          <a:lstStyle/>
          <a:p>
            <a:fld id="{CC8C9E0B-A6B3-4C62-A720-ECA663432674}" type="slidenum">
              <a:rPr lang="en-US" smtClean="0"/>
              <a:t>2</a:t>
            </a:fld>
            <a:endParaRPr lang="en-US"/>
          </a:p>
        </p:txBody>
      </p:sp>
    </p:spTree>
    <p:extLst>
      <p:ext uri="{BB962C8B-B14F-4D97-AF65-F5344CB8AC3E}">
        <p14:creationId xmlns:p14="http://schemas.microsoft.com/office/powerpoint/2010/main" val="32876581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9933D-D23A-4DF6-A213-2A9F0FDB42F0}"/>
              </a:ext>
            </a:extLst>
          </p:cNvPr>
          <p:cNvSpPr>
            <a:spLocks noGrp="1"/>
          </p:cNvSpPr>
          <p:nvPr>
            <p:ph type="title"/>
          </p:nvPr>
        </p:nvSpPr>
        <p:spPr>
          <a:xfrm>
            <a:off x="169067" y="373632"/>
            <a:ext cx="9064754" cy="533296"/>
          </a:xfrm>
        </p:spPr>
        <p:txBody>
          <a:bodyPr>
            <a:noAutofit/>
          </a:bodyPr>
          <a:lstStyle/>
          <a:p>
            <a:r>
              <a:rPr lang="en-US" sz="3200" b="1" dirty="0"/>
              <a:t>MRM assay development and sample preparation</a:t>
            </a:r>
          </a:p>
        </p:txBody>
      </p:sp>
      <p:grpSp>
        <p:nvGrpSpPr>
          <p:cNvPr id="4" name="Group 3">
            <a:extLst>
              <a:ext uri="{FF2B5EF4-FFF2-40B4-BE49-F238E27FC236}">
                <a16:creationId xmlns:a16="http://schemas.microsoft.com/office/drawing/2014/main" id="{37BAAF29-142B-4F14-BEF3-3EEF0DCDA45F}"/>
              </a:ext>
            </a:extLst>
          </p:cNvPr>
          <p:cNvGrpSpPr/>
          <p:nvPr/>
        </p:nvGrpSpPr>
        <p:grpSpPr>
          <a:xfrm>
            <a:off x="61785" y="1477180"/>
            <a:ext cx="9106531" cy="5096586"/>
            <a:chOff x="1608612" y="25196437"/>
            <a:chExt cx="9570608" cy="5435743"/>
          </a:xfrm>
        </p:grpSpPr>
        <p:grpSp>
          <p:nvGrpSpPr>
            <p:cNvPr id="5" name="Group 4">
              <a:extLst>
                <a:ext uri="{FF2B5EF4-FFF2-40B4-BE49-F238E27FC236}">
                  <a16:creationId xmlns:a16="http://schemas.microsoft.com/office/drawing/2014/main" id="{B4998367-99D5-4247-A6EF-2DD9B43AE002}"/>
                </a:ext>
              </a:extLst>
            </p:cNvPr>
            <p:cNvGrpSpPr/>
            <p:nvPr/>
          </p:nvGrpSpPr>
          <p:grpSpPr>
            <a:xfrm>
              <a:off x="6235992" y="25207473"/>
              <a:ext cx="4943228" cy="5278869"/>
              <a:chOff x="1365539" y="144583"/>
              <a:chExt cx="4943228" cy="5278869"/>
            </a:xfrm>
          </p:grpSpPr>
          <p:sp>
            <p:nvSpPr>
              <p:cNvPr id="18" name="TextBox 17">
                <a:extLst>
                  <a:ext uri="{FF2B5EF4-FFF2-40B4-BE49-F238E27FC236}">
                    <a16:creationId xmlns:a16="http://schemas.microsoft.com/office/drawing/2014/main" id="{4C17E866-C29A-4A97-B130-78BB7CE2C3B3}"/>
                  </a:ext>
                </a:extLst>
              </p:cNvPr>
              <p:cNvSpPr txBox="1"/>
              <p:nvPr/>
            </p:nvSpPr>
            <p:spPr>
              <a:xfrm>
                <a:off x="1649947" y="144583"/>
                <a:ext cx="4370831" cy="461665"/>
              </a:xfrm>
              <a:prstGeom prst="rect">
                <a:avLst/>
              </a:prstGeom>
              <a:noFill/>
              <a:ln w="12700">
                <a:solidFill>
                  <a:sysClr val="windowText" lastClr="000000"/>
                </a:solidFill>
              </a:ln>
            </p:spPr>
            <p:txBody>
              <a:bodyPr wrap="square" rtlCol="0" anchor="ctr"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a:rPr>
                  <a:t>Rat Urine, 10 ml</a:t>
                </a:r>
              </a:p>
            </p:txBody>
          </p:sp>
          <p:sp>
            <p:nvSpPr>
              <p:cNvPr id="19" name="Rectangle 18">
                <a:extLst>
                  <a:ext uri="{FF2B5EF4-FFF2-40B4-BE49-F238E27FC236}">
                    <a16:creationId xmlns:a16="http://schemas.microsoft.com/office/drawing/2014/main" id="{15350A69-DD96-4FC8-B1F5-ED911B03EB87}"/>
                  </a:ext>
                </a:extLst>
              </p:cNvPr>
              <p:cNvSpPr/>
              <p:nvPr/>
            </p:nvSpPr>
            <p:spPr>
              <a:xfrm>
                <a:off x="1649644" y="828558"/>
                <a:ext cx="4372548" cy="461665"/>
              </a:xfrm>
              <a:prstGeom prst="rect">
                <a:avLst/>
              </a:prstGeom>
              <a:ln w="12700">
                <a:solidFill>
                  <a:sysClr val="windowText" lastClr="000000"/>
                </a:solidFill>
              </a:ln>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err="1">
                    <a:ln>
                      <a:noFill/>
                    </a:ln>
                    <a:solidFill>
                      <a:prstClr val="black"/>
                    </a:solidFill>
                    <a:effectLst/>
                    <a:uLnTx/>
                    <a:uFillTx/>
                    <a:latin typeface="Calibri"/>
                  </a:rPr>
                  <a:t>Amicon</a:t>
                </a:r>
                <a:r>
                  <a:rPr kumimoji="0" lang="en-US" sz="2400" b="0" i="0" u="none" strike="noStrike" kern="0" cap="none" spc="0" normalizeH="0" baseline="0" noProof="0" dirty="0">
                    <a:ln>
                      <a:noFill/>
                    </a:ln>
                    <a:solidFill>
                      <a:prstClr val="black"/>
                    </a:solidFill>
                    <a:effectLst/>
                    <a:uLnTx/>
                    <a:uFillTx/>
                    <a:latin typeface="Calibri"/>
                  </a:rPr>
                  <a:t> Ultra-15 3K CUTOFF</a:t>
                </a:r>
              </a:p>
            </p:txBody>
          </p:sp>
          <p:sp>
            <p:nvSpPr>
              <p:cNvPr id="20" name="TextBox 19">
                <a:extLst>
                  <a:ext uri="{FF2B5EF4-FFF2-40B4-BE49-F238E27FC236}">
                    <a16:creationId xmlns:a16="http://schemas.microsoft.com/office/drawing/2014/main" id="{17B135B9-B447-421C-8108-175E0D2F262C}"/>
                  </a:ext>
                </a:extLst>
              </p:cNvPr>
              <p:cNvSpPr txBox="1"/>
              <p:nvPr/>
            </p:nvSpPr>
            <p:spPr>
              <a:xfrm>
                <a:off x="1365539" y="1524002"/>
                <a:ext cx="4943228" cy="522837"/>
              </a:xfrm>
              <a:prstGeom prst="rect">
                <a:avLst/>
              </a:prstGeom>
              <a:noFill/>
              <a:ln w="12700">
                <a:solidFill>
                  <a:sysClr val="windowText" lastClr="000000"/>
                </a:solidFill>
              </a:ln>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a:rPr>
                  <a:t>Wash(2 ml 8M urea/50mM ABC ×3)</a:t>
                </a:r>
              </a:p>
            </p:txBody>
          </p:sp>
          <p:sp>
            <p:nvSpPr>
              <p:cNvPr id="21" name="TextBox 20">
                <a:extLst>
                  <a:ext uri="{FF2B5EF4-FFF2-40B4-BE49-F238E27FC236}">
                    <a16:creationId xmlns:a16="http://schemas.microsoft.com/office/drawing/2014/main" id="{A8E5EEE0-EC94-4AB8-A851-B952D40EC01A}"/>
                  </a:ext>
                </a:extLst>
              </p:cNvPr>
              <p:cNvSpPr txBox="1"/>
              <p:nvPr/>
            </p:nvSpPr>
            <p:spPr>
              <a:xfrm>
                <a:off x="1640547" y="2340713"/>
                <a:ext cx="4372548" cy="461665"/>
              </a:xfrm>
              <a:prstGeom prst="rect">
                <a:avLst/>
              </a:prstGeom>
              <a:noFill/>
              <a:ln w="12700">
                <a:solidFill>
                  <a:sysClr val="windowText" lastClr="000000"/>
                </a:solidFill>
              </a:ln>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a:rPr>
                  <a:t>Reducing and alkylation</a:t>
                </a:r>
              </a:p>
            </p:txBody>
          </p:sp>
          <p:sp>
            <p:nvSpPr>
              <p:cNvPr id="22" name="TextBox 21">
                <a:extLst>
                  <a:ext uri="{FF2B5EF4-FFF2-40B4-BE49-F238E27FC236}">
                    <a16:creationId xmlns:a16="http://schemas.microsoft.com/office/drawing/2014/main" id="{DD97F02B-8786-44D5-9D45-7116B05224F5}"/>
                  </a:ext>
                </a:extLst>
              </p:cNvPr>
              <p:cNvSpPr txBox="1"/>
              <p:nvPr/>
            </p:nvSpPr>
            <p:spPr>
              <a:xfrm>
                <a:off x="1654165" y="3069760"/>
                <a:ext cx="4372548" cy="461665"/>
              </a:xfrm>
              <a:prstGeom prst="rect">
                <a:avLst/>
              </a:prstGeom>
              <a:noFill/>
              <a:ln w="12700">
                <a:solidFill>
                  <a:sysClr val="windowText" lastClr="000000"/>
                </a:solidFill>
              </a:ln>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a:rPr>
                  <a:t>Trypsin digestion</a:t>
                </a:r>
              </a:p>
            </p:txBody>
          </p:sp>
          <p:sp>
            <p:nvSpPr>
              <p:cNvPr id="25" name="TextBox 24">
                <a:extLst>
                  <a:ext uri="{FF2B5EF4-FFF2-40B4-BE49-F238E27FC236}">
                    <a16:creationId xmlns:a16="http://schemas.microsoft.com/office/drawing/2014/main" id="{65F099D6-257E-49A0-9537-090599D59156}"/>
                  </a:ext>
                </a:extLst>
              </p:cNvPr>
              <p:cNvSpPr txBox="1"/>
              <p:nvPr/>
            </p:nvSpPr>
            <p:spPr>
              <a:xfrm>
                <a:off x="1725351" y="3862705"/>
                <a:ext cx="4372548" cy="830997"/>
              </a:xfrm>
              <a:prstGeom prst="rect">
                <a:avLst/>
              </a:prstGeom>
              <a:noFill/>
              <a:ln w="12700">
                <a:solidFill>
                  <a:sysClr val="windowText" lastClr="000000"/>
                </a:solidFill>
              </a:ln>
            </p:spPr>
            <p:txBody>
              <a:bodyPr wrap="none" rtlCol="0">
                <a:spAutoFit/>
              </a:bodyPr>
              <a:lstStyle/>
              <a:p>
                <a:pPr marL="0" marR="0" lvl="0" indent="0" algn="ctr" defTabSz="914400" eaLnBrk="1" fontAlgn="auto" latinLnBrk="0" hangingPunct="1">
                  <a:lnSpc>
                    <a:spcPts val="25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a:rPr>
                  <a:t>SPE: MCX</a:t>
                </a:r>
              </a:p>
              <a:p>
                <a:pPr marL="0" marR="0" lvl="0" indent="0" algn="ctr" defTabSz="914400" eaLnBrk="1" fontAlgn="auto" latinLnBrk="0" hangingPunct="1">
                  <a:lnSpc>
                    <a:spcPts val="25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a:rPr>
                  <a:t>MCX 1 cc </a:t>
                </a:r>
                <a:r>
                  <a:rPr kumimoji="0" lang="en-US" sz="2400" b="0" i="0" u="none" strike="noStrike" kern="0" cap="none" spc="0" normalizeH="0" baseline="0" noProof="0" dirty="0" err="1">
                    <a:ln>
                      <a:noFill/>
                    </a:ln>
                    <a:solidFill>
                      <a:prstClr val="black"/>
                    </a:solidFill>
                    <a:effectLst/>
                    <a:uLnTx/>
                    <a:uFillTx/>
                    <a:latin typeface="Calibri"/>
                  </a:rPr>
                  <a:t>Vac</a:t>
                </a:r>
                <a:r>
                  <a:rPr kumimoji="0" lang="en-US" sz="2400" b="0" i="0" u="none" strike="noStrike" kern="0" cap="none" spc="0" normalizeH="0" baseline="0" noProof="0" dirty="0">
                    <a:ln>
                      <a:noFill/>
                    </a:ln>
                    <a:solidFill>
                      <a:prstClr val="black"/>
                    </a:solidFill>
                    <a:effectLst/>
                    <a:uLnTx/>
                    <a:uFillTx/>
                    <a:latin typeface="Calibri"/>
                  </a:rPr>
                  <a:t> Cartridge, 10 mg </a:t>
                </a:r>
              </a:p>
            </p:txBody>
          </p:sp>
          <p:sp>
            <p:nvSpPr>
              <p:cNvPr id="26" name="Rectangle 25">
                <a:extLst>
                  <a:ext uri="{FF2B5EF4-FFF2-40B4-BE49-F238E27FC236}">
                    <a16:creationId xmlns:a16="http://schemas.microsoft.com/office/drawing/2014/main" id="{EE8FC55B-6568-479F-B4A0-FE7AC11723AA}"/>
                  </a:ext>
                </a:extLst>
              </p:cNvPr>
              <p:cNvSpPr/>
              <p:nvPr/>
            </p:nvSpPr>
            <p:spPr>
              <a:xfrm>
                <a:off x="1743022" y="4961787"/>
                <a:ext cx="4372550" cy="461665"/>
              </a:xfrm>
              <a:prstGeom prst="rect">
                <a:avLst/>
              </a:prstGeom>
              <a:ln w="12700">
                <a:solidFill>
                  <a:sysClr val="windowText" lastClr="000000"/>
                </a:solidFill>
              </a:ln>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a:rPr>
                  <a:t>Speed Vacuum Dry</a:t>
                </a:r>
              </a:p>
            </p:txBody>
          </p:sp>
          <p:cxnSp>
            <p:nvCxnSpPr>
              <p:cNvPr id="27" name="Straight Arrow Connector 26">
                <a:extLst>
                  <a:ext uri="{FF2B5EF4-FFF2-40B4-BE49-F238E27FC236}">
                    <a16:creationId xmlns:a16="http://schemas.microsoft.com/office/drawing/2014/main" id="{A6218268-43A3-4B3D-9841-6C429DDBAD00}"/>
                  </a:ext>
                </a:extLst>
              </p:cNvPr>
              <p:cNvCxnSpPr/>
              <p:nvPr/>
            </p:nvCxnSpPr>
            <p:spPr>
              <a:xfrm>
                <a:off x="3694312" y="592014"/>
                <a:ext cx="0" cy="256032"/>
              </a:xfrm>
              <a:prstGeom prst="straightConnector1">
                <a:avLst/>
              </a:prstGeom>
              <a:noFill/>
              <a:ln w="25400" cap="flat" cmpd="sng" algn="ctr">
                <a:solidFill>
                  <a:sysClr val="windowText" lastClr="000000"/>
                </a:solidFill>
                <a:prstDash val="solid"/>
                <a:tailEnd type="arrow"/>
              </a:ln>
              <a:effectLst/>
            </p:spPr>
          </p:cxnSp>
          <p:cxnSp>
            <p:nvCxnSpPr>
              <p:cNvPr id="28" name="Straight Arrow Connector 27">
                <a:extLst>
                  <a:ext uri="{FF2B5EF4-FFF2-40B4-BE49-F238E27FC236}">
                    <a16:creationId xmlns:a16="http://schemas.microsoft.com/office/drawing/2014/main" id="{ECA01F7C-AC84-4EDF-BA21-92A04A19FAD1}"/>
                  </a:ext>
                </a:extLst>
              </p:cNvPr>
              <p:cNvCxnSpPr/>
              <p:nvPr/>
            </p:nvCxnSpPr>
            <p:spPr>
              <a:xfrm>
                <a:off x="3721521" y="1267968"/>
                <a:ext cx="0" cy="256032"/>
              </a:xfrm>
              <a:prstGeom prst="straightConnector1">
                <a:avLst/>
              </a:prstGeom>
              <a:noFill/>
              <a:ln w="25400" cap="flat" cmpd="sng" algn="ctr">
                <a:solidFill>
                  <a:sysClr val="windowText" lastClr="000000"/>
                </a:solidFill>
                <a:prstDash val="solid"/>
                <a:tailEnd type="arrow"/>
              </a:ln>
              <a:effectLst/>
            </p:spPr>
          </p:cxnSp>
          <p:cxnSp>
            <p:nvCxnSpPr>
              <p:cNvPr id="29" name="Straight Arrow Connector 28">
                <a:extLst>
                  <a:ext uri="{FF2B5EF4-FFF2-40B4-BE49-F238E27FC236}">
                    <a16:creationId xmlns:a16="http://schemas.microsoft.com/office/drawing/2014/main" id="{F3976437-103A-4940-8513-E12EDBE65D82}"/>
                  </a:ext>
                </a:extLst>
              </p:cNvPr>
              <p:cNvCxnSpPr/>
              <p:nvPr/>
            </p:nvCxnSpPr>
            <p:spPr>
              <a:xfrm>
                <a:off x="3748726" y="2813728"/>
                <a:ext cx="0" cy="256032"/>
              </a:xfrm>
              <a:prstGeom prst="straightConnector1">
                <a:avLst/>
              </a:prstGeom>
              <a:noFill/>
              <a:ln w="25400" cap="flat" cmpd="sng" algn="ctr">
                <a:solidFill>
                  <a:sysClr val="windowText" lastClr="000000"/>
                </a:solidFill>
                <a:prstDash val="solid"/>
                <a:tailEnd type="arrow"/>
              </a:ln>
              <a:effectLst/>
            </p:spPr>
          </p:cxnSp>
          <p:cxnSp>
            <p:nvCxnSpPr>
              <p:cNvPr id="30" name="Straight Arrow Connector 29">
                <a:extLst>
                  <a:ext uri="{FF2B5EF4-FFF2-40B4-BE49-F238E27FC236}">
                    <a16:creationId xmlns:a16="http://schemas.microsoft.com/office/drawing/2014/main" id="{9FF9382C-3BCB-4A0C-AFD3-694EB2576506}"/>
                  </a:ext>
                </a:extLst>
              </p:cNvPr>
              <p:cNvCxnSpPr/>
              <p:nvPr/>
            </p:nvCxnSpPr>
            <p:spPr>
              <a:xfrm>
                <a:off x="3730585" y="2079161"/>
                <a:ext cx="0" cy="256032"/>
              </a:xfrm>
              <a:prstGeom prst="straightConnector1">
                <a:avLst/>
              </a:prstGeom>
              <a:noFill/>
              <a:ln w="25400" cap="flat" cmpd="sng" algn="ctr">
                <a:solidFill>
                  <a:sysClr val="windowText" lastClr="000000"/>
                </a:solidFill>
                <a:prstDash val="solid"/>
                <a:tailEnd type="arrow"/>
              </a:ln>
              <a:effectLst/>
            </p:spPr>
          </p:cxnSp>
          <p:cxnSp>
            <p:nvCxnSpPr>
              <p:cNvPr id="31" name="Straight Arrow Connector 30">
                <a:extLst>
                  <a:ext uri="{FF2B5EF4-FFF2-40B4-BE49-F238E27FC236}">
                    <a16:creationId xmlns:a16="http://schemas.microsoft.com/office/drawing/2014/main" id="{C2172C15-B649-4C04-BD56-F371BBB37E5B}"/>
                  </a:ext>
                </a:extLst>
              </p:cNvPr>
              <p:cNvCxnSpPr/>
              <p:nvPr/>
            </p:nvCxnSpPr>
            <p:spPr>
              <a:xfrm>
                <a:off x="3857507" y="4718965"/>
                <a:ext cx="0" cy="256032"/>
              </a:xfrm>
              <a:prstGeom prst="straightConnector1">
                <a:avLst/>
              </a:prstGeom>
              <a:noFill/>
              <a:ln w="25400" cap="flat" cmpd="sng" algn="ctr">
                <a:solidFill>
                  <a:sysClr val="windowText" lastClr="000000"/>
                </a:solidFill>
                <a:prstDash val="solid"/>
                <a:tailEnd type="arrow"/>
              </a:ln>
              <a:effectLst/>
            </p:spPr>
          </p:cxnSp>
          <p:cxnSp>
            <p:nvCxnSpPr>
              <p:cNvPr id="32" name="Straight Arrow Connector 31">
                <a:extLst>
                  <a:ext uri="{FF2B5EF4-FFF2-40B4-BE49-F238E27FC236}">
                    <a16:creationId xmlns:a16="http://schemas.microsoft.com/office/drawing/2014/main" id="{7BAC266B-9BF1-438C-8DBF-9366385AE383}"/>
                  </a:ext>
                </a:extLst>
              </p:cNvPr>
              <p:cNvCxnSpPr/>
              <p:nvPr/>
            </p:nvCxnSpPr>
            <p:spPr>
              <a:xfrm>
                <a:off x="3803113" y="3546040"/>
                <a:ext cx="0" cy="256032"/>
              </a:xfrm>
              <a:prstGeom prst="straightConnector1">
                <a:avLst/>
              </a:prstGeom>
              <a:noFill/>
              <a:ln w="25400" cap="flat" cmpd="sng" algn="ctr">
                <a:solidFill>
                  <a:sysClr val="windowText" lastClr="000000"/>
                </a:solidFill>
                <a:prstDash val="solid"/>
                <a:tailEnd type="arrow"/>
              </a:ln>
              <a:effectLst/>
            </p:spPr>
          </p:cxnSp>
        </p:grpSp>
        <p:grpSp>
          <p:nvGrpSpPr>
            <p:cNvPr id="6" name="Group 5">
              <a:extLst>
                <a:ext uri="{FF2B5EF4-FFF2-40B4-BE49-F238E27FC236}">
                  <a16:creationId xmlns:a16="http://schemas.microsoft.com/office/drawing/2014/main" id="{BF61665A-E20E-4A13-A1B1-A72C81D975A0}"/>
                </a:ext>
              </a:extLst>
            </p:cNvPr>
            <p:cNvGrpSpPr/>
            <p:nvPr/>
          </p:nvGrpSpPr>
          <p:grpSpPr>
            <a:xfrm>
              <a:off x="1608612" y="25196437"/>
              <a:ext cx="4629045" cy="5435743"/>
              <a:chOff x="2820328" y="65810"/>
              <a:chExt cx="4629045" cy="5435743"/>
            </a:xfrm>
          </p:grpSpPr>
          <p:sp>
            <p:nvSpPr>
              <p:cNvPr id="7" name="TextBox 6">
                <a:extLst>
                  <a:ext uri="{FF2B5EF4-FFF2-40B4-BE49-F238E27FC236}">
                    <a16:creationId xmlns:a16="http://schemas.microsoft.com/office/drawing/2014/main" id="{36D20DA5-359E-4961-89CC-5910053927DB}"/>
                  </a:ext>
                </a:extLst>
              </p:cNvPr>
              <p:cNvSpPr txBox="1"/>
              <p:nvPr/>
            </p:nvSpPr>
            <p:spPr>
              <a:xfrm>
                <a:off x="2923032" y="65810"/>
                <a:ext cx="4370832" cy="492443"/>
              </a:xfrm>
              <a:prstGeom prst="rect">
                <a:avLst/>
              </a:prstGeom>
              <a:noFill/>
              <a:ln w="12700">
                <a:solidFill>
                  <a:sysClr val="windowText" lastClr="000000"/>
                </a:solidFill>
              </a:ln>
            </p:spPr>
            <p:txBody>
              <a:bodyPr wrap="square" rtlCol="0" anchor="ctr" anchorCtr="0">
                <a:noAutofit/>
              </a:bodyPr>
              <a:lstStyle/>
              <a:p>
                <a:pPr algn="ctr" fontAlgn="auto">
                  <a:spcBef>
                    <a:spcPts val="0"/>
                  </a:spcBef>
                  <a:spcAft>
                    <a:spcPts val="0"/>
                  </a:spcAft>
                  <a:defRPr/>
                </a:pPr>
                <a:r>
                  <a:rPr lang="en-US" sz="2400" kern="0" dirty="0">
                    <a:solidFill>
                      <a:prstClr val="black"/>
                    </a:solidFill>
                    <a:latin typeface="Calibri"/>
                  </a:rPr>
                  <a:t>Target proteins</a:t>
                </a:r>
              </a:p>
            </p:txBody>
          </p:sp>
          <p:sp>
            <p:nvSpPr>
              <p:cNvPr id="8" name="Rectangle 7">
                <a:extLst>
                  <a:ext uri="{FF2B5EF4-FFF2-40B4-BE49-F238E27FC236}">
                    <a16:creationId xmlns:a16="http://schemas.microsoft.com/office/drawing/2014/main" id="{BB0364A9-DE7B-41D6-965A-9CCB05AB89F1}"/>
                  </a:ext>
                </a:extLst>
              </p:cNvPr>
              <p:cNvSpPr/>
              <p:nvPr/>
            </p:nvSpPr>
            <p:spPr>
              <a:xfrm>
                <a:off x="2923032" y="1198613"/>
                <a:ext cx="4370832" cy="809702"/>
              </a:xfrm>
              <a:prstGeom prst="rect">
                <a:avLst/>
              </a:prstGeom>
              <a:ln w="12700">
                <a:solidFill>
                  <a:sysClr val="windowText" lastClr="000000"/>
                </a:solidFill>
              </a:ln>
            </p:spPr>
            <p:txBody>
              <a:bodyPr wrap="square">
                <a:spAutoFit/>
              </a:bodyPr>
              <a:lstStyle/>
              <a:p>
                <a:pPr algn="ctr" fontAlgn="auto">
                  <a:lnSpc>
                    <a:spcPts val="2500"/>
                  </a:lnSpc>
                  <a:spcBef>
                    <a:spcPts val="0"/>
                  </a:spcBef>
                  <a:spcAft>
                    <a:spcPts val="0"/>
                  </a:spcAft>
                  <a:defRPr/>
                </a:pPr>
                <a:r>
                  <a:rPr lang="en-US" sz="2400" kern="0" dirty="0">
                    <a:solidFill>
                      <a:prstClr val="black"/>
                    </a:solidFill>
                    <a:latin typeface="Calibri"/>
                  </a:rPr>
                  <a:t>Select tryptic peptides and inspect their uniqueness</a:t>
                </a:r>
              </a:p>
            </p:txBody>
          </p:sp>
          <p:sp>
            <p:nvSpPr>
              <p:cNvPr id="9" name="TextBox 8">
                <a:extLst>
                  <a:ext uri="{FF2B5EF4-FFF2-40B4-BE49-F238E27FC236}">
                    <a16:creationId xmlns:a16="http://schemas.microsoft.com/office/drawing/2014/main" id="{8BD4FC78-191F-4627-9B16-24C4A795F947}"/>
                  </a:ext>
                </a:extLst>
              </p:cNvPr>
              <p:cNvSpPr txBox="1"/>
              <p:nvPr/>
            </p:nvSpPr>
            <p:spPr>
              <a:xfrm>
                <a:off x="2820328" y="2404150"/>
                <a:ext cx="4629045" cy="441576"/>
              </a:xfrm>
              <a:prstGeom prst="rect">
                <a:avLst/>
              </a:prstGeom>
              <a:noFill/>
              <a:ln w="12700">
                <a:solidFill>
                  <a:sysClr val="windowText" lastClr="000000"/>
                </a:solidFill>
              </a:ln>
            </p:spPr>
            <p:txBody>
              <a:bodyPr wrap="square" rtlCol="0">
                <a:spAutoFit/>
              </a:bodyPr>
              <a:lstStyle/>
              <a:p>
                <a:pPr algn="ctr" fontAlgn="auto">
                  <a:lnSpc>
                    <a:spcPts val="2500"/>
                  </a:lnSpc>
                  <a:spcBef>
                    <a:spcPts val="0"/>
                  </a:spcBef>
                  <a:spcAft>
                    <a:spcPts val="0"/>
                  </a:spcAft>
                  <a:defRPr/>
                </a:pPr>
                <a:r>
                  <a:rPr lang="en-US" sz="2400" kern="0" dirty="0">
                    <a:solidFill>
                      <a:prstClr val="black"/>
                    </a:solidFill>
                    <a:latin typeface="Calibri"/>
                  </a:rPr>
                  <a:t>Verify peptides in related samples</a:t>
                </a:r>
              </a:p>
            </p:txBody>
          </p:sp>
          <p:sp>
            <p:nvSpPr>
              <p:cNvPr id="10" name="TextBox 9">
                <a:extLst>
                  <a:ext uri="{FF2B5EF4-FFF2-40B4-BE49-F238E27FC236}">
                    <a16:creationId xmlns:a16="http://schemas.microsoft.com/office/drawing/2014/main" id="{D10D5021-6416-428D-9919-7B807D2E4D2B}"/>
                  </a:ext>
                </a:extLst>
              </p:cNvPr>
              <p:cNvSpPr txBox="1"/>
              <p:nvPr/>
            </p:nvSpPr>
            <p:spPr>
              <a:xfrm>
                <a:off x="2923032" y="3241124"/>
                <a:ext cx="4370832" cy="492387"/>
              </a:xfrm>
              <a:prstGeom prst="rect">
                <a:avLst/>
              </a:prstGeom>
              <a:noFill/>
              <a:ln w="12700">
                <a:solidFill>
                  <a:sysClr val="windowText" lastClr="000000"/>
                </a:solidFill>
              </a:ln>
            </p:spPr>
            <p:txBody>
              <a:bodyPr wrap="square" rtlCol="0">
                <a:spAutoFit/>
              </a:bodyPr>
              <a:lstStyle/>
              <a:p>
                <a:pPr algn="ctr" fontAlgn="auto">
                  <a:spcBef>
                    <a:spcPts val="0"/>
                  </a:spcBef>
                  <a:spcAft>
                    <a:spcPts val="0"/>
                  </a:spcAft>
                  <a:defRPr/>
                </a:pPr>
                <a:r>
                  <a:rPr lang="en-US" sz="2400" kern="0" dirty="0">
                    <a:solidFill>
                      <a:prstClr val="black"/>
                    </a:solidFill>
                    <a:latin typeface="Calibri"/>
                  </a:rPr>
                  <a:t>Refine peptides/transitions</a:t>
                </a:r>
              </a:p>
            </p:txBody>
          </p:sp>
          <p:sp>
            <p:nvSpPr>
              <p:cNvPr id="11" name="TextBox 10">
                <a:extLst>
                  <a:ext uri="{FF2B5EF4-FFF2-40B4-BE49-F238E27FC236}">
                    <a16:creationId xmlns:a16="http://schemas.microsoft.com/office/drawing/2014/main" id="{3B6770DE-71AC-4655-910C-DC7B4A770390}"/>
                  </a:ext>
                </a:extLst>
              </p:cNvPr>
              <p:cNvSpPr txBox="1"/>
              <p:nvPr/>
            </p:nvSpPr>
            <p:spPr>
              <a:xfrm>
                <a:off x="2923033" y="4221930"/>
                <a:ext cx="4370831" cy="441576"/>
              </a:xfrm>
              <a:prstGeom prst="rect">
                <a:avLst/>
              </a:prstGeom>
              <a:noFill/>
              <a:ln w="12700">
                <a:solidFill>
                  <a:sysClr val="windowText" lastClr="000000"/>
                </a:solidFill>
              </a:ln>
            </p:spPr>
            <p:txBody>
              <a:bodyPr wrap="square" rtlCol="0">
                <a:spAutoFit/>
              </a:bodyPr>
              <a:lstStyle/>
              <a:p>
                <a:pPr algn="ctr" fontAlgn="auto">
                  <a:lnSpc>
                    <a:spcPts val="2500"/>
                  </a:lnSpc>
                  <a:spcBef>
                    <a:spcPts val="0"/>
                  </a:spcBef>
                  <a:spcAft>
                    <a:spcPts val="0"/>
                  </a:spcAft>
                  <a:defRPr/>
                </a:pPr>
                <a:r>
                  <a:rPr lang="en-US" sz="2400" kern="0" dirty="0">
                    <a:solidFill>
                      <a:prstClr val="black"/>
                    </a:solidFill>
                    <a:latin typeface="Calibri"/>
                  </a:rPr>
                  <a:t>Optimize parameters (LC, MS)</a:t>
                </a:r>
              </a:p>
            </p:txBody>
          </p:sp>
          <p:sp>
            <p:nvSpPr>
              <p:cNvPr id="12" name="Rectangle 11">
                <a:extLst>
                  <a:ext uri="{FF2B5EF4-FFF2-40B4-BE49-F238E27FC236}">
                    <a16:creationId xmlns:a16="http://schemas.microsoft.com/office/drawing/2014/main" id="{2EB65DA5-E68B-42C7-A6E5-EFA432617E7C}"/>
                  </a:ext>
                </a:extLst>
              </p:cNvPr>
              <p:cNvSpPr/>
              <p:nvPr/>
            </p:nvSpPr>
            <p:spPr>
              <a:xfrm>
                <a:off x="2923032" y="5009110"/>
                <a:ext cx="4370832" cy="492443"/>
              </a:xfrm>
              <a:prstGeom prst="rect">
                <a:avLst/>
              </a:prstGeom>
              <a:ln w="12700">
                <a:solidFill>
                  <a:sysClr val="windowText" lastClr="000000"/>
                </a:solidFill>
              </a:ln>
            </p:spPr>
            <p:txBody>
              <a:bodyPr wrap="none">
                <a:noAutofit/>
              </a:bodyPr>
              <a:lstStyle/>
              <a:p>
                <a:pPr algn="ctr" fontAlgn="auto">
                  <a:spcBef>
                    <a:spcPts val="0"/>
                  </a:spcBef>
                  <a:spcAft>
                    <a:spcPts val="0"/>
                  </a:spcAft>
                  <a:defRPr/>
                </a:pPr>
                <a:r>
                  <a:rPr lang="en-US" sz="2400" kern="0" dirty="0">
                    <a:solidFill>
                      <a:prstClr val="black"/>
                    </a:solidFill>
                    <a:latin typeface="Calibri"/>
                  </a:rPr>
                  <a:t>Finalize MRM assay</a:t>
                </a:r>
              </a:p>
            </p:txBody>
          </p:sp>
          <p:cxnSp>
            <p:nvCxnSpPr>
              <p:cNvPr id="13" name="Straight Arrow Connector 12">
                <a:extLst>
                  <a:ext uri="{FF2B5EF4-FFF2-40B4-BE49-F238E27FC236}">
                    <a16:creationId xmlns:a16="http://schemas.microsoft.com/office/drawing/2014/main" id="{714C372D-7641-432C-951F-61B009C12071}"/>
                  </a:ext>
                </a:extLst>
              </p:cNvPr>
              <p:cNvCxnSpPr/>
              <p:nvPr/>
            </p:nvCxnSpPr>
            <p:spPr>
              <a:xfrm>
                <a:off x="4994610" y="4675758"/>
                <a:ext cx="0" cy="310668"/>
              </a:xfrm>
              <a:prstGeom prst="straightConnector1">
                <a:avLst/>
              </a:prstGeom>
              <a:noFill/>
              <a:ln w="25400" cap="flat" cmpd="sng" algn="ctr">
                <a:solidFill>
                  <a:sysClr val="windowText" lastClr="000000"/>
                </a:solidFill>
                <a:prstDash val="solid"/>
                <a:tailEnd type="arrow"/>
              </a:ln>
              <a:effectLst/>
            </p:spPr>
          </p:cxnSp>
          <p:cxnSp>
            <p:nvCxnSpPr>
              <p:cNvPr id="14" name="Straight Arrow Connector 13">
                <a:extLst>
                  <a:ext uri="{FF2B5EF4-FFF2-40B4-BE49-F238E27FC236}">
                    <a16:creationId xmlns:a16="http://schemas.microsoft.com/office/drawing/2014/main" id="{4B076EAC-8FF6-428C-98E9-D82EB9883152}"/>
                  </a:ext>
                </a:extLst>
              </p:cNvPr>
              <p:cNvCxnSpPr/>
              <p:nvPr/>
            </p:nvCxnSpPr>
            <p:spPr>
              <a:xfrm>
                <a:off x="4953000" y="595159"/>
                <a:ext cx="0" cy="550366"/>
              </a:xfrm>
              <a:prstGeom prst="straightConnector1">
                <a:avLst/>
              </a:prstGeom>
              <a:noFill/>
              <a:ln w="25400" cap="flat" cmpd="sng" algn="ctr">
                <a:solidFill>
                  <a:sysClr val="windowText" lastClr="000000"/>
                </a:solidFill>
                <a:prstDash val="solid"/>
                <a:tailEnd type="arrow"/>
              </a:ln>
              <a:effectLst/>
            </p:spPr>
          </p:cxnSp>
          <p:cxnSp>
            <p:nvCxnSpPr>
              <p:cNvPr id="15" name="Straight Arrow Connector 14">
                <a:extLst>
                  <a:ext uri="{FF2B5EF4-FFF2-40B4-BE49-F238E27FC236}">
                    <a16:creationId xmlns:a16="http://schemas.microsoft.com/office/drawing/2014/main" id="{2F950CA8-7A9A-45A2-B526-A01B23806E59}"/>
                  </a:ext>
                </a:extLst>
              </p:cNvPr>
              <p:cNvCxnSpPr/>
              <p:nvPr/>
            </p:nvCxnSpPr>
            <p:spPr>
              <a:xfrm>
                <a:off x="4980710" y="2929297"/>
                <a:ext cx="0" cy="310668"/>
              </a:xfrm>
              <a:prstGeom prst="straightConnector1">
                <a:avLst/>
              </a:prstGeom>
              <a:noFill/>
              <a:ln w="25400" cap="flat" cmpd="sng" algn="ctr">
                <a:solidFill>
                  <a:sysClr val="windowText" lastClr="000000"/>
                </a:solidFill>
                <a:prstDash val="solid"/>
                <a:tailEnd type="arrow"/>
              </a:ln>
              <a:effectLst/>
            </p:spPr>
          </p:cxnSp>
          <p:cxnSp>
            <p:nvCxnSpPr>
              <p:cNvPr id="16" name="Straight Arrow Connector 15">
                <a:extLst>
                  <a:ext uri="{FF2B5EF4-FFF2-40B4-BE49-F238E27FC236}">
                    <a16:creationId xmlns:a16="http://schemas.microsoft.com/office/drawing/2014/main" id="{7A0A08C1-0E99-4192-AED1-1EB1EDFC16C0}"/>
                  </a:ext>
                </a:extLst>
              </p:cNvPr>
              <p:cNvCxnSpPr/>
              <p:nvPr/>
            </p:nvCxnSpPr>
            <p:spPr>
              <a:xfrm>
                <a:off x="4953000" y="2040928"/>
                <a:ext cx="0" cy="310668"/>
              </a:xfrm>
              <a:prstGeom prst="straightConnector1">
                <a:avLst/>
              </a:prstGeom>
              <a:noFill/>
              <a:ln w="25400" cap="flat" cmpd="sng" algn="ctr">
                <a:solidFill>
                  <a:sysClr val="windowText" lastClr="000000"/>
                </a:solidFill>
                <a:prstDash val="solid"/>
                <a:tailEnd type="arrow"/>
              </a:ln>
              <a:effectLst/>
            </p:spPr>
          </p:cxnSp>
          <p:cxnSp>
            <p:nvCxnSpPr>
              <p:cNvPr id="17" name="Straight Arrow Connector 16">
                <a:extLst>
                  <a:ext uri="{FF2B5EF4-FFF2-40B4-BE49-F238E27FC236}">
                    <a16:creationId xmlns:a16="http://schemas.microsoft.com/office/drawing/2014/main" id="{041888BC-7CBF-4EC9-BC21-0077D4B7DCA5}"/>
                  </a:ext>
                </a:extLst>
              </p:cNvPr>
              <p:cNvCxnSpPr/>
              <p:nvPr/>
            </p:nvCxnSpPr>
            <p:spPr>
              <a:xfrm>
                <a:off x="4980710" y="3778118"/>
                <a:ext cx="0" cy="413498"/>
              </a:xfrm>
              <a:prstGeom prst="straightConnector1">
                <a:avLst/>
              </a:prstGeom>
              <a:noFill/>
              <a:ln w="25400" cap="flat" cmpd="sng" algn="ctr">
                <a:solidFill>
                  <a:sysClr val="windowText" lastClr="000000"/>
                </a:solidFill>
                <a:prstDash val="solid"/>
                <a:tailEnd type="arrow"/>
              </a:ln>
              <a:effectLst/>
            </p:spPr>
          </p:cxnSp>
        </p:grpSp>
      </p:grpSp>
      <p:cxnSp>
        <p:nvCxnSpPr>
          <p:cNvPr id="35" name="Straight Connector 34">
            <a:extLst>
              <a:ext uri="{FF2B5EF4-FFF2-40B4-BE49-F238E27FC236}">
                <a16:creationId xmlns:a16="http://schemas.microsoft.com/office/drawing/2014/main" id="{EA790686-584E-46C6-8EDE-428DB36BE4B8}"/>
              </a:ext>
            </a:extLst>
          </p:cNvPr>
          <p:cNvCxnSpPr/>
          <p:nvPr/>
        </p:nvCxnSpPr>
        <p:spPr bwMode="auto">
          <a:xfrm>
            <a:off x="-62990" y="994487"/>
            <a:ext cx="9144000" cy="0"/>
          </a:xfrm>
          <a:prstGeom prst="line">
            <a:avLst/>
          </a:prstGeom>
          <a:ln w="57150">
            <a:solidFill>
              <a:srgbClr val="0099FF"/>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 name="Slide Number Placeholder 2">
            <a:extLst>
              <a:ext uri="{FF2B5EF4-FFF2-40B4-BE49-F238E27FC236}">
                <a16:creationId xmlns:a16="http://schemas.microsoft.com/office/drawing/2014/main" id="{442DE944-1244-42CE-A117-F440B406E5BA}"/>
              </a:ext>
            </a:extLst>
          </p:cNvPr>
          <p:cNvSpPr>
            <a:spLocks noGrp="1"/>
          </p:cNvSpPr>
          <p:nvPr>
            <p:ph type="sldNum" sz="quarter" idx="12"/>
          </p:nvPr>
        </p:nvSpPr>
        <p:spPr/>
        <p:txBody>
          <a:bodyPr/>
          <a:lstStyle/>
          <a:p>
            <a:fld id="{CC8C9E0B-A6B3-4C62-A720-ECA663432674}" type="slidenum">
              <a:rPr lang="en-US" smtClean="0"/>
              <a:t>20</a:t>
            </a:fld>
            <a:endParaRPr lang="en-US"/>
          </a:p>
        </p:txBody>
      </p:sp>
      <p:sp>
        <p:nvSpPr>
          <p:cNvPr id="38" name="TextBox 37">
            <a:extLst>
              <a:ext uri="{FF2B5EF4-FFF2-40B4-BE49-F238E27FC236}">
                <a16:creationId xmlns:a16="http://schemas.microsoft.com/office/drawing/2014/main" id="{15C2AACE-CD62-4F67-9F76-DE82BEE542AE}"/>
              </a:ext>
            </a:extLst>
          </p:cNvPr>
          <p:cNvSpPr txBox="1"/>
          <p:nvPr/>
        </p:nvSpPr>
        <p:spPr>
          <a:xfrm>
            <a:off x="933328" y="1047225"/>
            <a:ext cx="3166051" cy="461665"/>
          </a:xfrm>
          <a:prstGeom prst="rect">
            <a:avLst/>
          </a:prstGeom>
          <a:noFill/>
        </p:spPr>
        <p:txBody>
          <a:bodyPr wrap="square">
            <a:spAutoFit/>
          </a:bodyPr>
          <a:lstStyle/>
          <a:p>
            <a:r>
              <a:rPr lang="en-US" sz="2400" b="1" dirty="0">
                <a:solidFill>
                  <a:prstClr val="black"/>
                </a:solidFill>
              </a:rPr>
              <a:t>MRM development</a:t>
            </a:r>
            <a:endParaRPr lang="en-US" sz="2400" b="1" dirty="0"/>
          </a:p>
        </p:txBody>
      </p:sp>
      <p:sp>
        <p:nvSpPr>
          <p:cNvPr id="39" name="TextBox 38">
            <a:extLst>
              <a:ext uri="{FF2B5EF4-FFF2-40B4-BE49-F238E27FC236}">
                <a16:creationId xmlns:a16="http://schemas.microsoft.com/office/drawing/2014/main" id="{0D600FF3-4C6E-48AD-85A1-9E5249C165B5}"/>
              </a:ext>
            </a:extLst>
          </p:cNvPr>
          <p:cNvSpPr txBox="1"/>
          <p:nvPr/>
        </p:nvSpPr>
        <p:spPr>
          <a:xfrm>
            <a:off x="4922785" y="1039704"/>
            <a:ext cx="4245531" cy="461665"/>
          </a:xfrm>
          <a:prstGeom prst="rect">
            <a:avLst/>
          </a:prstGeom>
          <a:noFill/>
        </p:spPr>
        <p:txBody>
          <a:bodyPr wrap="square">
            <a:spAutoFit/>
          </a:bodyPr>
          <a:lstStyle/>
          <a:p>
            <a:r>
              <a:rPr lang="en-US" sz="2400" b="1" dirty="0">
                <a:solidFill>
                  <a:prstClr val="black"/>
                </a:solidFill>
              </a:rPr>
              <a:t>Urine sample preparation</a:t>
            </a:r>
            <a:endParaRPr lang="en-US" sz="2400" b="1" dirty="0"/>
          </a:p>
        </p:txBody>
      </p:sp>
      <p:sp>
        <p:nvSpPr>
          <p:cNvPr id="41" name="TextBox 40">
            <a:extLst>
              <a:ext uri="{FF2B5EF4-FFF2-40B4-BE49-F238E27FC236}">
                <a16:creationId xmlns:a16="http://schemas.microsoft.com/office/drawing/2014/main" id="{40D88DD8-D3FE-42DA-BF26-D0C498006E23}"/>
              </a:ext>
            </a:extLst>
          </p:cNvPr>
          <p:cNvSpPr txBox="1"/>
          <p:nvPr/>
        </p:nvSpPr>
        <p:spPr>
          <a:xfrm>
            <a:off x="2091044" y="2060168"/>
            <a:ext cx="2180378" cy="369332"/>
          </a:xfrm>
          <a:prstGeom prst="rect">
            <a:avLst/>
          </a:prstGeom>
          <a:noFill/>
        </p:spPr>
        <p:txBody>
          <a:bodyPr wrap="square">
            <a:spAutoFit/>
          </a:bodyPr>
          <a:lstStyle/>
          <a:p>
            <a:r>
              <a:rPr lang="en-US" dirty="0">
                <a:solidFill>
                  <a:prstClr val="black"/>
                </a:solidFill>
              </a:rPr>
              <a:t>T</a:t>
            </a:r>
            <a:r>
              <a:rPr lang="en-US" sz="1800" dirty="0">
                <a:solidFill>
                  <a:prstClr val="black"/>
                </a:solidFill>
              </a:rPr>
              <a:t>heoretically digest </a:t>
            </a:r>
            <a:endParaRPr lang="en-US" dirty="0"/>
          </a:p>
        </p:txBody>
      </p:sp>
    </p:spTree>
    <p:extLst>
      <p:ext uri="{BB962C8B-B14F-4D97-AF65-F5344CB8AC3E}">
        <p14:creationId xmlns:p14="http://schemas.microsoft.com/office/powerpoint/2010/main" val="1258449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0D23483-7173-412C-A2AE-EC59C691870E}"/>
              </a:ext>
            </a:extLst>
          </p:cNvPr>
          <p:cNvSpPr txBox="1"/>
          <p:nvPr/>
        </p:nvSpPr>
        <p:spPr>
          <a:xfrm>
            <a:off x="536235" y="1574988"/>
            <a:ext cx="7965870" cy="4893647"/>
          </a:xfrm>
          <a:prstGeom prst="rect">
            <a:avLst/>
          </a:prstGeom>
          <a:noFill/>
        </p:spPr>
        <p:txBody>
          <a:bodyPr wrap="square" rtlCol="0">
            <a:spAutoFit/>
          </a:bodyPr>
          <a:lstStyle/>
          <a:p>
            <a:pPr marL="342900" indent="-342900" algn="just" defTabSz="914400" fontAlgn="base">
              <a:spcBef>
                <a:spcPct val="0"/>
              </a:spcBef>
              <a:spcAft>
                <a:spcPct val="0"/>
              </a:spcAft>
              <a:buFont typeface="Wingdings" panose="05000000000000000000" pitchFamily="2" charset="2"/>
              <a:buChar char="§"/>
            </a:pPr>
            <a:r>
              <a:rPr lang="en-US" sz="2400" dirty="0"/>
              <a:t>Waters </a:t>
            </a:r>
            <a:r>
              <a:rPr lang="en-US" sz="2400" dirty="0" err="1"/>
              <a:t>Xevo</a:t>
            </a:r>
            <a:r>
              <a:rPr lang="en-US" sz="2400" dirty="0"/>
              <a:t> TQ-S</a:t>
            </a:r>
          </a:p>
          <a:p>
            <a:pPr marL="342900" indent="-342900" algn="just" defTabSz="914400" fontAlgn="base">
              <a:spcBef>
                <a:spcPct val="0"/>
              </a:spcBef>
              <a:spcAft>
                <a:spcPct val="0"/>
              </a:spcAft>
              <a:buFont typeface="Wingdings" panose="05000000000000000000" pitchFamily="2" charset="2"/>
              <a:buChar char="§"/>
            </a:pPr>
            <a:r>
              <a:rPr lang="en-US" sz="2400" dirty="0"/>
              <a:t>Waters </a:t>
            </a:r>
            <a:r>
              <a:rPr lang="en-US" sz="2400" dirty="0" err="1"/>
              <a:t>NanoAquity</a:t>
            </a:r>
            <a:endParaRPr lang="en-US" sz="2400" dirty="0"/>
          </a:p>
          <a:p>
            <a:pPr marL="342900" indent="-342900" algn="just" defTabSz="914400" fontAlgn="base">
              <a:spcBef>
                <a:spcPct val="0"/>
              </a:spcBef>
              <a:spcAft>
                <a:spcPct val="0"/>
              </a:spcAft>
              <a:buFont typeface="Wingdings" panose="05000000000000000000" pitchFamily="2" charset="2"/>
              <a:buChar char="§"/>
            </a:pPr>
            <a:r>
              <a:rPr lang="en-US" sz="2400" dirty="0"/>
              <a:t>Buffer A : 0.1% formic acid in water</a:t>
            </a:r>
          </a:p>
          <a:p>
            <a:pPr marL="342900" indent="-342900" algn="just" defTabSz="914400" fontAlgn="base">
              <a:spcBef>
                <a:spcPct val="0"/>
              </a:spcBef>
              <a:spcAft>
                <a:spcPct val="0"/>
              </a:spcAft>
              <a:buFont typeface="Wingdings" panose="05000000000000000000" pitchFamily="2" charset="2"/>
              <a:buChar char="§"/>
            </a:pPr>
            <a:r>
              <a:rPr lang="en-US" sz="2400" dirty="0"/>
              <a:t>Buffer B: 0.1% formic acid in acetonitrile </a:t>
            </a:r>
          </a:p>
          <a:p>
            <a:pPr marL="342900" indent="-342900" algn="just" defTabSz="914400" fontAlgn="base">
              <a:spcBef>
                <a:spcPct val="0"/>
              </a:spcBef>
              <a:spcAft>
                <a:spcPct val="0"/>
              </a:spcAft>
              <a:buFont typeface="Wingdings" panose="05000000000000000000" pitchFamily="2" charset="2"/>
              <a:buChar char="§"/>
            </a:pPr>
            <a:r>
              <a:rPr lang="en-US" sz="2400" dirty="0"/>
              <a:t>flow rate:  400 </a:t>
            </a:r>
            <a:r>
              <a:rPr lang="en-US" sz="2400" dirty="0" err="1"/>
              <a:t>nL</a:t>
            </a:r>
            <a:r>
              <a:rPr lang="en-US" sz="2400" dirty="0"/>
              <a:t>/min</a:t>
            </a:r>
          </a:p>
          <a:p>
            <a:pPr marL="342900" indent="-342900" algn="just" defTabSz="914400" fontAlgn="base">
              <a:spcBef>
                <a:spcPct val="0"/>
              </a:spcBef>
              <a:spcAft>
                <a:spcPct val="0"/>
              </a:spcAft>
              <a:buFont typeface="Wingdings" panose="05000000000000000000" pitchFamily="2" charset="2"/>
              <a:buChar char="§"/>
            </a:pPr>
            <a:r>
              <a:rPr lang="en-US" sz="2400" dirty="0"/>
              <a:t>ACQUITY UPLC M-Class Peptide BEH C18(10mm, ID 150 um)</a:t>
            </a:r>
          </a:p>
          <a:p>
            <a:pPr marL="342900" indent="-342900" algn="just" defTabSz="914400" fontAlgn="base">
              <a:spcBef>
                <a:spcPct val="0"/>
              </a:spcBef>
              <a:spcAft>
                <a:spcPct val="0"/>
              </a:spcAft>
              <a:buFont typeface="Wingdings" panose="05000000000000000000" pitchFamily="2" charset="2"/>
              <a:buChar char="§"/>
            </a:pPr>
            <a:r>
              <a:rPr lang="en-US" sz="2400" dirty="0"/>
              <a:t>Column temperature: 45 °C </a:t>
            </a:r>
          </a:p>
          <a:p>
            <a:pPr marL="342900" indent="-342900" algn="just" defTabSz="914400" fontAlgn="base">
              <a:spcBef>
                <a:spcPct val="0"/>
              </a:spcBef>
              <a:spcAft>
                <a:spcPct val="0"/>
              </a:spcAft>
              <a:buFont typeface="Wingdings" panose="05000000000000000000" pitchFamily="2" charset="2"/>
              <a:buChar char="§"/>
            </a:pPr>
            <a:r>
              <a:rPr lang="en-US" sz="2400" dirty="0"/>
              <a:t>capillary voltage: of 2.8 kV, </a:t>
            </a:r>
          </a:p>
          <a:p>
            <a:pPr marL="342900" indent="-342900" algn="just" defTabSz="914400" fontAlgn="base">
              <a:spcBef>
                <a:spcPct val="0"/>
              </a:spcBef>
              <a:spcAft>
                <a:spcPct val="0"/>
              </a:spcAft>
              <a:buFont typeface="Wingdings" panose="05000000000000000000" pitchFamily="2" charset="2"/>
              <a:buChar char="§"/>
            </a:pPr>
            <a:r>
              <a:rPr lang="en-US" sz="2400" dirty="0"/>
              <a:t>source temperature: at 150 °C,</a:t>
            </a:r>
          </a:p>
          <a:p>
            <a:pPr marL="342900" indent="-342900" algn="just" defTabSz="914400" fontAlgn="base">
              <a:spcBef>
                <a:spcPct val="0"/>
              </a:spcBef>
              <a:spcAft>
                <a:spcPct val="0"/>
              </a:spcAft>
              <a:buFont typeface="Wingdings" panose="05000000000000000000" pitchFamily="2" charset="2"/>
              <a:buChar char="§"/>
            </a:pPr>
            <a:r>
              <a:rPr lang="en-US" sz="2400" dirty="0"/>
              <a:t>cone gas flow: 15 L/</a:t>
            </a:r>
            <a:r>
              <a:rPr lang="en-US" sz="2400" dirty="0" err="1"/>
              <a:t>hr</a:t>
            </a:r>
            <a:r>
              <a:rPr lang="en-US" sz="2400" dirty="0"/>
              <a:t>, </a:t>
            </a:r>
          </a:p>
          <a:p>
            <a:pPr marL="342900" indent="-342900" algn="just" defTabSz="914400" fontAlgn="base">
              <a:spcBef>
                <a:spcPct val="0"/>
              </a:spcBef>
              <a:spcAft>
                <a:spcPct val="0"/>
              </a:spcAft>
              <a:buFont typeface="Wingdings" panose="05000000000000000000" pitchFamily="2" charset="2"/>
              <a:buChar char="§"/>
            </a:pPr>
            <a:r>
              <a:rPr lang="en-US" sz="2400" dirty="0"/>
              <a:t>nebulizer gas: 0.1 Bar.</a:t>
            </a:r>
          </a:p>
          <a:p>
            <a:pPr marL="342900" indent="-342900" algn="just" defTabSz="914400" fontAlgn="base">
              <a:spcBef>
                <a:spcPct val="0"/>
              </a:spcBef>
              <a:spcAft>
                <a:spcPct val="0"/>
              </a:spcAft>
              <a:buFont typeface="Wingdings" panose="05000000000000000000" pitchFamily="2" charset="2"/>
              <a:buChar char="§"/>
            </a:pPr>
            <a:endParaRPr lang="en-US" sz="2400" dirty="0"/>
          </a:p>
          <a:p>
            <a:pPr marL="342900" indent="-342900" algn="just" defTabSz="914400" fontAlgn="base">
              <a:spcBef>
                <a:spcPct val="0"/>
              </a:spcBef>
              <a:spcAft>
                <a:spcPct val="0"/>
              </a:spcAft>
              <a:buFont typeface="Wingdings" panose="05000000000000000000" pitchFamily="2" charset="2"/>
              <a:buChar char="§"/>
            </a:pPr>
            <a:r>
              <a:rPr lang="en-US" sz="2400" dirty="0"/>
              <a:t>Skyline (</a:t>
            </a:r>
            <a:r>
              <a:rPr lang="en-US" sz="2400" dirty="0" err="1"/>
              <a:t>MacCoss</a:t>
            </a:r>
            <a:r>
              <a:rPr lang="en-US" sz="2400" dirty="0"/>
              <a:t> Lab) and R</a:t>
            </a:r>
          </a:p>
        </p:txBody>
      </p:sp>
      <p:cxnSp>
        <p:nvCxnSpPr>
          <p:cNvPr id="5" name="Straight Connector 4">
            <a:extLst>
              <a:ext uri="{FF2B5EF4-FFF2-40B4-BE49-F238E27FC236}">
                <a16:creationId xmlns:a16="http://schemas.microsoft.com/office/drawing/2014/main" id="{8006D857-6A80-4E92-8D64-AEA1DBF365C8}"/>
              </a:ext>
            </a:extLst>
          </p:cNvPr>
          <p:cNvCxnSpPr/>
          <p:nvPr/>
        </p:nvCxnSpPr>
        <p:spPr bwMode="auto">
          <a:xfrm>
            <a:off x="-52830" y="1350087"/>
            <a:ext cx="9144000" cy="0"/>
          </a:xfrm>
          <a:prstGeom prst="line">
            <a:avLst/>
          </a:prstGeom>
          <a:ln w="57150">
            <a:solidFill>
              <a:srgbClr val="0099FF"/>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itle 1">
            <a:extLst>
              <a:ext uri="{FF2B5EF4-FFF2-40B4-BE49-F238E27FC236}">
                <a16:creationId xmlns:a16="http://schemas.microsoft.com/office/drawing/2014/main" id="{4B029E2A-C609-419B-8B60-ADB4C9B90DF8}"/>
              </a:ext>
            </a:extLst>
          </p:cNvPr>
          <p:cNvSpPr>
            <a:spLocks noGrp="1"/>
          </p:cNvSpPr>
          <p:nvPr>
            <p:ph type="title"/>
          </p:nvPr>
        </p:nvSpPr>
        <p:spPr>
          <a:xfrm>
            <a:off x="426375" y="566299"/>
            <a:ext cx="8664795" cy="896239"/>
          </a:xfrm>
        </p:spPr>
        <p:txBody>
          <a:bodyPr>
            <a:normAutofit/>
          </a:bodyPr>
          <a:lstStyle/>
          <a:p>
            <a:pPr algn="ctr"/>
            <a:r>
              <a:rPr lang="en-US" sz="3200" b="1" dirty="0" err="1"/>
              <a:t>nanoLC</a:t>
            </a:r>
            <a:r>
              <a:rPr lang="en-US" sz="3200" b="1" dirty="0"/>
              <a:t>-MRM and data analysis</a:t>
            </a:r>
          </a:p>
        </p:txBody>
      </p:sp>
      <p:sp>
        <p:nvSpPr>
          <p:cNvPr id="10" name="Slide Number Placeholder 9">
            <a:extLst>
              <a:ext uri="{FF2B5EF4-FFF2-40B4-BE49-F238E27FC236}">
                <a16:creationId xmlns:a16="http://schemas.microsoft.com/office/drawing/2014/main" id="{43CC8C30-549D-4415-9983-FDADB991DF5F}"/>
              </a:ext>
            </a:extLst>
          </p:cNvPr>
          <p:cNvSpPr>
            <a:spLocks noGrp="1"/>
          </p:cNvSpPr>
          <p:nvPr>
            <p:ph type="sldNum" sz="quarter" idx="12"/>
          </p:nvPr>
        </p:nvSpPr>
        <p:spPr/>
        <p:txBody>
          <a:bodyPr/>
          <a:lstStyle/>
          <a:p>
            <a:fld id="{CC8C9E0B-A6B3-4C62-A720-ECA663432674}" type="slidenum">
              <a:rPr lang="en-US" smtClean="0"/>
              <a:t>21</a:t>
            </a:fld>
            <a:endParaRPr lang="en-US"/>
          </a:p>
        </p:txBody>
      </p:sp>
    </p:spTree>
    <p:extLst>
      <p:ext uri="{BB962C8B-B14F-4D97-AF65-F5344CB8AC3E}">
        <p14:creationId xmlns:p14="http://schemas.microsoft.com/office/powerpoint/2010/main" val="4663573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97CB4-2C17-4A45-995C-88CA1B4F23C0}"/>
              </a:ext>
            </a:extLst>
          </p:cNvPr>
          <p:cNvSpPr>
            <a:spLocks noGrp="1"/>
          </p:cNvSpPr>
          <p:nvPr>
            <p:ph type="title"/>
          </p:nvPr>
        </p:nvSpPr>
        <p:spPr>
          <a:xfrm>
            <a:off x="323850" y="617301"/>
            <a:ext cx="7886700" cy="711834"/>
          </a:xfrm>
        </p:spPr>
        <p:txBody>
          <a:bodyPr>
            <a:normAutofit/>
          </a:bodyPr>
          <a:lstStyle/>
          <a:p>
            <a:pPr algn="ctr"/>
            <a:r>
              <a:rPr lang="en-US" sz="3200" b="1" dirty="0"/>
              <a:t>CE and cone voltage optimization</a:t>
            </a:r>
          </a:p>
        </p:txBody>
      </p:sp>
      <p:pic>
        <p:nvPicPr>
          <p:cNvPr id="5" name="Picture 4">
            <a:extLst>
              <a:ext uri="{FF2B5EF4-FFF2-40B4-BE49-F238E27FC236}">
                <a16:creationId xmlns:a16="http://schemas.microsoft.com/office/drawing/2014/main" id="{00779F93-F24B-40F6-ACAD-A9FC83DB0194}"/>
              </a:ext>
            </a:extLst>
          </p:cNvPr>
          <p:cNvPicPr preferRelativeResize="0">
            <a:picLocks/>
          </p:cNvPicPr>
          <p:nvPr/>
        </p:nvPicPr>
        <p:blipFill rotWithShape="1">
          <a:blip r:embed="rId3"/>
          <a:srcRect t="9233" b="7818"/>
          <a:stretch/>
        </p:blipFill>
        <p:spPr>
          <a:xfrm>
            <a:off x="580344" y="1848486"/>
            <a:ext cx="7983311" cy="4114800"/>
          </a:xfrm>
          <a:prstGeom prst="rect">
            <a:avLst/>
          </a:prstGeom>
        </p:spPr>
      </p:pic>
      <p:cxnSp>
        <p:nvCxnSpPr>
          <p:cNvPr id="6" name="Straight Connector 5">
            <a:extLst>
              <a:ext uri="{FF2B5EF4-FFF2-40B4-BE49-F238E27FC236}">
                <a16:creationId xmlns:a16="http://schemas.microsoft.com/office/drawing/2014/main" id="{03CC516C-19EB-4CEA-81B2-7964BB17D7F7}"/>
              </a:ext>
            </a:extLst>
          </p:cNvPr>
          <p:cNvCxnSpPr/>
          <p:nvPr/>
        </p:nvCxnSpPr>
        <p:spPr bwMode="auto">
          <a:xfrm>
            <a:off x="-52830" y="1350087"/>
            <a:ext cx="9144000" cy="0"/>
          </a:xfrm>
          <a:prstGeom prst="line">
            <a:avLst/>
          </a:prstGeom>
          <a:ln w="57150">
            <a:solidFill>
              <a:srgbClr val="0099FF"/>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8" name="Slide Number Placeholder 7">
            <a:extLst>
              <a:ext uri="{FF2B5EF4-FFF2-40B4-BE49-F238E27FC236}">
                <a16:creationId xmlns:a16="http://schemas.microsoft.com/office/drawing/2014/main" id="{FAC24F0E-D343-455D-8719-8B031B9C41D1}"/>
              </a:ext>
            </a:extLst>
          </p:cNvPr>
          <p:cNvSpPr>
            <a:spLocks noGrp="1"/>
          </p:cNvSpPr>
          <p:nvPr>
            <p:ph type="sldNum" sz="quarter" idx="12"/>
          </p:nvPr>
        </p:nvSpPr>
        <p:spPr/>
        <p:txBody>
          <a:bodyPr/>
          <a:lstStyle/>
          <a:p>
            <a:fld id="{CC8C9E0B-A6B3-4C62-A720-ECA663432674}" type="slidenum">
              <a:rPr lang="en-US" smtClean="0"/>
              <a:t>22</a:t>
            </a:fld>
            <a:endParaRPr lang="en-US"/>
          </a:p>
        </p:txBody>
      </p:sp>
    </p:spTree>
    <p:extLst>
      <p:ext uri="{BB962C8B-B14F-4D97-AF65-F5344CB8AC3E}">
        <p14:creationId xmlns:p14="http://schemas.microsoft.com/office/powerpoint/2010/main" val="15956565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79A376-F6D2-406D-80CE-171F772F0AFF}"/>
              </a:ext>
            </a:extLst>
          </p:cNvPr>
          <p:cNvPicPr>
            <a:picLocks noChangeAspect="1"/>
          </p:cNvPicPr>
          <p:nvPr/>
        </p:nvPicPr>
        <p:blipFill rotWithShape="1">
          <a:blip r:embed="rId3">
            <a:extLst>
              <a:ext uri="{28A0092B-C50C-407E-A947-70E740481C1C}">
                <a14:useLocalDpi xmlns:a14="http://schemas.microsoft.com/office/drawing/2010/main" val="0"/>
              </a:ext>
            </a:extLst>
          </a:blip>
          <a:srcRect r="19000" b="18823"/>
          <a:stretch/>
        </p:blipFill>
        <p:spPr>
          <a:xfrm>
            <a:off x="286165" y="1519454"/>
            <a:ext cx="8571670" cy="4485105"/>
          </a:xfrm>
          <a:prstGeom prst="rect">
            <a:avLst/>
          </a:prstGeom>
        </p:spPr>
      </p:pic>
      <p:sp>
        <p:nvSpPr>
          <p:cNvPr id="6" name="Title 1">
            <a:extLst>
              <a:ext uri="{FF2B5EF4-FFF2-40B4-BE49-F238E27FC236}">
                <a16:creationId xmlns:a16="http://schemas.microsoft.com/office/drawing/2014/main" id="{B9DF9481-BB3B-416D-8433-F6565BB9E081}"/>
              </a:ext>
            </a:extLst>
          </p:cNvPr>
          <p:cNvSpPr>
            <a:spLocks noGrp="1"/>
          </p:cNvSpPr>
          <p:nvPr>
            <p:ph type="title"/>
          </p:nvPr>
        </p:nvSpPr>
        <p:spPr>
          <a:xfrm>
            <a:off x="194725" y="538532"/>
            <a:ext cx="8774870" cy="896239"/>
          </a:xfrm>
        </p:spPr>
        <p:txBody>
          <a:bodyPr>
            <a:noAutofit/>
          </a:bodyPr>
          <a:lstStyle/>
          <a:p>
            <a:pPr>
              <a:lnSpc>
                <a:spcPct val="100000"/>
              </a:lnSpc>
            </a:pPr>
            <a:r>
              <a:rPr lang="en-US" sz="2800" b="1" dirty="0"/>
              <a:t>Schedule MRM to optimize dwell time and data points</a:t>
            </a:r>
          </a:p>
        </p:txBody>
      </p:sp>
      <p:cxnSp>
        <p:nvCxnSpPr>
          <p:cNvPr id="7" name="Straight Connector 6">
            <a:extLst>
              <a:ext uri="{FF2B5EF4-FFF2-40B4-BE49-F238E27FC236}">
                <a16:creationId xmlns:a16="http://schemas.microsoft.com/office/drawing/2014/main" id="{2D699736-287E-46E7-8F5F-CB57AA8D7B13}"/>
              </a:ext>
            </a:extLst>
          </p:cNvPr>
          <p:cNvCxnSpPr/>
          <p:nvPr/>
        </p:nvCxnSpPr>
        <p:spPr bwMode="auto">
          <a:xfrm>
            <a:off x="-2030" y="1350087"/>
            <a:ext cx="9144000" cy="0"/>
          </a:xfrm>
          <a:prstGeom prst="line">
            <a:avLst/>
          </a:prstGeom>
          <a:ln w="57150">
            <a:solidFill>
              <a:srgbClr val="0099FF"/>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2F42272B-4BF4-4E28-8E65-D152BC41B4D7}"/>
              </a:ext>
            </a:extLst>
          </p:cNvPr>
          <p:cNvSpPr txBox="1"/>
          <p:nvPr/>
        </p:nvSpPr>
        <p:spPr>
          <a:xfrm>
            <a:off x="5210049" y="1699978"/>
            <a:ext cx="3931921" cy="923330"/>
          </a:xfrm>
          <a:prstGeom prst="rect">
            <a:avLst/>
          </a:prstGeom>
          <a:noFill/>
        </p:spPr>
        <p:txBody>
          <a:bodyPr wrap="square" rtlCol="0">
            <a:spAutoFit/>
          </a:bodyPr>
          <a:lstStyle/>
          <a:p>
            <a:r>
              <a:rPr lang="en-US" dirty="0"/>
              <a:t>Total transitions: 147</a:t>
            </a:r>
          </a:p>
          <a:p>
            <a:r>
              <a:rPr lang="en-US" dirty="0"/>
              <a:t>Data points/peak: 10 +</a:t>
            </a:r>
          </a:p>
          <a:p>
            <a:r>
              <a:rPr lang="en-US" dirty="0"/>
              <a:t>Dwell time/transition: 15 </a:t>
            </a:r>
            <a:r>
              <a:rPr lang="en-US" dirty="0" err="1"/>
              <a:t>ms</a:t>
            </a:r>
            <a:r>
              <a:rPr lang="en-US" dirty="0"/>
              <a:t>/transition+</a:t>
            </a:r>
          </a:p>
        </p:txBody>
      </p:sp>
      <p:sp>
        <p:nvSpPr>
          <p:cNvPr id="9" name="Slide Number Placeholder 8">
            <a:extLst>
              <a:ext uri="{FF2B5EF4-FFF2-40B4-BE49-F238E27FC236}">
                <a16:creationId xmlns:a16="http://schemas.microsoft.com/office/drawing/2014/main" id="{0ACE01A0-8641-4994-83A2-D869F564541E}"/>
              </a:ext>
            </a:extLst>
          </p:cNvPr>
          <p:cNvSpPr>
            <a:spLocks noGrp="1"/>
          </p:cNvSpPr>
          <p:nvPr>
            <p:ph type="sldNum" sz="quarter" idx="12"/>
          </p:nvPr>
        </p:nvSpPr>
        <p:spPr/>
        <p:txBody>
          <a:bodyPr/>
          <a:lstStyle/>
          <a:p>
            <a:fld id="{CC8C9E0B-A6B3-4C62-A720-ECA663432674}" type="slidenum">
              <a:rPr lang="en-US" smtClean="0"/>
              <a:t>23</a:t>
            </a:fld>
            <a:endParaRPr lang="en-US"/>
          </a:p>
        </p:txBody>
      </p:sp>
    </p:spTree>
    <p:extLst>
      <p:ext uri="{BB962C8B-B14F-4D97-AF65-F5344CB8AC3E}">
        <p14:creationId xmlns:p14="http://schemas.microsoft.com/office/powerpoint/2010/main" val="35037028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14AD292-616F-4130-A61B-BD1737781512}"/>
              </a:ext>
            </a:extLst>
          </p:cNvPr>
          <p:cNvPicPr>
            <a:picLocks noChangeAspect="1"/>
          </p:cNvPicPr>
          <p:nvPr/>
        </p:nvPicPr>
        <p:blipFill>
          <a:blip r:embed="rId3"/>
          <a:stretch>
            <a:fillRect/>
          </a:stretch>
        </p:blipFill>
        <p:spPr>
          <a:xfrm>
            <a:off x="259080" y="1225968"/>
            <a:ext cx="6172200" cy="2743200"/>
          </a:xfrm>
          <a:prstGeom prst="rect">
            <a:avLst/>
          </a:prstGeom>
        </p:spPr>
      </p:pic>
      <p:pic>
        <p:nvPicPr>
          <p:cNvPr id="17" name="Picture 16">
            <a:extLst>
              <a:ext uri="{FF2B5EF4-FFF2-40B4-BE49-F238E27FC236}">
                <a16:creationId xmlns:a16="http://schemas.microsoft.com/office/drawing/2014/main" id="{607278E4-0F02-49E0-B9E2-99819A2CE008}"/>
              </a:ext>
            </a:extLst>
          </p:cNvPr>
          <p:cNvPicPr>
            <a:picLocks noChangeAspect="1"/>
          </p:cNvPicPr>
          <p:nvPr/>
        </p:nvPicPr>
        <p:blipFill>
          <a:blip r:embed="rId4"/>
          <a:stretch>
            <a:fillRect/>
          </a:stretch>
        </p:blipFill>
        <p:spPr>
          <a:xfrm>
            <a:off x="194685" y="3970668"/>
            <a:ext cx="6172200" cy="2743200"/>
          </a:xfrm>
          <a:prstGeom prst="rect">
            <a:avLst/>
          </a:prstGeom>
        </p:spPr>
      </p:pic>
      <p:sp>
        <p:nvSpPr>
          <p:cNvPr id="2" name="Slide Number Placeholder 1">
            <a:extLst>
              <a:ext uri="{FF2B5EF4-FFF2-40B4-BE49-F238E27FC236}">
                <a16:creationId xmlns:a16="http://schemas.microsoft.com/office/drawing/2014/main" id="{D6DA9920-86C5-4E10-AA0E-7C7935BDBAE5}"/>
              </a:ext>
            </a:extLst>
          </p:cNvPr>
          <p:cNvSpPr>
            <a:spLocks noGrp="1"/>
          </p:cNvSpPr>
          <p:nvPr>
            <p:ph type="sldNum" sz="quarter" idx="12"/>
          </p:nvPr>
        </p:nvSpPr>
        <p:spPr/>
        <p:txBody>
          <a:bodyPr/>
          <a:lstStyle/>
          <a:p>
            <a:fld id="{CC8C9E0B-A6B3-4C62-A720-ECA663432674}" type="slidenum">
              <a:rPr lang="en-US" smtClean="0"/>
              <a:t>24</a:t>
            </a:fld>
            <a:endParaRPr lang="en-US"/>
          </a:p>
        </p:txBody>
      </p:sp>
      <p:sp>
        <p:nvSpPr>
          <p:cNvPr id="3" name="TextBox 2">
            <a:extLst>
              <a:ext uri="{FF2B5EF4-FFF2-40B4-BE49-F238E27FC236}">
                <a16:creationId xmlns:a16="http://schemas.microsoft.com/office/drawing/2014/main" id="{3CA06F29-CCF3-4FFB-99E2-63A8423180EA}"/>
              </a:ext>
            </a:extLst>
          </p:cNvPr>
          <p:cNvSpPr txBox="1"/>
          <p:nvPr/>
        </p:nvSpPr>
        <p:spPr>
          <a:xfrm>
            <a:off x="6676467" y="4468475"/>
            <a:ext cx="2208453" cy="923330"/>
          </a:xfrm>
          <a:prstGeom prst="rect">
            <a:avLst/>
          </a:prstGeom>
          <a:noFill/>
        </p:spPr>
        <p:txBody>
          <a:bodyPr wrap="square" rtlCol="0">
            <a:spAutoFit/>
          </a:bodyPr>
          <a:lstStyle/>
          <a:p>
            <a:r>
              <a:rPr lang="en-US" dirty="0">
                <a:solidFill>
                  <a:srgbClr val="FF0000"/>
                </a:solidFill>
              </a:rPr>
              <a:t>Endogenous peptide abundance is below the LOQ </a:t>
            </a:r>
          </a:p>
        </p:txBody>
      </p:sp>
      <p:sp>
        <p:nvSpPr>
          <p:cNvPr id="7" name="TextBox 6">
            <a:extLst>
              <a:ext uri="{FF2B5EF4-FFF2-40B4-BE49-F238E27FC236}">
                <a16:creationId xmlns:a16="http://schemas.microsoft.com/office/drawing/2014/main" id="{0ECD8CC0-DF31-4A2E-9E66-4C0498839723}"/>
              </a:ext>
            </a:extLst>
          </p:cNvPr>
          <p:cNvSpPr txBox="1"/>
          <p:nvPr/>
        </p:nvSpPr>
        <p:spPr>
          <a:xfrm>
            <a:off x="309844" y="140951"/>
            <a:ext cx="8524312" cy="923330"/>
          </a:xfrm>
          <a:prstGeom prst="rect">
            <a:avLst/>
          </a:prstGeom>
          <a:noFill/>
        </p:spPr>
        <p:txBody>
          <a:bodyPr wrap="square">
            <a:spAutoFit/>
          </a:bodyPr>
          <a:lstStyle/>
          <a:p>
            <a:pPr algn="just" defTabSz="914400" fontAlgn="base">
              <a:spcBef>
                <a:spcPct val="0"/>
              </a:spcBef>
              <a:spcAft>
                <a:spcPct val="0"/>
              </a:spcAft>
            </a:pPr>
            <a:r>
              <a:rPr lang="en-US" sz="1800" b="1" dirty="0"/>
              <a:t>Heavy AQUA </a:t>
            </a:r>
            <a:r>
              <a:rPr lang="en-US" sz="1800" b="1" dirty="0" err="1"/>
              <a:t>Quantpro</a:t>
            </a:r>
            <a:r>
              <a:rPr lang="en-US" sz="1800" b="1" dirty="0"/>
              <a:t> peptide mixtures were spiked in digests of rat urine samples (0.005 to 200 </a:t>
            </a:r>
            <a:r>
              <a:rPr lang="en-US" sz="1800" b="1" dirty="0" err="1"/>
              <a:t>fmol</a:t>
            </a:r>
            <a:r>
              <a:rPr lang="en-US" sz="1800" b="1" dirty="0"/>
              <a:t>/ul) to generate calibration curves to determine the linear range and lower limit of quantitation (LOQ)</a:t>
            </a:r>
          </a:p>
        </p:txBody>
      </p:sp>
    </p:spTree>
    <p:extLst>
      <p:ext uri="{BB962C8B-B14F-4D97-AF65-F5344CB8AC3E}">
        <p14:creationId xmlns:p14="http://schemas.microsoft.com/office/powerpoint/2010/main" val="16074441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F1EB4D-543C-41E7-8700-2F10C94EEBEC}"/>
              </a:ext>
            </a:extLst>
          </p:cNvPr>
          <p:cNvPicPr>
            <a:picLocks noChangeAspect="1"/>
          </p:cNvPicPr>
          <p:nvPr/>
        </p:nvPicPr>
        <p:blipFill>
          <a:blip r:embed="rId3"/>
          <a:stretch>
            <a:fillRect/>
          </a:stretch>
        </p:blipFill>
        <p:spPr>
          <a:xfrm>
            <a:off x="175260" y="406400"/>
            <a:ext cx="6172200" cy="2743200"/>
          </a:xfrm>
          <a:prstGeom prst="rect">
            <a:avLst/>
          </a:prstGeom>
        </p:spPr>
      </p:pic>
      <p:pic>
        <p:nvPicPr>
          <p:cNvPr id="5" name="Picture 4">
            <a:extLst>
              <a:ext uri="{FF2B5EF4-FFF2-40B4-BE49-F238E27FC236}">
                <a16:creationId xmlns:a16="http://schemas.microsoft.com/office/drawing/2014/main" id="{98DDECC5-EA9A-4485-89C8-5A466A8F2A43}"/>
              </a:ext>
            </a:extLst>
          </p:cNvPr>
          <p:cNvPicPr>
            <a:picLocks noChangeAspect="1"/>
          </p:cNvPicPr>
          <p:nvPr/>
        </p:nvPicPr>
        <p:blipFill>
          <a:blip r:embed="rId4"/>
          <a:stretch>
            <a:fillRect/>
          </a:stretch>
        </p:blipFill>
        <p:spPr>
          <a:xfrm>
            <a:off x="228600" y="3291840"/>
            <a:ext cx="6172200" cy="2743200"/>
          </a:xfrm>
          <a:prstGeom prst="rect">
            <a:avLst/>
          </a:prstGeom>
        </p:spPr>
      </p:pic>
      <p:sp>
        <p:nvSpPr>
          <p:cNvPr id="2" name="Slide Number Placeholder 1">
            <a:extLst>
              <a:ext uri="{FF2B5EF4-FFF2-40B4-BE49-F238E27FC236}">
                <a16:creationId xmlns:a16="http://schemas.microsoft.com/office/drawing/2014/main" id="{08ED53F7-BC73-476E-AE98-56159D939B78}"/>
              </a:ext>
            </a:extLst>
          </p:cNvPr>
          <p:cNvSpPr>
            <a:spLocks noGrp="1"/>
          </p:cNvSpPr>
          <p:nvPr>
            <p:ph type="sldNum" sz="quarter" idx="12"/>
          </p:nvPr>
        </p:nvSpPr>
        <p:spPr/>
        <p:txBody>
          <a:bodyPr/>
          <a:lstStyle/>
          <a:p>
            <a:fld id="{CC8C9E0B-A6B3-4C62-A720-ECA663432674}" type="slidenum">
              <a:rPr lang="en-US" smtClean="0"/>
              <a:t>25</a:t>
            </a:fld>
            <a:endParaRPr lang="en-US"/>
          </a:p>
        </p:txBody>
      </p:sp>
      <p:sp>
        <p:nvSpPr>
          <p:cNvPr id="7" name="TextBox 6">
            <a:extLst>
              <a:ext uri="{FF2B5EF4-FFF2-40B4-BE49-F238E27FC236}">
                <a16:creationId xmlns:a16="http://schemas.microsoft.com/office/drawing/2014/main" id="{E8F6C732-0172-4B72-BA1D-D805E73E8C48}"/>
              </a:ext>
            </a:extLst>
          </p:cNvPr>
          <p:cNvSpPr txBox="1"/>
          <p:nvPr/>
        </p:nvSpPr>
        <p:spPr>
          <a:xfrm>
            <a:off x="6457950" y="1549517"/>
            <a:ext cx="2567940" cy="923330"/>
          </a:xfrm>
          <a:prstGeom prst="rect">
            <a:avLst/>
          </a:prstGeom>
          <a:noFill/>
        </p:spPr>
        <p:txBody>
          <a:bodyPr wrap="square" rtlCol="0">
            <a:spAutoFit/>
          </a:bodyPr>
          <a:lstStyle/>
          <a:p>
            <a:r>
              <a:rPr lang="en-US" dirty="0"/>
              <a:t>Endogenous peptide concentration can be quantified.</a:t>
            </a:r>
          </a:p>
        </p:txBody>
      </p:sp>
    </p:spTree>
    <p:extLst>
      <p:ext uri="{BB962C8B-B14F-4D97-AF65-F5344CB8AC3E}">
        <p14:creationId xmlns:p14="http://schemas.microsoft.com/office/powerpoint/2010/main" val="32311714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B58EF1-CE2E-4E02-9A55-557CB483DAE5}"/>
              </a:ext>
            </a:extLst>
          </p:cNvPr>
          <p:cNvPicPr>
            <a:picLocks noChangeAspect="1"/>
          </p:cNvPicPr>
          <p:nvPr/>
        </p:nvPicPr>
        <p:blipFill>
          <a:blip r:embed="rId3"/>
          <a:stretch>
            <a:fillRect/>
          </a:stretch>
        </p:blipFill>
        <p:spPr>
          <a:xfrm>
            <a:off x="152400" y="3751580"/>
            <a:ext cx="6172200" cy="2743200"/>
          </a:xfrm>
          <a:prstGeom prst="rect">
            <a:avLst/>
          </a:prstGeom>
        </p:spPr>
      </p:pic>
      <p:pic>
        <p:nvPicPr>
          <p:cNvPr id="9" name="Picture 8">
            <a:extLst>
              <a:ext uri="{FF2B5EF4-FFF2-40B4-BE49-F238E27FC236}">
                <a16:creationId xmlns:a16="http://schemas.microsoft.com/office/drawing/2014/main" id="{873A83D8-EE2C-4E38-862A-7C0AA06F7089}"/>
              </a:ext>
            </a:extLst>
          </p:cNvPr>
          <p:cNvPicPr>
            <a:picLocks noChangeAspect="1"/>
          </p:cNvPicPr>
          <p:nvPr/>
        </p:nvPicPr>
        <p:blipFill>
          <a:blip r:embed="rId4"/>
          <a:stretch>
            <a:fillRect/>
          </a:stretch>
        </p:blipFill>
        <p:spPr>
          <a:xfrm>
            <a:off x="152400" y="802640"/>
            <a:ext cx="6172200" cy="2743200"/>
          </a:xfrm>
          <a:prstGeom prst="rect">
            <a:avLst/>
          </a:prstGeom>
        </p:spPr>
      </p:pic>
      <p:sp>
        <p:nvSpPr>
          <p:cNvPr id="2" name="Slide Number Placeholder 1">
            <a:extLst>
              <a:ext uri="{FF2B5EF4-FFF2-40B4-BE49-F238E27FC236}">
                <a16:creationId xmlns:a16="http://schemas.microsoft.com/office/drawing/2014/main" id="{AE93F91A-0094-4FF5-B0D4-C45F65408B20}"/>
              </a:ext>
            </a:extLst>
          </p:cNvPr>
          <p:cNvSpPr>
            <a:spLocks noGrp="1"/>
          </p:cNvSpPr>
          <p:nvPr>
            <p:ph type="sldNum" sz="quarter" idx="12"/>
          </p:nvPr>
        </p:nvSpPr>
        <p:spPr/>
        <p:txBody>
          <a:bodyPr/>
          <a:lstStyle/>
          <a:p>
            <a:fld id="{CC8C9E0B-A6B3-4C62-A720-ECA663432674}" type="slidenum">
              <a:rPr lang="en-US" smtClean="0"/>
              <a:t>26</a:t>
            </a:fld>
            <a:endParaRPr lang="en-US"/>
          </a:p>
        </p:txBody>
      </p:sp>
      <p:sp>
        <p:nvSpPr>
          <p:cNvPr id="5" name="TextBox 4">
            <a:extLst>
              <a:ext uri="{FF2B5EF4-FFF2-40B4-BE49-F238E27FC236}">
                <a16:creationId xmlns:a16="http://schemas.microsoft.com/office/drawing/2014/main" id="{2268195B-1E27-4EA8-9715-64E875858565}"/>
              </a:ext>
            </a:extLst>
          </p:cNvPr>
          <p:cNvSpPr txBox="1"/>
          <p:nvPr/>
        </p:nvSpPr>
        <p:spPr>
          <a:xfrm>
            <a:off x="6192263" y="1549517"/>
            <a:ext cx="3087924" cy="923330"/>
          </a:xfrm>
          <a:prstGeom prst="rect">
            <a:avLst/>
          </a:prstGeom>
          <a:noFill/>
        </p:spPr>
        <p:txBody>
          <a:bodyPr wrap="square" rtlCol="0">
            <a:spAutoFit/>
          </a:bodyPr>
          <a:lstStyle/>
          <a:p>
            <a:r>
              <a:rPr lang="en-US" dirty="0"/>
              <a:t>Endogenous peptide concentration can be quantified.</a:t>
            </a:r>
          </a:p>
        </p:txBody>
      </p:sp>
    </p:spTree>
    <p:extLst>
      <p:ext uri="{BB962C8B-B14F-4D97-AF65-F5344CB8AC3E}">
        <p14:creationId xmlns:p14="http://schemas.microsoft.com/office/powerpoint/2010/main" val="3497793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562DBB2-BA67-41E6-9DB3-A78939E61FE7}"/>
              </a:ext>
            </a:extLst>
          </p:cNvPr>
          <p:cNvSpPr txBox="1"/>
          <p:nvPr/>
        </p:nvSpPr>
        <p:spPr>
          <a:xfrm>
            <a:off x="3115310" y="608544"/>
            <a:ext cx="4077970" cy="584775"/>
          </a:xfrm>
          <a:prstGeom prst="rect">
            <a:avLst/>
          </a:prstGeom>
          <a:noFill/>
        </p:spPr>
        <p:txBody>
          <a:bodyPr wrap="square" rtlCol="0">
            <a:spAutoFit/>
          </a:bodyPr>
          <a:lstStyle/>
          <a:p>
            <a:pPr fontAlgn="auto">
              <a:spcBef>
                <a:spcPts val="0"/>
              </a:spcBef>
              <a:spcAft>
                <a:spcPts val="0"/>
              </a:spcAft>
            </a:pPr>
            <a:r>
              <a:rPr lang="en-US" sz="3200" b="1" dirty="0">
                <a:solidFill>
                  <a:prstClr val="black"/>
                </a:solidFill>
                <a:latin typeface="+mj-lt"/>
              </a:rPr>
              <a:t>Case 2: summary</a:t>
            </a:r>
          </a:p>
        </p:txBody>
      </p:sp>
      <p:sp>
        <p:nvSpPr>
          <p:cNvPr id="8" name="Rectangle 7">
            <a:extLst>
              <a:ext uri="{FF2B5EF4-FFF2-40B4-BE49-F238E27FC236}">
                <a16:creationId xmlns:a16="http://schemas.microsoft.com/office/drawing/2014/main" id="{572E4019-5082-4CAB-9B75-B0E935875A25}"/>
              </a:ext>
            </a:extLst>
          </p:cNvPr>
          <p:cNvSpPr/>
          <p:nvPr/>
        </p:nvSpPr>
        <p:spPr>
          <a:xfrm>
            <a:off x="5154295" y="2235210"/>
            <a:ext cx="3800134" cy="2677656"/>
          </a:xfrm>
          <a:prstGeom prst="rect">
            <a:avLst/>
          </a:prstGeom>
        </p:spPr>
        <p:txBody>
          <a:bodyPr wrap="square">
            <a:spAutoFit/>
          </a:bodyPr>
          <a:lstStyle/>
          <a:p>
            <a:r>
              <a:rPr lang="en-US" sz="2400" dirty="0"/>
              <a:t>An MRM method was developed to quantify eleven kidney injury biomarkers using Heavy AQUA </a:t>
            </a:r>
            <a:r>
              <a:rPr lang="en-US" sz="2400" dirty="0" err="1"/>
              <a:t>Quantpro</a:t>
            </a:r>
            <a:r>
              <a:rPr lang="en-US" sz="2400" dirty="0"/>
              <a:t> peptide as internal standard.</a:t>
            </a:r>
          </a:p>
          <a:p>
            <a:pPr marL="285750" indent="-285750">
              <a:buFont typeface="Arial" panose="020B0604020202020204" pitchFamily="34" charset="0"/>
              <a:buChar char="•"/>
            </a:pPr>
            <a:endParaRPr lang="en-US" sz="2400" dirty="0"/>
          </a:p>
          <a:p>
            <a:endParaRPr lang="en-US" sz="2400" dirty="0"/>
          </a:p>
        </p:txBody>
      </p:sp>
      <p:graphicFrame>
        <p:nvGraphicFramePr>
          <p:cNvPr id="11" name="Table 10">
            <a:extLst>
              <a:ext uri="{FF2B5EF4-FFF2-40B4-BE49-F238E27FC236}">
                <a16:creationId xmlns:a16="http://schemas.microsoft.com/office/drawing/2014/main" id="{318B863B-931C-49A0-9F21-477BCD2BAD09}"/>
              </a:ext>
            </a:extLst>
          </p:cNvPr>
          <p:cNvGraphicFramePr>
            <a:graphicFrameLocks noGrp="1"/>
          </p:cNvGraphicFramePr>
          <p:nvPr>
            <p:extLst>
              <p:ext uri="{D42A27DB-BD31-4B8C-83A1-F6EECF244321}">
                <p14:modId xmlns:p14="http://schemas.microsoft.com/office/powerpoint/2010/main" val="3953974063"/>
              </p:ext>
            </p:extLst>
          </p:nvPr>
        </p:nvGraphicFramePr>
        <p:xfrm>
          <a:off x="430146" y="1518604"/>
          <a:ext cx="4593974" cy="4243628"/>
        </p:xfrm>
        <a:graphic>
          <a:graphicData uri="http://schemas.openxmlformats.org/drawingml/2006/table">
            <a:tbl>
              <a:tblPr>
                <a:tableStyleId>{5C22544A-7EE6-4342-B048-85BDC9FD1C3A}</a:tableStyleId>
              </a:tblPr>
              <a:tblGrid>
                <a:gridCol w="1119254">
                  <a:extLst>
                    <a:ext uri="{9D8B030D-6E8A-4147-A177-3AD203B41FA5}">
                      <a16:colId xmlns:a16="http://schemas.microsoft.com/office/drawing/2014/main" val="1750384469"/>
                    </a:ext>
                  </a:extLst>
                </a:gridCol>
                <a:gridCol w="1630680">
                  <a:extLst>
                    <a:ext uri="{9D8B030D-6E8A-4147-A177-3AD203B41FA5}">
                      <a16:colId xmlns:a16="http://schemas.microsoft.com/office/drawing/2014/main" val="3623721961"/>
                    </a:ext>
                  </a:extLst>
                </a:gridCol>
                <a:gridCol w="599440">
                  <a:extLst>
                    <a:ext uri="{9D8B030D-6E8A-4147-A177-3AD203B41FA5}">
                      <a16:colId xmlns:a16="http://schemas.microsoft.com/office/drawing/2014/main" val="2242051158"/>
                    </a:ext>
                  </a:extLst>
                </a:gridCol>
                <a:gridCol w="1197405">
                  <a:extLst>
                    <a:ext uri="{9D8B030D-6E8A-4147-A177-3AD203B41FA5}">
                      <a16:colId xmlns:a16="http://schemas.microsoft.com/office/drawing/2014/main" val="2027223560"/>
                    </a:ext>
                  </a:extLst>
                </a:gridCol>
                <a:gridCol w="47195">
                  <a:extLst>
                    <a:ext uri="{9D8B030D-6E8A-4147-A177-3AD203B41FA5}">
                      <a16:colId xmlns:a16="http://schemas.microsoft.com/office/drawing/2014/main" val="357902820"/>
                    </a:ext>
                  </a:extLst>
                </a:gridCol>
              </a:tblGrid>
              <a:tr h="767528">
                <a:tc>
                  <a:txBody>
                    <a:bodyPr/>
                    <a:lstStyle/>
                    <a:p>
                      <a:pPr algn="ctr" rtl="0" fontAlgn="ctr"/>
                      <a:r>
                        <a:rPr lang="en-US" sz="1300" u="none" strike="noStrike" dirty="0">
                          <a:effectLst/>
                          <a:latin typeface="+mn-lt"/>
                        </a:rPr>
                        <a:t>Protein Name</a:t>
                      </a:r>
                      <a:endParaRPr lang="en-US" sz="1300" b="1" i="0" u="none" strike="noStrike" dirty="0">
                        <a:solidFill>
                          <a:srgbClr val="000000"/>
                        </a:solidFill>
                        <a:effectLst/>
                        <a:latin typeface="+mn-lt"/>
                      </a:endParaRPr>
                    </a:p>
                  </a:txBody>
                  <a:tcPr marL="6044" marR="6044" marT="6044" marB="0" anchor="ctr"/>
                </a:tc>
                <a:tc>
                  <a:txBody>
                    <a:bodyPr/>
                    <a:lstStyle/>
                    <a:p>
                      <a:pPr algn="ctr" rtl="0" fontAlgn="ctr"/>
                      <a:r>
                        <a:rPr lang="en-US" sz="1300" u="none" strike="noStrike" dirty="0">
                          <a:effectLst/>
                          <a:latin typeface="+mn-lt"/>
                        </a:rPr>
                        <a:t>Peptide Sequence</a:t>
                      </a:r>
                      <a:endParaRPr lang="en-US" sz="1300" b="1" i="0" u="none" strike="noStrike" dirty="0">
                        <a:solidFill>
                          <a:srgbClr val="000000"/>
                        </a:solidFill>
                        <a:effectLst/>
                        <a:latin typeface="+mn-lt"/>
                      </a:endParaRPr>
                    </a:p>
                  </a:txBody>
                  <a:tcPr marL="6044" marR="6044" marT="6044" marB="0" anchor="ctr"/>
                </a:tc>
                <a:tc>
                  <a:txBody>
                    <a:bodyPr/>
                    <a:lstStyle/>
                    <a:p>
                      <a:pPr algn="ctr" rtl="0" fontAlgn="ctr"/>
                      <a:r>
                        <a:rPr lang="en-US" sz="1300" u="none" strike="noStrike">
                          <a:effectLst/>
                          <a:latin typeface="+mn-lt"/>
                        </a:rPr>
                        <a:t>Charge</a:t>
                      </a:r>
                      <a:endParaRPr lang="en-US" sz="1300" b="1" i="0" u="none" strike="noStrike">
                        <a:solidFill>
                          <a:srgbClr val="000000"/>
                        </a:solidFill>
                        <a:effectLst/>
                        <a:latin typeface="+mn-lt"/>
                      </a:endParaRPr>
                    </a:p>
                  </a:txBody>
                  <a:tcPr marL="6044" marR="6044" marT="6044" marB="0" anchor="ctr"/>
                </a:tc>
                <a:tc>
                  <a:txBody>
                    <a:bodyPr/>
                    <a:lstStyle/>
                    <a:p>
                      <a:pPr algn="ctr" rtl="0" fontAlgn="ctr"/>
                      <a:r>
                        <a:rPr lang="en-US" sz="1300" u="none" strike="noStrike" dirty="0">
                          <a:effectLst/>
                          <a:latin typeface="+mn-lt"/>
                        </a:rPr>
                        <a:t>Linear Range (</a:t>
                      </a:r>
                      <a:r>
                        <a:rPr lang="en-US" sz="1300" u="none" strike="noStrike" dirty="0" err="1">
                          <a:effectLst/>
                          <a:latin typeface="+mn-lt"/>
                        </a:rPr>
                        <a:t>fmol</a:t>
                      </a:r>
                      <a:r>
                        <a:rPr lang="en-US" sz="1300" u="none" strike="noStrike" dirty="0">
                          <a:effectLst/>
                          <a:latin typeface="+mn-lt"/>
                        </a:rPr>
                        <a:t>)</a:t>
                      </a:r>
                      <a:endParaRPr lang="en-US" sz="1300" b="1" i="0" u="none" strike="noStrike" dirty="0">
                        <a:solidFill>
                          <a:srgbClr val="000000"/>
                        </a:solidFill>
                        <a:effectLst/>
                        <a:latin typeface="+mn-lt"/>
                      </a:endParaRPr>
                    </a:p>
                  </a:txBody>
                  <a:tcPr marL="6044" marR="6044" marT="6044" marB="0" anchor="ctr"/>
                </a:tc>
                <a:tc>
                  <a:txBody>
                    <a:bodyPr/>
                    <a:lstStyle/>
                    <a:p>
                      <a:pPr algn="ctr" rtl="0" fontAlgn="ctr"/>
                      <a:endParaRPr lang="en-US" sz="1300" b="1" i="0" u="none" strike="noStrike" dirty="0">
                        <a:solidFill>
                          <a:srgbClr val="000000"/>
                        </a:solidFill>
                        <a:effectLst/>
                        <a:latin typeface="+mn-lt"/>
                      </a:endParaRPr>
                    </a:p>
                  </a:txBody>
                  <a:tcPr marL="6044" marR="6044" marT="6044" marB="0" anchor="ctr"/>
                </a:tc>
                <a:extLst>
                  <a:ext uri="{0D108BD9-81ED-4DB2-BD59-A6C34878D82A}">
                    <a16:rowId xmlns:a16="http://schemas.microsoft.com/office/drawing/2014/main" val="908593309"/>
                  </a:ext>
                </a:extLst>
              </a:tr>
              <a:tr h="199436">
                <a:tc rowSpan="2">
                  <a:txBody>
                    <a:bodyPr/>
                    <a:lstStyle/>
                    <a:p>
                      <a:pPr algn="ctr" rtl="0" fontAlgn="t"/>
                      <a:r>
                        <a:rPr lang="en-US" sz="1300" u="none" strike="noStrike">
                          <a:effectLst/>
                          <a:latin typeface="+mn-lt"/>
                        </a:rPr>
                        <a:t>IL6</a:t>
                      </a:r>
                      <a:endParaRPr lang="en-US" sz="1300" b="0" i="0" u="none" strike="noStrike">
                        <a:solidFill>
                          <a:srgbClr val="000000"/>
                        </a:solidFill>
                        <a:effectLst/>
                        <a:latin typeface="+mn-lt"/>
                      </a:endParaRPr>
                    </a:p>
                  </a:txBody>
                  <a:tcPr marL="6044" marR="6044" marT="6044" marB="0"/>
                </a:tc>
                <a:tc>
                  <a:txBody>
                    <a:bodyPr/>
                    <a:lstStyle/>
                    <a:p>
                      <a:pPr algn="ctr" rtl="0" fontAlgn="t"/>
                      <a:r>
                        <a:rPr lang="en-US" sz="1300" u="none" strike="noStrike">
                          <a:effectLst/>
                          <a:latin typeface="+mn-lt"/>
                        </a:rPr>
                        <a:t>LPEIQR</a:t>
                      </a:r>
                      <a:endParaRPr lang="en-US" sz="1300" b="0" i="0" u="none" strike="noStrike">
                        <a:solidFill>
                          <a:srgbClr val="000000"/>
                        </a:solidFill>
                        <a:effectLst/>
                        <a:latin typeface="+mn-lt"/>
                      </a:endParaRPr>
                    </a:p>
                  </a:txBody>
                  <a:tcPr marL="6044" marR="6044" marT="6044" marB="0"/>
                </a:tc>
                <a:tc>
                  <a:txBody>
                    <a:bodyPr/>
                    <a:lstStyle/>
                    <a:p>
                      <a:pPr algn="ctr" rtl="0" fontAlgn="t"/>
                      <a:r>
                        <a:rPr lang="en-US" sz="1300" u="none" strike="noStrike">
                          <a:effectLst/>
                          <a:latin typeface="+mn-lt"/>
                        </a:rPr>
                        <a:t>2</a:t>
                      </a:r>
                      <a:endParaRPr lang="en-US" sz="1300" b="0" i="0" u="none" strike="noStrike">
                        <a:solidFill>
                          <a:srgbClr val="000000"/>
                        </a:solidFill>
                        <a:effectLst/>
                        <a:latin typeface="+mn-lt"/>
                      </a:endParaRPr>
                    </a:p>
                  </a:txBody>
                  <a:tcPr marL="6044" marR="6044" marT="6044" marB="0"/>
                </a:tc>
                <a:tc>
                  <a:txBody>
                    <a:bodyPr/>
                    <a:lstStyle/>
                    <a:p>
                      <a:pPr algn="ctr" rtl="0" fontAlgn="t"/>
                      <a:r>
                        <a:rPr lang="en-US" sz="1300" u="none" strike="noStrike">
                          <a:effectLst/>
                          <a:latin typeface="+mn-lt"/>
                        </a:rPr>
                        <a:t>0.1 -200</a:t>
                      </a:r>
                      <a:endParaRPr lang="en-US" sz="1300" b="0" i="0" u="none" strike="noStrike">
                        <a:solidFill>
                          <a:srgbClr val="000000"/>
                        </a:solidFill>
                        <a:effectLst/>
                        <a:latin typeface="+mn-lt"/>
                      </a:endParaRPr>
                    </a:p>
                  </a:txBody>
                  <a:tcPr marL="6044" marR="6044" marT="6044" marB="0"/>
                </a:tc>
                <a:tc>
                  <a:txBody>
                    <a:bodyPr/>
                    <a:lstStyle/>
                    <a:p>
                      <a:pPr algn="ctr" rtl="0" fontAlgn="t"/>
                      <a:endParaRPr lang="en-US" sz="1300" b="0" i="0" u="none" strike="noStrike" dirty="0">
                        <a:solidFill>
                          <a:srgbClr val="000000"/>
                        </a:solidFill>
                        <a:effectLst/>
                        <a:latin typeface="+mn-lt"/>
                      </a:endParaRPr>
                    </a:p>
                  </a:txBody>
                  <a:tcPr marL="6044" marR="6044" marT="6044" marB="0"/>
                </a:tc>
                <a:extLst>
                  <a:ext uri="{0D108BD9-81ED-4DB2-BD59-A6C34878D82A}">
                    <a16:rowId xmlns:a16="http://schemas.microsoft.com/office/drawing/2014/main" val="1157672835"/>
                  </a:ext>
                </a:extLst>
              </a:tr>
              <a:tr h="199436">
                <a:tc vMerge="1">
                  <a:txBody>
                    <a:bodyPr/>
                    <a:lstStyle/>
                    <a:p>
                      <a:endParaRPr lang="en-US"/>
                    </a:p>
                  </a:txBody>
                  <a:tcPr/>
                </a:tc>
                <a:tc>
                  <a:txBody>
                    <a:bodyPr/>
                    <a:lstStyle/>
                    <a:p>
                      <a:pPr algn="ctr" rtl="0" fontAlgn="t"/>
                      <a:r>
                        <a:rPr lang="en-US" sz="1300" u="none" strike="noStrike">
                          <a:effectLst/>
                          <a:latin typeface="+mn-lt"/>
                        </a:rPr>
                        <a:t>ALEEFLK</a:t>
                      </a:r>
                      <a:endParaRPr lang="en-US" sz="1300" b="0" i="0" u="none" strike="noStrike">
                        <a:solidFill>
                          <a:srgbClr val="000000"/>
                        </a:solidFill>
                        <a:effectLst/>
                        <a:latin typeface="+mn-lt"/>
                      </a:endParaRPr>
                    </a:p>
                  </a:txBody>
                  <a:tcPr marL="6044" marR="6044" marT="6044" marB="0"/>
                </a:tc>
                <a:tc>
                  <a:txBody>
                    <a:bodyPr/>
                    <a:lstStyle/>
                    <a:p>
                      <a:pPr algn="ctr" rtl="0" fontAlgn="t"/>
                      <a:r>
                        <a:rPr lang="en-US" sz="1300" u="none" strike="noStrike">
                          <a:effectLst/>
                          <a:latin typeface="+mn-lt"/>
                        </a:rPr>
                        <a:t>2</a:t>
                      </a:r>
                      <a:endParaRPr lang="en-US" sz="1300" b="0" i="0" u="none" strike="noStrike">
                        <a:solidFill>
                          <a:srgbClr val="000000"/>
                        </a:solidFill>
                        <a:effectLst/>
                        <a:latin typeface="+mn-lt"/>
                      </a:endParaRPr>
                    </a:p>
                  </a:txBody>
                  <a:tcPr marL="6044" marR="6044" marT="6044" marB="0"/>
                </a:tc>
                <a:tc>
                  <a:txBody>
                    <a:bodyPr/>
                    <a:lstStyle/>
                    <a:p>
                      <a:pPr algn="ctr" rtl="0" fontAlgn="t"/>
                      <a:r>
                        <a:rPr lang="en-US" sz="1300" u="none" strike="noStrike">
                          <a:effectLst/>
                          <a:latin typeface="+mn-lt"/>
                        </a:rPr>
                        <a:t>0.05-200</a:t>
                      </a:r>
                      <a:endParaRPr lang="en-US" sz="1300" b="0" i="0" u="none" strike="noStrike">
                        <a:solidFill>
                          <a:srgbClr val="000000"/>
                        </a:solidFill>
                        <a:effectLst/>
                        <a:latin typeface="+mn-lt"/>
                      </a:endParaRPr>
                    </a:p>
                  </a:txBody>
                  <a:tcPr marL="6044" marR="6044" marT="6044" marB="0"/>
                </a:tc>
                <a:tc>
                  <a:txBody>
                    <a:bodyPr/>
                    <a:lstStyle/>
                    <a:p>
                      <a:pPr algn="ctr" rtl="0" fontAlgn="t"/>
                      <a:endParaRPr lang="en-US" sz="1300" b="0" i="0" u="none" strike="noStrike" dirty="0">
                        <a:solidFill>
                          <a:srgbClr val="000000"/>
                        </a:solidFill>
                        <a:effectLst/>
                        <a:latin typeface="+mn-lt"/>
                      </a:endParaRPr>
                    </a:p>
                  </a:txBody>
                  <a:tcPr marL="6044" marR="6044" marT="6044" marB="0"/>
                </a:tc>
                <a:extLst>
                  <a:ext uri="{0D108BD9-81ED-4DB2-BD59-A6C34878D82A}">
                    <a16:rowId xmlns:a16="http://schemas.microsoft.com/office/drawing/2014/main" val="1810544967"/>
                  </a:ext>
                </a:extLst>
              </a:tr>
              <a:tr h="199436">
                <a:tc>
                  <a:txBody>
                    <a:bodyPr/>
                    <a:lstStyle/>
                    <a:p>
                      <a:pPr algn="ctr" rtl="0" fontAlgn="t"/>
                      <a:r>
                        <a:rPr lang="en-US" sz="1300" u="none" strike="noStrike">
                          <a:effectLst/>
                          <a:latin typeface="+mn-lt"/>
                        </a:rPr>
                        <a:t>IL18</a:t>
                      </a:r>
                      <a:endParaRPr lang="en-US" sz="1300" b="0" i="0" u="none" strike="noStrike">
                        <a:solidFill>
                          <a:srgbClr val="000000"/>
                        </a:solidFill>
                        <a:effectLst/>
                        <a:latin typeface="+mn-lt"/>
                      </a:endParaRPr>
                    </a:p>
                  </a:txBody>
                  <a:tcPr marL="6044" marR="6044" marT="6044" marB="0"/>
                </a:tc>
                <a:tc>
                  <a:txBody>
                    <a:bodyPr/>
                    <a:lstStyle/>
                    <a:p>
                      <a:pPr algn="ctr" rtl="0" fontAlgn="t"/>
                      <a:r>
                        <a:rPr lang="en-US" sz="1300" u="none" strike="noStrike">
                          <a:effectLst/>
                          <a:latin typeface="+mn-lt"/>
                        </a:rPr>
                        <a:t>SDLIFFQK</a:t>
                      </a:r>
                      <a:endParaRPr lang="en-US" sz="1300" b="0" i="0" u="none" strike="noStrike">
                        <a:solidFill>
                          <a:srgbClr val="000000"/>
                        </a:solidFill>
                        <a:effectLst/>
                        <a:latin typeface="+mn-lt"/>
                      </a:endParaRPr>
                    </a:p>
                  </a:txBody>
                  <a:tcPr marL="6044" marR="6044" marT="6044" marB="0"/>
                </a:tc>
                <a:tc>
                  <a:txBody>
                    <a:bodyPr/>
                    <a:lstStyle/>
                    <a:p>
                      <a:pPr algn="ctr" rtl="0" fontAlgn="t"/>
                      <a:r>
                        <a:rPr lang="en-US" sz="1300" u="none" strike="noStrike">
                          <a:effectLst/>
                          <a:latin typeface="+mn-lt"/>
                        </a:rPr>
                        <a:t>2</a:t>
                      </a:r>
                      <a:endParaRPr lang="en-US" sz="1300" b="0" i="0" u="none" strike="noStrike">
                        <a:solidFill>
                          <a:srgbClr val="000000"/>
                        </a:solidFill>
                        <a:effectLst/>
                        <a:latin typeface="+mn-lt"/>
                      </a:endParaRPr>
                    </a:p>
                  </a:txBody>
                  <a:tcPr marL="6044" marR="6044" marT="6044" marB="0"/>
                </a:tc>
                <a:tc>
                  <a:txBody>
                    <a:bodyPr/>
                    <a:lstStyle/>
                    <a:p>
                      <a:pPr algn="ctr" rtl="0" fontAlgn="t"/>
                      <a:r>
                        <a:rPr lang="en-US" sz="1300" u="none" strike="noStrike">
                          <a:effectLst/>
                          <a:latin typeface="+mn-lt"/>
                        </a:rPr>
                        <a:t>0.5-200</a:t>
                      </a:r>
                      <a:endParaRPr lang="en-US" sz="1300" b="0" i="0" u="none" strike="noStrike">
                        <a:solidFill>
                          <a:srgbClr val="000000"/>
                        </a:solidFill>
                        <a:effectLst/>
                        <a:latin typeface="+mn-lt"/>
                      </a:endParaRPr>
                    </a:p>
                  </a:txBody>
                  <a:tcPr marL="6044" marR="6044" marT="6044" marB="0"/>
                </a:tc>
                <a:tc>
                  <a:txBody>
                    <a:bodyPr/>
                    <a:lstStyle/>
                    <a:p>
                      <a:pPr algn="ctr" rtl="0" fontAlgn="t"/>
                      <a:endParaRPr lang="en-US" sz="1300" b="0" i="0" u="none" strike="noStrike" dirty="0">
                        <a:solidFill>
                          <a:srgbClr val="000000"/>
                        </a:solidFill>
                        <a:effectLst/>
                        <a:latin typeface="+mn-lt"/>
                      </a:endParaRPr>
                    </a:p>
                  </a:txBody>
                  <a:tcPr marL="6044" marR="6044" marT="6044" marB="0"/>
                </a:tc>
                <a:extLst>
                  <a:ext uri="{0D108BD9-81ED-4DB2-BD59-A6C34878D82A}">
                    <a16:rowId xmlns:a16="http://schemas.microsoft.com/office/drawing/2014/main" val="2473224774"/>
                  </a:ext>
                </a:extLst>
              </a:tr>
              <a:tr h="199436">
                <a:tc>
                  <a:txBody>
                    <a:bodyPr/>
                    <a:lstStyle/>
                    <a:p>
                      <a:pPr algn="ctr" rtl="0" fontAlgn="t"/>
                      <a:r>
                        <a:rPr lang="en-US" sz="1300" u="none" strike="noStrike">
                          <a:effectLst/>
                          <a:latin typeface="+mn-lt"/>
                        </a:rPr>
                        <a:t>KIM1</a:t>
                      </a:r>
                      <a:endParaRPr lang="en-US" sz="1300" b="0" i="0" u="none" strike="noStrike">
                        <a:solidFill>
                          <a:srgbClr val="000000"/>
                        </a:solidFill>
                        <a:effectLst/>
                        <a:latin typeface="+mn-lt"/>
                      </a:endParaRPr>
                    </a:p>
                  </a:txBody>
                  <a:tcPr marL="6044" marR="6044" marT="6044" marB="0"/>
                </a:tc>
                <a:tc>
                  <a:txBody>
                    <a:bodyPr/>
                    <a:lstStyle/>
                    <a:p>
                      <a:pPr algn="ctr" rtl="0" fontAlgn="t"/>
                      <a:r>
                        <a:rPr lang="en-US" sz="1300" u="none" strike="noStrike">
                          <a:effectLst/>
                          <a:latin typeface="+mn-lt"/>
                        </a:rPr>
                        <a:t>GGITTTC[+57.0]WGR</a:t>
                      </a:r>
                      <a:endParaRPr lang="en-US" sz="1300" b="0" i="0" u="none" strike="noStrike">
                        <a:solidFill>
                          <a:srgbClr val="000000"/>
                        </a:solidFill>
                        <a:effectLst/>
                        <a:latin typeface="+mn-lt"/>
                      </a:endParaRPr>
                    </a:p>
                  </a:txBody>
                  <a:tcPr marL="6044" marR="6044" marT="6044" marB="0"/>
                </a:tc>
                <a:tc>
                  <a:txBody>
                    <a:bodyPr/>
                    <a:lstStyle/>
                    <a:p>
                      <a:pPr algn="ctr" rtl="0" fontAlgn="t"/>
                      <a:r>
                        <a:rPr lang="en-US" sz="1300" u="none" strike="noStrike">
                          <a:effectLst/>
                          <a:latin typeface="+mn-lt"/>
                        </a:rPr>
                        <a:t>2</a:t>
                      </a:r>
                      <a:endParaRPr lang="en-US" sz="1300" b="0" i="0" u="none" strike="noStrike">
                        <a:solidFill>
                          <a:srgbClr val="000000"/>
                        </a:solidFill>
                        <a:effectLst/>
                        <a:latin typeface="+mn-lt"/>
                      </a:endParaRPr>
                    </a:p>
                  </a:txBody>
                  <a:tcPr marL="6044" marR="6044" marT="6044" marB="0"/>
                </a:tc>
                <a:tc>
                  <a:txBody>
                    <a:bodyPr/>
                    <a:lstStyle/>
                    <a:p>
                      <a:pPr algn="ctr" rtl="0" fontAlgn="t"/>
                      <a:r>
                        <a:rPr lang="en-US" sz="1300" u="none" strike="noStrike">
                          <a:effectLst/>
                          <a:latin typeface="+mn-lt"/>
                        </a:rPr>
                        <a:t>0.5-200</a:t>
                      </a:r>
                      <a:endParaRPr lang="en-US" sz="1300" b="0" i="0" u="none" strike="noStrike">
                        <a:solidFill>
                          <a:srgbClr val="000000"/>
                        </a:solidFill>
                        <a:effectLst/>
                        <a:latin typeface="+mn-lt"/>
                      </a:endParaRPr>
                    </a:p>
                  </a:txBody>
                  <a:tcPr marL="6044" marR="6044" marT="6044" marB="0"/>
                </a:tc>
                <a:tc>
                  <a:txBody>
                    <a:bodyPr/>
                    <a:lstStyle/>
                    <a:p>
                      <a:pPr algn="ctr" rtl="0" fontAlgn="t"/>
                      <a:endParaRPr lang="en-US" sz="1300" b="0" i="0" u="none" strike="noStrike" dirty="0">
                        <a:solidFill>
                          <a:srgbClr val="000000"/>
                        </a:solidFill>
                        <a:effectLst/>
                        <a:latin typeface="+mn-lt"/>
                      </a:endParaRPr>
                    </a:p>
                  </a:txBody>
                  <a:tcPr marL="6044" marR="6044" marT="6044" marB="0"/>
                </a:tc>
                <a:extLst>
                  <a:ext uri="{0D108BD9-81ED-4DB2-BD59-A6C34878D82A}">
                    <a16:rowId xmlns:a16="http://schemas.microsoft.com/office/drawing/2014/main" val="2880227415"/>
                  </a:ext>
                </a:extLst>
              </a:tr>
              <a:tr h="199436">
                <a:tc rowSpan="2">
                  <a:txBody>
                    <a:bodyPr/>
                    <a:lstStyle/>
                    <a:p>
                      <a:pPr algn="ctr" rtl="0" fontAlgn="t"/>
                      <a:r>
                        <a:rPr lang="en-US" sz="1300" u="none" strike="noStrike">
                          <a:effectLst/>
                          <a:latin typeface="+mn-lt"/>
                        </a:rPr>
                        <a:t>LCN2</a:t>
                      </a:r>
                      <a:endParaRPr lang="en-US" sz="1300" b="0" i="0" u="none" strike="noStrike">
                        <a:solidFill>
                          <a:srgbClr val="000000"/>
                        </a:solidFill>
                        <a:effectLst/>
                        <a:latin typeface="+mn-lt"/>
                      </a:endParaRPr>
                    </a:p>
                  </a:txBody>
                  <a:tcPr marL="6044" marR="6044" marT="6044" marB="0"/>
                </a:tc>
                <a:tc>
                  <a:txBody>
                    <a:bodyPr/>
                    <a:lstStyle/>
                    <a:p>
                      <a:pPr algn="ctr" rtl="0" fontAlgn="t"/>
                      <a:r>
                        <a:rPr lang="en-US" sz="1300" u="none" strike="noStrike">
                          <a:effectLst/>
                          <a:latin typeface="+mn-lt"/>
                        </a:rPr>
                        <a:t>VTLYGR</a:t>
                      </a:r>
                      <a:endParaRPr lang="en-US" sz="1300" b="0" i="0" u="none" strike="noStrike">
                        <a:solidFill>
                          <a:srgbClr val="000000"/>
                        </a:solidFill>
                        <a:effectLst/>
                        <a:latin typeface="+mn-lt"/>
                      </a:endParaRPr>
                    </a:p>
                  </a:txBody>
                  <a:tcPr marL="6044" marR="6044" marT="6044" marB="0"/>
                </a:tc>
                <a:tc>
                  <a:txBody>
                    <a:bodyPr/>
                    <a:lstStyle/>
                    <a:p>
                      <a:pPr algn="ctr" rtl="0" fontAlgn="t"/>
                      <a:r>
                        <a:rPr lang="en-US" sz="1300" u="none" strike="noStrike">
                          <a:effectLst/>
                          <a:latin typeface="+mn-lt"/>
                        </a:rPr>
                        <a:t>2</a:t>
                      </a:r>
                      <a:endParaRPr lang="en-US" sz="1300" b="0" i="0" u="none" strike="noStrike">
                        <a:solidFill>
                          <a:srgbClr val="000000"/>
                        </a:solidFill>
                        <a:effectLst/>
                        <a:latin typeface="+mn-lt"/>
                      </a:endParaRPr>
                    </a:p>
                  </a:txBody>
                  <a:tcPr marL="6044" marR="6044" marT="6044" marB="0"/>
                </a:tc>
                <a:tc>
                  <a:txBody>
                    <a:bodyPr/>
                    <a:lstStyle/>
                    <a:p>
                      <a:pPr algn="ctr" rtl="0" fontAlgn="t"/>
                      <a:r>
                        <a:rPr lang="en-US" sz="1300" u="none" strike="noStrike" dirty="0">
                          <a:effectLst/>
                          <a:latin typeface="+mn-lt"/>
                        </a:rPr>
                        <a:t>0.05-200</a:t>
                      </a:r>
                      <a:endParaRPr lang="en-US" sz="1300" b="0" i="0" u="none" strike="noStrike" dirty="0">
                        <a:solidFill>
                          <a:srgbClr val="000000"/>
                        </a:solidFill>
                        <a:effectLst/>
                        <a:latin typeface="+mn-lt"/>
                      </a:endParaRPr>
                    </a:p>
                  </a:txBody>
                  <a:tcPr marL="6044" marR="6044" marT="6044" marB="0"/>
                </a:tc>
                <a:tc>
                  <a:txBody>
                    <a:bodyPr/>
                    <a:lstStyle/>
                    <a:p>
                      <a:pPr algn="ctr" rtl="0" fontAlgn="t"/>
                      <a:endParaRPr lang="en-US" sz="1300" b="0" i="0" u="none" strike="noStrike" dirty="0">
                        <a:solidFill>
                          <a:srgbClr val="000000"/>
                        </a:solidFill>
                        <a:effectLst/>
                        <a:latin typeface="+mn-lt"/>
                      </a:endParaRPr>
                    </a:p>
                  </a:txBody>
                  <a:tcPr marL="6044" marR="6044" marT="6044" marB="0"/>
                </a:tc>
                <a:extLst>
                  <a:ext uri="{0D108BD9-81ED-4DB2-BD59-A6C34878D82A}">
                    <a16:rowId xmlns:a16="http://schemas.microsoft.com/office/drawing/2014/main" val="2485951345"/>
                  </a:ext>
                </a:extLst>
              </a:tr>
              <a:tr h="199436">
                <a:tc vMerge="1">
                  <a:txBody>
                    <a:bodyPr/>
                    <a:lstStyle/>
                    <a:p>
                      <a:endParaRPr lang="en-US"/>
                    </a:p>
                  </a:txBody>
                  <a:tcPr/>
                </a:tc>
                <a:tc>
                  <a:txBody>
                    <a:bodyPr/>
                    <a:lstStyle/>
                    <a:p>
                      <a:pPr algn="ctr" rtl="0" fontAlgn="t"/>
                      <a:r>
                        <a:rPr lang="en-US" sz="1300" u="none" strike="noStrike">
                          <a:effectLst/>
                          <a:latin typeface="+mn-lt"/>
                        </a:rPr>
                        <a:t>GLSDELK</a:t>
                      </a:r>
                      <a:endParaRPr lang="en-US" sz="1300" b="0" i="0" u="none" strike="noStrike">
                        <a:solidFill>
                          <a:srgbClr val="000000"/>
                        </a:solidFill>
                        <a:effectLst/>
                        <a:latin typeface="+mn-lt"/>
                      </a:endParaRPr>
                    </a:p>
                  </a:txBody>
                  <a:tcPr marL="6044" marR="6044" marT="6044" marB="0"/>
                </a:tc>
                <a:tc>
                  <a:txBody>
                    <a:bodyPr/>
                    <a:lstStyle/>
                    <a:p>
                      <a:pPr algn="ctr" rtl="0" fontAlgn="t"/>
                      <a:r>
                        <a:rPr lang="en-US" sz="1300" u="none" strike="noStrike">
                          <a:effectLst/>
                          <a:latin typeface="+mn-lt"/>
                        </a:rPr>
                        <a:t>2</a:t>
                      </a:r>
                      <a:endParaRPr lang="en-US" sz="1300" b="0" i="0" u="none" strike="noStrike">
                        <a:solidFill>
                          <a:srgbClr val="000000"/>
                        </a:solidFill>
                        <a:effectLst/>
                        <a:latin typeface="+mn-lt"/>
                      </a:endParaRPr>
                    </a:p>
                  </a:txBody>
                  <a:tcPr marL="6044" marR="6044" marT="6044" marB="0"/>
                </a:tc>
                <a:tc>
                  <a:txBody>
                    <a:bodyPr/>
                    <a:lstStyle/>
                    <a:p>
                      <a:pPr algn="ctr" rtl="0" fontAlgn="t"/>
                      <a:r>
                        <a:rPr lang="en-US" sz="1300" u="none" strike="noStrike">
                          <a:effectLst/>
                          <a:latin typeface="+mn-lt"/>
                        </a:rPr>
                        <a:t>0.05-200</a:t>
                      </a:r>
                      <a:endParaRPr lang="en-US" sz="1300" b="0" i="0" u="none" strike="noStrike">
                        <a:solidFill>
                          <a:srgbClr val="000000"/>
                        </a:solidFill>
                        <a:effectLst/>
                        <a:latin typeface="+mn-lt"/>
                      </a:endParaRPr>
                    </a:p>
                  </a:txBody>
                  <a:tcPr marL="6044" marR="6044" marT="6044" marB="0"/>
                </a:tc>
                <a:tc>
                  <a:txBody>
                    <a:bodyPr/>
                    <a:lstStyle/>
                    <a:p>
                      <a:pPr algn="ctr" rtl="0" fontAlgn="t"/>
                      <a:endParaRPr lang="en-US" sz="1300" b="0" i="0" u="none" strike="noStrike" dirty="0">
                        <a:solidFill>
                          <a:srgbClr val="000000"/>
                        </a:solidFill>
                        <a:effectLst/>
                        <a:latin typeface="+mn-lt"/>
                      </a:endParaRPr>
                    </a:p>
                  </a:txBody>
                  <a:tcPr marL="6044" marR="6044" marT="6044" marB="0"/>
                </a:tc>
                <a:extLst>
                  <a:ext uri="{0D108BD9-81ED-4DB2-BD59-A6C34878D82A}">
                    <a16:rowId xmlns:a16="http://schemas.microsoft.com/office/drawing/2014/main" val="2931527296"/>
                  </a:ext>
                </a:extLst>
              </a:tr>
              <a:tr h="199436">
                <a:tc>
                  <a:txBody>
                    <a:bodyPr/>
                    <a:lstStyle/>
                    <a:p>
                      <a:pPr algn="ctr" rtl="0" fontAlgn="t"/>
                      <a:r>
                        <a:rPr lang="en-US" sz="1300" u="none" strike="noStrike">
                          <a:effectLst/>
                          <a:latin typeface="+mn-lt"/>
                        </a:rPr>
                        <a:t>Clusterin</a:t>
                      </a:r>
                      <a:endParaRPr lang="en-US" sz="1300" b="0" i="0" u="none" strike="noStrike">
                        <a:solidFill>
                          <a:srgbClr val="000000"/>
                        </a:solidFill>
                        <a:effectLst/>
                        <a:latin typeface="+mn-lt"/>
                      </a:endParaRPr>
                    </a:p>
                  </a:txBody>
                  <a:tcPr marL="6044" marR="6044" marT="6044" marB="0"/>
                </a:tc>
                <a:tc>
                  <a:txBody>
                    <a:bodyPr/>
                    <a:lstStyle/>
                    <a:p>
                      <a:pPr algn="ctr" rtl="0" fontAlgn="t"/>
                      <a:r>
                        <a:rPr lang="en-US" sz="1300" u="none" strike="noStrike">
                          <a:effectLst/>
                          <a:latin typeface="+mn-lt"/>
                        </a:rPr>
                        <a:t>IDSLLESDR</a:t>
                      </a:r>
                      <a:endParaRPr lang="en-US" sz="1300" b="0" i="0" u="none" strike="noStrike">
                        <a:solidFill>
                          <a:srgbClr val="000000"/>
                        </a:solidFill>
                        <a:effectLst/>
                        <a:latin typeface="+mn-lt"/>
                      </a:endParaRPr>
                    </a:p>
                  </a:txBody>
                  <a:tcPr marL="6044" marR="6044" marT="6044" marB="0"/>
                </a:tc>
                <a:tc>
                  <a:txBody>
                    <a:bodyPr/>
                    <a:lstStyle/>
                    <a:p>
                      <a:pPr algn="ctr" rtl="0" fontAlgn="t"/>
                      <a:r>
                        <a:rPr lang="en-US" sz="1300" u="none" strike="noStrike">
                          <a:effectLst/>
                          <a:latin typeface="+mn-lt"/>
                        </a:rPr>
                        <a:t>2</a:t>
                      </a:r>
                      <a:endParaRPr lang="en-US" sz="1300" b="0" i="0" u="none" strike="noStrike">
                        <a:solidFill>
                          <a:srgbClr val="000000"/>
                        </a:solidFill>
                        <a:effectLst/>
                        <a:latin typeface="+mn-lt"/>
                      </a:endParaRPr>
                    </a:p>
                  </a:txBody>
                  <a:tcPr marL="6044" marR="6044" marT="6044" marB="0"/>
                </a:tc>
                <a:tc>
                  <a:txBody>
                    <a:bodyPr/>
                    <a:lstStyle/>
                    <a:p>
                      <a:pPr algn="ctr" rtl="0" fontAlgn="t"/>
                      <a:r>
                        <a:rPr lang="en-US" sz="1300" u="none" strike="noStrike" dirty="0">
                          <a:effectLst/>
                          <a:latin typeface="+mn-lt"/>
                        </a:rPr>
                        <a:t>0.1-200</a:t>
                      </a:r>
                      <a:endParaRPr lang="en-US" sz="1300" b="0" i="0" u="none" strike="noStrike" dirty="0">
                        <a:solidFill>
                          <a:srgbClr val="000000"/>
                        </a:solidFill>
                        <a:effectLst/>
                        <a:latin typeface="+mn-lt"/>
                      </a:endParaRPr>
                    </a:p>
                  </a:txBody>
                  <a:tcPr marL="6044" marR="6044" marT="6044" marB="0"/>
                </a:tc>
                <a:tc>
                  <a:txBody>
                    <a:bodyPr/>
                    <a:lstStyle/>
                    <a:p>
                      <a:pPr algn="ctr" rtl="0" fontAlgn="t"/>
                      <a:endParaRPr lang="en-US" sz="1300" b="0" i="0" u="none" strike="noStrike" dirty="0">
                        <a:solidFill>
                          <a:srgbClr val="000000"/>
                        </a:solidFill>
                        <a:effectLst/>
                        <a:latin typeface="+mn-lt"/>
                      </a:endParaRPr>
                    </a:p>
                  </a:txBody>
                  <a:tcPr marL="6044" marR="6044" marT="6044" marB="0"/>
                </a:tc>
                <a:extLst>
                  <a:ext uri="{0D108BD9-81ED-4DB2-BD59-A6C34878D82A}">
                    <a16:rowId xmlns:a16="http://schemas.microsoft.com/office/drawing/2014/main" val="3570277408"/>
                  </a:ext>
                </a:extLst>
              </a:tr>
              <a:tr h="209476">
                <a:tc rowSpan="2">
                  <a:txBody>
                    <a:bodyPr/>
                    <a:lstStyle/>
                    <a:p>
                      <a:pPr algn="ctr" rtl="0" fontAlgn="t"/>
                      <a:r>
                        <a:rPr lang="en-US" sz="1300" u="none" strike="noStrike">
                          <a:effectLst/>
                          <a:latin typeface="+mn-lt"/>
                        </a:rPr>
                        <a:t>CystatinC</a:t>
                      </a:r>
                      <a:endParaRPr lang="en-US" sz="1300" b="0" i="0" u="none" strike="noStrike">
                        <a:solidFill>
                          <a:srgbClr val="000000"/>
                        </a:solidFill>
                        <a:effectLst/>
                        <a:latin typeface="+mn-lt"/>
                      </a:endParaRPr>
                    </a:p>
                  </a:txBody>
                  <a:tcPr marL="6044" marR="6044" marT="6044" marB="0"/>
                </a:tc>
                <a:tc>
                  <a:txBody>
                    <a:bodyPr/>
                    <a:lstStyle/>
                    <a:p>
                      <a:pPr algn="ctr" rtl="0" fontAlgn="t"/>
                      <a:r>
                        <a:rPr lang="en-US" sz="1300" u="none" strike="noStrike">
                          <a:effectLst/>
                          <a:latin typeface="+mn-lt"/>
                        </a:rPr>
                        <a:t>LLGAPQEADASEEGVQR</a:t>
                      </a:r>
                      <a:endParaRPr lang="en-US" sz="1300" b="0" i="0" u="none" strike="noStrike">
                        <a:solidFill>
                          <a:srgbClr val="000000"/>
                        </a:solidFill>
                        <a:effectLst/>
                        <a:latin typeface="+mn-lt"/>
                      </a:endParaRPr>
                    </a:p>
                  </a:txBody>
                  <a:tcPr marL="6044" marR="6044" marT="6044" marB="0"/>
                </a:tc>
                <a:tc>
                  <a:txBody>
                    <a:bodyPr/>
                    <a:lstStyle/>
                    <a:p>
                      <a:pPr algn="ctr" rtl="0" fontAlgn="t"/>
                      <a:r>
                        <a:rPr lang="en-US" sz="1300" u="none" strike="noStrike">
                          <a:effectLst/>
                          <a:latin typeface="+mn-lt"/>
                        </a:rPr>
                        <a:t>2</a:t>
                      </a:r>
                      <a:endParaRPr lang="en-US" sz="1300" b="0" i="0" u="none" strike="noStrike">
                        <a:solidFill>
                          <a:srgbClr val="000000"/>
                        </a:solidFill>
                        <a:effectLst/>
                        <a:latin typeface="+mn-lt"/>
                      </a:endParaRPr>
                    </a:p>
                  </a:txBody>
                  <a:tcPr marL="6044" marR="6044" marT="6044" marB="0"/>
                </a:tc>
                <a:tc>
                  <a:txBody>
                    <a:bodyPr/>
                    <a:lstStyle/>
                    <a:p>
                      <a:pPr algn="ctr" rtl="0" fontAlgn="t"/>
                      <a:r>
                        <a:rPr lang="en-US" sz="1300" u="none" strike="noStrike" dirty="0">
                          <a:effectLst/>
                          <a:latin typeface="+mn-lt"/>
                        </a:rPr>
                        <a:t>0.5-200</a:t>
                      </a:r>
                      <a:endParaRPr lang="en-US" sz="1300" b="0" i="0" u="none" strike="noStrike" dirty="0">
                        <a:solidFill>
                          <a:srgbClr val="000000"/>
                        </a:solidFill>
                        <a:effectLst/>
                        <a:latin typeface="+mn-lt"/>
                      </a:endParaRPr>
                    </a:p>
                  </a:txBody>
                  <a:tcPr marL="6044" marR="6044" marT="6044" marB="0"/>
                </a:tc>
                <a:tc>
                  <a:txBody>
                    <a:bodyPr/>
                    <a:lstStyle/>
                    <a:p>
                      <a:pPr algn="ctr" rtl="0" fontAlgn="t"/>
                      <a:endParaRPr lang="en-US" sz="1300" b="0" i="0" u="none" strike="noStrike" dirty="0">
                        <a:solidFill>
                          <a:srgbClr val="000000"/>
                        </a:solidFill>
                        <a:effectLst/>
                        <a:latin typeface="+mn-lt"/>
                      </a:endParaRPr>
                    </a:p>
                  </a:txBody>
                  <a:tcPr marL="6044" marR="6044" marT="6044" marB="0"/>
                </a:tc>
                <a:extLst>
                  <a:ext uri="{0D108BD9-81ED-4DB2-BD59-A6C34878D82A}">
                    <a16:rowId xmlns:a16="http://schemas.microsoft.com/office/drawing/2014/main" val="1509017262"/>
                  </a:ext>
                </a:extLst>
              </a:tr>
              <a:tr h="199436">
                <a:tc vMerge="1">
                  <a:txBody>
                    <a:bodyPr/>
                    <a:lstStyle/>
                    <a:p>
                      <a:endParaRPr lang="en-US"/>
                    </a:p>
                  </a:txBody>
                  <a:tcPr/>
                </a:tc>
                <a:tc>
                  <a:txBody>
                    <a:bodyPr/>
                    <a:lstStyle/>
                    <a:p>
                      <a:pPr algn="ctr" rtl="0" fontAlgn="t"/>
                      <a:r>
                        <a:rPr lang="en-US" sz="1300" u="none" strike="noStrike">
                          <a:effectLst/>
                          <a:latin typeface="+mn-lt"/>
                        </a:rPr>
                        <a:t>ALDFAVSEYNK</a:t>
                      </a:r>
                      <a:endParaRPr lang="en-US" sz="1300" b="0" i="0" u="none" strike="noStrike">
                        <a:solidFill>
                          <a:srgbClr val="000000"/>
                        </a:solidFill>
                        <a:effectLst/>
                        <a:latin typeface="+mn-lt"/>
                      </a:endParaRPr>
                    </a:p>
                  </a:txBody>
                  <a:tcPr marL="6044" marR="6044" marT="6044" marB="0"/>
                </a:tc>
                <a:tc>
                  <a:txBody>
                    <a:bodyPr/>
                    <a:lstStyle/>
                    <a:p>
                      <a:pPr algn="ctr" rtl="0" fontAlgn="t"/>
                      <a:r>
                        <a:rPr lang="en-US" sz="1300" u="none" strike="noStrike">
                          <a:effectLst/>
                          <a:latin typeface="+mn-lt"/>
                        </a:rPr>
                        <a:t>2</a:t>
                      </a:r>
                      <a:endParaRPr lang="en-US" sz="1300" b="0" i="0" u="none" strike="noStrike">
                        <a:solidFill>
                          <a:srgbClr val="000000"/>
                        </a:solidFill>
                        <a:effectLst/>
                        <a:latin typeface="+mn-lt"/>
                      </a:endParaRPr>
                    </a:p>
                  </a:txBody>
                  <a:tcPr marL="6044" marR="6044" marT="6044" marB="0"/>
                </a:tc>
                <a:tc>
                  <a:txBody>
                    <a:bodyPr/>
                    <a:lstStyle/>
                    <a:p>
                      <a:pPr algn="ctr" rtl="0" fontAlgn="t"/>
                      <a:r>
                        <a:rPr lang="en-US" sz="1300" u="none" strike="noStrike">
                          <a:effectLst/>
                          <a:latin typeface="+mn-lt"/>
                        </a:rPr>
                        <a:t>2-200</a:t>
                      </a:r>
                      <a:endParaRPr lang="en-US" sz="1300" b="0" i="0" u="none" strike="noStrike">
                        <a:solidFill>
                          <a:srgbClr val="000000"/>
                        </a:solidFill>
                        <a:effectLst/>
                        <a:latin typeface="+mn-lt"/>
                      </a:endParaRPr>
                    </a:p>
                  </a:txBody>
                  <a:tcPr marL="6044" marR="6044" marT="6044" marB="0"/>
                </a:tc>
                <a:tc>
                  <a:txBody>
                    <a:bodyPr/>
                    <a:lstStyle/>
                    <a:p>
                      <a:pPr algn="ctr" rtl="0" fontAlgn="t"/>
                      <a:endParaRPr lang="en-US" sz="1300" b="0" i="0" u="none" strike="noStrike" dirty="0">
                        <a:solidFill>
                          <a:srgbClr val="000000"/>
                        </a:solidFill>
                        <a:effectLst/>
                        <a:latin typeface="+mn-lt"/>
                      </a:endParaRPr>
                    </a:p>
                  </a:txBody>
                  <a:tcPr marL="6044" marR="6044" marT="6044" marB="0"/>
                </a:tc>
                <a:extLst>
                  <a:ext uri="{0D108BD9-81ED-4DB2-BD59-A6C34878D82A}">
                    <a16:rowId xmlns:a16="http://schemas.microsoft.com/office/drawing/2014/main" val="558293680"/>
                  </a:ext>
                </a:extLst>
              </a:tr>
              <a:tr h="199436">
                <a:tc>
                  <a:txBody>
                    <a:bodyPr/>
                    <a:lstStyle/>
                    <a:p>
                      <a:pPr algn="ctr" rtl="0" fontAlgn="t"/>
                      <a:r>
                        <a:rPr lang="en-US" sz="1300" u="none" strike="noStrike">
                          <a:effectLst/>
                          <a:latin typeface="+mn-lt"/>
                        </a:rPr>
                        <a:t>TFF3</a:t>
                      </a:r>
                      <a:endParaRPr lang="en-US" sz="1300" b="0" i="0" u="none" strike="noStrike">
                        <a:solidFill>
                          <a:srgbClr val="000000"/>
                        </a:solidFill>
                        <a:effectLst/>
                        <a:latin typeface="+mn-lt"/>
                      </a:endParaRPr>
                    </a:p>
                  </a:txBody>
                  <a:tcPr marL="6044" marR="6044" marT="6044" marB="0"/>
                </a:tc>
                <a:tc>
                  <a:txBody>
                    <a:bodyPr/>
                    <a:lstStyle/>
                    <a:p>
                      <a:pPr algn="ctr" rtl="0" fontAlgn="t"/>
                      <a:r>
                        <a:rPr lang="en-US" sz="1300" u="none" strike="noStrike">
                          <a:effectLst/>
                          <a:latin typeface="+mn-lt"/>
                        </a:rPr>
                        <a:t>VDC[+57.0]NNR</a:t>
                      </a:r>
                      <a:endParaRPr lang="en-US" sz="1300" b="0" i="0" u="none" strike="noStrike">
                        <a:solidFill>
                          <a:srgbClr val="000000"/>
                        </a:solidFill>
                        <a:effectLst/>
                        <a:latin typeface="+mn-lt"/>
                      </a:endParaRPr>
                    </a:p>
                  </a:txBody>
                  <a:tcPr marL="6044" marR="6044" marT="6044" marB="0"/>
                </a:tc>
                <a:tc>
                  <a:txBody>
                    <a:bodyPr/>
                    <a:lstStyle/>
                    <a:p>
                      <a:pPr algn="ctr" rtl="0" fontAlgn="t"/>
                      <a:r>
                        <a:rPr lang="en-US" sz="1300" u="none" strike="noStrike">
                          <a:effectLst/>
                          <a:latin typeface="+mn-lt"/>
                        </a:rPr>
                        <a:t>2,3</a:t>
                      </a:r>
                      <a:endParaRPr lang="en-US" sz="1300" b="0" i="0" u="none" strike="noStrike">
                        <a:solidFill>
                          <a:srgbClr val="000000"/>
                        </a:solidFill>
                        <a:effectLst/>
                        <a:latin typeface="+mn-lt"/>
                      </a:endParaRPr>
                    </a:p>
                  </a:txBody>
                  <a:tcPr marL="6044" marR="6044" marT="6044" marB="0"/>
                </a:tc>
                <a:tc>
                  <a:txBody>
                    <a:bodyPr/>
                    <a:lstStyle/>
                    <a:p>
                      <a:pPr algn="ctr" rtl="0" fontAlgn="t"/>
                      <a:r>
                        <a:rPr lang="en-US" sz="1300" u="none" strike="noStrike" dirty="0">
                          <a:effectLst/>
                          <a:latin typeface="+mn-lt"/>
                        </a:rPr>
                        <a:t>0.2-200</a:t>
                      </a:r>
                      <a:endParaRPr lang="en-US" sz="1300" b="0" i="0" u="none" strike="noStrike" dirty="0">
                        <a:solidFill>
                          <a:srgbClr val="000000"/>
                        </a:solidFill>
                        <a:effectLst/>
                        <a:latin typeface="+mn-lt"/>
                      </a:endParaRPr>
                    </a:p>
                  </a:txBody>
                  <a:tcPr marL="6044" marR="6044" marT="6044" marB="0"/>
                </a:tc>
                <a:tc>
                  <a:txBody>
                    <a:bodyPr/>
                    <a:lstStyle/>
                    <a:p>
                      <a:pPr algn="ctr" rtl="0" fontAlgn="t"/>
                      <a:endParaRPr lang="en-US" sz="1300" b="0" i="0" u="none" strike="noStrike" dirty="0">
                        <a:solidFill>
                          <a:srgbClr val="000000"/>
                        </a:solidFill>
                        <a:effectLst/>
                        <a:latin typeface="+mn-lt"/>
                      </a:endParaRPr>
                    </a:p>
                  </a:txBody>
                  <a:tcPr marL="6044" marR="6044" marT="6044" marB="0"/>
                </a:tc>
                <a:extLst>
                  <a:ext uri="{0D108BD9-81ED-4DB2-BD59-A6C34878D82A}">
                    <a16:rowId xmlns:a16="http://schemas.microsoft.com/office/drawing/2014/main" val="530270416"/>
                  </a:ext>
                </a:extLst>
              </a:tr>
              <a:tr h="199436">
                <a:tc rowSpan="2">
                  <a:txBody>
                    <a:bodyPr/>
                    <a:lstStyle/>
                    <a:p>
                      <a:pPr algn="ctr" rtl="0" fontAlgn="t"/>
                      <a:r>
                        <a:rPr lang="en-US" sz="1300" u="none" strike="noStrike" dirty="0">
                          <a:effectLst/>
                          <a:latin typeface="+mn-lt"/>
                        </a:rPr>
                        <a:t>Albumin</a:t>
                      </a:r>
                      <a:endParaRPr lang="en-US" sz="1300" b="0" i="0" u="none" strike="noStrike" dirty="0">
                        <a:solidFill>
                          <a:srgbClr val="000000"/>
                        </a:solidFill>
                        <a:effectLst/>
                        <a:latin typeface="+mn-lt"/>
                      </a:endParaRPr>
                    </a:p>
                  </a:txBody>
                  <a:tcPr marL="6044" marR="6044" marT="6044" marB="0"/>
                </a:tc>
                <a:tc>
                  <a:txBody>
                    <a:bodyPr/>
                    <a:lstStyle/>
                    <a:p>
                      <a:pPr algn="ctr" rtl="0" fontAlgn="t"/>
                      <a:r>
                        <a:rPr lang="en-US" sz="1300" u="none" strike="noStrike">
                          <a:effectLst/>
                          <a:latin typeface="+mn-lt"/>
                        </a:rPr>
                        <a:t>DLGEQHFK</a:t>
                      </a:r>
                      <a:endParaRPr lang="en-US" sz="1300" b="0" i="0" u="none" strike="noStrike">
                        <a:solidFill>
                          <a:srgbClr val="000000"/>
                        </a:solidFill>
                        <a:effectLst/>
                        <a:latin typeface="+mn-lt"/>
                      </a:endParaRPr>
                    </a:p>
                  </a:txBody>
                  <a:tcPr marL="6044" marR="6044" marT="6044" marB="0"/>
                </a:tc>
                <a:tc>
                  <a:txBody>
                    <a:bodyPr/>
                    <a:lstStyle/>
                    <a:p>
                      <a:pPr algn="ctr" rtl="0" fontAlgn="t"/>
                      <a:r>
                        <a:rPr lang="en-US" sz="1300" u="none" strike="noStrike">
                          <a:effectLst/>
                          <a:latin typeface="+mn-lt"/>
                        </a:rPr>
                        <a:t>2,3</a:t>
                      </a:r>
                      <a:endParaRPr lang="en-US" sz="1300" b="0" i="0" u="none" strike="noStrike">
                        <a:solidFill>
                          <a:srgbClr val="000000"/>
                        </a:solidFill>
                        <a:effectLst/>
                        <a:latin typeface="+mn-lt"/>
                      </a:endParaRPr>
                    </a:p>
                  </a:txBody>
                  <a:tcPr marL="6044" marR="6044" marT="6044" marB="0"/>
                </a:tc>
                <a:tc>
                  <a:txBody>
                    <a:bodyPr/>
                    <a:lstStyle/>
                    <a:p>
                      <a:pPr algn="ctr" rtl="0" fontAlgn="t"/>
                      <a:r>
                        <a:rPr lang="en-US" sz="1300" u="none" strike="noStrike">
                          <a:effectLst/>
                          <a:latin typeface="+mn-lt"/>
                        </a:rPr>
                        <a:t>0.02-200</a:t>
                      </a:r>
                      <a:endParaRPr lang="en-US" sz="1300" b="0" i="0" u="none" strike="noStrike">
                        <a:solidFill>
                          <a:srgbClr val="000000"/>
                        </a:solidFill>
                        <a:effectLst/>
                        <a:latin typeface="+mn-lt"/>
                      </a:endParaRPr>
                    </a:p>
                  </a:txBody>
                  <a:tcPr marL="6044" marR="6044" marT="6044" marB="0"/>
                </a:tc>
                <a:tc>
                  <a:txBody>
                    <a:bodyPr/>
                    <a:lstStyle/>
                    <a:p>
                      <a:pPr algn="ctr" rtl="0" fontAlgn="t"/>
                      <a:endParaRPr lang="en-US" sz="1300" b="0" i="0" u="none" strike="noStrike" dirty="0">
                        <a:solidFill>
                          <a:srgbClr val="000000"/>
                        </a:solidFill>
                        <a:effectLst/>
                        <a:latin typeface="+mn-lt"/>
                      </a:endParaRPr>
                    </a:p>
                  </a:txBody>
                  <a:tcPr marL="6044" marR="6044" marT="6044" marB="0"/>
                </a:tc>
                <a:extLst>
                  <a:ext uri="{0D108BD9-81ED-4DB2-BD59-A6C34878D82A}">
                    <a16:rowId xmlns:a16="http://schemas.microsoft.com/office/drawing/2014/main" val="3040650539"/>
                  </a:ext>
                </a:extLst>
              </a:tr>
              <a:tr h="199436">
                <a:tc vMerge="1">
                  <a:txBody>
                    <a:bodyPr/>
                    <a:lstStyle/>
                    <a:p>
                      <a:endParaRPr lang="en-US"/>
                    </a:p>
                  </a:txBody>
                  <a:tcPr/>
                </a:tc>
                <a:tc>
                  <a:txBody>
                    <a:bodyPr/>
                    <a:lstStyle/>
                    <a:p>
                      <a:pPr algn="ctr" rtl="0" fontAlgn="t"/>
                      <a:r>
                        <a:rPr lang="en-US" sz="1300" u="none" strike="noStrike">
                          <a:effectLst/>
                          <a:latin typeface="+mn-lt"/>
                        </a:rPr>
                        <a:t>APQVSTPTLVEAAR</a:t>
                      </a:r>
                      <a:endParaRPr lang="en-US" sz="1300" b="0" i="0" u="none" strike="noStrike">
                        <a:solidFill>
                          <a:srgbClr val="000000"/>
                        </a:solidFill>
                        <a:effectLst/>
                        <a:latin typeface="+mn-lt"/>
                      </a:endParaRPr>
                    </a:p>
                  </a:txBody>
                  <a:tcPr marL="6044" marR="6044" marT="6044" marB="0"/>
                </a:tc>
                <a:tc>
                  <a:txBody>
                    <a:bodyPr/>
                    <a:lstStyle/>
                    <a:p>
                      <a:pPr algn="ctr" rtl="0" fontAlgn="t"/>
                      <a:r>
                        <a:rPr lang="en-US" sz="1300" u="none" strike="noStrike">
                          <a:effectLst/>
                          <a:latin typeface="+mn-lt"/>
                        </a:rPr>
                        <a:t>2</a:t>
                      </a:r>
                      <a:endParaRPr lang="en-US" sz="1300" b="0" i="0" u="none" strike="noStrike">
                        <a:solidFill>
                          <a:srgbClr val="000000"/>
                        </a:solidFill>
                        <a:effectLst/>
                        <a:latin typeface="+mn-lt"/>
                      </a:endParaRPr>
                    </a:p>
                  </a:txBody>
                  <a:tcPr marL="6044" marR="6044" marT="6044" marB="0"/>
                </a:tc>
                <a:tc>
                  <a:txBody>
                    <a:bodyPr/>
                    <a:lstStyle/>
                    <a:p>
                      <a:pPr algn="ctr" rtl="0" fontAlgn="t"/>
                      <a:r>
                        <a:rPr lang="en-US" sz="1300" u="none" strike="noStrike">
                          <a:effectLst/>
                          <a:latin typeface="+mn-lt"/>
                        </a:rPr>
                        <a:t>0.5-200</a:t>
                      </a:r>
                      <a:endParaRPr lang="en-US" sz="1300" b="0" i="0" u="none" strike="noStrike">
                        <a:solidFill>
                          <a:srgbClr val="000000"/>
                        </a:solidFill>
                        <a:effectLst/>
                        <a:latin typeface="+mn-lt"/>
                      </a:endParaRPr>
                    </a:p>
                  </a:txBody>
                  <a:tcPr marL="6044" marR="6044" marT="6044" marB="0"/>
                </a:tc>
                <a:tc>
                  <a:txBody>
                    <a:bodyPr/>
                    <a:lstStyle/>
                    <a:p>
                      <a:pPr algn="ctr" rtl="0" fontAlgn="t"/>
                      <a:endParaRPr lang="en-US" sz="1300" b="0" i="0" u="none" strike="noStrike" dirty="0">
                        <a:solidFill>
                          <a:srgbClr val="000000"/>
                        </a:solidFill>
                        <a:effectLst/>
                        <a:latin typeface="+mn-lt"/>
                      </a:endParaRPr>
                    </a:p>
                  </a:txBody>
                  <a:tcPr marL="6044" marR="6044" marT="6044" marB="0"/>
                </a:tc>
                <a:extLst>
                  <a:ext uri="{0D108BD9-81ED-4DB2-BD59-A6C34878D82A}">
                    <a16:rowId xmlns:a16="http://schemas.microsoft.com/office/drawing/2014/main" val="1115453393"/>
                  </a:ext>
                </a:extLst>
              </a:tr>
              <a:tr h="199436">
                <a:tc rowSpan="2">
                  <a:txBody>
                    <a:bodyPr/>
                    <a:lstStyle/>
                    <a:p>
                      <a:pPr algn="ctr" rtl="0" fontAlgn="t"/>
                      <a:r>
                        <a:rPr lang="en-US" sz="1300" b="0" i="0" u="none" strike="noStrike" dirty="0">
                          <a:solidFill>
                            <a:srgbClr val="000000"/>
                          </a:solidFill>
                          <a:effectLst/>
                          <a:latin typeface="+mn-lt"/>
                        </a:rPr>
                        <a:t>MGEA5</a:t>
                      </a:r>
                    </a:p>
                  </a:txBody>
                  <a:tcPr marL="6044" marR="6044" marT="6044" marB="0"/>
                </a:tc>
                <a:tc>
                  <a:txBody>
                    <a:bodyPr/>
                    <a:lstStyle/>
                    <a:p>
                      <a:pPr algn="ctr" rtl="0" fontAlgn="t"/>
                      <a:r>
                        <a:rPr lang="en-US" sz="1300" u="none" strike="noStrike">
                          <a:effectLst/>
                          <a:latin typeface="+mn-lt"/>
                        </a:rPr>
                        <a:t>GGLAGEFQR</a:t>
                      </a:r>
                      <a:endParaRPr lang="en-US" sz="1300" b="0" i="0" u="none" strike="noStrike">
                        <a:solidFill>
                          <a:srgbClr val="000000"/>
                        </a:solidFill>
                        <a:effectLst/>
                        <a:latin typeface="+mn-lt"/>
                      </a:endParaRPr>
                    </a:p>
                  </a:txBody>
                  <a:tcPr marL="6044" marR="6044" marT="6044" marB="0"/>
                </a:tc>
                <a:tc>
                  <a:txBody>
                    <a:bodyPr/>
                    <a:lstStyle/>
                    <a:p>
                      <a:pPr algn="ctr" rtl="0" fontAlgn="t"/>
                      <a:r>
                        <a:rPr lang="en-US" sz="1300" u="none" strike="noStrike">
                          <a:effectLst/>
                          <a:latin typeface="+mn-lt"/>
                        </a:rPr>
                        <a:t>2</a:t>
                      </a:r>
                      <a:endParaRPr lang="en-US" sz="1300" b="0" i="0" u="none" strike="noStrike">
                        <a:solidFill>
                          <a:srgbClr val="000000"/>
                        </a:solidFill>
                        <a:effectLst/>
                        <a:latin typeface="+mn-lt"/>
                      </a:endParaRPr>
                    </a:p>
                  </a:txBody>
                  <a:tcPr marL="6044" marR="6044" marT="6044" marB="0"/>
                </a:tc>
                <a:tc>
                  <a:txBody>
                    <a:bodyPr/>
                    <a:lstStyle/>
                    <a:p>
                      <a:pPr algn="ctr" rtl="0" fontAlgn="t"/>
                      <a:r>
                        <a:rPr lang="en-US" sz="1300" u="none" strike="noStrike" dirty="0">
                          <a:effectLst/>
                          <a:latin typeface="+mn-lt"/>
                        </a:rPr>
                        <a:t>0.2-200</a:t>
                      </a:r>
                      <a:endParaRPr lang="en-US" sz="1300" b="0" i="0" u="none" strike="noStrike" dirty="0">
                        <a:solidFill>
                          <a:srgbClr val="000000"/>
                        </a:solidFill>
                        <a:effectLst/>
                        <a:latin typeface="+mn-lt"/>
                      </a:endParaRPr>
                    </a:p>
                  </a:txBody>
                  <a:tcPr marL="6044" marR="6044" marT="6044" marB="0"/>
                </a:tc>
                <a:tc>
                  <a:txBody>
                    <a:bodyPr/>
                    <a:lstStyle/>
                    <a:p>
                      <a:pPr algn="ctr" rtl="0" fontAlgn="t"/>
                      <a:endParaRPr lang="en-US" sz="1300" b="0" i="0" u="none" strike="noStrike" dirty="0">
                        <a:solidFill>
                          <a:srgbClr val="000000"/>
                        </a:solidFill>
                        <a:effectLst/>
                        <a:latin typeface="+mn-lt"/>
                      </a:endParaRPr>
                    </a:p>
                  </a:txBody>
                  <a:tcPr marL="6044" marR="6044" marT="6044" marB="0"/>
                </a:tc>
                <a:extLst>
                  <a:ext uri="{0D108BD9-81ED-4DB2-BD59-A6C34878D82A}">
                    <a16:rowId xmlns:a16="http://schemas.microsoft.com/office/drawing/2014/main" val="2452280336"/>
                  </a:ext>
                </a:extLst>
              </a:tr>
              <a:tr h="199436">
                <a:tc vMerge="1">
                  <a:txBody>
                    <a:bodyPr/>
                    <a:lstStyle/>
                    <a:p>
                      <a:endParaRPr lang="en-US"/>
                    </a:p>
                  </a:txBody>
                  <a:tcPr/>
                </a:tc>
                <a:tc>
                  <a:txBody>
                    <a:bodyPr/>
                    <a:lstStyle/>
                    <a:p>
                      <a:pPr algn="ctr" rtl="0" fontAlgn="t"/>
                      <a:r>
                        <a:rPr lang="en-US" sz="1300" u="none" strike="noStrike">
                          <a:effectLst/>
                          <a:latin typeface="+mn-lt"/>
                        </a:rPr>
                        <a:t>DVVILGR</a:t>
                      </a:r>
                      <a:endParaRPr lang="en-US" sz="1300" b="0" i="0" u="none" strike="noStrike">
                        <a:solidFill>
                          <a:srgbClr val="000000"/>
                        </a:solidFill>
                        <a:effectLst/>
                        <a:latin typeface="+mn-lt"/>
                      </a:endParaRPr>
                    </a:p>
                  </a:txBody>
                  <a:tcPr marL="6044" marR="6044" marT="6044" marB="0"/>
                </a:tc>
                <a:tc>
                  <a:txBody>
                    <a:bodyPr/>
                    <a:lstStyle/>
                    <a:p>
                      <a:pPr algn="ctr" rtl="0" fontAlgn="t"/>
                      <a:r>
                        <a:rPr lang="en-US" sz="1300" u="none" strike="noStrike">
                          <a:effectLst/>
                          <a:latin typeface="+mn-lt"/>
                        </a:rPr>
                        <a:t>2</a:t>
                      </a:r>
                      <a:endParaRPr lang="en-US" sz="1300" b="0" i="0" u="none" strike="noStrike">
                        <a:solidFill>
                          <a:srgbClr val="000000"/>
                        </a:solidFill>
                        <a:effectLst/>
                        <a:latin typeface="+mn-lt"/>
                      </a:endParaRPr>
                    </a:p>
                  </a:txBody>
                  <a:tcPr marL="6044" marR="6044" marT="6044" marB="0"/>
                </a:tc>
                <a:tc>
                  <a:txBody>
                    <a:bodyPr/>
                    <a:lstStyle/>
                    <a:p>
                      <a:pPr algn="ctr" rtl="0" fontAlgn="t"/>
                      <a:r>
                        <a:rPr lang="en-US" sz="1300" u="none" strike="noStrike" dirty="0">
                          <a:effectLst/>
                          <a:latin typeface="+mn-lt"/>
                        </a:rPr>
                        <a:t>0.1-200</a:t>
                      </a:r>
                      <a:endParaRPr lang="en-US" sz="1300" b="0" i="0" u="none" strike="noStrike" dirty="0">
                        <a:solidFill>
                          <a:srgbClr val="000000"/>
                        </a:solidFill>
                        <a:effectLst/>
                        <a:latin typeface="+mn-lt"/>
                      </a:endParaRPr>
                    </a:p>
                  </a:txBody>
                  <a:tcPr marL="6044" marR="6044" marT="6044" marB="0"/>
                </a:tc>
                <a:tc>
                  <a:txBody>
                    <a:bodyPr/>
                    <a:lstStyle/>
                    <a:p>
                      <a:pPr algn="ctr" rtl="0" fontAlgn="t"/>
                      <a:endParaRPr lang="en-US" sz="1300" b="0" i="0" u="none" strike="noStrike" dirty="0">
                        <a:solidFill>
                          <a:srgbClr val="000000"/>
                        </a:solidFill>
                        <a:effectLst/>
                        <a:latin typeface="+mn-lt"/>
                      </a:endParaRPr>
                    </a:p>
                  </a:txBody>
                  <a:tcPr marL="6044" marR="6044" marT="6044" marB="0"/>
                </a:tc>
                <a:extLst>
                  <a:ext uri="{0D108BD9-81ED-4DB2-BD59-A6C34878D82A}">
                    <a16:rowId xmlns:a16="http://schemas.microsoft.com/office/drawing/2014/main" val="3411930852"/>
                  </a:ext>
                </a:extLst>
              </a:tr>
              <a:tr h="199436">
                <a:tc rowSpan="2">
                  <a:txBody>
                    <a:bodyPr/>
                    <a:lstStyle/>
                    <a:p>
                      <a:pPr algn="ctr" rtl="0" fontAlgn="t"/>
                      <a:r>
                        <a:rPr lang="en-US" sz="1300" u="none" strike="noStrike">
                          <a:effectLst/>
                          <a:latin typeface="+mn-lt"/>
                        </a:rPr>
                        <a:t>beta2-Microlglobulin</a:t>
                      </a:r>
                      <a:endParaRPr lang="en-US" sz="1300" b="0" i="0" u="none" strike="noStrike">
                        <a:solidFill>
                          <a:srgbClr val="000000"/>
                        </a:solidFill>
                        <a:effectLst/>
                        <a:latin typeface="+mn-lt"/>
                      </a:endParaRPr>
                    </a:p>
                  </a:txBody>
                  <a:tcPr marL="6044" marR="6044" marT="6044" marB="0"/>
                </a:tc>
                <a:tc>
                  <a:txBody>
                    <a:bodyPr/>
                    <a:lstStyle/>
                    <a:p>
                      <a:pPr algn="ctr" rtl="0" fontAlgn="t"/>
                      <a:r>
                        <a:rPr lang="en-US" sz="1300" u="none" strike="noStrike" dirty="0">
                          <a:effectLst/>
                          <a:latin typeface="+mn-lt"/>
                        </a:rPr>
                        <a:t>TPQIQVYSR</a:t>
                      </a:r>
                      <a:endParaRPr lang="en-US" sz="1300" b="0" i="0" u="none" strike="noStrike" dirty="0">
                        <a:solidFill>
                          <a:srgbClr val="000000"/>
                        </a:solidFill>
                        <a:effectLst/>
                        <a:latin typeface="+mn-lt"/>
                      </a:endParaRPr>
                    </a:p>
                  </a:txBody>
                  <a:tcPr marL="6044" marR="6044" marT="6044" marB="0"/>
                </a:tc>
                <a:tc>
                  <a:txBody>
                    <a:bodyPr/>
                    <a:lstStyle/>
                    <a:p>
                      <a:pPr algn="ctr" rtl="0" fontAlgn="t"/>
                      <a:r>
                        <a:rPr lang="en-US" sz="1300" u="none" strike="noStrike">
                          <a:effectLst/>
                          <a:latin typeface="+mn-lt"/>
                        </a:rPr>
                        <a:t>2</a:t>
                      </a:r>
                      <a:endParaRPr lang="en-US" sz="1300" b="0" i="0" u="none" strike="noStrike">
                        <a:solidFill>
                          <a:srgbClr val="000000"/>
                        </a:solidFill>
                        <a:effectLst/>
                        <a:latin typeface="+mn-lt"/>
                      </a:endParaRPr>
                    </a:p>
                  </a:txBody>
                  <a:tcPr marL="6044" marR="6044" marT="6044" marB="0"/>
                </a:tc>
                <a:tc>
                  <a:txBody>
                    <a:bodyPr/>
                    <a:lstStyle/>
                    <a:p>
                      <a:pPr algn="ctr" rtl="0" fontAlgn="t"/>
                      <a:r>
                        <a:rPr lang="en-US" sz="1300" u="none" strike="noStrike">
                          <a:effectLst/>
                          <a:latin typeface="+mn-lt"/>
                        </a:rPr>
                        <a:t>0.2-200</a:t>
                      </a:r>
                      <a:endParaRPr lang="en-US" sz="1300" b="0" i="0" u="none" strike="noStrike">
                        <a:solidFill>
                          <a:srgbClr val="000000"/>
                        </a:solidFill>
                        <a:effectLst/>
                        <a:latin typeface="+mn-lt"/>
                      </a:endParaRPr>
                    </a:p>
                  </a:txBody>
                  <a:tcPr marL="6044" marR="6044" marT="6044" marB="0"/>
                </a:tc>
                <a:tc>
                  <a:txBody>
                    <a:bodyPr/>
                    <a:lstStyle/>
                    <a:p>
                      <a:pPr algn="ctr" rtl="0" fontAlgn="t"/>
                      <a:endParaRPr lang="en-US" sz="1300" b="0" i="0" u="none" strike="noStrike" dirty="0">
                        <a:solidFill>
                          <a:srgbClr val="000000"/>
                        </a:solidFill>
                        <a:effectLst/>
                        <a:latin typeface="+mn-lt"/>
                      </a:endParaRPr>
                    </a:p>
                  </a:txBody>
                  <a:tcPr marL="6044" marR="6044" marT="6044" marB="0"/>
                </a:tc>
                <a:extLst>
                  <a:ext uri="{0D108BD9-81ED-4DB2-BD59-A6C34878D82A}">
                    <a16:rowId xmlns:a16="http://schemas.microsoft.com/office/drawing/2014/main" val="2207708886"/>
                  </a:ext>
                </a:extLst>
              </a:tr>
              <a:tr h="199436">
                <a:tc vMerge="1">
                  <a:txBody>
                    <a:bodyPr/>
                    <a:lstStyle/>
                    <a:p>
                      <a:endParaRPr lang="en-US"/>
                    </a:p>
                  </a:txBody>
                  <a:tcPr/>
                </a:tc>
                <a:tc>
                  <a:txBody>
                    <a:bodyPr/>
                    <a:lstStyle/>
                    <a:p>
                      <a:pPr algn="ctr" rtl="0" fontAlgn="t"/>
                      <a:r>
                        <a:rPr lang="en-US" sz="1300" u="none" strike="noStrike">
                          <a:effectLst/>
                          <a:latin typeface="+mn-lt"/>
                        </a:rPr>
                        <a:t>TVTWDR</a:t>
                      </a:r>
                      <a:endParaRPr lang="en-US" sz="1300" b="0" i="0" u="none" strike="noStrike">
                        <a:solidFill>
                          <a:srgbClr val="000000"/>
                        </a:solidFill>
                        <a:effectLst/>
                        <a:latin typeface="+mn-lt"/>
                      </a:endParaRPr>
                    </a:p>
                  </a:txBody>
                  <a:tcPr marL="6044" marR="6044" marT="6044" marB="0"/>
                </a:tc>
                <a:tc>
                  <a:txBody>
                    <a:bodyPr/>
                    <a:lstStyle/>
                    <a:p>
                      <a:pPr algn="ctr" rtl="0" fontAlgn="t"/>
                      <a:r>
                        <a:rPr lang="en-US" sz="1300" u="none" strike="noStrike">
                          <a:effectLst/>
                          <a:latin typeface="+mn-lt"/>
                        </a:rPr>
                        <a:t>2</a:t>
                      </a:r>
                      <a:endParaRPr lang="en-US" sz="1300" b="0" i="0" u="none" strike="noStrike">
                        <a:solidFill>
                          <a:srgbClr val="000000"/>
                        </a:solidFill>
                        <a:effectLst/>
                        <a:latin typeface="+mn-lt"/>
                      </a:endParaRPr>
                    </a:p>
                  </a:txBody>
                  <a:tcPr marL="6044" marR="6044" marT="6044" marB="0"/>
                </a:tc>
                <a:tc>
                  <a:txBody>
                    <a:bodyPr/>
                    <a:lstStyle/>
                    <a:p>
                      <a:pPr algn="ctr" rtl="0" fontAlgn="t"/>
                      <a:r>
                        <a:rPr lang="en-US" sz="1300" u="none" strike="noStrike">
                          <a:effectLst/>
                          <a:latin typeface="+mn-lt"/>
                        </a:rPr>
                        <a:t>0.1-200</a:t>
                      </a:r>
                      <a:endParaRPr lang="en-US" sz="1300" b="0" i="0" u="none" strike="noStrike">
                        <a:solidFill>
                          <a:srgbClr val="000000"/>
                        </a:solidFill>
                        <a:effectLst/>
                        <a:latin typeface="+mn-lt"/>
                      </a:endParaRPr>
                    </a:p>
                  </a:txBody>
                  <a:tcPr marL="6044" marR="6044" marT="6044" marB="0"/>
                </a:tc>
                <a:tc>
                  <a:txBody>
                    <a:bodyPr/>
                    <a:lstStyle/>
                    <a:p>
                      <a:pPr algn="ctr" rtl="0" fontAlgn="t"/>
                      <a:endParaRPr lang="en-US" sz="1300" b="0" i="0" u="none" strike="noStrike" dirty="0">
                        <a:solidFill>
                          <a:srgbClr val="000000"/>
                        </a:solidFill>
                        <a:effectLst/>
                        <a:latin typeface="+mn-lt"/>
                      </a:endParaRPr>
                    </a:p>
                  </a:txBody>
                  <a:tcPr marL="6044" marR="6044" marT="6044" marB="0"/>
                </a:tc>
                <a:extLst>
                  <a:ext uri="{0D108BD9-81ED-4DB2-BD59-A6C34878D82A}">
                    <a16:rowId xmlns:a16="http://schemas.microsoft.com/office/drawing/2014/main" val="47568714"/>
                  </a:ext>
                </a:extLst>
              </a:tr>
              <a:tr h="199436">
                <a:tc>
                  <a:txBody>
                    <a:bodyPr/>
                    <a:lstStyle/>
                    <a:p>
                      <a:pPr algn="ctr" rtl="0" fontAlgn="t"/>
                      <a:r>
                        <a:rPr lang="en-US" sz="1300" u="none" strike="noStrike">
                          <a:effectLst/>
                          <a:latin typeface="+mn-lt"/>
                        </a:rPr>
                        <a:t>Osteopontin</a:t>
                      </a:r>
                      <a:endParaRPr lang="en-US" sz="1300" b="0" i="0" u="none" strike="noStrike">
                        <a:solidFill>
                          <a:srgbClr val="000000"/>
                        </a:solidFill>
                        <a:effectLst/>
                        <a:latin typeface="+mn-lt"/>
                      </a:endParaRPr>
                    </a:p>
                  </a:txBody>
                  <a:tcPr marL="6044" marR="6044" marT="6044" marB="0"/>
                </a:tc>
                <a:tc>
                  <a:txBody>
                    <a:bodyPr/>
                    <a:lstStyle/>
                    <a:p>
                      <a:pPr algn="ctr" rtl="0" fontAlgn="t"/>
                      <a:r>
                        <a:rPr lang="en-US" sz="1300" u="none" strike="noStrike">
                          <a:effectLst/>
                          <a:latin typeface="+mn-lt"/>
                        </a:rPr>
                        <a:t>GDSLAYGLR</a:t>
                      </a:r>
                      <a:endParaRPr lang="en-US" sz="1300" b="0" i="0" u="none" strike="noStrike">
                        <a:solidFill>
                          <a:srgbClr val="000000"/>
                        </a:solidFill>
                        <a:effectLst/>
                        <a:latin typeface="+mn-lt"/>
                      </a:endParaRPr>
                    </a:p>
                  </a:txBody>
                  <a:tcPr marL="6044" marR="6044" marT="6044" marB="0"/>
                </a:tc>
                <a:tc>
                  <a:txBody>
                    <a:bodyPr/>
                    <a:lstStyle/>
                    <a:p>
                      <a:pPr algn="ctr" rtl="0" fontAlgn="t"/>
                      <a:r>
                        <a:rPr lang="en-US" sz="1300" u="none" strike="noStrike">
                          <a:effectLst/>
                          <a:latin typeface="+mn-lt"/>
                        </a:rPr>
                        <a:t>2</a:t>
                      </a:r>
                      <a:endParaRPr lang="en-US" sz="1300" b="0" i="0" u="none" strike="noStrike">
                        <a:solidFill>
                          <a:srgbClr val="000000"/>
                        </a:solidFill>
                        <a:effectLst/>
                        <a:latin typeface="+mn-lt"/>
                      </a:endParaRPr>
                    </a:p>
                  </a:txBody>
                  <a:tcPr marL="6044" marR="6044" marT="6044" marB="0"/>
                </a:tc>
                <a:tc>
                  <a:txBody>
                    <a:bodyPr/>
                    <a:lstStyle/>
                    <a:p>
                      <a:pPr algn="ctr" rtl="0" fontAlgn="t"/>
                      <a:r>
                        <a:rPr lang="en-US" sz="1300" u="none" strike="noStrike" dirty="0">
                          <a:effectLst/>
                          <a:latin typeface="+mn-lt"/>
                        </a:rPr>
                        <a:t>0.2-200</a:t>
                      </a:r>
                      <a:endParaRPr lang="en-US" sz="1300" b="0" i="0" u="none" strike="noStrike" dirty="0">
                        <a:solidFill>
                          <a:srgbClr val="000000"/>
                        </a:solidFill>
                        <a:effectLst/>
                        <a:latin typeface="+mn-lt"/>
                      </a:endParaRPr>
                    </a:p>
                  </a:txBody>
                  <a:tcPr marL="6044" marR="6044" marT="6044" marB="0"/>
                </a:tc>
                <a:tc>
                  <a:txBody>
                    <a:bodyPr/>
                    <a:lstStyle/>
                    <a:p>
                      <a:pPr algn="ctr" rtl="0" fontAlgn="t"/>
                      <a:endParaRPr lang="en-US" sz="1300" b="0" i="0" u="none" strike="noStrike" dirty="0">
                        <a:solidFill>
                          <a:srgbClr val="000000"/>
                        </a:solidFill>
                        <a:effectLst/>
                        <a:latin typeface="+mn-lt"/>
                      </a:endParaRPr>
                    </a:p>
                  </a:txBody>
                  <a:tcPr marL="6044" marR="6044" marT="6044" marB="0"/>
                </a:tc>
                <a:extLst>
                  <a:ext uri="{0D108BD9-81ED-4DB2-BD59-A6C34878D82A}">
                    <a16:rowId xmlns:a16="http://schemas.microsoft.com/office/drawing/2014/main" val="253071692"/>
                  </a:ext>
                </a:extLst>
              </a:tr>
            </a:tbl>
          </a:graphicData>
        </a:graphic>
      </p:graphicFrame>
      <p:cxnSp>
        <p:nvCxnSpPr>
          <p:cNvPr id="5" name="Straight Connector 4">
            <a:extLst>
              <a:ext uri="{FF2B5EF4-FFF2-40B4-BE49-F238E27FC236}">
                <a16:creationId xmlns:a16="http://schemas.microsoft.com/office/drawing/2014/main" id="{867A327D-2CC5-4691-AA21-E0ED006DD04B}"/>
              </a:ext>
            </a:extLst>
          </p:cNvPr>
          <p:cNvCxnSpPr/>
          <p:nvPr/>
        </p:nvCxnSpPr>
        <p:spPr bwMode="auto">
          <a:xfrm>
            <a:off x="0" y="1161056"/>
            <a:ext cx="9144000" cy="0"/>
          </a:xfrm>
          <a:prstGeom prst="line">
            <a:avLst/>
          </a:prstGeom>
          <a:ln w="57150">
            <a:solidFill>
              <a:srgbClr val="0099FF"/>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48F8762C-97D6-453E-8A5D-C728645D07ED}"/>
              </a:ext>
            </a:extLst>
          </p:cNvPr>
          <p:cNvSpPr>
            <a:spLocks noGrp="1"/>
          </p:cNvSpPr>
          <p:nvPr>
            <p:ph type="sldNum" sz="quarter" idx="12"/>
          </p:nvPr>
        </p:nvSpPr>
        <p:spPr/>
        <p:txBody>
          <a:bodyPr/>
          <a:lstStyle/>
          <a:p>
            <a:fld id="{CC8C9E0B-A6B3-4C62-A720-ECA663432674}" type="slidenum">
              <a:rPr lang="en-US" smtClean="0"/>
              <a:t>27</a:t>
            </a:fld>
            <a:endParaRPr lang="en-US"/>
          </a:p>
        </p:txBody>
      </p:sp>
    </p:spTree>
    <p:extLst>
      <p:ext uri="{BB962C8B-B14F-4D97-AF65-F5344CB8AC3E}">
        <p14:creationId xmlns:p14="http://schemas.microsoft.com/office/powerpoint/2010/main" val="34845009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9933D-D23A-4DF6-A213-2A9F0FDB42F0}"/>
              </a:ext>
            </a:extLst>
          </p:cNvPr>
          <p:cNvSpPr>
            <a:spLocks noGrp="1"/>
          </p:cNvSpPr>
          <p:nvPr>
            <p:ph type="title"/>
          </p:nvPr>
        </p:nvSpPr>
        <p:spPr>
          <a:xfrm>
            <a:off x="415290" y="109813"/>
            <a:ext cx="7886700" cy="1325563"/>
          </a:xfrm>
        </p:spPr>
        <p:txBody>
          <a:bodyPr>
            <a:normAutofit/>
          </a:bodyPr>
          <a:lstStyle/>
          <a:p>
            <a:r>
              <a:rPr lang="en-US" sz="3200" b="1" dirty="0"/>
              <a:t>Case 3: dimethyl labeling for doxorubicin induce cardiac toxicity analysis</a:t>
            </a:r>
          </a:p>
        </p:txBody>
      </p:sp>
      <p:cxnSp>
        <p:nvCxnSpPr>
          <p:cNvPr id="4" name="Straight Connector 3">
            <a:extLst>
              <a:ext uri="{FF2B5EF4-FFF2-40B4-BE49-F238E27FC236}">
                <a16:creationId xmlns:a16="http://schemas.microsoft.com/office/drawing/2014/main" id="{17F88D50-8F10-41D8-9CC3-902245DB1BFE}"/>
              </a:ext>
            </a:extLst>
          </p:cNvPr>
          <p:cNvCxnSpPr/>
          <p:nvPr/>
        </p:nvCxnSpPr>
        <p:spPr bwMode="auto">
          <a:xfrm>
            <a:off x="0" y="1435376"/>
            <a:ext cx="9144000" cy="0"/>
          </a:xfrm>
          <a:prstGeom prst="line">
            <a:avLst/>
          </a:prstGeom>
          <a:ln w="57150">
            <a:solidFill>
              <a:srgbClr val="0099FF"/>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2E532A43-DA89-4D08-B802-B98871C21580}"/>
              </a:ext>
            </a:extLst>
          </p:cNvPr>
          <p:cNvSpPr txBox="1"/>
          <p:nvPr/>
        </p:nvSpPr>
        <p:spPr>
          <a:xfrm>
            <a:off x="415290" y="1722000"/>
            <a:ext cx="8352790" cy="4465966"/>
          </a:xfrm>
          <a:prstGeom prst="rect">
            <a:avLst/>
          </a:prstGeom>
          <a:noFill/>
        </p:spPr>
        <p:txBody>
          <a:bodyPr wrap="square">
            <a:spAutoFit/>
          </a:bodyPr>
          <a:lstStyle/>
          <a:p>
            <a:pPr marL="342900" indent="-342900">
              <a:lnSpc>
                <a:spcPts val="2400"/>
              </a:lnSpc>
              <a:buFont typeface="Wingdings" panose="05000000000000000000" pitchFamily="2" charset="2"/>
              <a:buChar char="v"/>
            </a:pPr>
            <a:r>
              <a:rPr lang="en-US" sz="2000" b="1" dirty="0"/>
              <a:t>Introduction</a:t>
            </a:r>
          </a:p>
          <a:p>
            <a:pPr marL="742950" lvl="1" indent="-285750">
              <a:lnSpc>
                <a:spcPts val="2400"/>
              </a:lnSpc>
              <a:buFont typeface="Wingdings" panose="05000000000000000000" pitchFamily="2" charset="2"/>
              <a:buChar char="§"/>
            </a:pPr>
            <a:r>
              <a:rPr lang="en-US" sz="2000" dirty="0"/>
              <a:t>Doxorubicin (DOX): an anthracycline chemotherapy drug for treatment a wide range of cancers</a:t>
            </a:r>
          </a:p>
          <a:p>
            <a:pPr marL="742950" lvl="1" indent="-285750">
              <a:lnSpc>
                <a:spcPts val="2400"/>
              </a:lnSpc>
              <a:buFont typeface="Wingdings" panose="05000000000000000000" pitchFamily="2" charset="2"/>
              <a:buChar char="§"/>
            </a:pPr>
            <a:r>
              <a:rPr lang="en-US" sz="2000" dirty="0"/>
              <a:t>Major adverse effects: cardiotoxicity</a:t>
            </a:r>
          </a:p>
          <a:p>
            <a:pPr marL="742950" lvl="1" indent="-285750">
              <a:lnSpc>
                <a:spcPts val="2400"/>
              </a:lnSpc>
              <a:buFont typeface="Wingdings" panose="05000000000000000000" pitchFamily="2" charset="2"/>
              <a:buChar char="§"/>
            </a:pPr>
            <a:r>
              <a:rPr lang="en-US" sz="2000" dirty="0"/>
              <a:t>Mechanism of cardiotoxicity: Oxidative stress, accumulation of toxic DOX metabolites, Iron metabolism, etc.</a:t>
            </a:r>
          </a:p>
          <a:p>
            <a:pPr marL="742950" lvl="1" indent="-285750">
              <a:lnSpc>
                <a:spcPts val="2400"/>
              </a:lnSpc>
              <a:buFont typeface="Wingdings" panose="05000000000000000000" pitchFamily="2" charset="2"/>
              <a:buChar char="§"/>
            </a:pPr>
            <a:r>
              <a:rPr lang="en-US" sz="2000" dirty="0"/>
              <a:t>Elevated plasma cardiac troponin T (</a:t>
            </a:r>
            <a:r>
              <a:rPr lang="en-US" sz="2000" dirty="0" err="1"/>
              <a:t>cTNT</a:t>
            </a:r>
            <a:r>
              <a:rPr lang="en-US" sz="2000" dirty="0"/>
              <a:t>): biomarker of heart tissue damage</a:t>
            </a:r>
          </a:p>
          <a:p>
            <a:pPr marL="742950" lvl="1" indent="-285750">
              <a:lnSpc>
                <a:spcPts val="2400"/>
              </a:lnSpc>
              <a:buFont typeface="Wingdings" panose="05000000000000000000" pitchFamily="2" charset="2"/>
              <a:buChar char="§"/>
            </a:pPr>
            <a:r>
              <a:rPr lang="en-US" sz="2000" dirty="0"/>
              <a:t>No known sensitive biomarkers for early injury prediction. </a:t>
            </a:r>
          </a:p>
          <a:p>
            <a:pPr marL="742950" lvl="1" indent="-285750">
              <a:lnSpc>
                <a:spcPts val="2400"/>
              </a:lnSpc>
              <a:buFont typeface="Wingdings" panose="05000000000000000000" pitchFamily="2" charset="2"/>
              <a:buChar char="§"/>
            </a:pPr>
            <a:endParaRPr lang="en-US" sz="2000" dirty="0"/>
          </a:p>
          <a:p>
            <a:pPr marL="342900" indent="-342900">
              <a:lnSpc>
                <a:spcPts val="2400"/>
              </a:lnSpc>
              <a:buFont typeface="Wingdings" panose="05000000000000000000" pitchFamily="2" charset="2"/>
              <a:buChar char="v"/>
            </a:pPr>
            <a:r>
              <a:rPr lang="en-US" sz="2000" b="1" dirty="0"/>
              <a:t>Goal: </a:t>
            </a:r>
          </a:p>
          <a:p>
            <a:pPr marL="742950" lvl="1" indent="-285750">
              <a:lnSpc>
                <a:spcPts val="2400"/>
              </a:lnSpc>
              <a:buFont typeface="Wingdings" panose="05000000000000000000" pitchFamily="2" charset="2"/>
              <a:buChar char="§"/>
            </a:pPr>
            <a:r>
              <a:rPr lang="en-US" sz="2000" dirty="0"/>
              <a:t>Identify potential predictive biomarkers for DOX induced cardiotoxicity</a:t>
            </a:r>
          </a:p>
          <a:p>
            <a:pPr marL="742950" lvl="1" indent="-285750">
              <a:lnSpc>
                <a:spcPts val="2400"/>
              </a:lnSpc>
              <a:buFont typeface="Wingdings" panose="05000000000000000000" pitchFamily="2" charset="2"/>
              <a:buChar char="§"/>
            </a:pPr>
            <a:r>
              <a:rPr lang="en-US" sz="2000" dirty="0"/>
              <a:t>Better understand the mechanism of DOX induced cardiotoxicity </a:t>
            </a:r>
          </a:p>
          <a:p>
            <a:pPr marL="285750" indent="-285750">
              <a:lnSpc>
                <a:spcPct val="150000"/>
              </a:lnSpc>
              <a:buFont typeface="Wingdings" panose="05000000000000000000" pitchFamily="2" charset="2"/>
              <a:buChar char="§"/>
            </a:pPr>
            <a:endParaRPr lang="en-US" sz="1800" dirty="0"/>
          </a:p>
        </p:txBody>
      </p:sp>
      <p:sp>
        <p:nvSpPr>
          <p:cNvPr id="7" name="Slide Number Placeholder 6">
            <a:extLst>
              <a:ext uri="{FF2B5EF4-FFF2-40B4-BE49-F238E27FC236}">
                <a16:creationId xmlns:a16="http://schemas.microsoft.com/office/drawing/2014/main" id="{5F83FF8E-9E67-428E-8CC1-88D6DC12C188}"/>
              </a:ext>
            </a:extLst>
          </p:cNvPr>
          <p:cNvSpPr>
            <a:spLocks noGrp="1"/>
          </p:cNvSpPr>
          <p:nvPr>
            <p:ph type="sldNum" sz="quarter" idx="12"/>
          </p:nvPr>
        </p:nvSpPr>
        <p:spPr/>
        <p:txBody>
          <a:bodyPr/>
          <a:lstStyle/>
          <a:p>
            <a:fld id="{CC8C9E0B-A6B3-4C62-A720-ECA663432674}" type="slidenum">
              <a:rPr lang="en-US" smtClean="0"/>
              <a:t>28</a:t>
            </a:fld>
            <a:endParaRPr lang="en-US"/>
          </a:p>
        </p:txBody>
      </p:sp>
    </p:spTree>
    <p:extLst>
      <p:ext uri="{BB962C8B-B14F-4D97-AF65-F5344CB8AC3E}">
        <p14:creationId xmlns:p14="http://schemas.microsoft.com/office/powerpoint/2010/main" val="29318900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762000" y="1600200"/>
            <a:ext cx="7624763" cy="4786313"/>
            <a:chOff x="762000" y="1600200"/>
            <a:chExt cx="7624763" cy="4786313"/>
          </a:xfrm>
        </p:grpSpPr>
        <p:sp>
          <p:nvSpPr>
            <p:cNvPr id="4" name="Rectangle 6"/>
            <p:cNvSpPr>
              <a:spLocks noChangeArrowheads="1"/>
            </p:cNvSpPr>
            <p:nvPr/>
          </p:nvSpPr>
          <p:spPr bwMode="auto">
            <a:xfrm>
              <a:off x="2133600" y="3806825"/>
              <a:ext cx="4191000" cy="12065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0066"/>
                </a:buClr>
                <a:buChar char="•"/>
                <a:defRPr sz="2400">
                  <a:solidFill>
                    <a:schemeClr val="tx1"/>
                  </a:solidFill>
                  <a:latin typeface="Calibri" pitchFamily="34" charset="0"/>
                </a:defRPr>
              </a:lvl1pPr>
              <a:lvl2pPr marL="742950" indent="-285750">
                <a:spcBef>
                  <a:spcPct val="20000"/>
                </a:spcBef>
                <a:buClr>
                  <a:srgbClr val="78A0D8"/>
                </a:buClr>
                <a:buSzPct val="60000"/>
                <a:buFont typeface="Wingdings" pitchFamily="2" charset="2"/>
                <a:buChar char="v"/>
                <a:defRPr sz="2200">
                  <a:solidFill>
                    <a:schemeClr val="tx1"/>
                  </a:solidFill>
                  <a:latin typeface="Calibri" pitchFamily="34" charset="0"/>
                </a:defRPr>
              </a:lvl2pPr>
              <a:lvl3pPr marL="1143000" indent="-228600">
                <a:spcBef>
                  <a:spcPct val="20000"/>
                </a:spcBef>
                <a:buChar char="•"/>
                <a:defRPr sz="2000">
                  <a:solidFill>
                    <a:schemeClr val="tx1"/>
                  </a:solidFill>
                  <a:latin typeface="Calibri" pitchFamily="34" charset="0"/>
                </a:defRPr>
              </a:lvl3pPr>
              <a:lvl4pPr marL="1600200" indent="-228600">
                <a:spcBef>
                  <a:spcPct val="20000"/>
                </a:spcBef>
                <a:buChar char="–"/>
                <a:defRPr sz="2000">
                  <a:solidFill>
                    <a:schemeClr val="tx1"/>
                  </a:solidFill>
                  <a:latin typeface="Calibri" pitchFamily="34" charset="0"/>
                </a:defRPr>
              </a:lvl4pPr>
              <a:lvl5pPr marL="2057400" indent="-22860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ClrTx/>
                <a:buFontTx/>
                <a:buNone/>
              </a:pPr>
              <a:endParaRPr lang="en-US" altLang="en-US" sz="2000">
                <a:latin typeface="Century Gothic" pitchFamily="34" charset="0"/>
                <a:cs typeface="Arial" charset="0"/>
              </a:endParaRPr>
            </a:p>
          </p:txBody>
        </p:sp>
        <p:sp>
          <p:nvSpPr>
            <p:cNvPr id="5" name="Line 7"/>
            <p:cNvSpPr>
              <a:spLocks noChangeShapeType="1"/>
            </p:cNvSpPr>
            <p:nvPr/>
          </p:nvSpPr>
          <p:spPr bwMode="auto">
            <a:xfrm>
              <a:off x="3403600" y="3806825"/>
              <a:ext cx="0" cy="228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 name="Line 8"/>
            <p:cNvSpPr>
              <a:spLocks noChangeShapeType="1"/>
            </p:cNvSpPr>
            <p:nvPr/>
          </p:nvSpPr>
          <p:spPr bwMode="auto">
            <a:xfrm>
              <a:off x="3962400" y="3806825"/>
              <a:ext cx="6350" cy="3492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Line 9"/>
            <p:cNvSpPr>
              <a:spLocks noChangeShapeType="1"/>
            </p:cNvSpPr>
            <p:nvPr/>
          </p:nvSpPr>
          <p:spPr bwMode="auto">
            <a:xfrm>
              <a:off x="4343400" y="3806825"/>
              <a:ext cx="6350" cy="3492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Line 10"/>
            <p:cNvSpPr>
              <a:spLocks noChangeShapeType="1"/>
            </p:cNvSpPr>
            <p:nvPr/>
          </p:nvSpPr>
          <p:spPr bwMode="auto">
            <a:xfrm>
              <a:off x="5486400" y="3806825"/>
              <a:ext cx="6350" cy="3492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11"/>
            <p:cNvSpPr>
              <a:spLocks noChangeShapeType="1"/>
            </p:cNvSpPr>
            <p:nvPr/>
          </p:nvSpPr>
          <p:spPr bwMode="auto">
            <a:xfrm>
              <a:off x="4724400" y="3806825"/>
              <a:ext cx="6350" cy="3492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Text Box 12"/>
            <p:cNvSpPr txBox="1">
              <a:spLocks noChangeArrowheads="1"/>
            </p:cNvSpPr>
            <p:nvPr/>
          </p:nvSpPr>
          <p:spPr bwMode="auto">
            <a:xfrm>
              <a:off x="762000" y="3484563"/>
              <a:ext cx="16827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0066"/>
                </a:buClr>
                <a:buChar char="•"/>
                <a:defRPr sz="2400">
                  <a:solidFill>
                    <a:schemeClr val="tx1"/>
                  </a:solidFill>
                  <a:latin typeface="Calibri" pitchFamily="34" charset="0"/>
                </a:defRPr>
              </a:lvl1pPr>
              <a:lvl2pPr marL="742950" indent="-285750">
                <a:spcBef>
                  <a:spcPct val="20000"/>
                </a:spcBef>
                <a:buClr>
                  <a:srgbClr val="78A0D8"/>
                </a:buClr>
                <a:buSzPct val="60000"/>
                <a:buFont typeface="Wingdings" pitchFamily="2" charset="2"/>
                <a:buChar char="v"/>
                <a:defRPr sz="2200">
                  <a:solidFill>
                    <a:schemeClr val="tx1"/>
                  </a:solidFill>
                  <a:latin typeface="Calibri" pitchFamily="34" charset="0"/>
                </a:defRPr>
              </a:lvl2pPr>
              <a:lvl3pPr marL="1143000" indent="-228600">
                <a:spcBef>
                  <a:spcPct val="20000"/>
                </a:spcBef>
                <a:buChar char="•"/>
                <a:defRPr sz="2000">
                  <a:solidFill>
                    <a:schemeClr val="tx1"/>
                  </a:solidFill>
                  <a:latin typeface="Calibri" pitchFamily="34" charset="0"/>
                </a:defRPr>
              </a:lvl3pPr>
              <a:lvl4pPr marL="1600200" indent="-228600">
                <a:spcBef>
                  <a:spcPct val="20000"/>
                </a:spcBef>
                <a:buChar char="–"/>
                <a:defRPr sz="2000">
                  <a:solidFill>
                    <a:schemeClr val="tx1"/>
                  </a:solidFill>
                  <a:latin typeface="Calibri" pitchFamily="34" charset="0"/>
                </a:defRPr>
              </a:lvl4pPr>
              <a:lvl5pPr marL="2057400" indent="-22860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ClrTx/>
                <a:buFontTx/>
                <a:buNone/>
              </a:pPr>
              <a:r>
                <a:rPr lang="en-US" altLang="en-US" sz="1600">
                  <a:latin typeface="Century Gothic" pitchFamily="34" charset="0"/>
                  <a:cs typeface="Arial" charset="0"/>
                </a:rPr>
                <a:t>Exposure (wks) </a:t>
              </a:r>
            </a:p>
          </p:txBody>
        </p:sp>
        <p:sp>
          <p:nvSpPr>
            <p:cNvPr id="11" name="Text Box 13"/>
            <p:cNvSpPr txBox="1">
              <a:spLocks noChangeArrowheads="1"/>
            </p:cNvSpPr>
            <p:nvPr/>
          </p:nvSpPr>
          <p:spPr bwMode="auto">
            <a:xfrm>
              <a:off x="3276600" y="3467100"/>
              <a:ext cx="374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0066"/>
                </a:buClr>
                <a:buChar char="•"/>
                <a:defRPr sz="2400">
                  <a:solidFill>
                    <a:schemeClr val="tx1"/>
                  </a:solidFill>
                  <a:latin typeface="Calibri" pitchFamily="34" charset="0"/>
                </a:defRPr>
              </a:lvl1pPr>
              <a:lvl2pPr marL="742950" indent="-285750">
                <a:spcBef>
                  <a:spcPct val="20000"/>
                </a:spcBef>
                <a:buClr>
                  <a:srgbClr val="78A0D8"/>
                </a:buClr>
                <a:buSzPct val="60000"/>
                <a:buFont typeface="Wingdings" pitchFamily="2" charset="2"/>
                <a:buChar char="v"/>
                <a:defRPr sz="2200">
                  <a:solidFill>
                    <a:schemeClr val="tx1"/>
                  </a:solidFill>
                  <a:latin typeface="Calibri" pitchFamily="34" charset="0"/>
                </a:defRPr>
              </a:lvl2pPr>
              <a:lvl3pPr marL="1143000" indent="-228600">
                <a:spcBef>
                  <a:spcPct val="20000"/>
                </a:spcBef>
                <a:buChar char="•"/>
                <a:defRPr sz="2000">
                  <a:solidFill>
                    <a:schemeClr val="tx1"/>
                  </a:solidFill>
                  <a:latin typeface="Calibri" pitchFamily="34" charset="0"/>
                </a:defRPr>
              </a:lvl3pPr>
              <a:lvl4pPr marL="1600200" indent="-228600">
                <a:spcBef>
                  <a:spcPct val="20000"/>
                </a:spcBef>
                <a:buChar char="–"/>
                <a:defRPr sz="2000">
                  <a:solidFill>
                    <a:schemeClr val="tx1"/>
                  </a:solidFill>
                  <a:latin typeface="Calibri" pitchFamily="34" charset="0"/>
                </a:defRPr>
              </a:lvl4pPr>
              <a:lvl5pPr marL="2057400" indent="-22860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ClrTx/>
                <a:buFontTx/>
                <a:buNone/>
              </a:pPr>
              <a:r>
                <a:rPr lang="en-US" altLang="en-US" sz="1800">
                  <a:latin typeface="Century Gothic" pitchFamily="34" charset="0"/>
                  <a:cs typeface="Arial" charset="0"/>
                </a:rPr>
                <a:t>0 </a:t>
              </a:r>
            </a:p>
          </p:txBody>
        </p:sp>
        <p:sp>
          <p:nvSpPr>
            <p:cNvPr id="12" name="Text Box 14"/>
            <p:cNvSpPr txBox="1">
              <a:spLocks noChangeArrowheads="1"/>
            </p:cNvSpPr>
            <p:nvPr/>
          </p:nvSpPr>
          <p:spPr bwMode="auto">
            <a:xfrm>
              <a:off x="3835400" y="3467100"/>
              <a:ext cx="374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0066"/>
                </a:buClr>
                <a:buChar char="•"/>
                <a:defRPr sz="2400">
                  <a:solidFill>
                    <a:schemeClr val="tx1"/>
                  </a:solidFill>
                  <a:latin typeface="Calibri" pitchFamily="34" charset="0"/>
                </a:defRPr>
              </a:lvl1pPr>
              <a:lvl2pPr marL="742950" indent="-285750">
                <a:spcBef>
                  <a:spcPct val="20000"/>
                </a:spcBef>
                <a:buClr>
                  <a:srgbClr val="78A0D8"/>
                </a:buClr>
                <a:buSzPct val="60000"/>
                <a:buFont typeface="Wingdings" pitchFamily="2" charset="2"/>
                <a:buChar char="v"/>
                <a:defRPr sz="2200">
                  <a:solidFill>
                    <a:schemeClr val="tx1"/>
                  </a:solidFill>
                  <a:latin typeface="Calibri" pitchFamily="34" charset="0"/>
                </a:defRPr>
              </a:lvl2pPr>
              <a:lvl3pPr marL="1143000" indent="-228600">
                <a:spcBef>
                  <a:spcPct val="20000"/>
                </a:spcBef>
                <a:buChar char="•"/>
                <a:defRPr sz="2000">
                  <a:solidFill>
                    <a:schemeClr val="tx1"/>
                  </a:solidFill>
                  <a:latin typeface="Calibri" pitchFamily="34" charset="0"/>
                </a:defRPr>
              </a:lvl3pPr>
              <a:lvl4pPr marL="1600200" indent="-228600">
                <a:spcBef>
                  <a:spcPct val="20000"/>
                </a:spcBef>
                <a:buChar char="–"/>
                <a:defRPr sz="2000">
                  <a:solidFill>
                    <a:schemeClr val="tx1"/>
                  </a:solidFill>
                  <a:latin typeface="Calibri" pitchFamily="34" charset="0"/>
                </a:defRPr>
              </a:lvl4pPr>
              <a:lvl5pPr marL="2057400" indent="-22860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ClrTx/>
                <a:buFontTx/>
                <a:buNone/>
              </a:pPr>
              <a:r>
                <a:rPr lang="en-US" altLang="en-US" sz="1800">
                  <a:solidFill>
                    <a:srgbClr val="FF0000"/>
                  </a:solidFill>
                  <a:latin typeface="Century Gothic" pitchFamily="34" charset="0"/>
                  <a:cs typeface="Arial" charset="0"/>
                </a:rPr>
                <a:t>2</a:t>
              </a:r>
              <a:r>
                <a:rPr lang="en-US" altLang="en-US" sz="1800">
                  <a:latin typeface="Century Gothic" pitchFamily="34" charset="0"/>
                  <a:cs typeface="Arial" charset="0"/>
                </a:rPr>
                <a:t> </a:t>
              </a:r>
            </a:p>
          </p:txBody>
        </p:sp>
        <p:sp>
          <p:nvSpPr>
            <p:cNvPr id="13" name="Text Box 15"/>
            <p:cNvSpPr txBox="1">
              <a:spLocks noChangeArrowheads="1"/>
            </p:cNvSpPr>
            <p:nvPr/>
          </p:nvSpPr>
          <p:spPr bwMode="auto">
            <a:xfrm>
              <a:off x="4216400" y="3467100"/>
              <a:ext cx="374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0066"/>
                </a:buClr>
                <a:buChar char="•"/>
                <a:defRPr sz="2400">
                  <a:solidFill>
                    <a:schemeClr val="tx1"/>
                  </a:solidFill>
                  <a:latin typeface="Calibri" pitchFamily="34" charset="0"/>
                </a:defRPr>
              </a:lvl1pPr>
              <a:lvl2pPr marL="742950" indent="-285750">
                <a:spcBef>
                  <a:spcPct val="20000"/>
                </a:spcBef>
                <a:buClr>
                  <a:srgbClr val="78A0D8"/>
                </a:buClr>
                <a:buSzPct val="60000"/>
                <a:buFont typeface="Wingdings" pitchFamily="2" charset="2"/>
                <a:buChar char="v"/>
                <a:defRPr sz="2200">
                  <a:solidFill>
                    <a:schemeClr val="tx1"/>
                  </a:solidFill>
                  <a:latin typeface="Calibri" pitchFamily="34" charset="0"/>
                </a:defRPr>
              </a:lvl2pPr>
              <a:lvl3pPr marL="1143000" indent="-228600">
                <a:spcBef>
                  <a:spcPct val="20000"/>
                </a:spcBef>
                <a:buChar char="•"/>
                <a:defRPr sz="2000">
                  <a:solidFill>
                    <a:schemeClr val="tx1"/>
                  </a:solidFill>
                  <a:latin typeface="Calibri" pitchFamily="34" charset="0"/>
                </a:defRPr>
              </a:lvl3pPr>
              <a:lvl4pPr marL="1600200" indent="-228600">
                <a:spcBef>
                  <a:spcPct val="20000"/>
                </a:spcBef>
                <a:buChar char="–"/>
                <a:defRPr sz="2000">
                  <a:solidFill>
                    <a:schemeClr val="tx1"/>
                  </a:solidFill>
                  <a:latin typeface="Calibri" pitchFamily="34" charset="0"/>
                </a:defRPr>
              </a:lvl4pPr>
              <a:lvl5pPr marL="2057400" indent="-22860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ClrTx/>
                <a:buFontTx/>
                <a:buNone/>
              </a:pPr>
              <a:r>
                <a:rPr lang="en-US" altLang="en-US" sz="1800">
                  <a:solidFill>
                    <a:srgbClr val="FF0000"/>
                  </a:solidFill>
                  <a:latin typeface="Century Gothic" pitchFamily="34" charset="0"/>
                  <a:cs typeface="Arial" charset="0"/>
                </a:rPr>
                <a:t>3</a:t>
              </a:r>
              <a:r>
                <a:rPr lang="en-US" altLang="en-US" sz="1800">
                  <a:latin typeface="Century Gothic" pitchFamily="34" charset="0"/>
                  <a:cs typeface="Arial" charset="0"/>
                </a:rPr>
                <a:t> </a:t>
              </a:r>
            </a:p>
          </p:txBody>
        </p:sp>
        <p:sp>
          <p:nvSpPr>
            <p:cNvPr id="14" name="Text Box 16"/>
            <p:cNvSpPr txBox="1">
              <a:spLocks noChangeArrowheads="1"/>
            </p:cNvSpPr>
            <p:nvPr/>
          </p:nvSpPr>
          <p:spPr bwMode="auto">
            <a:xfrm>
              <a:off x="4597400" y="3467100"/>
              <a:ext cx="374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0066"/>
                </a:buClr>
                <a:buChar char="•"/>
                <a:defRPr sz="2400">
                  <a:solidFill>
                    <a:schemeClr val="tx1"/>
                  </a:solidFill>
                  <a:latin typeface="Calibri" pitchFamily="34" charset="0"/>
                </a:defRPr>
              </a:lvl1pPr>
              <a:lvl2pPr marL="742950" indent="-285750">
                <a:spcBef>
                  <a:spcPct val="20000"/>
                </a:spcBef>
                <a:buClr>
                  <a:srgbClr val="78A0D8"/>
                </a:buClr>
                <a:buSzPct val="60000"/>
                <a:buFont typeface="Wingdings" pitchFamily="2" charset="2"/>
                <a:buChar char="v"/>
                <a:defRPr sz="2200">
                  <a:solidFill>
                    <a:schemeClr val="tx1"/>
                  </a:solidFill>
                  <a:latin typeface="Calibri" pitchFamily="34" charset="0"/>
                </a:defRPr>
              </a:lvl2pPr>
              <a:lvl3pPr marL="1143000" indent="-228600">
                <a:spcBef>
                  <a:spcPct val="20000"/>
                </a:spcBef>
                <a:buChar char="•"/>
                <a:defRPr sz="2000">
                  <a:solidFill>
                    <a:schemeClr val="tx1"/>
                  </a:solidFill>
                  <a:latin typeface="Calibri" pitchFamily="34" charset="0"/>
                </a:defRPr>
              </a:lvl3pPr>
              <a:lvl4pPr marL="1600200" indent="-228600">
                <a:spcBef>
                  <a:spcPct val="20000"/>
                </a:spcBef>
                <a:buChar char="–"/>
                <a:defRPr sz="2000">
                  <a:solidFill>
                    <a:schemeClr val="tx1"/>
                  </a:solidFill>
                  <a:latin typeface="Calibri" pitchFamily="34" charset="0"/>
                </a:defRPr>
              </a:lvl4pPr>
              <a:lvl5pPr marL="2057400" indent="-22860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ClrTx/>
                <a:buFontTx/>
                <a:buNone/>
              </a:pPr>
              <a:r>
                <a:rPr lang="en-US" altLang="en-US" sz="1800">
                  <a:latin typeface="Century Gothic" pitchFamily="34" charset="0"/>
                  <a:cs typeface="Arial" charset="0"/>
                </a:rPr>
                <a:t>4 </a:t>
              </a:r>
            </a:p>
          </p:txBody>
        </p:sp>
        <p:sp>
          <p:nvSpPr>
            <p:cNvPr id="15" name="Text Box 17"/>
            <p:cNvSpPr txBox="1">
              <a:spLocks noChangeArrowheads="1"/>
            </p:cNvSpPr>
            <p:nvPr/>
          </p:nvSpPr>
          <p:spPr bwMode="auto">
            <a:xfrm>
              <a:off x="5359400" y="3467100"/>
              <a:ext cx="374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0066"/>
                </a:buClr>
                <a:buChar char="•"/>
                <a:defRPr sz="2400">
                  <a:solidFill>
                    <a:schemeClr val="tx1"/>
                  </a:solidFill>
                  <a:latin typeface="Calibri" pitchFamily="34" charset="0"/>
                </a:defRPr>
              </a:lvl1pPr>
              <a:lvl2pPr marL="742950" indent="-285750">
                <a:spcBef>
                  <a:spcPct val="20000"/>
                </a:spcBef>
                <a:buClr>
                  <a:srgbClr val="78A0D8"/>
                </a:buClr>
                <a:buSzPct val="60000"/>
                <a:buFont typeface="Wingdings" pitchFamily="2" charset="2"/>
                <a:buChar char="v"/>
                <a:defRPr sz="2200">
                  <a:solidFill>
                    <a:schemeClr val="tx1"/>
                  </a:solidFill>
                  <a:latin typeface="Calibri" pitchFamily="34" charset="0"/>
                </a:defRPr>
              </a:lvl2pPr>
              <a:lvl3pPr marL="1143000" indent="-228600">
                <a:spcBef>
                  <a:spcPct val="20000"/>
                </a:spcBef>
                <a:buChar char="•"/>
                <a:defRPr sz="2000">
                  <a:solidFill>
                    <a:schemeClr val="tx1"/>
                  </a:solidFill>
                  <a:latin typeface="Calibri" pitchFamily="34" charset="0"/>
                </a:defRPr>
              </a:lvl3pPr>
              <a:lvl4pPr marL="1600200" indent="-228600">
                <a:spcBef>
                  <a:spcPct val="20000"/>
                </a:spcBef>
                <a:buChar char="–"/>
                <a:defRPr sz="2000">
                  <a:solidFill>
                    <a:schemeClr val="tx1"/>
                  </a:solidFill>
                  <a:latin typeface="Calibri" pitchFamily="34" charset="0"/>
                </a:defRPr>
              </a:lvl4pPr>
              <a:lvl5pPr marL="2057400" indent="-22860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ClrTx/>
                <a:buFontTx/>
                <a:buNone/>
              </a:pPr>
              <a:r>
                <a:rPr lang="en-US" altLang="en-US" sz="1800">
                  <a:latin typeface="Century Gothic" pitchFamily="34" charset="0"/>
                  <a:cs typeface="Arial" charset="0"/>
                </a:rPr>
                <a:t>6 </a:t>
              </a:r>
            </a:p>
          </p:txBody>
        </p:sp>
        <p:sp>
          <p:nvSpPr>
            <p:cNvPr id="16" name="Text Box 18"/>
            <p:cNvSpPr txBox="1">
              <a:spLocks noChangeArrowheads="1"/>
            </p:cNvSpPr>
            <p:nvPr/>
          </p:nvSpPr>
          <p:spPr bwMode="auto">
            <a:xfrm>
              <a:off x="6121400" y="3467100"/>
              <a:ext cx="374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0066"/>
                </a:buClr>
                <a:buChar char="•"/>
                <a:defRPr sz="2400">
                  <a:solidFill>
                    <a:schemeClr val="tx1"/>
                  </a:solidFill>
                  <a:latin typeface="Calibri" pitchFamily="34" charset="0"/>
                </a:defRPr>
              </a:lvl1pPr>
              <a:lvl2pPr marL="742950" indent="-285750">
                <a:spcBef>
                  <a:spcPct val="20000"/>
                </a:spcBef>
                <a:buClr>
                  <a:srgbClr val="78A0D8"/>
                </a:buClr>
                <a:buSzPct val="60000"/>
                <a:buFont typeface="Wingdings" pitchFamily="2" charset="2"/>
                <a:buChar char="v"/>
                <a:defRPr sz="2200">
                  <a:solidFill>
                    <a:schemeClr val="tx1"/>
                  </a:solidFill>
                  <a:latin typeface="Calibri" pitchFamily="34" charset="0"/>
                </a:defRPr>
              </a:lvl2pPr>
              <a:lvl3pPr marL="1143000" indent="-228600">
                <a:spcBef>
                  <a:spcPct val="20000"/>
                </a:spcBef>
                <a:buChar char="•"/>
                <a:defRPr sz="2000">
                  <a:solidFill>
                    <a:schemeClr val="tx1"/>
                  </a:solidFill>
                  <a:latin typeface="Calibri" pitchFamily="34" charset="0"/>
                </a:defRPr>
              </a:lvl3pPr>
              <a:lvl4pPr marL="1600200" indent="-228600">
                <a:spcBef>
                  <a:spcPct val="20000"/>
                </a:spcBef>
                <a:buChar char="–"/>
                <a:defRPr sz="2000">
                  <a:solidFill>
                    <a:schemeClr val="tx1"/>
                  </a:solidFill>
                  <a:latin typeface="Calibri" pitchFamily="34" charset="0"/>
                </a:defRPr>
              </a:lvl4pPr>
              <a:lvl5pPr marL="2057400" indent="-22860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ClrTx/>
                <a:buFontTx/>
                <a:buNone/>
              </a:pPr>
              <a:r>
                <a:rPr lang="en-US" altLang="en-US" sz="1800">
                  <a:latin typeface="Century Gothic" pitchFamily="34" charset="0"/>
                  <a:cs typeface="Arial" charset="0"/>
                </a:rPr>
                <a:t>8 </a:t>
              </a:r>
            </a:p>
          </p:txBody>
        </p:sp>
        <p:sp>
          <p:nvSpPr>
            <p:cNvPr id="17" name="Text Box 19"/>
            <p:cNvSpPr txBox="1">
              <a:spLocks noChangeArrowheads="1"/>
            </p:cNvSpPr>
            <p:nvPr/>
          </p:nvSpPr>
          <p:spPr bwMode="auto">
            <a:xfrm>
              <a:off x="773113" y="4111625"/>
              <a:ext cx="189865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0066"/>
                </a:buClr>
                <a:buChar char="•"/>
                <a:defRPr sz="2400">
                  <a:solidFill>
                    <a:schemeClr val="tx1"/>
                  </a:solidFill>
                  <a:latin typeface="Calibri" pitchFamily="34" charset="0"/>
                </a:defRPr>
              </a:lvl1pPr>
              <a:lvl2pPr marL="742950" indent="-285750">
                <a:spcBef>
                  <a:spcPct val="20000"/>
                </a:spcBef>
                <a:buClr>
                  <a:srgbClr val="78A0D8"/>
                </a:buClr>
                <a:buSzPct val="60000"/>
                <a:buFont typeface="Wingdings" pitchFamily="2" charset="2"/>
                <a:buChar char="v"/>
                <a:defRPr sz="2200">
                  <a:solidFill>
                    <a:schemeClr val="tx1"/>
                  </a:solidFill>
                  <a:latin typeface="Calibri" pitchFamily="34" charset="0"/>
                </a:defRPr>
              </a:lvl2pPr>
              <a:lvl3pPr marL="1143000" indent="-228600">
                <a:spcBef>
                  <a:spcPct val="20000"/>
                </a:spcBef>
                <a:buChar char="•"/>
                <a:defRPr sz="2000">
                  <a:solidFill>
                    <a:schemeClr val="tx1"/>
                  </a:solidFill>
                  <a:latin typeface="Calibri" pitchFamily="34" charset="0"/>
                </a:defRPr>
              </a:lvl3pPr>
              <a:lvl4pPr marL="1600200" indent="-228600">
                <a:spcBef>
                  <a:spcPct val="20000"/>
                </a:spcBef>
                <a:buChar char="–"/>
                <a:defRPr sz="2000">
                  <a:solidFill>
                    <a:schemeClr val="tx1"/>
                  </a:solidFill>
                  <a:latin typeface="Calibri" pitchFamily="34" charset="0"/>
                </a:defRPr>
              </a:lvl4pPr>
              <a:lvl5pPr marL="2057400" indent="-22860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ClrTx/>
                <a:buFontTx/>
                <a:buNone/>
              </a:pPr>
              <a:r>
                <a:rPr lang="en-US" altLang="en-US" sz="1600">
                  <a:latin typeface="Century Gothic" pitchFamily="34" charset="0"/>
                  <a:cs typeface="Arial" charset="0"/>
                </a:rPr>
                <a:t>Cumulative DOX </a:t>
              </a:r>
            </a:p>
            <a:p>
              <a:pPr eaLnBrk="1" hangingPunct="1">
                <a:spcBef>
                  <a:spcPct val="0"/>
                </a:spcBef>
                <a:buClrTx/>
                <a:buFontTx/>
                <a:buNone/>
              </a:pPr>
              <a:r>
                <a:rPr lang="en-US" altLang="en-US" sz="1600">
                  <a:latin typeface="Century Gothic" pitchFamily="34" charset="0"/>
                  <a:cs typeface="Arial" charset="0"/>
                </a:rPr>
                <a:t>dose (mg/kg) </a:t>
              </a:r>
            </a:p>
          </p:txBody>
        </p:sp>
        <p:sp>
          <p:nvSpPr>
            <p:cNvPr id="18" name="Text Box 20"/>
            <p:cNvSpPr txBox="1">
              <a:spLocks noChangeArrowheads="1"/>
            </p:cNvSpPr>
            <p:nvPr/>
          </p:nvSpPr>
          <p:spPr bwMode="auto">
            <a:xfrm>
              <a:off x="3810000" y="4198938"/>
              <a:ext cx="374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0066"/>
                </a:buClr>
                <a:buChar char="•"/>
                <a:defRPr sz="2400">
                  <a:solidFill>
                    <a:schemeClr val="tx1"/>
                  </a:solidFill>
                  <a:latin typeface="Calibri" pitchFamily="34" charset="0"/>
                </a:defRPr>
              </a:lvl1pPr>
              <a:lvl2pPr marL="742950" indent="-285750">
                <a:spcBef>
                  <a:spcPct val="20000"/>
                </a:spcBef>
                <a:buClr>
                  <a:srgbClr val="78A0D8"/>
                </a:buClr>
                <a:buSzPct val="60000"/>
                <a:buFont typeface="Wingdings" pitchFamily="2" charset="2"/>
                <a:buChar char="v"/>
                <a:defRPr sz="2200">
                  <a:solidFill>
                    <a:schemeClr val="tx1"/>
                  </a:solidFill>
                  <a:latin typeface="Calibri" pitchFamily="34" charset="0"/>
                </a:defRPr>
              </a:lvl2pPr>
              <a:lvl3pPr marL="1143000" indent="-228600">
                <a:spcBef>
                  <a:spcPct val="20000"/>
                </a:spcBef>
                <a:buChar char="•"/>
                <a:defRPr sz="2000">
                  <a:solidFill>
                    <a:schemeClr val="tx1"/>
                  </a:solidFill>
                  <a:latin typeface="Calibri" pitchFamily="34" charset="0"/>
                </a:defRPr>
              </a:lvl3pPr>
              <a:lvl4pPr marL="1600200" indent="-228600">
                <a:spcBef>
                  <a:spcPct val="20000"/>
                </a:spcBef>
                <a:buChar char="–"/>
                <a:defRPr sz="2000">
                  <a:solidFill>
                    <a:schemeClr val="tx1"/>
                  </a:solidFill>
                  <a:latin typeface="Calibri" pitchFamily="34" charset="0"/>
                </a:defRPr>
              </a:lvl4pPr>
              <a:lvl5pPr marL="2057400" indent="-22860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ClrTx/>
                <a:buFontTx/>
                <a:buNone/>
              </a:pPr>
              <a:r>
                <a:rPr lang="en-US" altLang="en-US" sz="1800">
                  <a:solidFill>
                    <a:srgbClr val="0000FF"/>
                  </a:solidFill>
                  <a:latin typeface="Century Gothic" pitchFamily="34" charset="0"/>
                  <a:cs typeface="Arial" charset="0"/>
                </a:rPr>
                <a:t>6 </a:t>
              </a:r>
            </a:p>
          </p:txBody>
        </p:sp>
        <p:sp>
          <p:nvSpPr>
            <p:cNvPr id="19" name="Text Box 21"/>
            <p:cNvSpPr txBox="1">
              <a:spLocks noChangeArrowheads="1"/>
            </p:cNvSpPr>
            <p:nvPr/>
          </p:nvSpPr>
          <p:spPr bwMode="auto">
            <a:xfrm>
              <a:off x="4191000" y="4198938"/>
              <a:ext cx="374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0066"/>
                </a:buClr>
                <a:buChar char="•"/>
                <a:defRPr sz="2400">
                  <a:solidFill>
                    <a:schemeClr val="tx1"/>
                  </a:solidFill>
                  <a:latin typeface="Calibri" pitchFamily="34" charset="0"/>
                </a:defRPr>
              </a:lvl1pPr>
              <a:lvl2pPr marL="742950" indent="-285750">
                <a:spcBef>
                  <a:spcPct val="20000"/>
                </a:spcBef>
                <a:buClr>
                  <a:srgbClr val="78A0D8"/>
                </a:buClr>
                <a:buSzPct val="60000"/>
                <a:buFont typeface="Wingdings" pitchFamily="2" charset="2"/>
                <a:buChar char="v"/>
                <a:defRPr sz="2200">
                  <a:solidFill>
                    <a:schemeClr val="tx1"/>
                  </a:solidFill>
                  <a:latin typeface="Calibri" pitchFamily="34" charset="0"/>
                </a:defRPr>
              </a:lvl2pPr>
              <a:lvl3pPr marL="1143000" indent="-228600">
                <a:spcBef>
                  <a:spcPct val="20000"/>
                </a:spcBef>
                <a:buChar char="•"/>
                <a:defRPr sz="2000">
                  <a:solidFill>
                    <a:schemeClr val="tx1"/>
                  </a:solidFill>
                  <a:latin typeface="Calibri" pitchFamily="34" charset="0"/>
                </a:defRPr>
              </a:lvl3pPr>
              <a:lvl4pPr marL="1600200" indent="-228600">
                <a:spcBef>
                  <a:spcPct val="20000"/>
                </a:spcBef>
                <a:buChar char="–"/>
                <a:defRPr sz="2000">
                  <a:solidFill>
                    <a:schemeClr val="tx1"/>
                  </a:solidFill>
                  <a:latin typeface="Calibri" pitchFamily="34" charset="0"/>
                </a:defRPr>
              </a:lvl4pPr>
              <a:lvl5pPr marL="2057400" indent="-22860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ClrTx/>
                <a:buFontTx/>
                <a:buNone/>
              </a:pPr>
              <a:r>
                <a:rPr lang="en-US" altLang="en-US" sz="1800">
                  <a:solidFill>
                    <a:srgbClr val="0000FF"/>
                  </a:solidFill>
                  <a:latin typeface="Century Gothic" pitchFamily="34" charset="0"/>
                  <a:cs typeface="Arial" charset="0"/>
                </a:rPr>
                <a:t>9 </a:t>
              </a:r>
            </a:p>
          </p:txBody>
        </p:sp>
        <p:sp>
          <p:nvSpPr>
            <p:cNvPr id="20" name="Text Box 22"/>
            <p:cNvSpPr txBox="1">
              <a:spLocks noChangeArrowheads="1"/>
            </p:cNvSpPr>
            <p:nvPr/>
          </p:nvSpPr>
          <p:spPr bwMode="auto">
            <a:xfrm>
              <a:off x="4572000" y="4198938"/>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0066"/>
                </a:buClr>
                <a:buChar char="•"/>
                <a:defRPr sz="2400">
                  <a:solidFill>
                    <a:schemeClr val="tx1"/>
                  </a:solidFill>
                  <a:latin typeface="Calibri" pitchFamily="34" charset="0"/>
                </a:defRPr>
              </a:lvl1pPr>
              <a:lvl2pPr marL="742950" indent="-285750">
                <a:spcBef>
                  <a:spcPct val="20000"/>
                </a:spcBef>
                <a:buClr>
                  <a:srgbClr val="78A0D8"/>
                </a:buClr>
                <a:buSzPct val="60000"/>
                <a:buFont typeface="Wingdings" pitchFamily="2" charset="2"/>
                <a:buChar char="v"/>
                <a:defRPr sz="2200">
                  <a:solidFill>
                    <a:schemeClr val="tx1"/>
                  </a:solidFill>
                  <a:latin typeface="Calibri" pitchFamily="34" charset="0"/>
                </a:defRPr>
              </a:lvl2pPr>
              <a:lvl3pPr marL="1143000" indent="-228600">
                <a:spcBef>
                  <a:spcPct val="20000"/>
                </a:spcBef>
                <a:buChar char="•"/>
                <a:defRPr sz="2000">
                  <a:solidFill>
                    <a:schemeClr val="tx1"/>
                  </a:solidFill>
                  <a:latin typeface="Calibri" pitchFamily="34" charset="0"/>
                </a:defRPr>
              </a:lvl3pPr>
              <a:lvl4pPr marL="1600200" indent="-228600">
                <a:spcBef>
                  <a:spcPct val="20000"/>
                </a:spcBef>
                <a:buChar char="–"/>
                <a:defRPr sz="2000">
                  <a:solidFill>
                    <a:schemeClr val="tx1"/>
                  </a:solidFill>
                  <a:latin typeface="Calibri" pitchFamily="34" charset="0"/>
                </a:defRPr>
              </a:lvl4pPr>
              <a:lvl5pPr marL="2057400" indent="-22860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ClrTx/>
                <a:buFontTx/>
                <a:buNone/>
              </a:pPr>
              <a:r>
                <a:rPr lang="en-US" altLang="en-US" sz="1800">
                  <a:solidFill>
                    <a:srgbClr val="0000FF"/>
                  </a:solidFill>
                  <a:latin typeface="Century Gothic" pitchFamily="34" charset="0"/>
                  <a:cs typeface="Arial" charset="0"/>
                </a:rPr>
                <a:t>12</a:t>
              </a:r>
            </a:p>
          </p:txBody>
        </p:sp>
        <p:sp>
          <p:nvSpPr>
            <p:cNvPr id="21" name="Text Box 23"/>
            <p:cNvSpPr txBox="1">
              <a:spLocks noChangeArrowheads="1"/>
            </p:cNvSpPr>
            <p:nvPr/>
          </p:nvSpPr>
          <p:spPr bwMode="auto">
            <a:xfrm>
              <a:off x="5284788" y="4198938"/>
              <a:ext cx="501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0066"/>
                </a:buClr>
                <a:buChar char="•"/>
                <a:defRPr sz="2400">
                  <a:solidFill>
                    <a:schemeClr val="tx1"/>
                  </a:solidFill>
                  <a:latin typeface="Calibri" pitchFamily="34" charset="0"/>
                </a:defRPr>
              </a:lvl1pPr>
              <a:lvl2pPr marL="742950" indent="-285750">
                <a:spcBef>
                  <a:spcPct val="20000"/>
                </a:spcBef>
                <a:buClr>
                  <a:srgbClr val="78A0D8"/>
                </a:buClr>
                <a:buSzPct val="60000"/>
                <a:buFont typeface="Wingdings" pitchFamily="2" charset="2"/>
                <a:buChar char="v"/>
                <a:defRPr sz="2200">
                  <a:solidFill>
                    <a:schemeClr val="tx1"/>
                  </a:solidFill>
                  <a:latin typeface="Calibri" pitchFamily="34" charset="0"/>
                </a:defRPr>
              </a:lvl2pPr>
              <a:lvl3pPr marL="1143000" indent="-228600">
                <a:spcBef>
                  <a:spcPct val="20000"/>
                </a:spcBef>
                <a:buChar char="•"/>
                <a:defRPr sz="2000">
                  <a:solidFill>
                    <a:schemeClr val="tx1"/>
                  </a:solidFill>
                  <a:latin typeface="Calibri" pitchFamily="34" charset="0"/>
                </a:defRPr>
              </a:lvl3pPr>
              <a:lvl4pPr marL="1600200" indent="-228600">
                <a:spcBef>
                  <a:spcPct val="20000"/>
                </a:spcBef>
                <a:buChar char="–"/>
                <a:defRPr sz="2000">
                  <a:solidFill>
                    <a:schemeClr val="tx1"/>
                  </a:solidFill>
                  <a:latin typeface="Calibri" pitchFamily="34" charset="0"/>
                </a:defRPr>
              </a:lvl4pPr>
              <a:lvl5pPr marL="2057400" indent="-22860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ClrTx/>
                <a:buFontTx/>
                <a:buNone/>
              </a:pPr>
              <a:r>
                <a:rPr lang="en-US" altLang="en-US" sz="1800">
                  <a:solidFill>
                    <a:srgbClr val="0000FF"/>
                  </a:solidFill>
                  <a:latin typeface="Century Gothic" pitchFamily="34" charset="0"/>
                  <a:cs typeface="Arial" charset="0"/>
                </a:rPr>
                <a:t>18 </a:t>
              </a:r>
            </a:p>
          </p:txBody>
        </p:sp>
        <p:sp>
          <p:nvSpPr>
            <p:cNvPr id="22" name="Text Box 24"/>
            <p:cNvSpPr txBox="1">
              <a:spLocks noChangeArrowheads="1"/>
            </p:cNvSpPr>
            <p:nvPr/>
          </p:nvSpPr>
          <p:spPr bwMode="auto">
            <a:xfrm>
              <a:off x="6096000" y="4198938"/>
              <a:ext cx="4413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0066"/>
                </a:buClr>
                <a:buChar char="•"/>
                <a:defRPr sz="2400">
                  <a:solidFill>
                    <a:schemeClr val="tx1"/>
                  </a:solidFill>
                  <a:latin typeface="Calibri" pitchFamily="34" charset="0"/>
                </a:defRPr>
              </a:lvl1pPr>
              <a:lvl2pPr marL="742950" indent="-285750">
                <a:spcBef>
                  <a:spcPct val="20000"/>
                </a:spcBef>
                <a:buClr>
                  <a:srgbClr val="78A0D8"/>
                </a:buClr>
                <a:buSzPct val="60000"/>
                <a:buFont typeface="Wingdings" pitchFamily="2" charset="2"/>
                <a:buChar char="v"/>
                <a:defRPr sz="2200">
                  <a:solidFill>
                    <a:schemeClr val="tx1"/>
                  </a:solidFill>
                  <a:latin typeface="Calibri" pitchFamily="34" charset="0"/>
                </a:defRPr>
              </a:lvl2pPr>
              <a:lvl3pPr marL="1143000" indent="-228600">
                <a:spcBef>
                  <a:spcPct val="20000"/>
                </a:spcBef>
                <a:buChar char="•"/>
                <a:defRPr sz="2000">
                  <a:solidFill>
                    <a:schemeClr val="tx1"/>
                  </a:solidFill>
                  <a:latin typeface="Calibri" pitchFamily="34" charset="0"/>
                </a:defRPr>
              </a:lvl3pPr>
              <a:lvl4pPr marL="1600200" indent="-228600">
                <a:spcBef>
                  <a:spcPct val="20000"/>
                </a:spcBef>
                <a:buChar char="–"/>
                <a:defRPr sz="2000">
                  <a:solidFill>
                    <a:schemeClr val="tx1"/>
                  </a:solidFill>
                  <a:latin typeface="Calibri" pitchFamily="34" charset="0"/>
                </a:defRPr>
              </a:lvl4pPr>
              <a:lvl5pPr marL="2057400" indent="-22860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ClrTx/>
                <a:buFontTx/>
                <a:buNone/>
              </a:pPr>
              <a:r>
                <a:rPr lang="en-US" altLang="en-US" sz="1800" b="1">
                  <a:solidFill>
                    <a:srgbClr val="FF0000"/>
                  </a:solidFill>
                  <a:latin typeface="Century Gothic" pitchFamily="34" charset="0"/>
                  <a:cs typeface="Arial" charset="0"/>
                </a:rPr>
                <a:t>24</a:t>
              </a:r>
            </a:p>
          </p:txBody>
        </p:sp>
        <p:sp>
          <p:nvSpPr>
            <p:cNvPr id="23" name="Text Box 25"/>
            <p:cNvSpPr txBox="1">
              <a:spLocks noChangeArrowheads="1"/>
            </p:cNvSpPr>
            <p:nvPr/>
          </p:nvSpPr>
          <p:spPr bwMode="auto">
            <a:xfrm>
              <a:off x="6400800" y="3151188"/>
              <a:ext cx="1985963"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0066"/>
                </a:buClr>
                <a:buChar char="•"/>
                <a:defRPr sz="2400">
                  <a:solidFill>
                    <a:schemeClr val="tx1"/>
                  </a:solidFill>
                  <a:latin typeface="Calibri" pitchFamily="34" charset="0"/>
                </a:defRPr>
              </a:lvl1pPr>
              <a:lvl2pPr marL="742950" indent="-285750">
                <a:spcBef>
                  <a:spcPct val="20000"/>
                </a:spcBef>
                <a:buClr>
                  <a:srgbClr val="78A0D8"/>
                </a:buClr>
                <a:buSzPct val="60000"/>
                <a:buFont typeface="Wingdings" pitchFamily="2" charset="2"/>
                <a:buChar char="v"/>
                <a:defRPr sz="2200">
                  <a:solidFill>
                    <a:schemeClr val="tx1"/>
                  </a:solidFill>
                  <a:latin typeface="Calibri" pitchFamily="34" charset="0"/>
                </a:defRPr>
              </a:lvl2pPr>
              <a:lvl3pPr marL="1143000" indent="-228600">
                <a:spcBef>
                  <a:spcPct val="20000"/>
                </a:spcBef>
                <a:buChar char="•"/>
                <a:defRPr sz="2000">
                  <a:solidFill>
                    <a:schemeClr val="tx1"/>
                  </a:solidFill>
                  <a:latin typeface="Calibri" pitchFamily="34" charset="0"/>
                </a:defRPr>
              </a:lvl3pPr>
              <a:lvl4pPr marL="1600200" indent="-228600">
                <a:spcBef>
                  <a:spcPct val="20000"/>
                </a:spcBef>
                <a:buChar char="–"/>
                <a:defRPr sz="2000">
                  <a:solidFill>
                    <a:schemeClr val="tx1"/>
                  </a:solidFill>
                  <a:latin typeface="Calibri" pitchFamily="34" charset="0"/>
                </a:defRPr>
              </a:lvl4pPr>
              <a:lvl5pPr marL="2057400" indent="-22860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ClrTx/>
                <a:buFontTx/>
                <a:buNone/>
              </a:pPr>
              <a:r>
                <a:rPr lang="en-US" altLang="en-US" sz="1600">
                  <a:latin typeface="Century Gothic" pitchFamily="34" charset="0"/>
                  <a:cs typeface="Arial" charset="0"/>
                </a:rPr>
                <a:t>Troponins in blood</a:t>
              </a:r>
            </a:p>
          </p:txBody>
        </p:sp>
        <p:sp>
          <p:nvSpPr>
            <p:cNvPr id="24" name="Line 26"/>
            <p:cNvSpPr>
              <a:spLocks noChangeShapeType="1"/>
            </p:cNvSpPr>
            <p:nvPr/>
          </p:nvSpPr>
          <p:spPr bwMode="auto">
            <a:xfrm flipV="1">
              <a:off x="6400800" y="3228975"/>
              <a:ext cx="0" cy="228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5" name="Picture 27"/>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l="21513" t="20029" r="22017" b="26564"/>
            <a:stretch>
              <a:fillRect/>
            </a:stretch>
          </p:blipFill>
          <p:spPr bwMode="auto">
            <a:xfrm>
              <a:off x="6740525" y="3760788"/>
              <a:ext cx="1600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Line 28"/>
            <p:cNvSpPr>
              <a:spLocks noChangeShapeType="1"/>
            </p:cNvSpPr>
            <p:nvPr/>
          </p:nvSpPr>
          <p:spPr bwMode="auto">
            <a:xfrm>
              <a:off x="5492750" y="3317875"/>
              <a:ext cx="838200" cy="0"/>
            </a:xfrm>
            <a:prstGeom prst="line">
              <a:avLst/>
            </a:prstGeom>
            <a:noFill/>
            <a:ln w="571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Text Box 30"/>
            <p:cNvSpPr txBox="1">
              <a:spLocks noChangeArrowheads="1"/>
            </p:cNvSpPr>
            <p:nvPr/>
          </p:nvSpPr>
          <p:spPr bwMode="auto">
            <a:xfrm>
              <a:off x="3124200" y="3959225"/>
              <a:ext cx="5889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0066"/>
                </a:buClr>
                <a:buChar char="•"/>
                <a:defRPr sz="2400">
                  <a:solidFill>
                    <a:schemeClr val="tx1"/>
                  </a:solidFill>
                  <a:latin typeface="Calibri" pitchFamily="34" charset="0"/>
                </a:defRPr>
              </a:lvl1pPr>
              <a:lvl2pPr marL="742950" indent="-285750">
                <a:spcBef>
                  <a:spcPct val="20000"/>
                </a:spcBef>
                <a:buClr>
                  <a:srgbClr val="78A0D8"/>
                </a:buClr>
                <a:buSzPct val="60000"/>
                <a:buFont typeface="Wingdings" pitchFamily="2" charset="2"/>
                <a:buChar char="v"/>
                <a:defRPr sz="2200">
                  <a:solidFill>
                    <a:schemeClr val="tx1"/>
                  </a:solidFill>
                  <a:latin typeface="Calibri" pitchFamily="34" charset="0"/>
                </a:defRPr>
              </a:lvl2pPr>
              <a:lvl3pPr marL="1143000" indent="-228600">
                <a:spcBef>
                  <a:spcPct val="20000"/>
                </a:spcBef>
                <a:buChar char="•"/>
                <a:defRPr sz="2000">
                  <a:solidFill>
                    <a:schemeClr val="tx1"/>
                  </a:solidFill>
                  <a:latin typeface="Calibri" pitchFamily="34" charset="0"/>
                </a:defRPr>
              </a:lvl3pPr>
              <a:lvl4pPr marL="1600200" indent="-228600">
                <a:spcBef>
                  <a:spcPct val="20000"/>
                </a:spcBef>
                <a:buChar char="–"/>
                <a:defRPr sz="2000">
                  <a:solidFill>
                    <a:schemeClr val="tx1"/>
                  </a:solidFill>
                  <a:latin typeface="Calibri" pitchFamily="34" charset="0"/>
                </a:defRPr>
              </a:lvl4pPr>
              <a:lvl5pPr marL="2057400" indent="-22860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ClrTx/>
                <a:buFontTx/>
                <a:buNone/>
              </a:pPr>
              <a:r>
                <a:rPr lang="en-US" altLang="en-US" sz="1400" b="1">
                  <a:latin typeface="Arial" charset="0"/>
                  <a:cs typeface="Arial" charset="0"/>
                </a:rPr>
                <a:t>Start</a:t>
              </a:r>
            </a:p>
          </p:txBody>
        </p:sp>
        <p:sp>
          <p:nvSpPr>
            <p:cNvPr id="28" name="Line 36"/>
            <p:cNvSpPr>
              <a:spLocks noChangeShapeType="1"/>
            </p:cNvSpPr>
            <p:nvPr/>
          </p:nvSpPr>
          <p:spPr bwMode="auto">
            <a:xfrm>
              <a:off x="7335838" y="4294188"/>
              <a:ext cx="2286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Text Box 37"/>
            <p:cNvSpPr txBox="1">
              <a:spLocks noChangeArrowheads="1"/>
            </p:cNvSpPr>
            <p:nvPr/>
          </p:nvSpPr>
          <p:spPr bwMode="auto">
            <a:xfrm>
              <a:off x="6711950" y="4962525"/>
              <a:ext cx="16065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0066"/>
                </a:buClr>
                <a:buChar char="•"/>
                <a:defRPr sz="2400">
                  <a:solidFill>
                    <a:schemeClr val="tx1"/>
                  </a:solidFill>
                  <a:latin typeface="Calibri" pitchFamily="34" charset="0"/>
                </a:defRPr>
              </a:lvl1pPr>
              <a:lvl2pPr marL="742950" indent="-285750">
                <a:spcBef>
                  <a:spcPct val="20000"/>
                </a:spcBef>
                <a:buClr>
                  <a:srgbClr val="78A0D8"/>
                </a:buClr>
                <a:buSzPct val="60000"/>
                <a:buFont typeface="Wingdings" pitchFamily="2" charset="2"/>
                <a:buChar char="v"/>
                <a:defRPr sz="2200">
                  <a:solidFill>
                    <a:schemeClr val="tx1"/>
                  </a:solidFill>
                  <a:latin typeface="Calibri" pitchFamily="34" charset="0"/>
                </a:defRPr>
              </a:lvl2pPr>
              <a:lvl3pPr marL="1143000" indent="-228600">
                <a:spcBef>
                  <a:spcPct val="20000"/>
                </a:spcBef>
                <a:buChar char="•"/>
                <a:defRPr sz="2000">
                  <a:solidFill>
                    <a:schemeClr val="tx1"/>
                  </a:solidFill>
                  <a:latin typeface="Calibri" pitchFamily="34" charset="0"/>
                </a:defRPr>
              </a:lvl3pPr>
              <a:lvl4pPr marL="1600200" indent="-228600">
                <a:spcBef>
                  <a:spcPct val="20000"/>
                </a:spcBef>
                <a:buChar char="–"/>
                <a:defRPr sz="2000">
                  <a:solidFill>
                    <a:schemeClr val="tx1"/>
                  </a:solidFill>
                  <a:latin typeface="Calibri" pitchFamily="34" charset="0"/>
                </a:defRPr>
              </a:lvl4pPr>
              <a:lvl5pPr marL="2057400" indent="-22860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ClrTx/>
                <a:buFontTx/>
                <a:buNone/>
              </a:pPr>
              <a:r>
                <a:rPr lang="en-US" altLang="en-US" sz="1600">
                  <a:latin typeface="Century Gothic" pitchFamily="34" charset="0"/>
                  <a:cs typeface="Arial" charset="0"/>
                </a:rPr>
                <a:t>Cardiac lesion</a:t>
              </a:r>
            </a:p>
          </p:txBody>
        </p:sp>
        <p:sp>
          <p:nvSpPr>
            <p:cNvPr id="30" name="AutoShape 38"/>
            <p:cNvSpPr>
              <a:spLocks noChangeArrowheads="1"/>
            </p:cNvSpPr>
            <p:nvPr/>
          </p:nvSpPr>
          <p:spPr bwMode="auto">
            <a:xfrm>
              <a:off x="6510338" y="4246563"/>
              <a:ext cx="234950" cy="228600"/>
            </a:xfrm>
            <a:prstGeom prst="rightArrow">
              <a:avLst>
                <a:gd name="adj1" fmla="val 50000"/>
                <a:gd name="adj2" fmla="val 25694"/>
              </a:avLst>
            </a:prstGeom>
            <a:gradFill rotWithShape="1">
              <a:gsLst>
                <a:gs pos="0">
                  <a:srgbClr val="FF9933"/>
                </a:gs>
                <a:gs pos="100000">
                  <a:srgbClr val="FF33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0066"/>
                </a:buClr>
                <a:buChar char="•"/>
                <a:defRPr sz="2400">
                  <a:solidFill>
                    <a:schemeClr val="tx1"/>
                  </a:solidFill>
                  <a:latin typeface="Calibri" pitchFamily="34" charset="0"/>
                </a:defRPr>
              </a:lvl1pPr>
              <a:lvl2pPr marL="742950" indent="-285750">
                <a:spcBef>
                  <a:spcPct val="20000"/>
                </a:spcBef>
                <a:buClr>
                  <a:srgbClr val="78A0D8"/>
                </a:buClr>
                <a:buSzPct val="60000"/>
                <a:buFont typeface="Wingdings" pitchFamily="2" charset="2"/>
                <a:buChar char="v"/>
                <a:defRPr sz="2200">
                  <a:solidFill>
                    <a:schemeClr val="tx1"/>
                  </a:solidFill>
                  <a:latin typeface="Calibri" pitchFamily="34" charset="0"/>
                </a:defRPr>
              </a:lvl2pPr>
              <a:lvl3pPr marL="1143000" indent="-228600">
                <a:spcBef>
                  <a:spcPct val="20000"/>
                </a:spcBef>
                <a:buChar char="•"/>
                <a:defRPr sz="2000">
                  <a:solidFill>
                    <a:schemeClr val="tx1"/>
                  </a:solidFill>
                  <a:latin typeface="Calibri" pitchFamily="34" charset="0"/>
                </a:defRPr>
              </a:lvl3pPr>
              <a:lvl4pPr marL="1600200" indent="-228600">
                <a:spcBef>
                  <a:spcPct val="20000"/>
                </a:spcBef>
                <a:buChar char="–"/>
                <a:defRPr sz="2000">
                  <a:solidFill>
                    <a:schemeClr val="tx1"/>
                  </a:solidFill>
                  <a:latin typeface="Calibri" pitchFamily="34" charset="0"/>
                </a:defRPr>
              </a:lvl4pPr>
              <a:lvl5pPr marL="2057400" indent="-22860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ClrTx/>
                <a:buFontTx/>
                <a:buNone/>
              </a:pPr>
              <a:endParaRPr lang="en-US" altLang="en-US" sz="2000">
                <a:latin typeface="Century Gothic" pitchFamily="34" charset="0"/>
                <a:cs typeface="Arial" charset="0"/>
              </a:endParaRPr>
            </a:p>
          </p:txBody>
        </p:sp>
        <p:sp>
          <p:nvSpPr>
            <p:cNvPr id="31" name="Line 39"/>
            <p:cNvSpPr>
              <a:spLocks noChangeShapeType="1"/>
            </p:cNvSpPr>
            <p:nvPr/>
          </p:nvSpPr>
          <p:spPr bwMode="auto">
            <a:xfrm>
              <a:off x="6324600" y="3803650"/>
              <a:ext cx="6350" cy="3492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Text Box 43"/>
            <p:cNvSpPr txBox="1">
              <a:spLocks noChangeArrowheads="1"/>
            </p:cNvSpPr>
            <p:nvPr/>
          </p:nvSpPr>
          <p:spPr bwMode="auto">
            <a:xfrm>
              <a:off x="3252788" y="4992688"/>
              <a:ext cx="2251075"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0066"/>
                </a:buClr>
                <a:buChar char="•"/>
                <a:defRPr sz="2400">
                  <a:solidFill>
                    <a:schemeClr val="tx1"/>
                  </a:solidFill>
                  <a:latin typeface="Calibri" pitchFamily="34" charset="0"/>
                </a:defRPr>
              </a:lvl1pPr>
              <a:lvl2pPr marL="742950" indent="-285750">
                <a:spcBef>
                  <a:spcPct val="20000"/>
                </a:spcBef>
                <a:buClr>
                  <a:srgbClr val="78A0D8"/>
                </a:buClr>
                <a:buSzPct val="60000"/>
                <a:buFont typeface="Wingdings" pitchFamily="2" charset="2"/>
                <a:buChar char="v"/>
                <a:defRPr sz="2200">
                  <a:solidFill>
                    <a:schemeClr val="tx1"/>
                  </a:solidFill>
                  <a:latin typeface="Calibri" pitchFamily="34" charset="0"/>
                </a:defRPr>
              </a:lvl2pPr>
              <a:lvl3pPr marL="1143000" indent="-228600">
                <a:spcBef>
                  <a:spcPct val="20000"/>
                </a:spcBef>
                <a:buChar char="•"/>
                <a:defRPr sz="2000">
                  <a:solidFill>
                    <a:schemeClr val="tx1"/>
                  </a:solidFill>
                  <a:latin typeface="Calibri" pitchFamily="34" charset="0"/>
                </a:defRPr>
              </a:lvl3pPr>
              <a:lvl4pPr marL="1600200" indent="-228600">
                <a:spcBef>
                  <a:spcPct val="20000"/>
                </a:spcBef>
                <a:buChar char="–"/>
                <a:defRPr sz="2000">
                  <a:solidFill>
                    <a:schemeClr val="tx1"/>
                  </a:solidFill>
                  <a:latin typeface="Calibri" pitchFamily="34" charset="0"/>
                </a:defRPr>
              </a:lvl4pPr>
              <a:lvl5pPr marL="2057400" indent="-22860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algn="ctr" eaLnBrk="1" hangingPunct="1">
                <a:spcBef>
                  <a:spcPct val="0"/>
                </a:spcBef>
                <a:buClrTx/>
                <a:buFontTx/>
                <a:buNone/>
              </a:pPr>
              <a:r>
                <a:rPr lang="en-US" altLang="en-US" sz="1800">
                  <a:solidFill>
                    <a:srgbClr val="FF0000"/>
                  </a:solidFill>
                  <a:latin typeface="Century Gothic" pitchFamily="34" charset="0"/>
                  <a:cs typeface="Arial" charset="0"/>
                </a:rPr>
                <a:t>Early Biomarkers of</a:t>
              </a:r>
            </a:p>
            <a:p>
              <a:pPr algn="ctr" eaLnBrk="1" hangingPunct="1">
                <a:spcBef>
                  <a:spcPct val="0"/>
                </a:spcBef>
                <a:buClrTx/>
                <a:buFontTx/>
                <a:buNone/>
              </a:pPr>
              <a:r>
                <a:rPr lang="en-US" altLang="en-US" sz="1800">
                  <a:solidFill>
                    <a:srgbClr val="FF0000"/>
                  </a:solidFill>
                  <a:latin typeface="Century Gothic" pitchFamily="34" charset="0"/>
                  <a:cs typeface="Arial" charset="0"/>
                </a:rPr>
                <a:t>Cardiac injury</a:t>
              </a:r>
            </a:p>
          </p:txBody>
        </p:sp>
        <p:sp>
          <p:nvSpPr>
            <p:cNvPr id="33" name="AutoShape 44"/>
            <p:cNvSpPr>
              <a:spLocks noChangeArrowheads="1"/>
            </p:cNvSpPr>
            <p:nvPr/>
          </p:nvSpPr>
          <p:spPr bwMode="auto">
            <a:xfrm>
              <a:off x="3663950" y="3470275"/>
              <a:ext cx="1447800" cy="1600200"/>
            </a:xfrm>
            <a:prstGeom prst="downArrowCallout">
              <a:avLst>
                <a:gd name="adj1" fmla="val 25000"/>
                <a:gd name="adj2" fmla="val 25000"/>
                <a:gd name="adj3" fmla="val 18421"/>
                <a:gd name="adj4" fmla="val 66667"/>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0066"/>
                </a:buClr>
                <a:buChar char="•"/>
                <a:defRPr sz="2400">
                  <a:solidFill>
                    <a:schemeClr val="tx1"/>
                  </a:solidFill>
                  <a:latin typeface="Calibri" pitchFamily="34" charset="0"/>
                </a:defRPr>
              </a:lvl1pPr>
              <a:lvl2pPr marL="742950" indent="-285750">
                <a:spcBef>
                  <a:spcPct val="20000"/>
                </a:spcBef>
                <a:buClr>
                  <a:srgbClr val="78A0D8"/>
                </a:buClr>
                <a:buSzPct val="60000"/>
                <a:buFont typeface="Wingdings" pitchFamily="2" charset="2"/>
                <a:buChar char="v"/>
                <a:defRPr sz="2200">
                  <a:solidFill>
                    <a:schemeClr val="tx1"/>
                  </a:solidFill>
                  <a:latin typeface="Calibri" pitchFamily="34" charset="0"/>
                </a:defRPr>
              </a:lvl2pPr>
              <a:lvl3pPr marL="1143000" indent="-228600">
                <a:spcBef>
                  <a:spcPct val="20000"/>
                </a:spcBef>
                <a:buChar char="•"/>
                <a:defRPr sz="2000">
                  <a:solidFill>
                    <a:schemeClr val="tx1"/>
                  </a:solidFill>
                  <a:latin typeface="Calibri" pitchFamily="34" charset="0"/>
                </a:defRPr>
              </a:lvl3pPr>
              <a:lvl4pPr marL="1600200" indent="-228600">
                <a:spcBef>
                  <a:spcPct val="20000"/>
                </a:spcBef>
                <a:buChar char="–"/>
                <a:defRPr sz="2000">
                  <a:solidFill>
                    <a:schemeClr val="tx1"/>
                  </a:solidFill>
                  <a:latin typeface="Calibri" pitchFamily="34" charset="0"/>
                </a:defRPr>
              </a:lvl4pPr>
              <a:lvl5pPr marL="2057400" indent="-22860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ClrTx/>
                <a:buFontTx/>
                <a:buNone/>
              </a:pPr>
              <a:endParaRPr lang="en-US" altLang="en-US" sz="2000">
                <a:latin typeface="Century Gothic" pitchFamily="34" charset="0"/>
                <a:cs typeface="Arial" charset="0"/>
              </a:endParaRPr>
            </a:p>
          </p:txBody>
        </p:sp>
        <p:sp>
          <p:nvSpPr>
            <p:cNvPr id="35" name="Text Box 3"/>
            <p:cNvSpPr txBox="1">
              <a:spLocks noChangeArrowheads="1"/>
            </p:cNvSpPr>
            <p:nvPr/>
          </p:nvSpPr>
          <p:spPr bwMode="auto">
            <a:xfrm>
              <a:off x="1905000" y="1600200"/>
              <a:ext cx="5715000" cy="1016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66"/>
                </a:buClr>
                <a:buChar char="•"/>
                <a:defRPr sz="2400">
                  <a:solidFill>
                    <a:schemeClr val="tx1"/>
                  </a:solidFill>
                  <a:latin typeface="Calibri" pitchFamily="34" charset="0"/>
                </a:defRPr>
              </a:lvl1pPr>
              <a:lvl2pPr marL="742950" indent="-285750">
                <a:spcBef>
                  <a:spcPct val="20000"/>
                </a:spcBef>
                <a:buClr>
                  <a:srgbClr val="78A0D8"/>
                </a:buClr>
                <a:buSzPct val="60000"/>
                <a:buFont typeface="Wingdings" pitchFamily="2" charset="2"/>
                <a:buChar char="v"/>
                <a:defRPr sz="2200">
                  <a:solidFill>
                    <a:schemeClr val="tx1"/>
                  </a:solidFill>
                  <a:latin typeface="Calibri" pitchFamily="34" charset="0"/>
                </a:defRPr>
              </a:lvl2pPr>
              <a:lvl3pPr marL="1143000" indent="-228600">
                <a:spcBef>
                  <a:spcPct val="20000"/>
                </a:spcBef>
                <a:buChar char="•"/>
                <a:defRPr sz="2000">
                  <a:solidFill>
                    <a:schemeClr val="tx1"/>
                  </a:solidFill>
                  <a:latin typeface="Calibri" pitchFamily="34" charset="0"/>
                </a:defRPr>
              </a:lvl3pPr>
              <a:lvl4pPr marL="1600200" indent="-228600">
                <a:spcBef>
                  <a:spcPct val="20000"/>
                </a:spcBef>
                <a:buChar char="–"/>
                <a:defRPr sz="2000">
                  <a:solidFill>
                    <a:schemeClr val="tx1"/>
                  </a:solidFill>
                  <a:latin typeface="Calibri" pitchFamily="34" charset="0"/>
                </a:defRPr>
              </a:lvl4pPr>
              <a:lvl5pPr marL="2057400" indent="-22860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ClrTx/>
                <a:buFontTx/>
                <a:buNone/>
              </a:pPr>
              <a:r>
                <a:rPr lang="en-US" altLang="en-US" sz="2000" b="1" dirty="0">
                  <a:latin typeface="Century Gothic" pitchFamily="34" charset="0"/>
                </a:rPr>
                <a:t>Animals</a:t>
              </a:r>
              <a:r>
                <a:rPr lang="en-US" altLang="en-US" sz="2000" dirty="0">
                  <a:latin typeface="Century Gothic" pitchFamily="34" charset="0"/>
                </a:rPr>
                <a:t>:          B6C3F</a:t>
              </a:r>
              <a:r>
                <a:rPr lang="en-US" altLang="en-US" sz="2000" baseline="-25000" dirty="0">
                  <a:latin typeface="Century Gothic" pitchFamily="34" charset="0"/>
                </a:rPr>
                <a:t>1</a:t>
              </a:r>
              <a:r>
                <a:rPr lang="en-US" altLang="en-US" sz="2000" dirty="0">
                  <a:latin typeface="Century Gothic" pitchFamily="34" charset="0"/>
                </a:rPr>
                <a:t> mice (male)</a:t>
              </a:r>
            </a:p>
            <a:p>
              <a:pPr eaLnBrk="1" hangingPunct="1">
                <a:spcBef>
                  <a:spcPct val="0"/>
                </a:spcBef>
                <a:buClrTx/>
                <a:buFontTx/>
                <a:buNone/>
              </a:pPr>
              <a:r>
                <a:rPr lang="en-US" altLang="en-US" sz="2000" b="1" dirty="0">
                  <a:latin typeface="Century Gothic" pitchFamily="34" charset="0"/>
                </a:rPr>
                <a:t>Treatment</a:t>
              </a:r>
              <a:r>
                <a:rPr lang="en-US" altLang="en-US" sz="2000" dirty="0">
                  <a:latin typeface="Century Gothic" pitchFamily="34" charset="0"/>
                </a:rPr>
                <a:t>:      </a:t>
              </a:r>
              <a:r>
                <a:rPr lang="en-US" altLang="en-US" sz="2000" b="1" dirty="0">
                  <a:latin typeface="Century Gothic" pitchFamily="34" charset="0"/>
                </a:rPr>
                <a:t>Doxorubicin</a:t>
              </a:r>
              <a:r>
                <a:rPr lang="en-US" altLang="en-US" sz="2000" dirty="0">
                  <a:solidFill>
                    <a:srgbClr val="CC0000"/>
                  </a:solidFill>
                  <a:latin typeface="Century Gothic" pitchFamily="34" charset="0"/>
                </a:rPr>
                <a:t> </a:t>
              </a:r>
              <a:r>
                <a:rPr lang="en-US" altLang="en-US" sz="2000" dirty="0">
                  <a:latin typeface="Century Gothic" pitchFamily="34" charset="0"/>
                </a:rPr>
                <a:t>or </a:t>
              </a:r>
              <a:r>
                <a:rPr lang="en-US" altLang="en-US" sz="2000" b="1" dirty="0">
                  <a:latin typeface="Century Gothic" pitchFamily="34" charset="0"/>
                </a:rPr>
                <a:t>saline</a:t>
              </a:r>
              <a:r>
                <a:rPr lang="en-US" altLang="en-US" sz="2000" dirty="0">
                  <a:latin typeface="Century Gothic" pitchFamily="34" charset="0"/>
                </a:rPr>
                <a:t> </a:t>
              </a:r>
            </a:p>
            <a:p>
              <a:pPr eaLnBrk="1" hangingPunct="1">
                <a:spcBef>
                  <a:spcPct val="0"/>
                </a:spcBef>
                <a:buClrTx/>
                <a:buFontTx/>
                <a:buNone/>
              </a:pPr>
              <a:r>
                <a:rPr lang="en-US" altLang="en-US" sz="2000" b="1" dirty="0">
                  <a:latin typeface="Century Gothic" pitchFamily="34" charset="0"/>
                </a:rPr>
                <a:t>Dose</a:t>
              </a:r>
              <a:r>
                <a:rPr lang="en-US" altLang="en-US" sz="2000" dirty="0">
                  <a:latin typeface="Century Gothic" pitchFamily="34" charset="0"/>
                </a:rPr>
                <a:t>:               </a:t>
              </a:r>
              <a:r>
                <a:rPr lang="en-US" altLang="en-US" sz="2000" b="1" dirty="0">
                  <a:solidFill>
                    <a:srgbClr val="FF0000"/>
                  </a:solidFill>
                  <a:latin typeface="Century Gothic" pitchFamily="34" charset="0"/>
                </a:rPr>
                <a:t>3 mg/kg body wt./week </a:t>
              </a:r>
              <a:r>
                <a:rPr lang="en-US" altLang="en-US" sz="2000" dirty="0">
                  <a:latin typeface="Century Gothic" pitchFamily="34" charset="0"/>
                </a:rPr>
                <a:t>(</a:t>
              </a:r>
              <a:r>
                <a:rPr lang="en-US" altLang="en-US" sz="2000" dirty="0" err="1">
                  <a:latin typeface="Century Gothic" pitchFamily="34" charset="0"/>
                </a:rPr>
                <a:t>i.v.</a:t>
              </a:r>
              <a:r>
                <a:rPr lang="en-US" altLang="en-US" sz="2000" dirty="0">
                  <a:latin typeface="Century Gothic" pitchFamily="34" charset="0"/>
                </a:rPr>
                <a:t>)</a:t>
              </a:r>
            </a:p>
          </p:txBody>
        </p:sp>
        <p:sp>
          <p:nvSpPr>
            <p:cNvPr id="36" name="Text Box 23"/>
            <p:cNvSpPr txBox="1">
              <a:spLocks noChangeArrowheads="1"/>
            </p:cNvSpPr>
            <p:nvPr/>
          </p:nvSpPr>
          <p:spPr bwMode="auto">
            <a:xfrm>
              <a:off x="3581400" y="6019800"/>
              <a:ext cx="41132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0066"/>
                </a:buClr>
                <a:buChar char="•"/>
                <a:defRPr sz="2400">
                  <a:solidFill>
                    <a:schemeClr val="tx1"/>
                  </a:solidFill>
                  <a:latin typeface="Calibri" pitchFamily="34" charset="0"/>
                </a:defRPr>
              </a:lvl1pPr>
              <a:lvl2pPr marL="742950" indent="-285750">
                <a:spcBef>
                  <a:spcPct val="20000"/>
                </a:spcBef>
                <a:buClr>
                  <a:srgbClr val="78A0D8"/>
                </a:buClr>
                <a:buSzPct val="60000"/>
                <a:buFont typeface="Wingdings" pitchFamily="2" charset="2"/>
                <a:buChar char="v"/>
                <a:defRPr sz="2200">
                  <a:solidFill>
                    <a:schemeClr val="tx1"/>
                  </a:solidFill>
                  <a:latin typeface="Calibri" pitchFamily="34" charset="0"/>
                </a:defRPr>
              </a:lvl2pPr>
              <a:lvl3pPr marL="1143000" indent="-228600">
                <a:spcBef>
                  <a:spcPct val="20000"/>
                </a:spcBef>
                <a:buChar char="•"/>
                <a:defRPr sz="2000">
                  <a:solidFill>
                    <a:schemeClr val="tx1"/>
                  </a:solidFill>
                  <a:latin typeface="Calibri" pitchFamily="34" charset="0"/>
                </a:defRPr>
              </a:lvl3pPr>
              <a:lvl4pPr marL="1600200" indent="-228600">
                <a:spcBef>
                  <a:spcPct val="20000"/>
                </a:spcBef>
                <a:buChar char="–"/>
                <a:defRPr sz="2000">
                  <a:solidFill>
                    <a:schemeClr val="tx1"/>
                  </a:solidFill>
                  <a:latin typeface="Calibri" pitchFamily="34" charset="0"/>
                </a:defRPr>
              </a:lvl4pPr>
              <a:lvl5pPr marL="2057400" indent="-22860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ClrTx/>
                <a:buFontTx/>
                <a:buNone/>
              </a:pPr>
              <a:r>
                <a:rPr lang="en-US" altLang="en-US" sz="1800" b="1" u="sng">
                  <a:latin typeface="Century Gothic" pitchFamily="34" charset="0"/>
                </a:rPr>
                <a:t>Sacrifice</a:t>
              </a:r>
              <a:r>
                <a:rPr lang="en-US" altLang="en-US" sz="1800" b="1">
                  <a:latin typeface="Century Gothic" pitchFamily="34" charset="0"/>
                </a:rPr>
                <a:t>: a week after the last dose</a:t>
              </a:r>
            </a:p>
          </p:txBody>
        </p:sp>
        <p:sp>
          <p:nvSpPr>
            <p:cNvPr id="37" name="Text Box 34"/>
            <p:cNvSpPr txBox="1">
              <a:spLocks noChangeArrowheads="1"/>
            </p:cNvSpPr>
            <p:nvPr/>
          </p:nvSpPr>
          <p:spPr bwMode="auto">
            <a:xfrm>
              <a:off x="1143000" y="3062288"/>
              <a:ext cx="1239838"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0066"/>
                </a:buClr>
                <a:buChar char="•"/>
                <a:defRPr sz="2400">
                  <a:solidFill>
                    <a:schemeClr val="tx1"/>
                  </a:solidFill>
                  <a:latin typeface="Calibri" pitchFamily="34" charset="0"/>
                </a:defRPr>
              </a:lvl1pPr>
              <a:lvl2pPr marL="742950" indent="-285750">
                <a:spcBef>
                  <a:spcPct val="20000"/>
                </a:spcBef>
                <a:buClr>
                  <a:srgbClr val="78A0D8"/>
                </a:buClr>
                <a:buSzPct val="60000"/>
                <a:buFont typeface="Wingdings" pitchFamily="2" charset="2"/>
                <a:buChar char="v"/>
                <a:defRPr sz="2200">
                  <a:solidFill>
                    <a:schemeClr val="tx1"/>
                  </a:solidFill>
                  <a:latin typeface="Calibri" pitchFamily="34" charset="0"/>
                </a:defRPr>
              </a:lvl2pPr>
              <a:lvl3pPr marL="1143000" indent="-228600">
                <a:spcBef>
                  <a:spcPct val="20000"/>
                </a:spcBef>
                <a:buChar char="•"/>
                <a:defRPr sz="2000">
                  <a:solidFill>
                    <a:schemeClr val="tx1"/>
                  </a:solidFill>
                  <a:latin typeface="Calibri" pitchFamily="34" charset="0"/>
                </a:defRPr>
              </a:lvl3pPr>
              <a:lvl4pPr marL="1600200" indent="-228600">
                <a:spcBef>
                  <a:spcPct val="20000"/>
                </a:spcBef>
                <a:buChar char="–"/>
                <a:defRPr sz="2000">
                  <a:solidFill>
                    <a:schemeClr val="tx1"/>
                  </a:solidFill>
                  <a:latin typeface="Calibri" pitchFamily="34" charset="0"/>
                </a:defRPr>
              </a:lvl4pPr>
              <a:lvl5pPr marL="2057400" indent="-22860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ClrTx/>
                <a:buFontTx/>
                <a:buNone/>
              </a:pPr>
              <a:r>
                <a:rPr lang="en-US" altLang="en-US" sz="1600">
                  <a:solidFill>
                    <a:srgbClr val="996633"/>
                  </a:solidFill>
                  <a:latin typeface="Century Gothic" pitchFamily="34" charset="0"/>
                </a:rPr>
                <a:t>Age</a:t>
              </a:r>
              <a:r>
                <a:rPr lang="en-US" altLang="en-US" sz="1800">
                  <a:solidFill>
                    <a:srgbClr val="996633"/>
                  </a:solidFill>
                  <a:latin typeface="Century Gothic" pitchFamily="34" charset="0"/>
                </a:rPr>
                <a:t> (wks)</a:t>
              </a:r>
            </a:p>
          </p:txBody>
        </p:sp>
        <p:sp>
          <p:nvSpPr>
            <p:cNvPr id="38" name="Text Box 38"/>
            <p:cNvSpPr txBox="1">
              <a:spLocks noChangeArrowheads="1"/>
            </p:cNvSpPr>
            <p:nvPr/>
          </p:nvSpPr>
          <p:spPr bwMode="auto">
            <a:xfrm>
              <a:off x="3270250" y="3049588"/>
              <a:ext cx="3000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0066"/>
                </a:buClr>
                <a:buChar char="•"/>
                <a:defRPr sz="2400">
                  <a:solidFill>
                    <a:schemeClr val="tx1"/>
                  </a:solidFill>
                  <a:latin typeface="Calibri" pitchFamily="34" charset="0"/>
                </a:defRPr>
              </a:lvl1pPr>
              <a:lvl2pPr marL="742950" indent="-285750">
                <a:spcBef>
                  <a:spcPct val="20000"/>
                </a:spcBef>
                <a:buClr>
                  <a:srgbClr val="78A0D8"/>
                </a:buClr>
                <a:buSzPct val="60000"/>
                <a:buFont typeface="Wingdings" pitchFamily="2" charset="2"/>
                <a:buChar char="v"/>
                <a:defRPr sz="2200">
                  <a:solidFill>
                    <a:schemeClr val="tx1"/>
                  </a:solidFill>
                  <a:latin typeface="Calibri" pitchFamily="34" charset="0"/>
                </a:defRPr>
              </a:lvl2pPr>
              <a:lvl3pPr marL="1143000" indent="-228600">
                <a:spcBef>
                  <a:spcPct val="20000"/>
                </a:spcBef>
                <a:buChar char="•"/>
                <a:defRPr sz="2000">
                  <a:solidFill>
                    <a:schemeClr val="tx1"/>
                  </a:solidFill>
                  <a:latin typeface="Calibri" pitchFamily="34" charset="0"/>
                </a:defRPr>
              </a:lvl3pPr>
              <a:lvl4pPr marL="1600200" indent="-228600">
                <a:spcBef>
                  <a:spcPct val="20000"/>
                </a:spcBef>
                <a:buChar char="–"/>
                <a:defRPr sz="2000">
                  <a:solidFill>
                    <a:schemeClr val="tx1"/>
                  </a:solidFill>
                  <a:latin typeface="Calibri" pitchFamily="34" charset="0"/>
                </a:defRPr>
              </a:lvl4pPr>
              <a:lvl5pPr marL="2057400" indent="-22860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ClrTx/>
                <a:buFontTx/>
                <a:buNone/>
              </a:pPr>
              <a:r>
                <a:rPr lang="en-US" altLang="en-US" sz="1600" b="1">
                  <a:solidFill>
                    <a:srgbClr val="996633"/>
                  </a:solidFill>
                  <a:latin typeface="Century Gothic" pitchFamily="34" charset="0"/>
                </a:rPr>
                <a:t>8</a:t>
              </a:r>
            </a:p>
          </p:txBody>
        </p:sp>
      </p:grpSp>
      <p:cxnSp>
        <p:nvCxnSpPr>
          <p:cNvPr id="39" name="Straight Connector 38"/>
          <p:cNvCxnSpPr/>
          <p:nvPr/>
        </p:nvCxnSpPr>
        <p:spPr bwMode="auto">
          <a:xfrm>
            <a:off x="0" y="1435376"/>
            <a:ext cx="9144000" cy="0"/>
          </a:xfrm>
          <a:prstGeom prst="line">
            <a:avLst/>
          </a:prstGeom>
          <a:ln w="57150">
            <a:solidFill>
              <a:srgbClr val="0099FF"/>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0" name="Rectangle 849"/>
          <p:cNvSpPr>
            <a:spLocks noChangeArrowheads="1"/>
          </p:cNvSpPr>
          <p:nvPr/>
        </p:nvSpPr>
        <p:spPr bwMode="auto">
          <a:xfrm>
            <a:off x="0" y="914400"/>
            <a:ext cx="9144000" cy="45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2800" b="1">
                <a:solidFill>
                  <a:srgbClr val="000000"/>
                </a:solidFill>
                <a:effectLst>
                  <a:outerShdw blurRad="38100" dist="38100" dir="2700000" algn="tl">
                    <a:srgbClr val="C0C0C0"/>
                  </a:outerShdw>
                </a:effectLst>
                <a:latin typeface="Calibri" pitchFamily="34" charset="0"/>
              </a:defRPr>
            </a:lvl1pPr>
            <a:lvl2pPr algn="ctr">
              <a:defRPr sz="2800" b="1">
                <a:solidFill>
                  <a:srgbClr val="000000"/>
                </a:solidFill>
                <a:effectLst>
                  <a:outerShdw blurRad="38100" dist="38100" dir="2700000" algn="tl">
                    <a:srgbClr val="C0C0C0"/>
                  </a:outerShdw>
                </a:effectLst>
                <a:latin typeface="Calibri" pitchFamily="34" charset="0"/>
              </a:defRPr>
            </a:lvl2pPr>
            <a:lvl3pPr algn="ctr">
              <a:defRPr sz="2800" b="1">
                <a:solidFill>
                  <a:srgbClr val="000000"/>
                </a:solidFill>
                <a:effectLst>
                  <a:outerShdw blurRad="38100" dist="38100" dir="2700000" algn="tl">
                    <a:srgbClr val="C0C0C0"/>
                  </a:outerShdw>
                </a:effectLst>
                <a:latin typeface="Calibri" pitchFamily="34" charset="0"/>
              </a:defRPr>
            </a:lvl3pPr>
            <a:lvl4pPr algn="ctr">
              <a:defRPr sz="2800" b="1">
                <a:solidFill>
                  <a:srgbClr val="000000"/>
                </a:solidFill>
                <a:effectLst>
                  <a:outerShdw blurRad="38100" dist="38100" dir="2700000" algn="tl">
                    <a:srgbClr val="C0C0C0"/>
                  </a:outerShdw>
                </a:effectLst>
                <a:latin typeface="Calibri" pitchFamily="34" charset="0"/>
              </a:defRPr>
            </a:lvl4pPr>
            <a:lvl5pPr algn="ctr">
              <a:defRPr sz="2800" b="1">
                <a:solidFill>
                  <a:srgbClr val="000000"/>
                </a:solidFill>
                <a:effectLst>
                  <a:outerShdw blurRad="38100" dist="38100" dir="2700000" algn="tl">
                    <a:srgbClr val="C0C0C0"/>
                  </a:outerShdw>
                </a:effectLst>
                <a:latin typeface="Calibri" pitchFamily="34" charset="0"/>
              </a:defRPr>
            </a:lvl5pPr>
            <a:lvl6pPr marL="457200" algn="ctr" fontAlgn="base">
              <a:spcBef>
                <a:spcPct val="0"/>
              </a:spcBef>
              <a:spcAft>
                <a:spcPct val="0"/>
              </a:spcAft>
              <a:defRPr sz="2800" b="1">
                <a:solidFill>
                  <a:srgbClr val="000000"/>
                </a:solidFill>
                <a:effectLst>
                  <a:outerShdw blurRad="38100" dist="38100" dir="2700000" algn="tl">
                    <a:srgbClr val="C0C0C0"/>
                  </a:outerShdw>
                </a:effectLst>
                <a:latin typeface="Calibri" pitchFamily="34" charset="0"/>
              </a:defRPr>
            </a:lvl6pPr>
            <a:lvl7pPr marL="914400" algn="ctr" fontAlgn="base">
              <a:spcBef>
                <a:spcPct val="0"/>
              </a:spcBef>
              <a:spcAft>
                <a:spcPct val="0"/>
              </a:spcAft>
              <a:defRPr sz="2800" b="1">
                <a:solidFill>
                  <a:srgbClr val="000000"/>
                </a:solidFill>
                <a:effectLst>
                  <a:outerShdw blurRad="38100" dist="38100" dir="2700000" algn="tl">
                    <a:srgbClr val="C0C0C0"/>
                  </a:outerShdw>
                </a:effectLst>
                <a:latin typeface="Calibri" pitchFamily="34" charset="0"/>
              </a:defRPr>
            </a:lvl7pPr>
            <a:lvl8pPr marL="1371600" algn="ctr" fontAlgn="base">
              <a:spcBef>
                <a:spcPct val="0"/>
              </a:spcBef>
              <a:spcAft>
                <a:spcPct val="0"/>
              </a:spcAft>
              <a:defRPr sz="2800" b="1">
                <a:solidFill>
                  <a:srgbClr val="000000"/>
                </a:solidFill>
                <a:effectLst>
                  <a:outerShdw blurRad="38100" dist="38100" dir="2700000" algn="tl">
                    <a:srgbClr val="C0C0C0"/>
                  </a:outerShdw>
                </a:effectLst>
                <a:latin typeface="Calibri" pitchFamily="34" charset="0"/>
              </a:defRPr>
            </a:lvl8pPr>
            <a:lvl9pPr marL="1828800" algn="ctr" fontAlgn="base">
              <a:spcBef>
                <a:spcPct val="0"/>
              </a:spcBef>
              <a:spcAft>
                <a:spcPct val="0"/>
              </a:spcAft>
              <a:defRPr sz="2800" b="1">
                <a:solidFill>
                  <a:srgbClr val="000000"/>
                </a:solidFill>
                <a:effectLst>
                  <a:outerShdw blurRad="38100" dist="38100" dir="2700000" algn="tl">
                    <a:srgbClr val="C0C0C0"/>
                  </a:outerShdw>
                </a:effectLst>
                <a:latin typeface="Calibri" pitchFamily="34" charset="0"/>
              </a:defRPr>
            </a:lvl9pPr>
          </a:lstStyle>
          <a:p>
            <a:r>
              <a:rPr lang="en-US" altLang="en-US" sz="3200" dirty="0">
                <a:solidFill>
                  <a:schemeClr val="tx1"/>
                </a:solidFill>
                <a:effectLst/>
                <a:latin typeface="+mj-lt"/>
              </a:rPr>
              <a:t>Experimental Design of the Study</a:t>
            </a:r>
          </a:p>
        </p:txBody>
      </p:sp>
      <p:sp>
        <p:nvSpPr>
          <p:cNvPr id="34" name="Slide Number Placeholder 33">
            <a:extLst>
              <a:ext uri="{FF2B5EF4-FFF2-40B4-BE49-F238E27FC236}">
                <a16:creationId xmlns:a16="http://schemas.microsoft.com/office/drawing/2014/main" id="{B3E0A6C5-C273-4283-9A6C-127601808586}"/>
              </a:ext>
            </a:extLst>
          </p:cNvPr>
          <p:cNvSpPr>
            <a:spLocks noGrp="1"/>
          </p:cNvSpPr>
          <p:nvPr>
            <p:ph type="sldNum" sz="quarter" idx="12"/>
          </p:nvPr>
        </p:nvSpPr>
        <p:spPr/>
        <p:txBody>
          <a:bodyPr/>
          <a:lstStyle/>
          <a:p>
            <a:fld id="{CC8C9E0B-A6B3-4C62-A720-ECA663432674}" type="slidenum">
              <a:rPr lang="en-US" smtClean="0"/>
              <a:t>29</a:t>
            </a:fld>
            <a:endParaRPr lang="en-US"/>
          </a:p>
        </p:txBody>
      </p:sp>
    </p:spTree>
    <p:extLst>
      <p:ext uri="{BB962C8B-B14F-4D97-AF65-F5344CB8AC3E}">
        <p14:creationId xmlns:p14="http://schemas.microsoft.com/office/powerpoint/2010/main" val="51522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555F2494-EEB5-4A78-8D25-B421E2B6A982}"/>
              </a:ext>
            </a:extLst>
          </p:cNvPr>
          <p:cNvGrpSpPr/>
          <p:nvPr/>
        </p:nvGrpSpPr>
        <p:grpSpPr>
          <a:xfrm>
            <a:off x="106869" y="3840469"/>
            <a:ext cx="3630632" cy="2386043"/>
            <a:chOff x="106869" y="3840469"/>
            <a:chExt cx="3630632" cy="2386043"/>
          </a:xfrm>
        </p:grpSpPr>
        <p:sp>
          <p:nvSpPr>
            <p:cNvPr id="3077" name="Text Box 2066">
              <a:extLst>
                <a:ext uri="{FF2B5EF4-FFF2-40B4-BE49-F238E27FC236}">
                  <a16:creationId xmlns:a16="http://schemas.microsoft.com/office/drawing/2014/main" id="{6D72ABE3-A8D6-4819-8AA7-27CA4BDE6F31}"/>
                </a:ext>
              </a:extLst>
            </p:cNvPr>
            <p:cNvSpPr txBox="1">
              <a:spLocks noChangeArrowheads="1"/>
            </p:cNvSpPr>
            <p:nvPr/>
          </p:nvSpPr>
          <p:spPr bwMode="auto">
            <a:xfrm>
              <a:off x="2486309" y="3847572"/>
              <a:ext cx="125119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400" b="1" i="1" dirty="0">
                  <a:solidFill>
                    <a:srgbClr val="000000"/>
                  </a:solidFill>
                  <a:latin typeface="Calibri" panose="020F0502020204030204" pitchFamily="34" charset="0"/>
                  <a:cs typeface="Calibri" panose="020F0502020204030204" pitchFamily="34" charset="0"/>
                </a:rPr>
                <a:t>Proteolysis</a:t>
              </a:r>
            </a:p>
          </p:txBody>
        </p:sp>
        <p:sp>
          <p:nvSpPr>
            <p:cNvPr id="3082" name="Line 2098">
              <a:extLst>
                <a:ext uri="{FF2B5EF4-FFF2-40B4-BE49-F238E27FC236}">
                  <a16:creationId xmlns:a16="http://schemas.microsoft.com/office/drawing/2014/main" id="{E886C41B-FFDB-4D0E-B18B-B5757F498A0D}"/>
                </a:ext>
              </a:extLst>
            </p:cNvPr>
            <p:cNvSpPr>
              <a:spLocks noChangeShapeType="1"/>
            </p:cNvSpPr>
            <p:nvPr/>
          </p:nvSpPr>
          <p:spPr bwMode="auto">
            <a:xfrm rot="3747836">
              <a:off x="1634748" y="3638067"/>
              <a:ext cx="56222" cy="461026"/>
            </a:xfrm>
            <a:prstGeom prst="line">
              <a:avLst/>
            </a:prstGeom>
            <a:noFill/>
            <a:ln w="25400">
              <a:solidFill>
                <a:schemeClr val="tx1"/>
              </a:solidFill>
              <a:round/>
              <a:headEnd type="triangl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83" name="Line 2099">
              <a:extLst>
                <a:ext uri="{FF2B5EF4-FFF2-40B4-BE49-F238E27FC236}">
                  <a16:creationId xmlns:a16="http://schemas.microsoft.com/office/drawing/2014/main" id="{19F55D2D-82DC-4177-9BAA-892470281C82}"/>
                </a:ext>
              </a:extLst>
            </p:cNvPr>
            <p:cNvSpPr>
              <a:spLocks noChangeShapeType="1"/>
            </p:cNvSpPr>
            <p:nvPr/>
          </p:nvSpPr>
          <p:spPr bwMode="auto">
            <a:xfrm rot="3747836" flipV="1">
              <a:off x="1447275" y="4344598"/>
              <a:ext cx="424845" cy="243121"/>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84" name="Text Box 2102">
              <a:extLst>
                <a:ext uri="{FF2B5EF4-FFF2-40B4-BE49-F238E27FC236}">
                  <a16:creationId xmlns:a16="http://schemas.microsoft.com/office/drawing/2014/main" id="{53193BF5-6365-4295-8343-E91A7DACEA31}"/>
                </a:ext>
              </a:extLst>
            </p:cNvPr>
            <p:cNvSpPr txBox="1">
              <a:spLocks noChangeArrowheads="1"/>
            </p:cNvSpPr>
            <p:nvPr/>
          </p:nvSpPr>
          <p:spPr bwMode="auto">
            <a:xfrm>
              <a:off x="106869" y="3916324"/>
              <a:ext cx="15985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b="1" dirty="0">
                  <a:solidFill>
                    <a:srgbClr val="000000"/>
                  </a:solidFill>
                  <a:latin typeface="Calibri" panose="020F0502020204030204" pitchFamily="34" charset="0"/>
                  <a:cs typeface="Calibri" panose="020F0502020204030204" pitchFamily="34" charset="0"/>
                </a:rPr>
                <a:t>Fractionation</a:t>
              </a:r>
            </a:p>
          </p:txBody>
        </p:sp>
        <p:graphicFrame>
          <p:nvGraphicFramePr>
            <p:cNvPr id="3086" name="Object 2116">
              <a:extLst>
                <a:ext uri="{FF2B5EF4-FFF2-40B4-BE49-F238E27FC236}">
                  <a16:creationId xmlns:a16="http://schemas.microsoft.com/office/drawing/2014/main" id="{06AB9AD0-5932-479E-9C33-709F0B86B9B8}"/>
                </a:ext>
              </a:extLst>
            </p:cNvPr>
            <p:cNvGraphicFramePr>
              <a:graphicFrameLocks noChangeAspect="1"/>
            </p:cNvGraphicFramePr>
            <p:nvPr>
              <p:extLst>
                <p:ext uri="{D42A27DB-BD31-4B8C-83A1-F6EECF244321}">
                  <p14:modId xmlns:p14="http://schemas.microsoft.com/office/powerpoint/2010/main" val="2621860315"/>
                </p:ext>
              </p:extLst>
            </p:nvPr>
          </p:nvGraphicFramePr>
          <p:xfrm>
            <a:off x="516913" y="5534390"/>
            <a:ext cx="845306" cy="692122"/>
          </p:xfrm>
          <a:graphic>
            <a:graphicData uri="http://schemas.openxmlformats.org/presentationml/2006/ole">
              <mc:AlternateContent xmlns:mc="http://schemas.openxmlformats.org/markup-compatibility/2006">
                <mc:Choice xmlns:v="urn:schemas-microsoft-com:vml" Requires="v">
                  <p:oleObj name="Image" r:id="rId3" imgW="7314286" imgH="5993651" progId="Photoshop.Image.6">
                    <p:embed/>
                  </p:oleObj>
                </mc:Choice>
                <mc:Fallback>
                  <p:oleObj name="Image" r:id="rId3" imgW="7314286" imgH="5993651" progId="Photoshop.Image.6">
                    <p:embed/>
                    <p:pic>
                      <p:nvPicPr>
                        <p:cNvPr id="3086" name="Object 2116">
                          <a:extLst>
                            <a:ext uri="{FF2B5EF4-FFF2-40B4-BE49-F238E27FC236}">
                              <a16:creationId xmlns:a16="http://schemas.microsoft.com/office/drawing/2014/main" id="{06AB9AD0-5932-479E-9C33-709F0B86B9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913" y="5534390"/>
                          <a:ext cx="845306" cy="692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1" name="Group 20">
            <a:extLst>
              <a:ext uri="{FF2B5EF4-FFF2-40B4-BE49-F238E27FC236}">
                <a16:creationId xmlns:a16="http://schemas.microsoft.com/office/drawing/2014/main" id="{56C7F60D-B385-4E18-9EDE-72E881D607B6}"/>
              </a:ext>
            </a:extLst>
          </p:cNvPr>
          <p:cNvGrpSpPr/>
          <p:nvPr/>
        </p:nvGrpSpPr>
        <p:grpSpPr>
          <a:xfrm>
            <a:off x="1407595" y="868940"/>
            <a:ext cx="2088080" cy="5806415"/>
            <a:chOff x="1407595" y="868940"/>
            <a:chExt cx="2088080" cy="5806415"/>
          </a:xfrm>
        </p:grpSpPr>
        <p:sp>
          <p:nvSpPr>
            <p:cNvPr id="3076" name="Text Box 2065">
              <a:extLst>
                <a:ext uri="{FF2B5EF4-FFF2-40B4-BE49-F238E27FC236}">
                  <a16:creationId xmlns:a16="http://schemas.microsoft.com/office/drawing/2014/main" id="{41E90680-8065-4EF0-9FC6-F6825A972297}"/>
                </a:ext>
              </a:extLst>
            </p:cNvPr>
            <p:cNvSpPr txBox="1">
              <a:spLocks noChangeArrowheads="1"/>
            </p:cNvSpPr>
            <p:nvPr/>
          </p:nvSpPr>
          <p:spPr bwMode="auto">
            <a:xfrm>
              <a:off x="1711943" y="6366249"/>
              <a:ext cx="1408842" cy="309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en-US" sz="1400" b="1" dirty="0">
                  <a:solidFill>
                    <a:srgbClr val="000000"/>
                  </a:solidFill>
                  <a:latin typeface="Calibri" panose="020F0502020204030204" pitchFamily="34" charset="0"/>
                  <a:cs typeface="Calibri" panose="020F0502020204030204" pitchFamily="34" charset="0"/>
                </a:rPr>
                <a:t>Data Analysis</a:t>
              </a:r>
            </a:p>
          </p:txBody>
        </p:sp>
        <p:sp>
          <p:nvSpPr>
            <p:cNvPr id="3078" name="Text Box 2069">
              <a:extLst>
                <a:ext uri="{FF2B5EF4-FFF2-40B4-BE49-F238E27FC236}">
                  <a16:creationId xmlns:a16="http://schemas.microsoft.com/office/drawing/2014/main" id="{6B25E207-D9A3-4C5E-BBC1-3B5CF0CA09C1}"/>
                </a:ext>
              </a:extLst>
            </p:cNvPr>
            <p:cNvSpPr txBox="1">
              <a:spLocks noChangeArrowheads="1"/>
            </p:cNvSpPr>
            <p:nvPr/>
          </p:nvSpPr>
          <p:spPr bwMode="auto">
            <a:xfrm>
              <a:off x="1407595" y="1947761"/>
              <a:ext cx="20880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en-US" sz="1400" b="1" dirty="0">
                  <a:latin typeface="Calibri" panose="020F0502020204030204" pitchFamily="34" charset="0"/>
                  <a:cs typeface="Calibri" panose="020F0502020204030204" pitchFamily="34" charset="0"/>
                </a:rPr>
                <a:t>Blood</a:t>
              </a:r>
              <a:r>
                <a:rPr lang="en-US" altLang="en-US" sz="1400" b="1" dirty="0">
                  <a:solidFill>
                    <a:srgbClr val="000000"/>
                  </a:solidFill>
                  <a:latin typeface="Calibri" panose="020F0502020204030204" pitchFamily="34" charset="0"/>
                  <a:cs typeface="Calibri" panose="020F0502020204030204" pitchFamily="34" charset="0"/>
                </a:rPr>
                <a:t>/Tissue/Cell Culture</a:t>
              </a:r>
            </a:p>
          </p:txBody>
        </p:sp>
        <p:sp>
          <p:nvSpPr>
            <p:cNvPr id="3079" name="Text Box 2070">
              <a:extLst>
                <a:ext uri="{FF2B5EF4-FFF2-40B4-BE49-F238E27FC236}">
                  <a16:creationId xmlns:a16="http://schemas.microsoft.com/office/drawing/2014/main" id="{C541C796-B8AF-4DD7-834E-7943DC6DEEC2}"/>
                </a:ext>
              </a:extLst>
            </p:cNvPr>
            <p:cNvSpPr txBox="1">
              <a:spLocks noChangeArrowheads="1"/>
            </p:cNvSpPr>
            <p:nvPr/>
          </p:nvSpPr>
          <p:spPr bwMode="auto">
            <a:xfrm>
              <a:off x="2369898" y="2375070"/>
              <a:ext cx="93322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400" b="1" i="1" dirty="0">
                  <a:solidFill>
                    <a:srgbClr val="000000"/>
                  </a:solidFill>
                  <a:latin typeface="Calibri" panose="020F0502020204030204" pitchFamily="34" charset="0"/>
                  <a:cs typeface="Calibri" panose="020F0502020204030204" pitchFamily="34" charset="0"/>
                </a:rPr>
                <a:t>Protein extraction</a:t>
              </a:r>
            </a:p>
          </p:txBody>
        </p:sp>
        <p:sp>
          <p:nvSpPr>
            <p:cNvPr id="3080" name="Oval 2093">
              <a:extLst>
                <a:ext uri="{FF2B5EF4-FFF2-40B4-BE49-F238E27FC236}">
                  <a16:creationId xmlns:a16="http://schemas.microsoft.com/office/drawing/2014/main" id="{99961082-5F0B-415D-8E6D-33FB29BF3AC0}"/>
                </a:ext>
              </a:extLst>
            </p:cNvPr>
            <p:cNvSpPr>
              <a:spLocks noChangeArrowheads="1"/>
            </p:cNvSpPr>
            <p:nvPr/>
          </p:nvSpPr>
          <p:spPr bwMode="auto">
            <a:xfrm>
              <a:off x="1821300" y="3196577"/>
              <a:ext cx="1092488" cy="474916"/>
            </a:xfrm>
            <a:prstGeom prst="ellipse">
              <a:avLst/>
            </a:prstGeom>
            <a:gradFill rotWithShape="1">
              <a:gsLst>
                <a:gs pos="0">
                  <a:srgbClr val="6C6C6C"/>
                </a:gs>
                <a:gs pos="50000">
                  <a:srgbClr val="EAEAEA"/>
                </a:gs>
                <a:gs pos="100000">
                  <a:srgbClr val="6C6C6C"/>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400" b="1" dirty="0">
                  <a:latin typeface="Calibri" panose="020F0502020204030204" pitchFamily="34" charset="0"/>
                  <a:cs typeface="Calibri" panose="020F0502020204030204" pitchFamily="34" charset="0"/>
                </a:rPr>
                <a:t>Proteins</a:t>
              </a:r>
            </a:p>
          </p:txBody>
        </p:sp>
        <p:sp>
          <p:nvSpPr>
            <p:cNvPr id="3081" name="AutoShape 2094">
              <a:extLst>
                <a:ext uri="{FF2B5EF4-FFF2-40B4-BE49-F238E27FC236}">
                  <a16:creationId xmlns:a16="http://schemas.microsoft.com/office/drawing/2014/main" id="{77C2B202-5F9B-4BE9-9194-D083EDDE16A3}"/>
                </a:ext>
              </a:extLst>
            </p:cNvPr>
            <p:cNvSpPr>
              <a:spLocks noChangeArrowheads="1"/>
            </p:cNvSpPr>
            <p:nvPr/>
          </p:nvSpPr>
          <p:spPr bwMode="auto">
            <a:xfrm>
              <a:off x="1849685" y="4447783"/>
              <a:ext cx="1124144" cy="438996"/>
            </a:xfrm>
            <a:prstGeom prst="flowChartPreparation">
              <a:avLst/>
            </a:prstGeom>
            <a:gradFill rotWithShape="1">
              <a:gsLst>
                <a:gs pos="0">
                  <a:srgbClr val="6C6C6C"/>
                </a:gs>
                <a:gs pos="50000">
                  <a:srgbClr val="EAEAEA"/>
                </a:gs>
                <a:gs pos="100000">
                  <a:srgbClr val="6C6C6C"/>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400" b="1" dirty="0">
                  <a:latin typeface="Calibri" panose="020F0502020204030204" pitchFamily="34" charset="0"/>
                  <a:cs typeface="Calibri" panose="020F0502020204030204" pitchFamily="34" charset="0"/>
                </a:rPr>
                <a:t>Peptides</a:t>
              </a:r>
            </a:p>
          </p:txBody>
        </p:sp>
        <p:sp>
          <p:nvSpPr>
            <p:cNvPr id="3098" name="TextBox 114">
              <a:extLst>
                <a:ext uri="{FF2B5EF4-FFF2-40B4-BE49-F238E27FC236}">
                  <a16:creationId xmlns:a16="http://schemas.microsoft.com/office/drawing/2014/main" id="{27D4D8FB-F87E-4D9D-AAAE-1625DDC7CEAF}"/>
                </a:ext>
              </a:extLst>
            </p:cNvPr>
            <p:cNvSpPr txBox="1">
              <a:spLocks noChangeArrowheads="1"/>
            </p:cNvSpPr>
            <p:nvPr/>
          </p:nvSpPr>
          <p:spPr bwMode="auto">
            <a:xfrm>
              <a:off x="1790862" y="868940"/>
              <a:ext cx="110699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600" b="1" dirty="0">
                  <a:latin typeface="Calibri" panose="020F0502020204030204" pitchFamily="34" charset="0"/>
                  <a:cs typeface="Calibri" panose="020F0502020204030204" pitchFamily="34" charset="0"/>
                </a:rPr>
                <a:t>Label-Free</a:t>
              </a:r>
            </a:p>
          </p:txBody>
        </p:sp>
        <p:grpSp>
          <p:nvGrpSpPr>
            <p:cNvPr id="3100" name="Group 142">
              <a:extLst>
                <a:ext uri="{FF2B5EF4-FFF2-40B4-BE49-F238E27FC236}">
                  <a16:creationId xmlns:a16="http://schemas.microsoft.com/office/drawing/2014/main" id="{78077724-FE78-4699-95FB-A4B5E4F489E2}"/>
                </a:ext>
              </a:extLst>
            </p:cNvPr>
            <p:cNvGrpSpPr>
              <a:grpSpLocks/>
            </p:cNvGrpSpPr>
            <p:nvPr/>
          </p:nvGrpSpPr>
          <p:grpSpPr bwMode="auto">
            <a:xfrm>
              <a:off x="1570046" y="1309289"/>
              <a:ext cx="1701322" cy="636767"/>
              <a:chOff x="935107" y="144775"/>
              <a:chExt cx="1496810" cy="634029"/>
            </a:xfrm>
          </p:grpSpPr>
          <p:grpSp>
            <p:nvGrpSpPr>
              <p:cNvPr id="3396" name="Group 112">
                <a:extLst>
                  <a:ext uri="{FF2B5EF4-FFF2-40B4-BE49-F238E27FC236}">
                    <a16:creationId xmlns:a16="http://schemas.microsoft.com/office/drawing/2014/main" id="{8B6F7BD6-D20F-474A-842B-42995F5116AF}"/>
                  </a:ext>
                </a:extLst>
              </p:cNvPr>
              <p:cNvGrpSpPr>
                <a:grpSpLocks/>
              </p:cNvGrpSpPr>
              <p:nvPr/>
            </p:nvGrpSpPr>
            <p:grpSpPr bwMode="auto">
              <a:xfrm>
                <a:off x="935107" y="498061"/>
                <a:ext cx="1421996" cy="280743"/>
                <a:chOff x="935106" y="498061"/>
                <a:chExt cx="1607595" cy="287583"/>
              </a:xfrm>
            </p:grpSpPr>
            <p:sp>
              <p:nvSpPr>
                <p:cNvPr id="3479" name="Oval 2085">
                  <a:extLst>
                    <a:ext uri="{FF2B5EF4-FFF2-40B4-BE49-F238E27FC236}">
                      <a16:creationId xmlns:a16="http://schemas.microsoft.com/office/drawing/2014/main" id="{32EA775A-3CDB-4B01-B028-C95AF5EFF212}"/>
                    </a:ext>
                  </a:extLst>
                </p:cNvPr>
                <p:cNvSpPr>
                  <a:spLocks noChangeArrowheads="1"/>
                </p:cNvSpPr>
                <p:nvPr/>
              </p:nvSpPr>
              <p:spPr bwMode="auto">
                <a:xfrm>
                  <a:off x="1858620" y="574491"/>
                  <a:ext cx="681864" cy="211153"/>
                </a:xfrm>
                <a:prstGeom prst="ellipse">
                  <a:avLst/>
                </a:prstGeom>
                <a:solidFill>
                  <a:srgbClr val="FF7C8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400">
                    <a:latin typeface="Calibri" panose="020F0502020204030204" pitchFamily="34" charset="0"/>
                    <a:cs typeface="Calibri" panose="020F0502020204030204" pitchFamily="34" charset="0"/>
                  </a:endParaRPr>
                </a:p>
              </p:txBody>
            </p:sp>
            <p:sp>
              <p:nvSpPr>
                <p:cNvPr id="3480" name="Oval 2086">
                  <a:extLst>
                    <a:ext uri="{FF2B5EF4-FFF2-40B4-BE49-F238E27FC236}">
                      <a16:creationId xmlns:a16="http://schemas.microsoft.com/office/drawing/2014/main" id="{E4C0C0E4-0CAA-47FD-99F4-6E7330A787DF}"/>
                    </a:ext>
                  </a:extLst>
                </p:cNvPr>
                <p:cNvSpPr>
                  <a:spLocks noChangeArrowheads="1"/>
                </p:cNvSpPr>
                <p:nvPr/>
              </p:nvSpPr>
              <p:spPr bwMode="auto">
                <a:xfrm>
                  <a:off x="1858620" y="498061"/>
                  <a:ext cx="681864" cy="211153"/>
                </a:xfrm>
                <a:prstGeom prst="ellipse">
                  <a:avLst/>
                </a:prstGeom>
                <a:noFill/>
                <a:ln w="127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400">
                    <a:latin typeface="Calibri" panose="020F0502020204030204" pitchFamily="34" charset="0"/>
                    <a:cs typeface="Calibri" panose="020F0502020204030204" pitchFamily="34" charset="0"/>
                  </a:endParaRPr>
                </a:p>
              </p:txBody>
            </p:sp>
            <p:sp>
              <p:nvSpPr>
                <p:cNvPr id="3481" name="Freeform 2087">
                  <a:extLst>
                    <a:ext uri="{FF2B5EF4-FFF2-40B4-BE49-F238E27FC236}">
                      <a16:creationId xmlns:a16="http://schemas.microsoft.com/office/drawing/2014/main" id="{F7FBFDCC-200C-45FA-BD44-B4127BAE9FA2}"/>
                    </a:ext>
                  </a:extLst>
                </p:cNvPr>
                <p:cNvSpPr>
                  <a:spLocks/>
                </p:cNvSpPr>
                <p:nvPr/>
              </p:nvSpPr>
              <p:spPr bwMode="auto">
                <a:xfrm>
                  <a:off x="1859728" y="586150"/>
                  <a:ext cx="2217" cy="71248"/>
                </a:xfrm>
                <a:custGeom>
                  <a:avLst/>
                  <a:gdLst>
                    <a:gd name="T0" fmla="*/ 2457545 w 2"/>
                    <a:gd name="T1" fmla="*/ 0 h 61"/>
                    <a:gd name="T2" fmla="*/ 0 w 2"/>
                    <a:gd name="T3" fmla="*/ 83217664 h 61"/>
                    <a:gd name="T4" fmla="*/ 0 60000 65536"/>
                    <a:gd name="T5" fmla="*/ 0 60000 65536"/>
                  </a:gdLst>
                  <a:ahLst/>
                  <a:cxnLst>
                    <a:cxn ang="T4">
                      <a:pos x="T0" y="T1"/>
                    </a:cxn>
                    <a:cxn ang="T5">
                      <a:pos x="T2" y="T3"/>
                    </a:cxn>
                  </a:cxnLst>
                  <a:rect l="0" t="0" r="r" b="b"/>
                  <a:pathLst>
                    <a:path w="2" h="61">
                      <a:moveTo>
                        <a:pt x="2" y="0"/>
                      </a:moveTo>
                      <a:lnTo>
                        <a:pt x="0" y="61"/>
                      </a:lnTo>
                    </a:path>
                  </a:pathLst>
                </a:custGeom>
                <a:noFill/>
                <a:ln w="12700" cmpd="sng">
                  <a:solidFill>
                    <a:srgbClr val="00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82" name="Freeform 2088">
                  <a:extLst>
                    <a:ext uri="{FF2B5EF4-FFF2-40B4-BE49-F238E27FC236}">
                      <a16:creationId xmlns:a16="http://schemas.microsoft.com/office/drawing/2014/main" id="{BFE6DA17-D9E9-4C21-80C2-C601ABFBD6B7}"/>
                    </a:ext>
                  </a:extLst>
                </p:cNvPr>
                <p:cNvSpPr>
                  <a:spLocks/>
                </p:cNvSpPr>
                <p:nvPr/>
              </p:nvSpPr>
              <p:spPr bwMode="auto">
                <a:xfrm>
                  <a:off x="2540484" y="604286"/>
                  <a:ext cx="2217" cy="71248"/>
                </a:xfrm>
                <a:custGeom>
                  <a:avLst/>
                  <a:gdLst>
                    <a:gd name="T0" fmla="*/ 2457545 w 2"/>
                    <a:gd name="T1" fmla="*/ 0 h 61"/>
                    <a:gd name="T2" fmla="*/ 0 w 2"/>
                    <a:gd name="T3" fmla="*/ 83217664 h 61"/>
                    <a:gd name="T4" fmla="*/ 0 60000 65536"/>
                    <a:gd name="T5" fmla="*/ 0 60000 65536"/>
                  </a:gdLst>
                  <a:ahLst/>
                  <a:cxnLst>
                    <a:cxn ang="T4">
                      <a:pos x="T0" y="T1"/>
                    </a:cxn>
                    <a:cxn ang="T5">
                      <a:pos x="T2" y="T3"/>
                    </a:cxn>
                  </a:cxnLst>
                  <a:rect l="0" t="0" r="r" b="b"/>
                  <a:pathLst>
                    <a:path w="2" h="61">
                      <a:moveTo>
                        <a:pt x="2" y="0"/>
                      </a:moveTo>
                      <a:lnTo>
                        <a:pt x="0" y="61"/>
                      </a:lnTo>
                    </a:path>
                  </a:pathLst>
                </a:custGeom>
                <a:noFill/>
                <a:ln w="12700" cmpd="sng">
                  <a:solidFill>
                    <a:srgbClr val="00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83" name="Oval 2089">
                  <a:extLst>
                    <a:ext uri="{FF2B5EF4-FFF2-40B4-BE49-F238E27FC236}">
                      <a16:creationId xmlns:a16="http://schemas.microsoft.com/office/drawing/2014/main" id="{7C128F1E-FCC8-466D-99BA-C613A47CE181}"/>
                    </a:ext>
                  </a:extLst>
                </p:cNvPr>
                <p:cNvSpPr>
                  <a:spLocks noChangeArrowheads="1"/>
                </p:cNvSpPr>
                <p:nvPr/>
              </p:nvSpPr>
              <p:spPr bwMode="auto">
                <a:xfrm>
                  <a:off x="935106" y="574491"/>
                  <a:ext cx="681864" cy="211153"/>
                </a:xfrm>
                <a:prstGeom prst="ellipse">
                  <a:avLst/>
                </a:prstGeom>
                <a:solidFill>
                  <a:srgbClr val="92D05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en-US" altLang="en-US" sz="1400">
                    <a:latin typeface="Calibri" panose="020F0502020204030204" pitchFamily="34" charset="0"/>
                    <a:ea typeface="宋体" panose="02010600030101010101" pitchFamily="2" charset="-122"/>
                    <a:cs typeface="Calibri" panose="020F0502020204030204" pitchFamily="34" charset="0"/>
                  </a:endParaRPr>
                </a:p>
              </p:txBody>
            </p:sp>
            <p:sp>
              <p:nvSpPr>
                <p:cNvPr id="3484" name="Oval 2090">
                  <a:extLst>
                    <a:ext uri="{FF2B5EF4-FFF2-40B4-BE49-F238E27FC236}">
                      <a16:creationId xmlns:a16="http://schemas.microsoft.com/office/drawing/2014/main" id="{8815D6F7-432B-4F69-BFA9-1AD9B50B7B13}"/>
                    </a:ext>
                  </a:extLst>
                </p:cNvPr>
                <p:cNvSpPr>
                  <a:spLocks noChangeArrowheads="1"/>
                </p:cNvSpPr>
                <p:nvPr/>
              </p:nvSpPr>
              <p:spPr bwMode="auto">
                <a:xfrm>
                  <a:off x="935106" y="498061"/>
                  <a:ext cx="681864" cy="211153"/>
                </a:xfrm>
                <a:prstGeom prst="ellipse">
                  <a:avLst/>
                </a:prstGeom>
                <a:noFill/>
                <a:ln w="127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400">
                    <a:latin typeface="Calibri" panose="020F0502020204030204" pitchFamily="34" charset="0"/>
                    <a:cs typeface="Calibri" panose="020F0502020204030204" pitchFamily="34" charset="0"/>
                  </a:endParaRPr>
                </a:p>
              </p:txBody>
            </p:sp>
            <p:sp>
              <p:nvSpPr>
                <p:cNvPr id="3485" name="Freeform 2091">
                  <a:extLst>
                    <a:ext uri="{FF2B5EF4-FFF2-40B4-BE49-F238E27FC236}">
                      <a16:creationId xmlns:a16="http://schemas.microsoft.com/office/drawing/2014/main" id="{85566471-EA47-44E3-A95F-5245BC9329E9}"/>
                    </a:ext>
                  </a:extLst>
                </p:cNvPr>
                <p:cNvSpPr>
                  <a:spLocks/>
                </p:cNvSpPr>
                <p:nvPr/>
              </p:nvSpPr>
              <p:spPr bwMode="auto">
                <a:xfrm>
                  <a:off x="936215" y="586150"/>
                  <a:ext cx="1109" cy="71248"/>
                </a:xfrm>
                <a:custGeom>
                  <a:avLst/>
                  <a:gdLst>
                    <a:gd name="T0" fmla="*/ 614941 w 2"/>
                    <a:gd name="T1" fmla="*/ 0 h 61"/>
                    <a:gd name="T2" fmla="*/ 0 w 2"/>
                    <a:gd name="T3" fmla="*/ 83217664 h 61"/>
                    <a:gd name="T4" fmla="*/ 0 60000 65536"/>
                    <a:gd name="T5" fmla="*/ 0 60000 65536"/>
                  </a:gdLst>
                  <a:ahLst/>
                  <a:cxnLst>
                    <a:cxn ang="T4">
                      <a:pos x="T0" y="T1"/>
                    </a:cxn>
                    <a:cxn ang="T5">
                      <a:pos x="T2" y="T3"/>
                    </a:cxn>
                  </a:cxnLst>
                  <a:rect l="0" t="0" r="r" b="b"/>
                  <a:pathLst>
                    <a:path w="2" h="61">
                      <a:moveTo>
                        <a:pt x="2" y="0"/>
                      </a:moveTo>
                      <a:lnTo>
                        <a:pt x="0" y="61"/>
                      </a:lnTo>
                    </a:path>
                  </a:pathLst>
                </a:custGeom>
                <a:noFill/>
                <a:ln w="12700" cmpd="sng">
                  <a:solidFill>
                    <a:srgbClr val="00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86" name="Freeform 2092">
                  <a:extLst>
                    <a:ext uri="{FF2B5EF4-FFF2-40B4-BE49-F238E27FC236}">
                      <a16:creationId xmlns:a16="http://schemas.microsoft.com/office/drawing/2014/main" id="{1E60DF60-071D-46C1-94DB-F31700DFF568}"/>
                    </a:ext>
                  </a:extLst>
                </p:cNvPr>
                <p:cNvSpPr>
                  <a:spLocks/>
                </p:cNvSpPr>
                <p:nvPr/>
              </p:nvSpPr>
              <p:spPr bwMode="auto">
                <a:xfrm>
                  <a:off x="1616970" y="610762"/>
                  <a:ext cx="1109" cy="71248"/>
                </a:xfrm>
                <a:custGeom>
                  <a:avLst/>
                  <a:gdLst>
                    <a:gd name="T0" fmla="*/ 614941 w 2"/>
                    <a:gd name="T1" fmla="*/ 0 h 61"/>
                    <a:gd name="T2" fmla="*/ 0 w 2"/>
                    <a:gd name="T3" fmla="*/ 83217664 h 61"/>
                    <a:gd name="T4" fmla="*/ 0 60000 65536"/>
                    <a:gd name="T5" fmla="*/ 0 60000 65536"/>
                  </a:gdLst>
                  <a:ahLst/>
                  <a:cxnLst>
                    <a:cxn ang="T4">
                      <a:pos x="T0" y="T1"/>
                    </a:cxn>
                    <a:cxn ang="T5">
                      <a:pos x="T2" y="T3"/>
                    </a:cxn>
                  </a:cxnLst>
                  <a:rect l="0" t="0" r="r" b="b"/>
                  <a:pathLst>
                    <a:path w="2" h="61">
                      <a:moveTo>
                        <a:pt x="2" y="0"/>
                      </a:moveTo>
                      <a:lnTo>
                        <a:pt x="0" y="61"/>
                      </a:lnTo>
                    </a:path>
                  </a:pathLst>
                </a:custGeom>
                <a:noFill/>
                <a:ln w="12700" cmpd="sng">
                  <a:solidFill>
                    <a:srgbClr val="00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397" name="Group 137">
                <a:extLst>
                  <a:ext uri="{FF2B5EF4-FFF2-40B4-BE49-F238E27FC236}">
                    <a16:creationId xmlns:a16="http://schemas.microsoft.com/office/drawing/2014/main" id="{53709268-3CC2-42E8-AA95-B5D1D356D84A}"/>
                  </a:ext>
                </a:extLst>
              </p:cNvPr>
              <p:cNvGrpSpPr>
                <a:grpSpLocks noChangeAspect="1"/>
              </p:cNvGrpSpPr>
              <p:nvPr/>
            </p:nvGrpSpPr>
            <p:grpSpPr bwMode="auto">
              <a:xfrm>
                <a:off x="941470" y="159391"/>
                <a:ext cx="174930" cy="329184"/>
                <a:chOff x="3856975" y="941907"/>
                <a:chExt cx="595423" cy="1383485"/>
              </a:xfrm>
            </p:grpSpPr>
            <p:sp>
              <p:nvSpPr>
                <p:cNvPr id="139" name="Oval 138">
                  <a:extLst>
                    <a:ext uri="{FF2B5EF4-FFF2-40B4-BE49-F238E27FC236}">
                      <a16:creationId xmlns:a16="http://schemas.microsoft.com/office/drawing/2014/main" id="{D252DF06-E018-4F45-811C-519D46FE678D}"/>
                    </a:ext>
                  </a:extLst>
                </p:cNvPr>
                <p:cNvSpPr>
                  <a:spLocks noChangeAspect="1"/>
                </p:cNvSpPr>
                <p:nvPr/>
              </p:nvSpPr>
              <p:spPr>
                <a:xfrm>
                  <a:off x="3970375" y="941894"/>
                  <a:ext cx="362034" cy="36700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400" dirty="0">
                    <a:latin typeface="Calibri" panose="020F0502020204030204" pitchFamily="34" charset="0"/>
                    <a:cs typeface="Calibri" panose="020F0502020204030204" pitchFamily="34" charset="0"/>
                  </a:endParaRPr>
                </a:p>
              </p:txBody>
            </p:sp>
            <p:sp>
              <p:nvSpPr>
                <p:cNvPr id="140" name="Rectangle: Rounded Corners 139">
                  <a:extLst>
                    <a:ext uri="{FF2B5EF4-FFF2-40B4-BE49-F238E27FC236}">
                      <a16:creationId xmlns:a16="http://schemas.microsoft.com/office/drawing/2014/main" id="{4864D9C4-B017-4D9C-8E90-9C6852F565C4}"/>
                    </a:ext>
                  </a:extLst>
                </p:cNvPr>
                <p:cNvSpPr/>
                <p:nvPr/>
              </p:nvSpPr>
              <p:spPr>
                <a:xfrm>
                  <a:off x="3921745" y="1595838"/>
                  <a:ext cx="162104" cy="727343"/>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400" dirty="0">
                    <a:latin typeface="Calibri" panose="020F0502020204030204" pitchFamily="34" charset="0"/>
                    <a:cs typeface="Calibri" panose="020F0502020204030204" pitchFamily="34" charset="0"/>
                  </a:endParaRPr>
                </a:p>
              </p:txBody>
            </p:sp>
            <p:sp>
              <p:nvSpPr>
                <p:cNvPr id="141" name="Rectangle: Rounded Corners 140">
                  <a:extLst>
                    <a:ext uri="{FF2B5EF4-FFF2-40B4-BE49-F238E27FC236}">
                      <a16:creationId xmlns:a16="http://schemas.microsoft.com/office/drawing/2014/main" id="{231E9A8F-527C-49DD-A071-702688FDA9B0}"/>
                    </a:ext>
                  </a:extLst>
                </p:cNvPr>
                <p:cNvSpPr/>
                <p:nvPr/>
              </p:nvSpPr>
              <p:spPr>
                <a:xfrm>
                  <a:off x="4218934" y="1595838"/>
                  <a:ext cx="156702" cy="727343"/>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400" dirty="0">
                    <a:latin typeface="Calibri" panose="020F0502020204030204" pitchFamily="34" charset="0"/>
                    <a:cs typeface="Calibri" panose="020F0502020204030204" pitchFamily="34" charset="0"/>
                  </a:endParaRPr>
                </a:p>
              </p:txBody>
            </p:sp>
            <p:sp>
              <p:nvSpPr>
                <p:cNvPr id="142" name="Rectangle: Rounded Corners 141">
                  <a:extLst>
                    <a:ext uri="{FF2B5EF4-FFF2-40B4-BE49-F238E27FC236}">
                      <a16:creationId xmlns:a16="http://schemas.microsoft.com/office/drawing/2014/main" id="{249B213C-A100-4D68-965B-1E8C75DC2C68}"/>
                    </a:ext>
                  </a:extLst>
                </p:cNvPr>
                <p:cNvSpPr/>
                <p:nvPr/>
              </p:nvSpPr>
              <p:spPr>
                <a:xfrm>
                  <a:off x="3856904" y="1308901"/>
                  <a:ext cx="594381" cy="580544"/>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400" dirty="0">
                    <a:latin typeface="Calibri" panose="020F0502020204030204" pitchFamily="34" charset="0"/>
                    <a:cs typeface="Calibri" panose="020F0502020204030204" pitchFamily="34" charset="0"/>
                  </a:endParaRPr>
                </a:p>
              </p:txBody>
            </p:sp>
          </p:grpSp>
          <p:grpSp>
            <p:nvGrpSpPr>
              <p:cNvPr id="3398" name="Group 2120">
                <a:extLst>
                  <a:ext uri="{FF2B5EF4-FFF2-40B4-BE49-F238E27FC236}">
                    <a16:creationId xmlns:a16="http://schemas.microsoft.com/office/drawing/2014/main" id="{77443BD0-43AE-40EF-ABA0-93037986A85E}"/>
                  </a:ext>
                </a:extLst>
              </p:cNvPr>
              <p:cNvGrpSpPr>
                <a:grpSpLocks noChangeAspect="1"/>
              </p:cNvGrpSpPr>
              <p:nvPr/>
            </p:nvGrpSpPr>
            <p:grpSpPr bwMode="auto">
              <a:xfrm flipH="1">
                <a:off x="1153241" y="268294"/>
                <a:ext cx="458783" cy="214316"/>
                <a:chOff x="1033" y="169"/>
                <a:chExt cx="289" cy="135"/>
              </a:xfrm>
            </p:grpSpPr>
            <p:sp>
              <p:nvSpPr>
                <p:cNvPr id="3438" name="AutoShape 2119">
                  <a:extLst>
                    <a:ext uri="{FF2B5EF4-FFF2-40B4-BE49-F238E27FC236}">
                      <a16:creationId xmlns:a16="http://schemas.microsoft.com/office/drawing/2014/main" id="{03557DA4-254E-47F7-9BEF-8F48B40812FD}"/>
                    </a:ext>
                  </a:extLst>
                </p:cNvPr>
                <p:cNvSpPr>
                  <a:spLocks noChangeAspect="1" noChangeArrowheads="1" noTextEdit="1"/>
                </p:cNvSpPr>
                <p:nvPr/>
              </p:nvSpPr>
              <p:spPr bwMode="auto">
                <a:xfrm>
                  <a:off x="1033" y="169"/>
                  <a:ext cx="287"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39" name="Freeform 2121">
                  <a:extLst>
                    <a:ext uri="{FF2B5EF4-FFF2-40B4-BE49-F238E27FC236}">
                      <a16:creationId xmlns:a16="http://schemas.microsoft.com/office/drawing/2014/main" id="{4CF4FEF9-4911-40A6-AF26-A711AC196E01}"/>
                    </a:ext>
                  </a:extLst>
                </p:cNvPr>
                <p:cNvSpPr>
                  <a:spLocks/>
                </p:cNvSpPr>
                <p:nvPr/>
              </p:nvSpPr>
              <p:spPr bwMode="auto">
                <a:xfrm>
                  <a:off x="1113" y="249"/>
                  <a:ext cx="199" cy="45"/>
                </a:xfrm>
                <a:custGeom>
                  <a:avLst/>
                  <a:gdLst>
                    <a:gd name="T0" fmla="*/ 199 w 199"/>
                    <a:gd name="T1" fmla="*/ 25 h 45"/>
                    <a:gd name="T2" fmla="*/ 196 w 199"/>
                    <a:gd name="T3" fmla="*/ 28 h 45"/>
                    <a:gd name="T4" fmla="*/ 191 w 199"/>
                    <a:gd name="T5" fmla="*/ 31 h 45"/>
                    <a:gd name="T6" fmla="*/ 185 w 199"/>
                    <a:gd name="T7" fmla="*/ 34 h 45"/>
                    <a:gd name="T8" fmla="*/ 176 w 199"/>
                    <a:gd name="T9" fmla="*/ 37 h 45"/>
                    <a:gd name="T10" fmla="*/ 167 w 199"/>
                    <a:gd name="T11" fmla="*/ 39 h 45"/>
                    <a:gd name="T12" fmla="*/ 155 w 199"/>
                    <a:gd name="T13" fmla="*/ 41 h 45"/>
                    <a:gd name="T14" fmla="*/ 143 w 199"/>
                    <a:gd name="T15" fmla="*/ 43 h 45"/>
                    <a:gd name="T16" fmla="*/ 129 w 199"/>
                    <a:gd name="T17" fmla="*/ 44 h 45"/>
                    <a:gd name="T18" fmla="*/ 115 w 199"/>
                    <a:gd name="T19" fmla="*/ 45 h 45"/>
                    <a:gd name="T20" fmla="*/ 100 w 199"/>
                    <a:gd name="T21" fmla="*/ 45 h 45"/>
                    <a:gd name="T22" fmla="*/ 84 w 199"/>
                    <a:gd name="T23" fmla="*/ 45 h 45"/>
                    <a:gd name="T24" fmla="*/ 70 w 199"/>
                    <a:gd name="T25" fmla="*/ 44 h 45"/>
                    <a:gd name="T26" fmla="*/ 57 w 199"/>
                    <a:gd name="T27" fmla="*/ 43 h 45"/>
                    <a:gd name="T28" fmla="*/ 44 w 199"/>
                    <a:gd name="T29" fmla="*/ 41 h 45"/>
                    <a:gd name="T30" fmla="*/ 33 w 199"/>
                    <a:gd name="T31" fmla="*/ 39 h 45"/>
                    <a:gd name="T32" fmla="*/ 23 w 199"/>
                    <a:gd name="T33" fmla="*/ 37 h 45"/>
                    <a:gd name="T34" fmla="*/ 15 w 199"/>
                    <a:gd name="T35" fmla="*/ 34 h 45"/>
                    <a:gd name="T36" fmla="*/ 8 w 199"/>
                    <a:gd name="T37" fmla="*/ 31 h 45"/>
                    <a:gd name="T38" fmla="*/ 3 w 199"/>
                    <a:gd name="T39" fmla="*/ 28 h 45"/>
                    <a:gd name="T40" fmla="*/ 1 w 199"/>
                    <a:gd name="T41" fmla="*/ 25 h 45"/>
                    <a:gd name="T42" fmla="*/ 0 w 199"/>
                    <a:gd name="T43" fmla="*/ 22 h 45"/>
                    <a:gd name="T44" fmla="*/ 2 w 199"/>
                    <a:gd name="T45" fmla="*/ 18 h 45"/>
                    <a:gd name="T46" fmla="*/ 6 w 199"/>
                    <a:gd name="T47" fmla="*/ 15 h 45"/>
                    <a:gd name="T48" fmla="*/ 12 w 199"/>
                    <a:gd name="T49" fmla="*/ 12 h 45"/>
                    <a:gd name="T50" fmla="*/ 20 w 199"/>
                    <a:gd name="T51" fmla="*/ 9 h 45"/>
                    <a:gd name="T52" fmla="*/ 29 w 199"/>
                    <a:gd name="T53" fmla="*/ 7 h 45"/>
                    <a:gd name="T54" fmla="*/ 40 w 199"/>
                    <a:gd name="T55" fmla="*/ 5 h 45"/>
                    <a:gd name="T56" fmla="*/ 52 w 199"/>
                    <a:gd name="T57" fmla="*/ 3 h 45"/>
                    <a:gd name="T58" fmla="*/ 65 w 199"/>
                    <a:gd name="T59" fmla="*/ 1 h 45"/>
                    <a:gd name="T60" fmla="*/ 80 w 199"/>
                    <a:gd name="T61" fmla="*/ 1 h 45"/>
                    <a:gd name="T62" fmla="*/ 95 w 199"/>
                    <a:gd name="T63" fmla="*/ 0 h 45"/>
                    <a:gd name="T64" fmla="*/ 110 w 199"/>
                    <a:gd name="T65" fmla="*/ 0 h 45"/>
                    <a:gd name="T66" fmla="*/ 125 w 199"/>
                    <a:gd name="T67" fmla="*/ 1 h 45"/>
                    <a:gd name="T68" fmla="*/ 138 w 199"/>
                    <a:gd name="T69" fmla="*/ 2 h 45"/>
                    <a:gd name="T70" fmla="*/ 151 w 199"/>
                    <a:gd name="T71" fmla="*/ 3 h 45"/>
                    <a:gd name="T72" fmla="*/ 163 w 199"/>
                    <a:gd name="T73" fmla="*/ 5 h 45"/>
                    <a:gd name="T74" fmla="*/ 173 w 199"/>
                    <a:gd name="T75" fmla="*/ 8 h 45"/>
                    <a:gd name="T76" fmla="*/ 182 w 199"/>
                    <a:gd name="T77" fmla="*/ 10 h 45"/>
                    <a:gd name="T78" fmla="*/ 189 w 199"/>
                    <a:gd name="T79" fmla="*/ 13 h 45"/>
                    <a:gd name="T80" fmla="*/ 195 w 199"/>
                    <a:gd name="T81" fmla="*/ 16 h 45"/>
                    <a:gd name="T82" fmla="*/ 198 w 199"/>
                    <a:gd name="T83" fmla="*/ 19 h 45"/>
                    <a:gd name="T84" fmla="*/ 199 w 199"/>
                    <a:gd name="T85" fmla="*/ 23 h 4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99" h="45">
                      <a:moveTo>
                        <a:pt x="199" y="23"/>
                      </a:moveTo>
                      <a:lnTo>
                        <a:pt x="199" y="24"/>
                      </a:lnTo>
                      <a:lnTo>
                        <a:pt x="199" y="25"/>
                      </a:lnTo>
                      <a:lnTo>
                        <a:pt x="198" y="26"/>
                      </a:lnTo>
                      <a:lnTo>
                        <a:pt x="197" y="27"/>
                      </a:lnTo>
                      <a:lnTo>
                        <a:pt x="196" y="28"/>
                      </a:lnTo>
                      <a:lnTo>
                        <a:pt x="195" y="29"/>
                      </a:lnTo>
                      <a:lnTo>
                        <a:pt x="193" y="30"/>
                      </a:lnTo>
                      <a:lnTo>
                        <a:pt x="191" y="31"/>
                      </a:lnTo>
                      <a:lnTo>
                        <a:pt x="189" y="33"/>
                      </a:lnTo>
                      <a:lnTo>
                        <a:pt x="187" y="33"/>
                      </a:lnTo>
                      <a:lnTo>
                        <a:pt x="185" y="34"/>
                      </a:lnTo>
                      <a:lnTo>
                        <a:pt x="182" y="35"/>
                      </a:lnTo>
                      <a:lnTo>
                        <a:pt x="179" y="36"/>
                      </a:lnTo>
                      <a:lnTo>
                        <a:pt x="176" y="37"/>
                      </a:lnTo>
                      <a:lnTo>
                        <a:pt x="173" y="38"/>
                      </a:lnTo>
                      <a:lnTo>
                        <a:pt x="170" y="39"/>
                      </a:lnTo>
                      <a:lnTo>
                        <a:pt x="167" y="39"/>
                      </a:lnTo>
                      <a:lnTo>
                        <a:pt x="163" y="40"/>
                      </a:lnTo>
                      <a:lnTo>
                        <a:pt x="159" y="41"/>
                      </a:lnTo>
                      <a:lnTo>
                        <a:pt x="155" y="41"/>
                      </a:lnTo>
                      <a:lnTo>
                        <a:pt x="151" y="42"/>
                      </a:lnTo>
                      <a:lnTo>
                        <a:pt x="147" y="43"/>
                      </a:lnTo>
                      <a:lnTo>
                        <a:pt x="143" y="43"/>
                      </a:lnTo>
                      <a:lnTo>
                        <a:pt x="138" y="43"/>
                      </a:lnTo>
                      <a:lnTo>
                        <a:pt x="134" y="44"/>
                      </a:lnTo>
                      <a:lnTo>
                        <a:pt x="129" y="44"/>
                      </a:lnTo>
                      <a:lnTo>
                        <a:pt x="125" y="45"/>
                      </a:lnTo>
                      <a:lnTo>
                        <a:pt x="120" y="45"/>
                      </a:lnTo>
                      <a:lnTo>
                        <a:pt x="115" y="45"/>
                      </a:lnTo>
                      <a:lnTo>
                        <a:pt x="110" y="45"/>
                      </a:lnTo>
                      <a:lnTo>
                        <a:pt x="105" y="45"/>
                      </a:lnTo>
                      <a:lnTo>
                        <a:pt x="100" y="45"/>
                      </a:lnTo>
                      <a:lnTo>
                        <a:pt x="95" y="45"/>
                      </a:lnTo>
                      <a:lnTo>
                        <a:pt x="89" y="45"/>
                      </a:lnTo>
                      <a:lnTo>
                        <a:pt x="84" y="45"/>
                      </a:lnTo>
                      <a:lnTo>
                        <a:pt x="80" y="45"/>
                      </a:lnTo>
                      <a:lnTo>
                        <a:pt x="75" y="45"/>
                      </a:lnTo>
                      <a:lnTo>
                        <a:pt x="70" y="44"/>
                      </a:lnTo>
                      <a:lnTo>
                        <a:pt x="65" y="44"/>
                      </a:lnTo>
                      <a:lnTo>
                        <a:pt x="61" y="43"/>
                      </a:lnTo>
                      <a:lnTo>
                        <a:pt x="57" y="43"/>
                      </a:lnTo>
                      <a:lnTo>
                        <a:pt x="52" y="43"/>
                      </a:lnTo>
                      <a:lnTo>
                        <a:pt x="48" y="42"/>
                      </a:lnTo>
                      <a:lnTo>
                        <a:pt x="44" y="41"/>
                      </a:lnTo>
                      <a:lnTo>
                        <a:pt x="40" y="41"/>
                      </a:lnTo>
                      <a:lnTo>
                        <a:pt x="36" y="40"/>
                      </a:lnTo>
                      <a:lnTo>
                        <a:pt x="33" y="39"/>
                      </a:lnTo>
                      <a:lnTo>
                        <a:pt x="29" y="39"/>
                      </a:lnTo>
                      <a:lnTo>
                        <a:pt x="26" y="38"/>
                      </a:lnTo>
                      <a:lnTo>
                        <a:pt x="23" y="37"/>
                      </a:lnTo>
                      <a:lnTo>
                        <a:pt x="20" y="36"/>
                      </a:lnTo>
                      <a:lnTo>
                        <a:pt x="17" y="35"/>
                      </a:lnTo>
                      <a:lnTo>
                        <a:pt x="15" y="34"/>
                      </a:lnTo>
                      <a:lnTo>
                        <a:pt x="12" y="33"/>
                      </a:lnTo>
                      <a:lnTo>
                        <a:pt x="10" y="33"/>
                      </a:lnTo>
                      <a:lnTo>
                        <a:pt x="8" y="31"/>
                      </a:lnTo>
                      <a:lnTo>
                        <a:pt x="6" y="30"/>
                      </a:lnTo>
                      <a:lnTo>
                        <a:pt x="5" y="29"/>
                      </a:lnTo>
                      <a:lnTo>
                        <a:pt x="3" y="28"/>
                      </a:lnTo>
                      <a:lnTo>
                        <a:pt x="2" y="27"/>
                      </a:lnTo>
                      <a:lnTo>
                        <a:pt x="1" y="26"/>
                      </a:lnTo>
                      <a:lnTo>
                        <a:pt x="1" y="25"/>
                      </a:lnTo>
                      <a:lnTo>
                        <a:pt x="0" y="24"/>
                      </a:lnTo>
                      <a:lnTo>
                        <a:pt x="0" y="23"/>
                      </a:lnTo>
                      <a:lnTo>
                        <a:pt x="0" y="22"/>
                      </a:lnTo>
                      <a:lnTo>
                        <a:pt x="1" y="20"/>
                      </a:lnTo>
                      <a:lnTo>
                        <a:pt x="1" y="19"/>
                      </a:lnTo>
                      <a:lnTo>
                        <a:pt x="2" y="18"/>
                      </a:lnTo>
                      <a:lnTo>
                        <a:pt x="3" y="17"/>
                      </a:lnTo>
                      <a:lnTo>
                        <a:pt x="5" y="16"/>
                      </a:lnTo>
                      <a:lnTo>
                        <a:pt x="6" y="15"/>
                      </a:lnTo>
                      <a:lnTo>
                        <a:pt x="8" y="14"/>
                      </a:lnTo>
                      <a:lnTo>
                        <a:pt x="10" y="13"/>
                      </a:lnTo>
                      <a:lnTo>
                        <a:pt x="12" y="12"/>
                      </a:lnTo>
                      <a:lnTo>
                        <a:pt x="15" y="11"/>
                      </a:lnTo>
                      <a:lnTo>
                        <a:pt x="17" y="10"/>
                      </a:lnTo>
                      <a:lnTo>
                        <a:pt x="20" y="9"/>
                      </a:lnTo>
                      <a:lnTo>
                        <a:pt x="23" y="8"/>
                      </a:lnTo>
                      <a:lnTo>
                        <a:pt x="26" y="8"/>
                      </a:lnTo>
                      <a:lnTo>
                        <a:pt x="29" y="7"/>
                      </a:lnTo>
                      <a:lnTo>
                        <a:pt x="33" y="6"/>
                      </a:lnTo>
                      <a:lnTo>
                        <a:pt x="36" y="5"/>
                      </a:lnTo>
                      <a:lnTo>
                        <a:pt x="40" y="5"/>
                      </a:lnTo>
                      <a:lnTo>
                        <a:pt x="44" y="4"/>
                      </a:lnTo>
                      <a:lnTo>
                        <a:pt x="48" y="3"/>
                      </a:lnTo>
                      <a:lnTo>
                        <a:pt x="52" y="3"/>
                      </a:lnTo>
                      <a:lnTo>
                        <a:pt x="57" y="2"/>
                      </a:lnTo>
                      <a:lnTo>
                        <a:pt x="61" y="2"/>
                      </a:lnTo>
                      <a:lnTo>
                        <a:pt x="65" y="1"/>
                      </a:lnTo>
                      <a:lnTo>
                        <a:pt x="70" y="1"/>
                      </a:lnTo>
                      <a:lnTo>
                        <a:pt x="75" y="1"/>
                      </a:lnTo>
                      <a:lnTo>
                        <a:pt x="80" y="1"/>
                      </a:lnTo>
                      <a:lnTo>
                        <a:pt x="84" y="0"/>
                      </a:lnTo>
                      <a:lnTo>
                        <a:pt x="89" y="0"/>
                      </a:lnTo>
                      <a:lnTo>
                        <a:pt x="95" y="0"/>
                      </a:lnTo>
                      <a:lnTo>
                        <a:pt x="100" y="0"/>
                      </a:lnTo>
                      <a:lnTo>
                        <a:pt x="105" y="0"/>
                      </a:lnTo>
                      <a:lnTo>
                        <a:pt x="110" y="0"/>
                      </a:lnTo>
                      <a:lnTo>
                        <a:pt x="115" y="0"/>
                      </a:lnTo>
                      <a:lnTo>
                        <a:pt x="120" y="1"/>
                      </a:lnTo>
                      <a:lnTo>
                        <a:pt x="125" y="1"/>
                      </a:lnTo>
                      <a:lnTo>
                        <a:pt x="129" y="1"/>
                      </a:lnTo>
                      <a:lnTo>
                        <a:pt x="134" y="1"/>
                      </a:lnTo>
                      <a:lnTo>
                        <a:pt x="138" y="2"/>
                      </a:lnTo>
                      <a:lnTo>
                        <a:pt x="143" y="2"/>
                      </a:lnTo>
                      <a:lnTo>
                        <a:pt x="147" y="3"/>
                      </a:lnTo>
                      <a:lnTo>
                        <a:pt x="151" y="3"/>
                      </a:lnTo>
                      <a:lnTo>
                        <a:pt x="155" y="4"/>
                      </a:lnTo>
                      <a:lnTo>
                        <a:pt x="159" y="5"/>
                      </a:lnTo>
                      <a:lnTo>
                        <a:pt x="163" y="5"/>
                      </a:lnTo>
                      <a:lnTo>
                        <a:pt x="167" y="6"/>
                      </a:lnTo>
                      <a:lnTo>
                        <a:pt x="170" y="7"/>
                      </a:lnTo>
                      <a:lnTo>
                        <a:pt x="173" y="8"/>
                      </a:lnTo>
                      <a:lnTo>
                        <a:pt x="176" y="8"/>
                      </a:lnTo>
                      <a:lnTo>
                        <a:pt x="179" y="9"/>
                      </a:lnTo>
                      <a:lnTo>
                        <a:pt x="182" y="10"/>
                      </a:lnTo>
                      <a:lnTo>
                        <a:pt x="185" y="11"/>
                      </a:lnTo>
                      <a:lnTo>
                        <a:pt x="187" y="12"/>
                      </a:lnTo>
                      <a:lnTo>
                        <a:pt x="189" y="13"/>
                      </a:lnTo>
                      <a:lnTo>
                        <a:pt x="191" y="14"/>
                      </a:lnTo>
                      <a:lnTo>
                        <a:pt x="193" y="15"/>
                      </a:lnTo>
                      <a:lnTo>
                        <a:pt x="195" y="16"/>
                      </a:lnTo>
                      <a:lnTo>
                        <a:pt x="196" y="17"/>
                      </a:lnTo>
                      <a:lnTo>
                        <a:pt x="197" y="18"/>
                      </a:lnTo>
                      <a:lnTo>
                        <a:pt x="198" y="19"/>
                      </a:lnTo>
                      <a:lnTo>
                        <a:pt x="199" y="20"/>
                      </a:lnTo>
                      <a:lnTo>
                        <a:pt x="199" y="22"/>
                      </a:lnTo>
                      <a:lnTo>
                        <a:pt x="199"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40" name="Freeform 2122">
                  <a:extLst>
                    <a:ext uri="{FF2B5EF4-FFF2-40B4-BE49-F238E27FC236}">
                      <a16:creationId xmlns:a16="http://schemas.microsoft.com/office/drawing/2014/main" id="{0BD4A7B0-9B29-493C-BA6D-07548E01393C}"/>
                    </a:ext>
                  </a:extLst>
                </p:cNvPr>
                <p:cNvSpPr>
                  <a:spLocks/>
                </p:cNvSpPr>
                <p:nvPr/>
              </p:nvSpPr>
              <p:spPr bwMode="auto">
                <a:xfrm>
                  <a:off x="1117" y="250"/>
                  <a:ext cx="192" cy="42"/>
                </a:xfrm>
                <a:custGeom>
                  <a:avLst/>
                  <a:gdLst>
                    <a:gd name="T0" fmla="*/ 191 w 192"/>
                    <a:gd name="T1" fmla="*/ 23 h 42"/>
                    <a:gd name="T2" fmla="*/ 189 w 192"/>
                    <a:gd name="T3" fmla="*/ 26 h 42"/>
                    <a:gd name="T4" fmla="*/ 184 w 192"/>
                    <a:gd name="T5" fmla="*/ 29 h 42"/>
                    <a:gd name="T6" fmla="*/ 178 w 192"/>
                    <a:gd name="T7" fmla="*/ 32 h 42"/>
                    <a:gd name="T8" fmla="*/ 170 w 192"/>
                    <a:gd name="T9" fmla="*/ 34 h 42"/>
                    <a:gd name="T10" fmla="*/ 160 w 192"/>
                    <a:gd name="T11" fmla="*/ 36 h 42"/>
                    <a:gd name="T12" fmla="*/ 149 w 192"/>
                    <a:gd name="T13" fmla="*/ 38 h 42"/>
                    <a:gd name="T14" fmla="*/ 137 w 192"/>
                    <a:gd name="T15" fmla="*/ 40 h 42"/>
                    <a:gd name="T16" fmla="*/ 124 w 192"/>
                    <a:gd name="T17" fmla="*/ 41 h 42"/>
                    <a:gd name="T18" fmla="*/ 110 w 192"/>
                    <a:gd name="T19" fmla="*/ 41 h 42"/>
                    <a:gd name="T20" fmla="*/ 96 w 192"/>
                    <a:gd name="T21" fmla="*/ 42 h 42"/>
                    <a:gd name="T22" fmla="*/ 81 w 192"/>
                    <a:gd name="T23" fmla="*/ 41 h 42"/>
                    <a:gd name="T24" fmla="*/ 67 w 192"/>
                    <a:gd name="T25" fmla="*/ 41 h 42"/>
                    <a:gd name="T26" fmla="*/ 54 w 192"/>
                    <a:gd name="T27" fmla="*/ 40 h 42"/>
                    <a:gd name="T28" fmla="*/ 42 w 192"/>
                    <a:gd name="T29" fmla="*/ 38 h 42"/>
                    <a:gd name="T30" fmla="*/ 31 w 192"/>
                    <a:gd name="T31" fmla="*/ 36 h 42"/>
                    <a:gd name="T32" fmla="*/ 22 w 192"/>
                    <a:gd name="T33" fmla="*/ 34 h 42"/>
                    <a:gd name="T34" fmla="*/ 14 w 192"/>
                    <a:gd name="T35" fmla="*/ 32 h 42"/>
                    <a:gd name="T36" fmla="*/ 7 w 192"/>
                    <a:gd name="T37" fmla="*/ 29 h 42"/>
                    <a:gd name="T38" fmla="*/ 3 w 192"/>
                    <a:gd name="T39" fmla="*/ 26 h 42"/>
                    <a:gd name="T40" fmla="*/ 0 w 192"/>
                    <a:gd name="T41" fmla="*/ 23 h 42"/>
                    <a:gd name="T42" fmla="*/ 0 w 192"/>
                    <a:gd name="T43" fmla="*/ 20 h 42"/>
                    <a:gd name="T44" fmla="*/ 2 w 192"/>
                    <a:gd name="T45" fmla="*/ 17 h 42"/>
                    <a:gd name="T46" fmla="*/ 5 w 192"/>
                    <a:gd name="T47" fmla="*/ 14 h 42"/>
                    <a:gd name="T48" fmla="*/ 11 w 192"/>
                    <a:gd name="T49" fmla="*/ 11 h 42"/>
                    <a:gd name="T50" fmla="*/ 19 w 192"/>
                    <a:gd name="T51" fmla="*/ 9 h 42"/>
                    <a:gd name="T52" fmla="*/ 28 w 192"/>
                    <a:gd name="T53" fmla="*/ 7 h 42"/>
                    <a:gd name="T54" fmla="*/ 38 w 192"/>
                    <a:gd name="T55" fmla="*/ 5 h 42"/>
                    <a:gd name="T56" fmla="*/ 50 w 192"/>
                    <a:gd name="T57" fmla="*/ 3 h 42"/>
                    <a:gd name="T58" fmla="*/ 63 w 192"/>
                    <a:gd name="T59" fmla="*/ 2 h 42"/>
                    <a:gd name="T60" fmla="*/ 76 w 192"/>
                    <a:gd name="T61" fmla="*/ 1 h 42"/>
                    <a:gd name="T62" fmla="*/ 91 w 192"/>
                    <a:gd name="T63" fmla="*/ 0 h 42"/>
                    <a:gd name="T64" fmla="*/ 105 w 192"/>
                    <a:gd name="T65" fmla="*/ 1 h 42"/>
                    <a:gd name="T66" fmla="*/ 120 w 192"/>
                    <a:gd name="T67" fmla="*/ 1 h 42"/>
                    <a:gd name="T68" fmla="*/ 133 w 192"/>
                    <a:gd name="T69" fmla="*/ 2 h 42"/>
                    <a:gd name="T70" fmla="*/ 145 w 192"/>
                    <a:gd name="T71" fmla="*/ 3 h 42"/>
                    <a:gd name="T72" fmla="*/ 157 w 192"/>
                    <a:gd name="T73" fmla="*/ 5 h 42"/>
                    <a:gd name="T74" fmla="*/ 167 w 192"/>
                    <a:gd name="T75" fmla="*/ 7 h 42"/>
                    <a:gd name="T76" fmla="*/ 175 w 192"/>
                    <a:gd name="T77" fmla="*/ 10 h 42"/>
                    <a:gd name="T78" fmla="*/ 182 w 192"/>
                    <a:gd name="T79" fmla="*/ 12 h 42"/>
                    <a:gd name="T80" fmla="*/ 187 w 192"/>
                    <a:gd name="T81" fmla="*/ 15 h 42"/>
                    <a:gd name="T82" fmla="*/ 191 w 192"/>
                    <a:gd name="T83" fmla="*/ 18 h 42"/>
                    <a:gd name="T84" fmla="*/ 192 w 192"/>
                    <a:gd name="T85" fmla="*/ 21 h 4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92" h="42">
                      <a:moveTo>
                        <a:pt x="192" y="21"/>
                      </a:moveTo>
                      <a:lnTo>
                        <a:pt x="192" y="22"/>
                      </a:lnTo>
                      <a:lnTo>
                        <a:pt x="191" y="23"/>
                      </a:lnTo>
                      <a:lnTo>
                        <a:pt x="191" y="24"/>
                      </a:lnTo>
                      <a:lnTo>
                        <a:pt x="190" y="25"/>
                      </a:lnTo>
                      <a:lnTo>
                        <a:pt x="189" y="26"/>
                      </a:lnTo>
                      <a:lnTo>
                        <a:pt x="187" y="27"/>
                      </a:lnTo>
                      <a:lnTo>
                        <a:pt x="186" y="28"/>
                      </a:lnTo>
                      <a:lnTo>
                        <a:pt x="184" y="29"/>
                      </a:lnTo>
                      <a:lnTo>
                        <a:pt x="182" y="30"/>
                      </a:lnTo>
                      <a:lnTo>
                        <a:pt x="180" y="31"/>
                      </a:lnTo>
                      <a:lnTo>
                        <a:pt x="178" y="32"/>
                      </a:lnTo>
                      <a:lnTo>
                        <a:pt x="175" y="33"/>
                      </a:lnTo>
                      <a:lnTo>
                        <a:pt x="173" y="33"/>
                      </a:lnTo>
                      <a:lnTo>
                        <a:pt x="170" y="34"/>
                      </a:lnTo>
                      <a:lnTo>
                        <a:pt x="167" y="35"/>
                      </a:lnTo>
                      <a:lnTo>
                        <a:pt x="164" y="35"/>
                      </a:lnTo>
                      <a:lnTo>
                        <a:pt x="160" y="36"/>
                      </a:lnTo>
                      <a:lnTo>
                        <a:pt x="157" y="37"/>
                      </a:lnTo>
                      <a:lnTo>
                        <a:pt x="153" y="37"/>
                      </a:lnTo>
                      <a:lnTo>
                        <a:pt x="149" y="38"/>
                      </a:lnTo>
                      <a:lnTo>
                        <a:pt x="145" y="39"/>
                      </a:lnTo>
                      <a:lnTo>
                        <a:pt x="141" y="39"/>
                      </a:lnTo>
                      <a:lnTo>
                        <a:pt x="137" y="40"/>
                      </a:lnTo>
                      <a:lnTo>
                        <a:pt x="133" y="40"/>
                      </a:lnTo>
                      <a:lnTo>
                        <a:pt x="129" y="40"/>
                      </a:lnTo>
                      <a:lnTo>
                        <a:pt x="124" y="41"/>
                      </a:lnTo>
                      <a:lnTo>
                        <a:pt x="120" y="41"/>
                      </a:lnTo>
                      <a:lnTo>
                        <a:pt x="115" y="41"/>
                      </a:lnTo>
                      <a:lnTo>
                        <a:pt x="110" y="41"/>
                      </a:lnTo>
                      <a:lnTo>
                        <a:pt x="105" y="41"/>
                      </a:lnTo>
                      <a:lnTo>
                        <a:pt x="101" y="42"/>
                      </a:lnTo>
                      <a:lnTo>
                        <a:pt x="96" y="42"/>
                      </a:lnTo>
                      <a:lnTo>
                        <a:pt x="91" y="42"/>
                      </a:lnTo>
                      <a:lnTo>
                        <a:pt x="86" y="41"/>
                      </a:lnTo>
                      <a:lnTo>
                        <a:pt x="81" y="41"/>
                      </a:lnTo>
                      <a:lnTo>
                        <a:pt x="76" y="41"/>
                      </a:lnTo>
                      <a:lnTo>
                        <a:pt x="72" y="41"/>
                      </a:lnTo>
                      <a:lnTo>
                        <a:pt x="67" y="41"/>
                      </a:lnTo>
                      <a:lnTo>
                        <a:pt x="63" y="40"/>
                      </a:lnTo>
                      <a:lnTo>
                        <a:pt x="58" y="40"/>
                      </a:lnTo>
                      <a:lnTo>
                        <a:pt x="54" y="40"/>
                      </a:lnTo>
                      <a:lnTo>
                        <a:pt x="50" y="39"/>
                      </a:lnTo>
                      <a:lnTo>
                        <a:pt x="46" y="39"/>
                      </a:lnTo>
                      <a:lnTo>
                        <a:pt x="42" y="38"/>
                      </a:lnTo>
                      <a:lnTo>
                        <a:pt x="38" y="37"/>
                      </a:lnTo>
                      <a:lnTo>
                        <a:pt x="35" y="37"/>
                      </a:lnTo>
                      <a:lnTo>
                        <a:pt x="31" y="36"/>
                      </a:lnTo>
                      <a:lnTo>
                        <a:pt x="28" y="35"/>
                      </a:lnTo>
                      <a:lnTo>
                        <a:pt x="25" y="35"/>
                      </a:lnTo>
                      <a:lnTo>
                        <a:pt x="22" y="34"/>
                      </a:lnTo>
                      <a:lnTo>
                        <a:pt x="19" y="33"/>
                      </a:lnTo>
                      <a:lnTo>
                        <a:pt x="16" y="33"/>
                      </a:lnTo>
                      <a:lnTo>
                        <a:pt x="14" y="32"/>
                      </a:lnTo>
                      <a:lnTo>
                        <a:pt x="11" y="31"/>
                      </a:lnTo>
                      <a:lnTo>
                        <a:pt x="9" y="30"/>
                      </a:lnTo>
                      <a:lnTo>
                        <a:pt x="7" y="29"/>
                      </a:lnTo>
                      <a:lnTo>
                        <a:pt x="5" y="28"/>
                      </a:lnTo>
                      <a:lnTo>
                        <a:pt x="4" y="27"/>
                      </a:lnTo>
                      <a:lnTo>
                        <a:pt x="3" y="26"/>
                      </a:lnTo>
                      <a:lnTo>
                        <a:pt x="2" y="25"/>
                      </a:lnTo>
                      <a:lnTo>
                        <a:pt x="1" y="24"/>
                      </a:lnTo>
                      <a:lnTo>
                        <a:pt x="0" y="23"/>
                      </a:lnTo>
                      <a:lnTo>
                        <a:pt x="0" y="22"/>
                      </a:lnTo>
                      <a:lnTo>
                        <a:pt x="0" y="21"/>
                      </a:lnTo>
                      <a:lnTo>
                        <a:pt x="0" y="20"/>
                      </a:lnTo>
                      <a:lnTo>
                        <a:pt x="0" y="19"/>
                      </a:lnTo>
                      <a:lnTo>
                        <a:pt x="1" y="18"/>
                      </a:lnTo>
                      <a:lnTo>
                        <a:pt x="2" y="17"/>
                      </a:lnTo>
                      <a:lnTo>
                        <a:pt x="3" y="16"/>
                      </a:lnTo>
                      <a:lnTo>
                        <a:pt x="4" y="15"/>
                      </a:lnTo>
                      <a:lnTo>
                        <a:pt x="5" y="14"/>
                      </a:lnTo>
                      <a:lnTo>
                        <a:pt x="7" y="13"/>
                      </a:lnTo>
                      <a:lnTo>
                        <a:pt x="9" y="12"/>
                      </a:lnTo>
                      <a:lnTo>
                        <a:pt x="11" y="11"/>
                      </a:lnTo>
                      <a:lnTo>
                        <a:pt x="14" y="10"/>
                      </a:lnTo>
                      <a:lnTo>
                        <a:pt x="16" y="10"/>
                      </a:lnTo>
                      <a:lnTo>
                        <a:pt x="19" y="9"/>
                      </a:lnTo>
                      <a:lnTo>
                        <a:pt x="22" y="8"/>
                      </a:lnTo>
                      <a:lnTo>
                        <a:pt x="25" y="7"/>
                      </a:lnTo>
                      <a:lnTo>
                        <a:pt x="28" y="7"/>
                      </a:lnTo>
                      <a:lnTo>
                        <a:pt x="31" y="6"/>
                      </a:lnTo>
                      <a:lnTo>
                        <a:pt x="35" y="5"/>
                      </a:lnTo>
                      <a:lnTo>
                        <a:pt x="38" y="5"/>
                      </a:lnTo>
                      <a:lnTo>
                        <a:pt x="42" y="4"/>
                      </a:lnTo>
                      <a:lnTo>
                        <a:pt x="46" y="3"/>
                      </a:lnTo>
                      <a:lnTo>
                        <a:pt x="50" y="3"/>
                      </a:lnTo>
                      <a:lnTo>
                        <a:pt x="54" y="2"/>
                      </a:lnTo>
                      <a:lnTo>
                        <a:pt x="58" y="2"/>
                      </a:lnTo>
                      <a:lnTo>
                        <a:pt x="63" y="2"/>
                      </a:lnTo>
                      <a:lnTo>
                        <a:pt x="67" y="1"/>
                      </a:lnTo>
                      <a:lnTo>
                        <a:pt x="72" y="1"/>
                      </a:lnTo>
                      <a:lnTo>
                        <a:pt x="76" y="1"/>
                      </a:lnTo>
                      <a:lnTo>
                        <a:pt x="81" y="1"/>
                      </a:lnTo>
                      <a:lnTo>
                        <a:pt x="86" y="1"/>
                      </a:lnTo>
                      <a:lnTo>
                        <a:pt x="91" y="0"/>
                      </a:lnTo>
                      <a:lnTo>
                        <a:pt x="96" y="0"/>
                      </a:lnTo>
                      <a:lnTo>
                        <a:pt x="101" y="0"/>
                      </a:lnTo>
                      <a:lnTo>
                        <a:pt x="105" y="1"/>
                      </a:lnTo>
                      <a:lnTo>
                        <a:pt x="110" y="1"/>
                      </a:lnTo>
                      <a:lnTo>
                        <a:pt x="115" y="1"/>
                      </a:lnTo>
                      <a:lnTo>
                        <a:pt x="120" y="1"/>
                      </a:lnTo>
                      <a:lnTo>
                        <a:pt x="124" y="1"/>
                      </a:lnTo>
                      <a:lnTo>
                        <a:pt x="129" y="2"/>
                      </a:lnTo>
                      <a:lnTo>
                        <a:pt x="133" y="2"/>
                      </a:lnTo>
                      <a:lnTo>
                        <a:pt x="137" y="2"/>
                      </a:lnTo>
                      <a:lnTo>
                        <a:pt x="141" y="3"/>
                      </a:lnTo>
                      <a:lnTo>
                        <a:pt x="145" y="3"/>
                      </a:lnTo>
                      <a:lnTo>
                        <a:pt x="149" y="4"/>
                      </a:lnTo>
                      <a:lnTo>
                        <a:pt x="153" y="5"/>
                      </a:lnTo>
                      <a:lnTo>
                        <a:pt x="157" y="5"/>
                      </a:lnTo>
                      <a:lnTo>
                        <a:pt x="160" y="6"/>
                      </a:lnTo>
                      <a:lnTo>
                        <a:pt x="164" y="7"/>
                      </a:lnTo>
                      <a:lnTo>
                        <a:pt x="167" y="7"/>
                      </a:lnTo>
                      <a:lnTo>
                        <a:pt x="170" y="8"/>
                      </a:lnTo>
                      <a:lnTo>
                        <a:pt x="173" y="9"/>
                      </a:lnTo>
                      <a:lnTo>
                        <a:pt x="175" y="10"/>
                      </a:lnTo>
                      <a:lnTo>
                        <a:pt x="178" y="10"/>
                      </a:lnTo>
                      <a:lnTo>
                        <a:pt x="180" y="11"/>
                      </a:lnTo>
                      <a:lnTo>
                        <a:pt x="182" y="12"/>
                      </a:lnTo>
                      <a:lnTo>
                        <a:pt x="184" y="13"/>
                      </a:lnTo>
                      <a:lnTo>
                        <a:pt x="186" y="14"/>
                      </a:lnTo>
                      <a:lnTo>
                        <a:pt x="187" y="15"/>
                      </a:lnTo>
                      <a:lnTo>
                        <a:pt x="189" y="16"/>
                      </a:lnTo>
                      <a:lnTo>
                        <a:pt x="190" y="17"/>
                      </a:lnTo>
                      <a:lnTo>
                        <a:pt x="191" y="18"/>
                      </a:lnTo>
                      <a:lnTo>
                        <a:pt x="191" y="19"/>
                      </a:lnTo>
                      <a:lnTo>
                        <a:pt x="192" y="20"/>
                      </a:lnTo>
                      <a:lnTo>
                        <a:pt x="192" y="21"/>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41" name="Freeform 2123">
                  <a:extLst>
                    <a:ext uri="{FF2B5EF4-FFF2-40B4-BE49-F238E27FC236}">
                      <a16:creationId xmlns:a16="http://schemas.microsoft.com/office/drawing/2014/main" id="{2C7B0D7B-73B8-4BC4-B1D1-3350B4AA95D6}"/>
                    </a:ext>
                  </a:extLst>
                </p:cNvPr>
                <p:cNvSpPr>
                  <a:spLocks/>
                </p:cNvSpPr>
                <p:nvPr/>
              </p:nvSpPr>
              <p:spPr bwMode="auto">
                <a:xfrm>
                  <a:off x="1120" y="252"/>
                  <a:ext cx="185" cy="37"/>
                </a:xfrm>
                <a:custGeom>
                  <a:avLst/>
                  <a:gdLst>
                    <a:gd name="T0" fmla="*/ 185 w 185"/>
                    <a:gd name="T1" fmla="*/ 20 h 37"/>
                    <a:gd name="T2" fmla="*/ 181 w 185"/>
                    <a:gd name="T3" fmla="*/ 24 h 37"/>
                    <a:gd name="T4" fmla="*/ 174 w 185"/>
                    <a:gd name="T5" fmla="*/ 27 h 37"/>
                    <a:gd name="T6" fmla="*/ 164 w 185"/>
                    <a:gd name="T7" fmla="*/ 30 h 37"/>
                    <a:gd name="T8" fmla="*/ 152 w 185"/>
                    <a:gd name="T9" fmla="*/ 32 h 37"/>
                    <a:gd name="T10" fmla="*/ 137 w 185"/>
                    <a:gd name="T11" fmla="*/ 35 h 37"/>
                    <a:gd name="T12" fmla="*/ 120 w 185"/>
                    <a:gd name="T13" fmla="*/ 36 h 37"/>
                    <a:gd name="T14" fmla="*/ 102 w 185"/>
                    <a:gd name="T15" fmla="*/ 37 h 37"/>
                    <a:gd name="T16" fmla="*/ 83 w 185"/>
                    <a:gd name="T17" fmla="*/ 37 h 37"/>
                    <a:gd name="T18" fmla="*/ 65 w 185"/>
                    <a:gd name="T19" fmla="*/ 36 h 37"/>
                    <a:gd name="T20" fmla="*/ 49 w 185"/>
                    <a:gd name="T21" fmla="*/ 35 h 37"/>
                    <a:gd name="T22" fmla="*/ 34 w 185"/>
                    <a:gd name="T23" fmla="*/ 32 h 37"/>
                    <a:gd name="T24" fmla="*/ 21 w 185"/>
                    <a:gd name="T25" fmla="*/ 30 h 37"/>
                    <a:gd name="T26" fmla="*/ 11 w 185"/>
                    <a:gd name="T27" fmla="*/ 27 h 37"/>
                    <a:gd name="T28" fmla="*/ 4 w 185"/>
                    <a:gd name="T29" fmla="*/ 24 h 37"/>
                    <a:gd name="T30" fmla="*/ 1 w 185"/>
                    <a:gd name="T31" fmla="*/ 20 h 37"/>
                    <a:gd name="T32" fmla="*/ 1 w 185"/>
                    <a:gd name="T33" fmla="*/ 16 h 37"/>
                    <a:gd name="T34" fmla="*/ 4 w 185"/>
                    <a:gd name="T35" fmla="*/ 13 h 37"/>
                    <a:gd name="T36" fmla="*/ 11 w 185"/>
                    <a:gd name="T37" fmla="*/ 9 h 37"/>
                    <a:gd name="T38" fmla="*/ 21 w 185"/>
                    <a:gd name="T39" fmla="*/ 7 h 37"/>
                    <a:gd name="T40" fmla="*/ 34 w 185"/>
                    <a:gd name="T41" fmla="*/ 4 h 37"/>
                    <a:gd name="T42" fmla="*/ 49 w 185"/>
                    <a:gd name="T43" fmla="*/ 2 h 37"/>
                    <a:gd name="T44" fmla="*/ 65 w 185"/>
                    <a:gd name="T45" fmla="*/ 1 h 37"/>
                    <a:gd name="T46" fmla="*/ 83 w 185"/>
                    <a:gd name="T47" fmla="*/ 0 h 37"/>
                    <a:gd name="T48" fmla="*/ 102 w 185"/>
                    <a:gd name="T49" fmla="*/ 0 h 37"/>
                    <a:gd name="T50" fmla="*/ 120 w 185"/>
                    <a:gd name="T51" fmla="*/ 1 h 37"/>
                    <a:gd name="T52" fmla="*/ 137 w 185"/>
                    <a:gd name="T53" fmla="*/ 2 h 37"/>
                    <a:gd name="T54" fmla="*/ 152 w 185"/>
                    <a:gd name="T55" fmla="*/ 4 h 37"/>
                    <a:gd name="T56" fmla="*/ 164 w 185"/>
                    <a:gd name="T57" fmla="*/ 7 h 37"/>
                    <a:gd name="T58" fmla="*/ 174 w 185"/>
                    <a:gd name="T59" fmla="*/ 9 h 37"/>
                    <a:gd name="T60" fmla="*/ 181 w 185"/>
                    <a:gd name="T61" fmla="*/ 13 h 37"/>
                    <a:gd name="T62" fmla="*/ 185 w 185"/>
                    <a:gd name="T63" fmla="*/ 16 h 3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85" h="37">
                      <a:moveTo>
                        <a:pt x="185" y="18"/>
                      </a:moveTo>
                      <a:lnTo>
                        <a:pt x="185" y="20"/>
                      </a:lnTo>
                      <a:lnTo>
                        <a:pt x="183" y="22"/>
                      </a:lnTo>
                      <a:lnTo>
                        <a:pt x="181" y="24"/>
                      </a:lnTo>
                      <a:lnTo>
                        <a:pt x="178" y="26"/>
                      </a:lnTo>
                      <a:lnTo>
                        <a:pt x="174" y="27"/>
                      </a:lnTo>
                      <a:lnTo>
                        <a:pt x="169" y="29"/>
                      </a:lnTo>
                      <a:lnTo>
                        <a:pt x="164" y="30"/>
                      </a:lnTo>
                      <a:lnTo>
                        <a:pt x="158" y="31"/>
                      </a:lnTo>
                      <a:lnTo>
                        <a:pt x="152" y="32"/>
                      </a:lnTo>
                      <a:lnTo>
                        <a:pt x="144" y="34"/>
                      </a:lnTo>
                      <a:lnTo>
                        <a:pt x="137" y="35"/>
                      </a:lnTo>
                      <a:lnTo>
                        <a:pt x="129" y="35"/>
                      </a:lnTo>
                      <a:lnTo>
                        <a:pt x="120" y="36"/>
                      </a:lnTo>
                      <a:lnTo>
                        <a:pt x="111" y="36"/>
                      </a:lnTo>
                      <a:lnTo>
                        <a:pt x="102" y="37"/>
                      </a:lnTo>
                      <a:lnTo>
                        <a:pt x="93" y="37"/>
                      </a:lnTo>
                      <a:lnTo>
                        <a:pt x="83" y="37"/>
                      </a:lnTo>
                      <a:lnTo>
                        <a:pt x="74" y="36"/>
                      </a:lnTo>
                      <a:lnTo>
                        <a:pt x="65" y="36"/>
                      </a:lnTo>
                      <a:lnTo>
                        <a:pt x="57" y="35"/>
                      </a:lnTo>
                      <a:lnTo>
                        <a:pt x="49" y="35"/>
                      </a:lnTo>
                      <a:lnTo>
                        <a:pt x="41" y="34"/>
                      </a:lnTo>
                      <a:lnTo>
                        <a:pt x="34" y="32"/>
                      </a:lnTo>
                      <a:lnTo>
                        <a:pt x="27" y="31"/>
                      </a:lnTo>
                      <a:lnTo>
                        <a:pt x="21" y="30"/>
                      </a:lnTo>
                      <a:lnTo>
                        <a:pt x="16" y="29"/>
                      </a:lnTo>
                      <a:lnTo>
                        <a:pt x="11" y="27"/>
                      </a:lnTo>
                      <a:lnTo>
                        <a:pt x="7" y="26"/>
                      </a:lnTo>
                      <a:lnTo>
                        <a:pt x="4" y="24"/>
                      </a:lnTo>
                      <a:lnTo>
                        <a:pt x="2" y="22"/>
                      </a:lnTo>
                      <a:lnTo>
                        <a:pt x="1" y="20"/>
                      </a:lnTo>
                      <a:lnTo>
                        <a:pt x="0" y="18"/>
                      </a:lnTo>
                      <a:lnTo>
                        <a:pt x="1" y="16"/>
                      </a:lnTo>
                      <a:lnTo>
                        <a:pt x="2" y="15"/>
                      </a:lnTo>
                      <a:lnTo>
                        <a:pt x="4" y="13"/>
                      </a:lnTo>
                      <a:lnTo>
                        <a:pt x="7" y="11"/>
                      </a:lnTo>
                      <a:lnTo>
                        <a:pt x="11" y="9"/>
                      </a:lnTo>
                      <a:lnTo>
                        <a:pt x="16" y="8"/>
                      </a:lnTo>
                      <a:lnTo>
                        <a:pt x="21" y="7"/>
                      </a:lnTo>
                      <a:lnTo>
                        <a:pt x="27" y="5"/>
                      </a:lnTo>
                      <a:lnTo>
                        <a:pt x="34" y="4"/>
                      </a:lnTo>
                      <a:lnTo>
                        <a:pt x="41" y="3"/>
                      </a:lnTo>
                      <a:lnTo>
                        <a:pt x="49" y="2"/>
                      </a:lnTo>
                      <a:lnTo>
                        <a:pt x="57" y="1"/>
                      </a:lnTo>
                      <a:lnTo>
                        <a:pt x="65" y="1"/>
                      </a:lnTo>
                      <a:lnTo>
                        <a:pt x="74" y="0"/>
                      </a:lnTo>
                      <a:lnTo>
                        <a:pt x="83" y="0"/>
                      </a:lnTo>
                      <a:lnTo>
                        <a:pt x="93" y="0"/>
                      </a:lnTo>
                      <a:lnTo>
                        <a:pt x="102" y="0"/>
                      </a:lnTo>
                      <a:lnTo>
                        <a:pt x="111" y="0"/>
                      </a:lnTo>
                      <a:lnTo>
                        <a:pt x="120" y="1"/>
                      </a:lnTo>
                      <a:lnTo>
                        <a:pt x="129" y="1"/>
                      </a:lnTo>
                      <a:lnTo>
                        <a:pt x="137" y="2"/>
                      </a:lnTo>
                      <a:lnTo>
                        <a:pt x="144" y="3"/>
                      </a:lnTo>
                      <a:lnTo>
                        <a:pt x="152" y="4"/>
                      </a:lnTo>
                      <a:lnTo>
                        <a:pt x="158" y="5"/>
                      </a:lnTo>
                      <a:lnTo>
                        <a:pt x="164" y="7"/>
                      </a:lnTo>
                      <a:lnTo>
                        <a:pt x="169" y="8"/>
                      </a:lnTo>
                      <a:lnTo>
                        <a:pt x="174" y="9"/>
                      </a:lnTo>
                      <a:lnTo>
                        <a:pt x="178" y="11"/>
                      </a:lnTo>
                      <a:lnTo>
                        <a:pt x="181" y="13"/>
                      </a:lnTo>
                      <a:lnTo>
                        <a:pt x="183" y="15"/>
                      </a:lnTo>
                      <a:lnTo>
                        <a:pt x="185" y="16"/>
                      </a:lnTo>
                      <a:lnTo>
                        <a:pt x="185" y="18"/>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42" name="Freeform 2124">
                  <a:extLst>
                    <a:ext uri="{FF2B5EF4-FFF2-40B4-BE49-F238E27FC236}">
                      <a16:creationId xmlns:a16="http://schemas.microsoft.com/office/drawing/2014/main" id="{F28AB795-8269-49D6-A56C-06565B06F31F}"/>
                    </a:ext>
                  </a:extLst>
                </p:cNvPr>
                <p:cNvSpPr>
                  <a:spLocks/>
                </p:cNvSpPr>
                <p:nvPr/>
              </p:nvSpPr>
              <p:spPr bwMode="auto">
                <a:xfrm>
                  <a:off x="1124" y="253"/>
                  <a:ext cx="178" cy="33"/>
                </a:xfrm>
                <a:custGeom>
                  <a:avLst/>
                  <a:gdLst>
                    <a:gd name="T0" fmla="*/ 177 w 178"/>
                    <a:gd name="T1" fmla="*/ 18 h 33"/>
                    <a:gd name="T2" fmla="*/ 174 w 178"/>
                    <a:gd name="T3" fmla="*/ 21 h 33"/>
                    <a:gd name="T4" fmla="*/ 167 w 178"/>
                    <a:gd name="T5" fmla="*/ 24 h 33"/>
                    <a:gd name="T6" fmla="*/ 157 w 178"/>
                    <a:gd name="T7" fmla="*/ 27 h 33"/>
                    <a:gd name="T8" fmla="*/ 145 w 178"/>
                    <a:gd name="T9" fmla="*/ 29 h 33"/>
                    <a:gd name="T10" fmla="*/ 131 w 178"/>
                    <a:gd name="T11" fmla="*/ 31 h 33"/>
                    <a:gd name="T12" fmla="*/ 115 w 178"/>
                    <a:gd name="T13" fmla="*/ 32 h 33"/>
                    <a:gd name="T14" fmla="*/ 98 w 178"/>
                    <a:gd name="T15" fmla="*/ 33 h 33"/>
                    <a:gd name="T16" fmla="*/ 80 w 178"/>
                    <a:gd name="T17" fmla="*/ 33 h 33"/>
                    <a:gd name="T18" fmla="*/ 62 w 178"/>
                    <a:gd name="T19" fmla="*/ 32 h 33"/>
                    <a:gd name="T20" fmla="*/ 46 w 178"/>
                    <a:gd name="T21" fmla="*/ 31 h 33"/>
                    <a:gd name="T22" fmla="*/ 32 w 178"/>
                    <a:gd name="T23" fmla="*/ 29 h 33"/>
                    <a:gd name="T24" fmla="*/ 20 w 178"/>
                    <a:gd name="T25" fmla="*/ 27 h 33"/>
                    <a:gd name="T26" fmla="*/ 10 w 178"/>
                    <a:gd name="T27" fmla="*/ 24 h 33"/>
                    <a:gd name="T28" fmla="*/ 4 w 178"/>
                    <a:gd name="T29" fmla="*/ 21 h 33"/>
                    <a:gd name="T30" fmla="*/ 0 w 178"/>
                    <a:gd name="T31" fmla="*/ 18 h 33"/>
                    <a:gd name="T32" fmla="*/ 0 w 178"/>
                    <a:gd name="T33" fmla="*/ 15 h 33"/>
                    <a:gd name="T34" fmla="*/ 4 w 178"/>
                    <a:gd name="T35" fmla="*/ 12 h 33"/>
                    <a:gd name="T36" fmla="*/ 10 w 178"/>
                    <a:gd name="T37" fmla="*/ 9 h 33"/>
                    <a:gd name="T38" fmla="*/ 20 w 178"/>
                    <a:gd name="T39" fmla="*/ 6 h 33"/>
                    <a:gd name="T40" fmla="*/ 32 w 178"/>
                    <a:gd name="T41" fmla="*/ 4 h 33"/>
                    <a:gd name="T42" fmla="*/ 46 w 178"/>
                    <a:gd name="T43" fmla="*/ 2 h 33"/>
                    <a:gd name="T44" fmla="*/ 62 w 178"/>
                    <a:gd name="T45" fmla="*/ 1 h 33"/>
                    <a:gd name="T46" fmla="*/ 80 w 178"/>
                    <a:gd name="T47" fmla="*/ 0 h 33"/>
                    <a:gd name="T48" fmla="*/ 98 w 178"/>
                    <a:gd name="T49" fmla="*/ 0 h 33"/>
                    <a:gd name="T50" fmla="*/ 115 w 178"/>
                    <a:gd name="T51" fmla="*/ 1 h 33"/>
                    <a:gd name="T52" fmla="*/ 131 w 178"/>
                    <a:gd name="T53" fmla="*/ 2 h 33"/>
                    <a:gd name="T54" fmla="*/ 145 w 178"/>
                    <a:gd name="T55" fmla="*/ 4 h 33"/>
                    <a:gd name="T56" fmla="*/ 157 w 178"/>
                    <a:gd name="T57" fmla="*/ 6 h 33"/>
                    <a:gd name="T58" fmla="*/ 167 w 178"/>
                    <a:gd name="T59" fmla="*/ 9 h 33"/>
                    <a:gd name="T60" fmla="*/ 174 w 178"/>
                    <a:gd name="T61" fmla="*/ 12 h 33"/>
                    <a:gd name="T62" fmla="*/ 177 w 178"/>
                    <a:gd name="T63" fmla="*/ 15 h 3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8" h="33">
                      <a:moveTo>
                        <a:pt x="178" y="17"/>
                      </a:moveTo>
                      <a:lnTo>
                        <a:pt x="177" y="18"/>
                      </a:lnTo>
                      <a:lnTo>
                        <a:pt x="176" y="20"/>
                      </a:lnTo>
                      <a:lnTo>
                        <a:pt x="174" y="21"/>
                      </a:lnTo>
                      <a:lnTo>
                        <a:pt x="171" y="23"/>
                      </a:lnTo>
                      <a:lnTo>
                        <a:pt x="167" y="24"/>
                      </a:lnTo>
                      <a:lnTo>
                        <a:pt x="163" y="26"/>
                      </a:lnTo>
                      <a:lnTo>
                        <a:pt x="157" y="27"/>
                      </a:lnTo>
                      <a:lnTo>
                        <a:pt x="152" y="28"/>
                      </a:lnTo>
                      <a:lnTo>
                        <a:pt x="145" y="29"/>
                      </a:lnTo>
                      <a:lnTo>
                        <a:pt x="138" y="30"/>
                      </a:lnTo>
                      <a:lnTo>
                        <a:pt x="131" y="31"/>
                      </a:lnTo>
                      <a:lnTo>
                        <a:pt x="123" y="32"/>
                      </a:lnTo>
                      <a:lnTo>
                        <a:pt x="115" y="32"/>
                      </a:lnTo>
                      <a:lnTo>
                        <a:pt x="107" y="33"/>
                      </a:lnTo>
                      <a:lnTo>
                        <a:pt x="98" y="33"/>
                      </a:lnTo>
                      <a:lnTo>
                        <a:pt x="89" y="33"/>
                      </a:lnTo>
                      <a:lnTo>
                        <a:pt x="80" y="33"/>
                      </a:lnTo>
                      <a:lnTo>
                        <a:pt x="71" y="33"/>
                      </a:lnTo>
                      <a:lnTo>
                        <a:pt x="62" y="32"/>
                      </a:lnTo>
                      <a:lnTo>
                        <a:pt x="54" y="32"/>
                      </a:lnTo>
                      <a:lnTo>
                        <a:pt x="46" y="31"/>
                      </a:lnTo>
                      <a:lnTo>
                        <a:pt x="39" y="30"/>
                      </a:lnTo>
                      <a:lnTo>
                        <a:pt x="32" y="29"/>
                      </a:lnTo>
                      <a:lnTo>
                        <a:pt x="26" y="28"/>
                      </a:lnTo>
                      <a:lnTo>
                        <a:pt x="20" y="27"/>
                      </a:lnTo>
                      <a:lnTo>
                        <a:pt x="15" y="26"/>
                      </a:lnTo>
                      <a:lnTo>
                        <a:pt x="10" y="24"/>
                      </a:lnTo>
                      <a:lnTo>
                        <a:pt x="7" y="23"/>
                      </a:lnTo>
                      <a:lnTo>
                        <a:pt x="4" y="21"/>
                      </a:lnTo>
                      <a:lnTo>
                        <a:pt x="1" y="20"/>
                      </a:lnTo>
                      <a:lnTo>
                        <a:pt x="0" y="18"/>
                      </a:lnTo>
                      <a:lnTo>
                        <a:pt x="0" y="17"/>
                      </a:lnTo>
                      <a:lnTo>
                        <a:pt x="0" y="15"/>
                      </a:lnTo>
                      <a:lnTo>
                        <a:pt x="1" y="13"/>
                      </a:lnTo>
                      <a:lnTo>
                        <a:pt x="4" y="12"/>
                      </a:lnTo>
                      <a:lnTo>
                        <a:pt x="7" y="10"/>
                      </a:lnTo>
                      <a:lnTo>
                        <a:pt x="10" y="9"/>
                      </a:lnTo>
                      <a:lnTo>
                        <a:pt x="15" y="7"/>
                      </a:lnTo>
                      <a:lnTo>
                        <a:pt x="20" y="6"/>
                      </a:lnTo>
                      <a:lnTo>
                        <a:pt x="26" y="5"/>
                      </a:lnTo>
                      <a:lnTo>
                        <a:pt x="32" y="4"/>
                      </a:lnTo>
                      <a:lnTo>
                        <a:pt x="39" y="3"/>
                      </a:lnTo>
                      <a:lnTo>
                        <a:pt x="46" y="2"/>
                      </a:lnTo>
                      <a:lnTo>
                        <a:pt x="54" y="1"/>
                      </a:lnTo>
                      <a:lnTo>
                        <a:pt x="62" y="1"/>
                      </a:lnTo>
                      <a:lnTo>
                        <a:pt x="71" y="0"/>
                      </a:lnTo>
                      <a:lnTo>
                        <a:pt x="80" y="0"/>
                      </a:lnTo>
                      <a:lnTo>
                        <a:pt x="89" y="0"/>
                      </a:lnTo>
                      <a:lnTo>
                        <a:pt x="98" y="0"/>
                      </a:lnTo>
                      <a:lnTo>
                        <a:pt x="107" y="0"/>
                      </a:lnTo>
                      <a:lnTo>
                        <a:pt x="115" y="1"/>
                      </a:lnTo>
                      <a:lnTo>
                        <a:pt x="123" y="1"/>
                      </a:lnTo>
                      <a:lnTo>
                        <a:pt x="131" y="2"/>
                      </a:lnTo>
                      <a:lnTo>
                        <a:pt x="138" y="3"/>
                      </a:lnTo>
                      <a:lnTo>
                        <a:pt x="145" y="4"/>
                      </a:lnTo>
                      <a:lnTo>
                        <a:pt x="152" y="5"/>
                      </a:lnTo>
                      <a:lnTo>
                        <a:pt x="157" y="6"/>
                      </a:lnTo>
                      <a:lnTo>
                        <a:pt x="163" y="7"/>
                      </a:lnTo>
                      <a:lnTo>
                        <a:pt x="167" y="9"/>
                      </a:lnTo>
                      <a:lnTo>
                        <a:pt x="171" y="10"/>
                      </a:lnTo>
                      <a:lnTo>
                        <a:pt x="174" y="12"/>
                      </a:lnTo>
                      <a:lnTo>
                        <a:pt x="176" y="13"/>
                      </a:lnTo>
                      <a:lnTo>
                        <a:pt x="177" y="15"/>
                      </a:lnTo>
                      <a:lnTo>
                        <a:pt x="178" y="1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43" name="Freeform 2125">
                  <a:extLst>
                    <a:ext uri="{FF2B5EF4-FFF2-40B4-BE49-F238E27FC236}">
                      <a16:creationId xmlns:a16="http://schemas.microsoft.com/office/drawing/2014/main" id="{E3359E5F-AA85-4BA8-BF22-6023C0B8E08E}"/>
                    </a:ext>
                  </a:extLst>
                </p:cNvPr>
                <p:cNvSpPr>
                  <a:spLocks/>
                </p:cNvSpPr>
                <p:nvPr/>
              </p:nvSpPr>
              <p:spPr bwMode="auto">
                <a:xfrm>
                  <a:off x="1127" y="254"/>
                  <a:ext cx="171" cy="29"/>
                </a:xfrm>
                <a:custGeom>
                  <a:avLst/>
                  <a:gdLst>
                    <a:gd name="T0" fmla="*/ 171 w 171"/>
                    <a:gd name="T1" fmla="*/ 16 h 29"/>
                    <a:gd name="T2" fmla="*/ 168 w 171"/>
                    <a:gd name="T3" fmla="*/ 19 h 29"/>
                    <a:gd name="T4" fmla="*/ 161 w 171"/>
                    <a:gd name="T5" fmla="*/ 22 h 29"/>
                    <a:gd name="T6" fmla="*/ 152 w 171"/>
                    <a:gd name="T7" fmla="*/ 24 h 29"/>
                    <a:gd name="T8" fmla="*/ 140 w 171"/>
                    <a:gd name="T9" fmla="*/ 26 h 29"/>
                    <a:gd name="T10" fmla="*/ 126 w 171"/>
                    <a:gd name="T11" fmla="*/ 28 h 29"/>
                    <a:gd name="T12" fmla="*/ 111 w 171"/>
                    <a:gd name="T13" fmla="*/ 29 h 29"/>
                    <a:gd name="T14" fmla="*/ 94 w 171"/>
                    <a:gd name="T15" fmla="*/ 29 h 29"/>
                    <a:gd name="T16" fmla="*/ 77 w 171"/>
                    <a:gd name="T17" fmla="*/ 29 h 29"/>
                    <a:gd name="T18" fmla="*/ 60 w 171"/>
                    <a:gd name="T19" fmla="*/ 29 h 29"/>
                    <a:gd name="T20" fmla="*/ 45 w 171"/>
                    <a:gd name="T21" fmla="*/ 28 h 29"/>
                    <a:gd name="T22" fmla="*/ 31 w 171"/>
                    <a:gd name="T23" fmla="*/ 26 h 29"/>
                    <a:gd name="T24" fmla="*/ 20 w 171"/>
                    <a:gd name="T25" fmla="*/ 24 h 29"/>
                    <a:gd name="T26" fmla="*/ 10 w 171"/>
                    <a:gd name="T27" fmla="*/ 22 h 29"/>
                    <a:gd name="T28" fmla="*/ 4 w 171"/>
                    <a:gd name="T29" fmla="*/ 19 h 29"/>
                    <a:gd name="T30" fmla="*/ 1 w 171"/>
                    <a:gd name="T31" fmla="*/ 16 h 29"/>
                    <a:gd name="T32" fmla="*/ 1 w 171"/>
                    <a:gd name="T33" fmla="*/ 13 h 29"/>
                    <a:gd name="T34" fmla="*/ 4 w 171"/>
                    <a:gd name="T35" fmla="*/ 11 h 29"/>
                    <a:gd name="T36" fmla="*/ 10 w 171"/>
                    <a:gd name="T37" fmla="*/ 8 h 29"/>
                    <a:gd name="T38" fmla="*/ 20 w 171"/>
                    <a:gd name="T39" fmla="*/ 6 h 29"/>
                    <a:gd name="T40" fmla="*/ 31 w 171"/>
                    <a:gd name="T41" fmla="*/ 4 h 29"/>
                    <a:gd name="T42" fmla="*/ 45 w 171"/>
                    <a:gd name="T43" fmla="*/ 2 h 29"/>
                    <a:gd name="T44" fmla="*/ 60 w 171"/>
                    <a:gd name="T45" fmla="*/ 1 h 29"/>
                    <a:gd name="T46" fmla="*/ 77 w 171"/>
                    <a:gd name="T47" fmla="*/ 0 h 29"/>
                    <a:gd name="T48" fmla="*/ 94 w 171"/>
                    <a:gd name="T49" fmla="*/ 0 h 29"/>
                    <a:gd name="T50" fmla="*/ 111 w 171"/>
                    <a:gd name="T51" fmla="*/ 1 h 29"/>
                    <a:gd name="T52" fmla="*/ 126 w 171"/>
                    <a:gd name="T53" fmla="*/ 2 h 29"/>
                    <a:gd name="T54" fmla="*/ 140 w 171"/>
                    <a:gd name="T55" fmla="*/ 4 h 29"/>
                    <a:gd name="T56" fmla="*/ 152 w 171"/>
                    <a:gd name="T57" fmla="*/ 6 h 29"/>
                    <a:gd name="T58" fmla="*/ 161 w 171"/>
                    <a:gd name="T59" fmla="*/ 8 h 29"/>
                    <a:gd name="T60" fmla="*/ 168 w 171"/>
                    <a:gd name="T61" fmla="*/ 11 h 29"/>
                    <a:gd name="T62" fmla="*/ 171 w 171"/>
                    <a:gd name="T63" fmla="*/ 13 h 2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1" h="29">
                      <a:moveTo>
                        <a:pt x="171" y="15"/>
                      </a:moveTo>
                      <a:lnTo>
                        <a:pt x="171" y="16"/>
                      </a:lnTo>
                      <a:lnTo>
                        <a:pt x="170" y="18"/>
                      </a:lnTo>
                      <a:lnTo>
                        <a:pt x="168" y="19"/>
                      </a:lnTo>
                      <a:lnTo>
                        <a:pt x="165" y="20"/>
                      </a:lnTo>
                      <a:lnTo>
                        <a:pt x="161" y="22"/>
                      </a:lnTo>
                      <a:lnTo>
                        <a:pt x="157" y="23"/>
                      </a:lnTo>
                      <a:lnTo>
                        <a:pt x="152" y="24"/>
                      </a:lnTo>
                      <a:lnTo>
                        <a:pt x="146" y="25"/>
                      </a:lnTo>
                      <a:lnTo>
                        <a:pt x="140" y="26"/>
                      </a:lnTo>
                      <a:lnTo>
                        <a:pt x="133" y="27"/>
                      </a:lnTo>
                      <a:lnTo>
                        <a:pt x="126" y="28"/>
                      </a:lnTo>
                      <a:lnTo>
                        <a:pt x="119" y="28"/>
                      </a:lnTo>
                      <a:lnTo>
                        <a:pt x="111" y="29"/>
                      </a:lnTo>
                      <a:lnTo>
                        <a:pt x="103" y="29"/>
                      </a:lnTo>
                      <a:lnTo>
                        <a:pt x="94" y="29"/>
                      </a:lnTo>
                      <a:lnTo>
                        <a:pt x="86" y="29"/>
                      </a:lnTo>
                      <a:lnTo>
                        <a:pt x="77" y="29"/>
                      </a:lnTo>
                      <a:lnTo>
                        <a:pt x="68" y="29"/>
                      </a:lnTo>
                      <a:lnTo>
                        <a:pt x="60" y="29"/>
                      </a:lnTo>
                      <a:lnTo>
                        <a:pt x="52" y="28"/>
                      </a:lnTo>
                      <a:lnTo>
                        <a:pt x="45" y="28"/>
                      </a:lnTo>
                      <a:lnTo>
                        <a:pt x="38" y="27"/>
                      </a:lnTo>
                      <a:lnTo>
                        <a:pt x="31" y="26"/>
                      </a:lnTo>
                      <a:lnTo>
                        <a:pt x="25" y="25"/>
                      </a:lnTo>
                      <a:lnTo>
                        <a:pt x="20" y="24"/>
                      </a:lnTo>
                      <a:lnTo>
                        <a:pt x="15" y="23"/>
                      </a:lnTo>
                      <a:lnTo>
                        <a:pt x="10" y="22"/>
                      </a:lnTo>
                      <a:lnTo>
                        <a:pt x="7" y="20"/>
                      </a:lnTo>
                      <a:lnTo>
                        <a:pt x="4" y="19"/>
                      </a:lnTo>
                      <a:lnTo>
                        <a:pt x="2" y="18"/>
                      </a:lnTo>
                      <a:lnTo>
                        <a:pt x="1" y="16"/>
                      </a:lnTo>
                      <a:lnTo>
                        <a:pt x="0" y="15"/>
                      </a:lnTo>
                      <a:lnTo>
                        <a:pt x="1" y="13"/>
                      </a:lnTo>
                      <a:lnTo>
                        <a:pt x="2" y="12"/>
                      </a:lnTo>
                      <a:lnTo>
                        <a:pt x="4" y="11"/>
                      </a:lnTo>
                      <a:lnTo>
                        <a:pt x="7" y="9"/>
                      </a:lnTo>
                      <a:lnTo>
                        <a:pt x="10" y="8"/>
                      </a:lnTo>
                      <a:lnTo>
                        <a:pt x="15" y="7"/>
                      </a:lnTo>
                      <a:lnTo>
                        <a:pt x="20" y="6"/>
                      </a:lnTo>
                      <a:lnTo>
                        <a:pt x="25" y="5"/>
                      </a:lnTo>
                      <a:lnTo>
                        <a:pt x="31" y="4"/>
                      </a:lnTo>
                      <a:lnTo>
                        <a:pt x="38" y="3"/>
                      </a:lnTo>
                      <a:lnTo>
                        <a:pt x="45" y="2"/>
                      </a:lnTo>
                      <a:lnTo>
                        <a:pt x="52" y="2"/>
                      </a:lnTo>
                      <a:lnTo>
                        <a:pt x="60" y="1"/>
                      </a:lnTo>
                      <a:lnTo>
                        <a:pt x="68" y="1"/>
                      </a:lnTo>
                      <a:lnTo>
                        <a:pt x="77" y="0"/>
                      </a:lnTo>
                      <a:lnTo>
                        <a:pt x="86" y="0"/>
                      </a:lnTo>
                      <a:lnTo>
                        <a:pt x="94" y="0"/>
                      </a:lnTo>
                      <a:lnTo>
                        <a:pt x="103" y="1"/>
                      </a:lnTo>
                      <a:lnTo>
                        <a:pt x="111" y="1"/>
                      </a:lnTo>
                      <a:lnTo>
                        <a:pt x="119" y="2"/>
                      </a:lnTo>
                      <a:lnTo>
                        <a:pt x="126" y="2"/>
                      </a:lnTo>
                      <a:lnTo>
                        <a:pt x="133" y="3"/>
                      </a:lnTo>
                      <a:lnTo>
                        <a:pt x="140" y="4"/>
                      </a:lnTo>
                      <a:lnTo>
                        <a:pt x="146" y="5"/>
                      </a:lnTo>
                      <a:lnTo>
                        <a:pt x="152" y="6"/>
                      </a:lnTo>
                      <a:lnTo>
                        <a:pt x="157" y="7"/>
                      </a:lnTo>
                      <a:lnTo>
                        <a:pt x="161" y="8"/>
                      </a:lnTo>
                      <a:lnTo>
                        <a:pt x="165" y="9"/>
                      </a:lnTo>
                      <a:lnTo>
                        <a:pt x="168" y="11"/>
                      </a:lnTo>
                      <a:lnTo>
                        <a:pt x="170" y="12"/>
                      </a:lnTo>
                      <a:lnTo>
                        <a:pt x="171" y="13"/>
                      </a:lnTo>
                      <a:lnTo>
                        <a:pt x="171" y="1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44" name="Freeform 2126">
                  <a:extLst>
                    <a:ext uri="{FF2B5EF4-FFF2-40B4-BE49-F238E27FC236}">
                      <a16:creationId xmlns:a16="http://schemas.microsoft.com/office/drawing/2014/main" id="{9952E453-B4FB-4A85-B00A-FA14BF0C9D3F}"/>
                    </a:ext>
                  </a:extLst>
                </p:cNvPr>
                <p:cNvSpPr>
                  <a:spLocks/>
                </p:cNvSpPr>
                <p:nvPr/>
              </p:nvSpPr>
              <p:spPr bwMode="auto">
                <a:xfrm>
                  <a:off x="1033" y="174"/>
                  <a:ext cx="286" cy="128"/>
                </a:xfrm>
                <a:custGeom>
                  <a:avLst/>
                  <a:gdLst>
                    <a:gd name="T0" fmla="*/ 284 w 286"/>
                    <a:gd name="T1" fmla="*/ 59 h 128"/>
                    <a:gd name="T2" fmla="*/ 284 w 286"/>
                    <a:gd name="T3" fmla="*/ 51 h 128"/>
                    <a:gd name="T4" fmla="*/ 279 w 286"/>
                    <a:gd name="T5" fmla="*/ 44 h 128"/>
                    <a:gd name="T6" fmla="*/ 267 w 286"/>
                    <a:gd name="T7" fmla="*/ 32 h 128"/>
                    <a:gd name="T8" fmla="*/ 250 w 286"/>
                    <a:gd name="T9" fmla="*/ 25 h 128"/>
                    <a:gd name="T10" fmla="*/ 245 w 286"/>
                    <a:gd name="T11" fmla="*/ 19 h 128"/>
                    <a:gd name="T12" fmla="*/ 231 w 286"/>
                    <a:gd name="T13" fmla="*/ 15 h 128"/>
                    <a:gd name="T14" fmla="*/ 218 w 286"/>
                    <a:gd name="T15" fmla="*/ 15 h 128"/>
                    <a:gd name="T16" fmla="*/ 207 w 286"/>
                    <a:gd name="T17" fmla="*/ 8 h 128"/>
                    <a:gd name="T18" fmla="*/ 186 w 286"/>
                    <a:gd name="T19" fmla="*/ 1 h 128"/>
                    <a:gd name="T20" fmla="*/ 170 w 286"/>
                    <a:gd name="T21" fmla="*/ 1 h 128"/>
                    <a:gd name="T22" fmla="*/ 148 w 286"/>
                    <a:gd name="T23" fmla="*/ 8 h 128"/>
                    <a:gd name="T24" fmla="*/ 126 w 286"/>
                    <a:gd name="T25" fmla="*/ 31 h 128"/>
                    <a:gd name="T26" fmla="*/ 114 w 286"/>
                    <a:gd name="T27" fmla="*/ 66 h 128"/>
                    <a:gd name="T28" fmla="*/ 109 w 286"/>
                    <a:gd name="T29" fmla="*/ 76 h 128"/>
                    <a:gd name="T30" fmla="*/ 92 w 286"/>
                    <a:gd name="T31" fmla="*/ 81 h 128"/>
                    <a:gd name="T32" fmla="*/ 75 w 286"/>
                    <a:gd name="T33" fmla="*/ 89 h 128"/>
                    <a:gd name="T34" fmla="*/ 61 w 286"/>
                    <a:gd name="T35" fmla="*/ 100 h 128"/>
                    <a:gd name="T36" fmla="*/ 52 w 286"/>
                    <a:gd name="T37" fmla="*/ 109 h 128"/>
                    <a:gd name="T38" fmla="*/ 39 w 286"/>
                    <a:gd name="T39" fmla="*/ 117 h 128"/>
                    <a:gd name="T40" fmla="*/ 24 w 286"/>
                    <a:gd name="T41" fmla="*/ 120 h 128"/>
                    <a:gd name="T42" fmla="*/ 8 w 286"/>
                    <a:gd name="T43" fmla="*/ 108 h 128"/>
                    <a:gd name="T44" fmla="*/ 2 w 286"/>
                    <a:gd name="T45" fmla="*/ 95 h 128"/>
                    <a:gd name="T46" fmla="*/ 0 w 286"/>
                    <a:gd name="T47" fmla="*/ 89 h 128"/>
                    <a:gd name="T48" fmla="*/ 0 w 286"/>
                    <a:gd name="T49" fmla="*/ 97 h 128"/>
                    <a:gd name="T50" fmla="*/ 2 w 286"/>
                    <a:gd name="T51" fmla="*/ 105 h 128"/>
                    <a:gd name="T52" fmla="*/ 9 w 286"/>
                    <a:gd name="T53" fmla="*/ 119 h 128"/>
                    <a:gd name="T54" fmla="*/ 23 w 286"/>
                    <a:gd name="T55" fmla="*/ 128 h 128"/>
                    <a:gd name="T56" fmla="*/ 31 w 286"/>
                    <a:gd name="T57" fmla="*/ 128 h 128"/>
                    <a:gd name="T58" fmla="*/ 34 w 286"/>
                    <a:gd name="T59" fmla="*/ 128 h 128"/>
                    <a:gd name="T60" fmla="*/ 52 w 286"/>
                    <a:gd name="T61" fmla="*/ 123 h 128"/>
                    <a:gd name="T62" fmla="*/ 66 w 286"/>
                    <a:gd name="T63" fmla="*/ 111 h 128"/>
                    <a:gd name="T64" fmla="*/ 80 w 286"/>
                    <a:gd name="T65" fmla="*/ 101 h 128"/>
                    <a:gd name="T66" fmla="*/ 100 w 286"/>
                    <a:gd name="T67" fmla="*/ 96 h 128"/>
                    <a:gd name="T68" fmla="*/ 116 w 286"/>
                    <a:gd name="T69" fmla="*/ 93 h 128"/>
                    <a:gd name="T70" fmla="*/ 121 w 286"/>
                    <a:gd name="T71" fmla="*/ 94 h 128"/>
                    <a:gd name="T72" fmla="*/ 133 w 286"/>
                    <a:gd name="T73" fmla="*/ 100 h 128"/>
                    <a:gd name="T74" fmla="*/ 156 w 286"/>
                    <a:gd name="T75" fmla="*/ 105 h 128"/>
                    <a:gd name="T76" fmla="*/ 169 w 286"/>
                    <a:gd name="T77" fmla="*/ 107 h 128"/>
                    <a:gd name="T78" fmla="*/ 189 w 286"/>
                    <a:gd name="T79" fmla="*/ 110 h 128"/>
                    <a:gd name="T80" fmla="*/ 200 w 286"/>
                    <a:gd name="T81" fmla="*/ 108 h 128"/>
                    <a:gd name="T82" fmla="*/ 199 w 286"/>
                    <a:gd name="T83" fmla="*/ 102 h 128"/>
                    <a:gd name="T84" fmla="*/ 186 w 286"/>
                    <a:gd name="T85" fmla="*/ 98 h 128"/>
                    <a:gd name="T86" fmla="*/ 180 w 286"/>
                    <a:gd name="T87" fmla="*/ 95 h 128"/>
                    <a:gd name="T88" fmla="*/ 182 w 286"/>
                    <a:gd name="T89" fmla="*/ 93 h 128"/>
                    <a:gd name="T90" fmla="*/ 194 w 286"/>
                    <a:gd name="T91" fmla="*/ 94 h 128"/>
                    <a:gd name="T92" fmla="*/ 208 w 286"/>
                    <a:gd name="T93" fmla="*/ 92 h 128"/>
                    <a:gd name="T94" fmla="*/ 215 w 286"/>
                    <a:gd name="T95" fmla="*/ 91 h 128"/>
                    <a:gd name="T96" fmla="*/ 220 w 286"/>
                    <a:gd name="T97" fmla="*/ 101 h 128"/>
                    <a:gd name="T98" fmla="*/ 232 w 286"/>
                    <a:gd name="T99" fmla="*/ 99 h 128"/>
                    <a:gd name="T100" fmla="*/ 238 w 286"/>
                    <a:gd name="T101" fmla="*/ 99 h 128"/>
                    <a:gd name="T102" fmla="*/ 250 w 286"/>
                    <a:gd name="T103" fmla="*/ 100 h 128"/>
                    <a:gd name="T104" fmla="*/ 256 w 286"/>
                    <a:gd name="T105" fmla="*/ 94 h 128"/>
                    <a:gd name="T106" fmla="*/ 244 w 286"/>
                    <a:gd name="T107" fmla="*/ 91 h 128"/>
                    <a:gd name="T108" fmla="*/ 238 w 286"/>
                    <a:gd name="T109" fmla="*/ 83 h 128"/>
                    <a:gd name="T110" fmla="*/ 244 w 286"/>
                    <a:gd name="T111" fmla="*/ 72 h 128"/>
                    <a:gd name="T112" fmla="*/ 250 w 286"/>
                    <a:gd name="T113" fmla="*/ 66 h 128"/>
                    <a:gd name="T114" fmla="*/ 261 w 286"/>
                    <a:gd name="T115" fmla="*/ 69 h 128"/>
                    <a:gd name="T116" fmla="*/ 272 w 286"/>
                    <a:gd name="T117" fmla="*/ 67 h 128"/>
                    <a:gd name="T118" fmla="*/ 277 w 286"/>
                    <a:gd name="T119" fmla="*/ 65 h 12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86" h="128">
                      <a:moveTo>
                        <a:pt x="280" y="62"/>
                      </a:moveTo>
                      <a:lnTo>
                        <a:pt x="281" y="61"/>
                      </a:lnTo>
                      <a:lnTo>
                        <a:pt x="282" y="61"/>
                      </a:lnTo>
                      <a:lnTo>
                        <a:pt x="283" y="60"/>
                      </a:lnTo>
                      <a:lnTo>
                        <a:pt x="284" y="59"/>
                      </a:lnTo>
                      <a:lnTo>
                        <a:pt x="285" y="58"/>
                      </a:lnTo>
                      <a:lnTo>
                        <a:pt x="285" y="57"/>
                      </a:lnTo>
                      <a:lnTo>
                        <a:pt x="286" y="55"/>
                      </a:lnTo>
                      <a:lnTo>
                        <a:pt x="285" y="54"/>
                      </a:lnTo>
                      <a:lnTo>
                        <a:pt x="285" y="53"/>
                      </a:lnTo>
                      <a:lnTo>
                        <a:pt x="284" y="51"/>
                      </a:lnTo>
                      <a:lnTo>
                        <a:pt x="282" y="50"/>
                      </a:lnTo>
                      <a:lnTo>
                        <a:pt x="282" y="49"/>
                      </a:lnTo>
                      <a:lnTo>
                        <a:pt x="281" y="47"/>
                      </a:lnTo>
                      <a:lnTo>
                        <a:pt x="280" y="46"/>
                      </a:lnTo>
                      <a:lnTo>
                        <a:pt x="279" y="44"/>
                      </a:lnTo>
                      <a:lnTo>
                        <a:pt x="278" y="42"/>
                      </a:lnTo>
                      <a:lnTo>
                        <a:pt x="276" y="40"/>
                      </a:lnTo>
                      <a:lnTo>
                        <a:pt x="275" y="38"/>
                      </a:lnTo>
                      <a:lnTo>
                        <a:pt x="273" y="36"/>
                      </a:lnTo>
                      <a:lnTo>
                        <a:pt x="270" y="34"/>
                      </a:lnTo>
                      <a:lnTo>
                        <a:pt x="267" y="32"/>
                      </a:lnTo>
                      <a:lnTo>
                        <a:pt x="264" y="30"/>
                      </a:lnTo>
                      <a:lnTo>
                        <a:pt x="261" y="28"/>
                      </a:lnTo>
                      <a:lnTo>
                        <a:pt x="258" y="27"/>
                      </a:lnTo>
                      <a:lnTo>
                        <a:pt x="254" y="26"/>
                      </a:lnTo>
                      <a:lnTo>
                        <a:pt x="250" y="25"/>
                      </a:lnTo>
                      <a:lnTo>
                        <a:pt x="249" y="24"/>
                      </a:lnTo>
                      <a:lnTo>
                        <a:pt x="248" y="23"/>
                      </a:lnTo>
                      <a:lnTo>
                        <a:pt x="247" y="22"/>
                      </a:lnTo>
                      <a:lnTo>
                        <a:pt x="246" y="21"/>
                      </a:lnTo>
                      <a:lnTo>
                        <a:pt x="245" y="19"/>
                      </a:lnTo>
                      <a:lnTo>
                        <a:pt x="243" y="18"/>
                      </a:lnTo>
                      <a:lnTo>
                        <a:pt x="242" y="17"/>
                      </a:lnTo>
                      <a:lnTo>
                        <a:pt x="240" y="16"/>
                      </a:lnTo>
                      <a:lnTo>
                        <a:pt x="237" y="15"/>
                      </a:lnTo>
                      <a:lnTo>
                        <a:pt x="234" y="15"/>
                      </a:lnTo>
                      <a:lnTo>
                        <a:pt x="231" y="15"/>
                      </a:lnTo>
                      <a:lnTo>
                        <a:pt x="228" y="15"/>
                      </a:lnTo>
                      <a:lnTo>
                        <a:pt x="224" y="16"/>
                      </a:lnTo>
                      <a:lnTo>
                        <a:pt x="220" y="17"/>
                      </a:lnTo>
                      <a:lnTo>
                        <a:pt x="220" y="16"/>
                      </a:lnTo>
                      <a:lnTo>
                        <a:pt x="219" y="16"/>
                      </a:lnTo>
                      <a:lnTo>
                        <a:pt x="218" y="15"/>
                      </a:lnTo>
                      <a:lnTo>
                        <a:pt x="217" y="14"/>
                      </a:lnTo>
                      <a:lnTo>
                        <a:pt x="216" y="13"/>
                      </a:lnTo>
                      <a:lnTo>
                        <a:pt x="214" y="12"/>
                      </a:lnTo>
                      <a:lnTo>
                        <a:pt x="212" y="11"/>
                      </a:lnTo>
                      <a:lnTo>
                        <a:pt x="210" y="9"/>
                      </a:lnTo>
                      <a:lnTo>
                        <a:pt x="207" y="8"/>
                      </a:lnTo>
                      <a:lnTo>
                        <a:pt x="205" y="6"/>
                      </a:lnTo>
                      <a:lnTo>
                        <a:pt x="202" y="5"/>
                      </a:lnTo>
                      <a:lnTo>
                        <a:pt x="198" y="3"/>
                      </a:lnTo>
                      <a:lnTo>
                        <a:pt x="195" y="2"/>
                      </a:lnTo>
                      <a:lnTo>
                        <a:pt x="191" y="1"/>
                      </a:lnTo>
                      <a:lnTo>
                        <a:pt x="186" y="1"/>
                      </a:lnTo>
                      <a:lnTo>
                        <a:pt x="182" y="0"/>
                      </a:lnTo>
                      <a:lnTo>
                        <a:pt x="180" y="0"/>
                      </a:lnTo>
                      <a:lnTo>
                        <a:pt x="177" y="0"/>
                      </a:lnTo>
                      <a:lnTo>
                        <a:pt x="175" y="0"/>
                      </a:lnTo>
                      <a:lnTo>
                        <a:pt x="172" y="0"/>
                      </a:lnTo>
                      <a:lnTo>
                        <a:pt x="170" y="1"/>
                      </a:lnTo>
                      <a:lnTo>
                        <a:pt x="168" y="1"/>
                      </a:lnTo>
                      <a:lnTo>
                        <a:pt x="165" y="2"/>
                      </a:lnTo>
                      <a:lnTo>
                        <a:pt x="162" y="2"/>
                      </a:lnTo>
                      <a:lnTo>
                        <a:pt x="157" y="4"/>
                      </a:lnTo>
                      <a:lnTo>
                        <a:pt x="153" y="5"/>
                      </a:lnTo>
                      <a:lnTo>
                        <a:pt x="148" y="8"/>
                      </a:lnTo>
                      <a:lnTo>
                        <a:pt x="144" y="11"/>
                      </a:lnTo>
                      <a:lnTo>
                        <a:pt x="140" y="14"/>
                      </a:lnTo>
                      <a:lnTo>
                        <a:pt x="136" y="18"/>
                      </a:lnTo>
                      <a:lnTo>
                        <a:pt x="132" y="22"/>
                      </a:lnTo>
                      <a:lnTo>
                        <a:pt x="129" y="26"/>
                      </a:lnTo>
                      <a:lnTo>
                        <a:pt x="126" y="31"/>
                      </a:lnTo>
                      <a:lnTo>
                        <a:pt x="123" y="36"/>
                      </a:lnTo>
                      <a:lnTo>
                        <a:pt x="121" y="42"/>
                      </a:lnTo>
                      <a:lnTo>
                        <a:pt x="119" y="47"/>
                      </a:lnTo>
                      <a:lnTo>
                        <a:pt x="117" y="53"/>
                      </a:lnTo>
                      <a:lnTo>
                        <a:pt x="115" y="60"/>
                      </a:lnTo>
                      <a:lnTo>
                        <a:pt x="114" y="66"/>
                      </a:lnTo>
                      <a:lnTo>
                        <a:pt x="113" y="73"/>
                      </a:lnTo>
                      <a:lnTo>
                        <a:pt x="112" y="73"/>
                      </a:lnTo>
                      <a:lnTo>
                        <a:pt x="112" y="74"/>
                      </a:lnTo>
                      <a:lnTo>
                        <a:pt x="110" y="75"/>
                      </a:lnTo>
                      <a:lnTo>
                        <a:pt x="109" y="76"/>
                      </a:lnTo>
                      <a:lnTo>
                        <a:pt x="106" y="77"/>
                      </a:lnTo>
                      <a:lnTo>
                        <a:pt x="103" y="78"/>
                      </a:lnTo>
                      <a:lnTo>
                        <a:pt x="99" y="79"/>
                      </a:lnTo>
                      <a:lnTo>
                        <a:pt x="97" y="79"/>
                      </a:lnTo>
                      <a:lnTo>
                        <a:pt x="95" y="80"/>
                      </a:lnTo>
                      <a:lnTo>
                        <a:pt x="92" y="81"/>
                      </a:lnTo>
                      <a:lnTo>
                        <a:pt x="89" y="82"/>
                      </a:lnTo>
                      <a:lnTo>
                        <a:pt x="86" y="83"/>
                      </a:lnTo>
                      <a:lnTo>
                        <a:pt x="84" y="84"/>
                      </a:lnTo>
                      <a:lnTo>
                        <a:pt x="81" y="86"/>
                      </a:lnTo>
                      <a:lnTo>
                        <a:pt x="78" y="87"/>
                      </a:lnTo>
                      <a:lnTo>
                        <a:pt x="75" y="89"/>
                      </a:lnTo>
                      <a:lnTo>
                        <a:pt x="72" y="91"/>
                      </a:lnTo>
                      <a:lnTo>
                        <a:pt x="70" y="93"/>
                      </a:lnTo>
                      <a:lnTo>
                        <a:pt x="67" y="95"/>
                      </a:lnTo>
                      <a:lnTo>
                        <a:pt x="65" y="96"/>
                      </a:lnTo>
                      <a:lnTo>
                        <a:pt x="62" y="98"/>
                      </a:lnTo>
                      <a:lnTo>
                        <a:pt x="61" y="100"/>
                      </a:lnTo>
                      <a:lnTo>
                        <a:pt x="59" y="102"/>
                      </a:lnTo>
                      <a:lnTo>
                        <a:pt x="58" y="103"/>
                      </a:lnTo>
                      <a:lnTo>
                        <a:pt x="57" y="104"/>
                      </a:lnTo>
                      <a:lnTo>
                        <a:pt x="55" y="106"/>
                      </a:lnTo>
                      <a:lnTo>
                        <a:pt x="54" y="107"/>
                      </a:lnTo>
                      <a:lnTo>
                        <a:pt x="52" y="109"/>
                      </a:lnTo>
                      <a:lnTo>
                        <a:pt x="50" y="110"/>
                      </a:lnTo>
                      <a:lnTo>
                        <a:pt x="48" y="111"/>
                      </a:lnTo>
                      <a:lnTo>
                        <a:pt x="46" y="113"/>
                      </a:lnTo>
                      <a:lnTo>
                        <a:pt x="44" y="114"/>
                      </a:lnTo>
                      <a:lnTo>
                        <a:pt x="42" y="116"/>
                      </a:lnTo>
                      <a:lnTo>
                        <a:pt x="39" y="117"/>
                      </a:lnTo>
                      <a:lnTo>
                        <a:pt x="37" y="118"/>
                      </a:lnTo>
                      <a:lnTo>
                        <a:pt x="34" y="119"/>
                      </a:lnTo>
                      <a:lnTo>
                        <a:pt x="32" y="119"/>
                      </a:lnTo>
                      <a:lnTo>
                        <a:pt x="29" y="120"/>
                      </a:lnTo>
                      <a:lnTo>
                        <a:pt x="27" y="120"/>
                      </a:lnTo>
                      <a:lnTo>
                        <a:pt x="24" y="120"/>
                      </a:lnTo>
                      <a:lnTo>
                        <a:pt x="21" y="119"/>
                      </a:lnTo>
                      <a:lnTo>
                        <a:pt x="18" y="118"/>
                      </a:lnTo>
                      <a:lnTo>
                        <a:pt x="15" y="116"/>
                      </a:lnTo>
                      <a:lnTo>
                        <a:pt x="12" y="114"/>
                      </a:lnTo>
                      <a:lnTo>
                        <a:pt x="10" y="111"/>
                      </a:lnTo>
                      <a:lnTo>
                        <a:pt x="8" y="108"/>
                      </a:lnTo>
                      <a:lnTo>
                        <a:pt x="5" y="104"/>
                      </a:lnTo>
                      <a:lnTo>
                        <a:pt x="5" y="102"/>
                      </a:lnTo>
                      <a:lnTo>
                        <a:pt x="4" y="101"/>
                      </a:lnTo>
                      <a:lnTo>
                        <a:pt x="4" y="99"/>
                      </a:lnTo>
                      <a:lnTo>
                        <a:pt x="3" y="98"/>
                      </a:lnTo>
                      <a:lnTo>
                        <a:pt x="2" y="95"/>
                      </a:lnTo>
                      <a:lnTo>
                        <a:pt x="2" y="93"/>
                      </a:lnTo>
                      <a:lnTo>
                        <a:pt x="1" y="90"/>
                      </a:lnTo>
                      <a:lnTo>
                        <a:pt x="0" y="87"/>
                      </a:lnTo>
                      <a:lnTo>
                        <a:pt x="0" y="88"/>
                      </a:lnTo>
                      <a:lnTo>
                        <a:pt x="0" y="89"/>
                      </a:lnTo>
                      <a:lnTo>
                        <a:pt x="0" y="90"/>
                      </a:lnTo>
                      <a:lnTo>
                        <a:pt x="0" y="92"/>
                      </a:lnTo>
                      <a:lnTo>
                        <a:pt x="0" y="93"/>
                      </a:lnTo>
                      <a:lnTo>
                        <a:pt x="0" y="95"/>
                      </a:lnTo>
                      <a:lnTo>
                        <a:pt x="0" y="97"/>
                      </a:lnTo>
                      <a:lnTo>
                        <a:pt x="1" y="97"/>
                      </a:lnTo>
                      <a:lnTo>
                        <a:pt x="1" y="98"/>
                      </a:lnTo>
                      <a:lnTo>
                        <a:pt x="1" y="100"/>
                      </a:lnTo>
                      <a:lnTo>
                        <a:pt x="1" y="103"/>
                      </a:lnTo>
                      <a:lnTo>
                        <a:pt x="2" y="105"/>
                      </a:lnTo>
                      <a:lnTo>
                        <a:pt x="3" y="107"/>
                      </a:lnTo>
                      <a:lnTo>
                        <a:pt x="3" y="110"/>
                      </a:lnTo>
                      <a:lnTo>
                        <a:pt x="4" y="112"/>
                      </a:lnTo>
                      <a:lnTo>
                        <a:pt x="5" y="114"/>
                      </a:lnTo>
                      <a:lnTo>
                        <a:pt x="7" y="117"/>
                      </a:lnTo>
                      <a:lnTo>
                        <a:pt x="9" y="119"/>
                      </a:lnTo>
                      <a:lnTo>
                        <a:pt x="10" y="121"/>
                      </a:lnTo>
                      <a:lnTo>
                        <a:pt x="12" y="123"/>
                      </a:lnTo>
                      <a:lnTo>
                        <a:pt x="15" y="124"/>
                      </a:lnTo>
                      <a:lnTo>
                        <a:pt x="17" y="126"/>
                      </a:lnTo>
                      <a:lnTo>
                        <a:pt x="20" y="127"/>
                      </a:lnTo>
                      <a:lnTo>
                        <a:pt x="23" y="128"/>
                      </a:lnTo>
                      <a:lnTo>
                        <a:pt x="27" y="128"/>
                      </a:lnTo>
                      <a:lnTo>
                        <a:pt x="28" y="128"/>
                      </a:lnTo>
                      <a:lnTo>
                        <a:pt x="29" y="128"/>
                      </a:lnTo>
                      <a:lnTo>
                        <a:pt x="30" y="128"/>
                      </a:lnTo>
                      <a:lnTo>
                        <a:pt x="31" y="128"/>
                      </a:lnTo>
                      <a:lnTo>
                        <a:pt x="32" y="128"/>
                      </a:lnTo>
                      <a:lnTo>
                        <a:pt x="33" y="128"/>
                      </a:lnTo>
                      <a:lnTo>
                        <a:pt x="34" y="128"/>
                      </a:lnTo>
                      <a:lnTo>
                        <a:pt x="38" y="128"/>
                      </a:lnTo>
                      <a:lnTo>
                        <a:pt x="42" y="127"/>
                      </a:lnTo>
                      <a:lnTo>
                        <a:pt x="46" y="126"/>
                      </a:lnTo>
                      <a:lnTo>
                        <a:pt x="49" y="125"/>
                      </a:lnTo>
                      <a:lnTo>
                        <a:pt x="52" y="123"/>
                      </a:lnTo>
                      <a:lnTo>
                        <a:pt x="54" y="121"/>
                      </a:lnTo>
                      <a:lnTo>
                        <a:pt x="57" y="119"/>
                      </a:lnTo>
                      <a:lnTo>
                        <a:pt x="59" y="117"/>
                      </a:lnTo>
                      <a:lnTo>
                        <a:pt x="61" y="115"/>
                      </a:lnTo>
                      <a:lnTo>
                        <a:pt x="63" y="113"/>
                      </a:lnTo>
                      <a:lnTo>
                        <a:pt x="66" y="111"/>
                      </a:lnTo>
                      <a:lnTo>
                        <a:pt x="68" y="109"/>
                      </a:lnTo>
                      <a:lnTo>
                        <a:pt x="70" y="107"/>
                      </a:lnTo>
                      <a:lnTo>
                        <a:pt x="72" y="105"/>
                      </a:lnTo>
                      <a:lnTo>
                        <a:pt x="74" y="103"/>
                      </a:lnTo>
                      <a:lnTo>
                        <a:pt x="77" y="102"/>
                      </a:lnTo>
                      <a:lnTo>
                        <a:pt x="80" y="101"/>
                      </a:lnTo>
                      <a:lnTo>
                        <a:pt x="83" y="100"/>
                      </a:lnTo>
                      <a:lnTo>
                        <a:pt x="86" y="99"/>
                      </a:lnTo>
                      <a:lnTo>
                        <a:pt x="90" y="98"/>
                      </a:lnTo>
                      <a:lnTo>
                        <a:pt x="93" y="97"/>
                      </a:lnTo>
                      <a:lnTo>
                        <a:pt x="97" y="96"/>
                      </a:lnTo>
                      <a:lnTo>
                        <a:pt x="100" y="96"/>
                      </a:lnTo>
                      <a:lnTo>
                        <a:pt x="103" y="95"/>
                      </a:lnTo>
                      <a:lnTo>
                        <a:pt x="107" y="94"/>
                      </a:lnTo>
                      <a:lnTo>
                        <a:pt x="110" y="94"/>
                      </a:lnTo>
                      <a:lnTo>
                        <a:pt x="112" y="94"/>
                      </a:lnTo>
                      <a:lnTo>
                        <a:pt x="114" y="93"/>
                      </a:lnTo>
                      <a:lnTo>
                        <a:pt x="116" y="93"/>
                      </a:lnTo>
                      <a:lnTo>
                        <a:pt x="118" y="93"/>
                      </a:lnTo>
                      <a:lnTo>
                        <a:pt x="119" y="93"/>
                      </a:lnTo>
                      <a:lnTo>
                        <a:pt x="120" y="93"/>
                      </a:lnTo>
                      <a:lnTo>
                        <a:pt x="121" y="94"/>
                      </a:lnTo>
                      <a:lnTo>
                        <a:pt x="122" y="95"/>
                      </a:lnTo>
                      <a:lnTo>
                        <a:pt x="123" y="96"/>
                      </a:lnTo>
                      <a:lnTo>
                        <a:pt x="125" y="97"/>
                      </a:lnTo>
                      <a:lnTo>
                        <a:pt x="127" y="98"/>
                      </a:lnTo>
                      <a:lnTo>
                        <a:pt x="130" y="99"/>
                      </a:lnTo>
                      <a:lnTo>
                        <a:pt x="133" y="100"/>
                      </a:lnTo>
                      <a:lnTo>
                        <a:pt x="136" y="101"/>
                      </a:lnTo>
                      <a:lnTo>
                        <a:pt x="139" y="102"/>
                      </a:lnTo>
                      <a:lnTo>
                        <a:pt x="143" y="103"/>
                      </a:lnTo>
                      <a:lnTo>
                        <a:pt x="147" y="104"/>
                      </a:lnTo>
                      <a:lnTo>
                        <a:pt x="152" y="105"/>
                      </a:lnTo>
                      <a:lnTo>
                        <a:pt x="156" y="105"/>
                      </a:lnTo>
                      <a:lnTo>
                        <a:pt x="162" y="105"/>
                      </a:lnTo>
                      <a:lnTo>
                        <a:pt x="163" y="105"/>
                      </a:lnTo>
                      <a:lnTo>
                        <a:pt x="165" y="106"/>
                      </a:lnTo>
                      <a:lnTo>
                        <a:pt x="167" y="106"/>
                      </a:lnTo>
                      <a:lnTo>
                        <a:pt x="169" y="107"/>
                      </a:lnTo>
                      <a:lnTo>
                        <a:pt x="172" y="107"/>
                      </a:lnTo>
                      <a:lnTo>
                        <a:pt x="176" y="108"/>
                      </a:lnTo>
                      <a:lnTo>
                        <a:pt x="179" y="109"/>
                      </a:lnTo>
                      <a:lnTo>
                        <a:pt x="182" y="109"/>
                      </a:lnTo>
                      <a:lnTo>
                        <a:pt x="185" y="110"/>
                      </a:lnTo>
                      <a:lnTo>
                        <a:pt x="189" y="110"/>
                      </a:lnTo>
                      <a:lnTo>
                        <a:pt x="192" y="111"/>
                      </a:lnTo>
                      <a:lnTo>
                        <a:pt x="194" y="112"/>
                      </a:lnTo>
                      <a:lnTo>
                        <a:pt x="196" y="112"/>
                      </a:lnTo>
                      <a:lnTo>
                        <a:pt x="198" y="112"/>
                      </a:lnTo>
                      <a:lnTo>
                        <a:pt x="199" y="113"/>
                      </a:lnTo>
                      <a:lnTo>
                        <a:pt x="200" y="108"/>
                      </a:lnTo>
                      <a:lnTo>
                        <a:pt x="204" y="104"/>
                      </a:lnTo>
                      <a:lnTo>
                        <a:pt x="203" y="104"/>
                      </a:lnTo>
                      <a:lnTo>
                        <a:pt x="203" y="103"/>
                      </a:lnTo>
                      <a:lnTo>
                        <a:pt x="202" y="103"/>
                      </a:lnTo>
                      <a:lnTo>
                        <a:pt x="200" y="103"/>
                      </a:lnTo>
                      <a:lnTo>
                        <a:pt x="199" y="102"/>
                      </a:lnTo>
                      <a:lnTo>
                        <a:pt x="197" y="102"/>
                      </a:lnTo>
                      <a:lnTo>
                        <a:pt x="195" y="101"/>
                      </a:lnTo>
                      <a:lnTo>
                        <a:pt x="193" y="100"/>
                      </a:lnTo>
                      <a:lnTo>
                        <a:pt x="191" y="100"/>
                      </a:lnTo>
                      <a:lnTo>
                        <a:pt x="189" y="99"/>
                      </a:lnTo>
                      <a:lnTo>
                        <a:pt x="186" y="98"/>
                      </a:lnTo>
                      <a:lnTo>
                        <a:pt x="185" y="98"/>
                      </a:lnTo>
                      <a:lnTo>
                        <a:pt x="183" y="97"/>
                      </a:lnTo>
                      <a:lnTo>
                        <a:pt x="182" y="96"/>
                      </a:lnTo>
                      <a:lnTo>
                        <a:pt x="181" y="96"/>
                      </a:lnTo>
                      <a:lnTo>
                        <a:pt x="180" y="95"/>
                      </a:lnTo>
                      <a:lnTo>
                        <a:pt x="180" y="94"/>
                      </a:lnTo>
                      <a:lnTo>
                        <a:pt x="180" y="93"/>
                      </a:lnTo>
                      <a:lnTo>
                        <a:pt x="181" y="93"/>
                      </a:lnTo>
                      <a:lnTo>
                        <a:pt x="182" y="93"/>
                      </a:lnTo>
                      <a:lnTo>
                        <a:pt x="185" y="93"/>
                      </a:lnTo>
                      <a:lnTo>
                        <a:pt x="186" y="93"/>
                      </a:lnTo>
                      <a:lnTo>
                        <a:pt x="188" y="93"/>
                      </a:lnTo>
                      <a:lnTo>
                        <a:pt x="190" y="93"/>
                      </a:lnTo>
                      <a:lnTo>
                        <a:pt x="192" y="94"/>
                      </a:lnTo>
                      <a:lnTo>
                        <a:pt x="194" y="94"/>
                      </a:lnTo>
                      <a:lnTo>
                        <a:pt x="196" y="93"/>
                      </a:lnTo>
                      <a:lnTo>
                        <a:pt x="199" y="93"/>
                      </a:lnTo>
                      <a:lnTo>
                        <a:pt x="201" y="93"/>
                      </a:lnTo>
                      <a:lnTo>
                        <a:pt x="203" y="93"/>
                      </a:lnTo>
                      <a:lnTo>
                        <a:pt x="206" y="93"/>
                      </a:lnTo>
                      <a:lnTo>
                        <a:pt x="208" y="92"/>
                      </a:lnTo>
                      <a:lnTo>
                        <a:pt x="210" y="92"/>
                      </a:lnTo>
                      <a:lnTo>
                        <a:pt x="211" y="92"/>
                      </a:lnTo>
                      <a:lnTo>
                        <a:pt x="213" y="91"/>
                      </a:lnTo>
                      <a:lnTo>
                        <a:pt x="214" y="91"/>
                      </a:lnTo>
                      <a:lnTo>
                        <a:pt x="215" y="91"/>
                      </a:lnTo>
                      <a:lnTo>
                        <a:pt x="215" y="92"/>
                      </a:lnTo>
                      <a:lnTo>
                        <a:pt x="215" y="94"/>
                      </a:lnTo>
                      <a:lnTo>
                        <a:pt x="216" y="96"/>
                      </a:lnTo>
                      <a:lnTo>
                        <a:pt x="217" y="98"/>
                      </a:lnTo>
                      <a:lnTo>
                        <a:pt x="218" y="100"/>
                      </a:lnTo>
                      <a:lnTo>
                        <a:pt x="220" y="101"/>
                      </a:lnTo>
                      <a:lnTo>
                        <a:pt x="222" y="101"/>
                      </a:lnTo>
                      <a:lnTo>
                        <a:pt x="224" y="101"/>
                      </a:lnTo>
                      <a:lnTo>
                        <a:pt x="227" y="100"/>
                      </a:lnTo>
                      <a:lnTo>
                        <a:pt x="229" y="100"/>
                      </a:lnTo>
                      <a:lnTo>
                        <a:pt x="230" y="99"/>
                      </a:lnTo>
                      <a:lnTo>
                        <a:pt x="232" y="99"/>
                      </a:lnTo>
                      <a:lnTo>
                        <a:pt x="233" y="98"/>
                      </a:lnTo>
                      <a:lnTo>
                        <a:pt x="234" y="98"/>
                      </a:lnTo>
                      <a:lnTo>
                        <a:pt x="235" y="98"/>
                      </a:lnTo>
                      <a:lnTo>
                        <a:pt x="238" y="99"/>
                      </a:lnTo>
                      <a:lnTo>
                        <a:pt x="240" y="99"/>
                      </a:lnTo>
                      <a:lnTo>
                        <a:pt x="243" y="100"/>
                      </a:lnTo>
                      <a:lnTo>
                        <a:pt x="246" y="100"/>
                      </a:lnTo>
                      <a:lnTo>
                        <a:pt x="248" y="100"/>
                      </a:lnTo>
                      <a:lnTo>
                        <a:pt x="250" y="100"/>
                      </a:lnTo>
                      <a:lnTo>
                        <a:pt x="251" y="99"/>
                      </a:lnTo>
                      <a:lnTo>
                        <a:pt x="252" y="98"/>
                      </a:lnTo>
                      <a:lnTo>
                        <a:pt x="254" y="97"/>
                      </a:lnTo>
                      <a:lnTo>
                        <a:pt x="255" y="96"/>
                      </a:lnTo>
                      <a:lnTo>
                        <a:pt x="256" y="95"/>
                      </a:lnTo>
                      <a:lnTo>
                        <a:pt x="256" y="94"/>
                      </a:lnTo>
                      <a:lnTo>
                        <a:pt x="256" y="93"/>
                      </a:lnTo>
                      <a:lnTo>
                        <a:pt x="255" y="92"/>
                      </a:lnTo>
                      <a:lnTo>
                        <a:pt x="252" y="92"/>
                      </a:lnTo>
                      <a:lnTo>
                        <a:pt x="250" y="91"/>
                      </a:lnTo>
                      <a:lnTo>
                        <a:pt x="247" y="91"/>
                      </a:lnTo>
                      <a:lnTo>
                        <a:pt x="244" y="91"/>
                      </a:lnTo>
                      <a:lnTo>
                        <a:pt x="241" y="91"/>
                      </a:lnTo>
                      <a:lnTo>
                        <a:pt x="239" y="92"/>
                      </a:lnTo>
                      <a:lnTo>
                        <a:pt x="238" y="92"/>
                      </a:lnTo>
                      <a:lnTo>
                        <a:pt x="238" y="91"/>
                      </a:lnTo>
                      <a:lnTo>
                        <a:pt x="238" y="87"/>
                      </a:lnTo>
                      <a:lnTo>
                        <a:pt x="238" y="83"/>
                      </a:lnTo>
                      <a:lnTo>
                        <a:pt x="237" y="79"/>
                      </a:lnTo>
                      <a:lnTo>
                        <a:pt x="239" y="78"/>
                      </a:lnTo>
                      <a:lnTo>
                        <a:pt x="240" y="76"/>
                      </a:lnTo>
                      <a:lnTo>
                        <a:pt x="242" y="74"/>
                      </a:lnTo>
                      <a:lnTo>
                        <a:pt x="244" y="72"/>
                      </a:lnTo>
                      <a:lnTo>
                        <a:pt x="246" y="70"/>
                      </a:lnTo>
                      <a:lnTo>
                        <a:pt x="248" y="67"/>
                      </a:lnTo>
                      <a:lnTo>
                        <a:pt x="248" y="65"/>
                      </a:lnTo>
                      <a:lnTo>
                        <a:pt x="249" y="65"/>
                      </a:lnTo>
                      <a:lnTo>
                        <a:pt x="249" y="66"/>
                      </a:lnTo>
                      <a:lnTo>
                        <a:pt x="250" y="66"/>
                      </a:lnTo>
                      <a:lnTo>
                        <a:pt x="252" y="66"/>
                      </a:lnTo>
                      <a:lnTo>
                        <a:pt x="253" y="67"/>
                      </a:lnTo>
                      <a:lnTo>
                        <a:pt x="255" y="67"/>
                      </a:lnTo>
                      <a:lnTo>
                        <a:pt x="257" y="68"/>
                      </a:lnTo>
                      <a:lnTo>
                        <a:pt x="259" y="68"/>
                      </a:lnTo>
                      <a:lnTo>
                        <a:pt x="261" y="69"/>
                      </a:lnTo>
                      <a:lnTo>
                        <a:pt x="263" y="69"/>
                      </a:lnTo>
                      <a:lnTo>
                        <a:pt x="265" y="69"/>
                      </a:lnTo>
                      <a:lnTo>
                        <a:pt x="267" y="69"/>
                      </a:lnTo>
                      <a:lnTo>
                        <a:pt x="269" y="69"/>
                      </a:lnTo>
                      <a:lnTo>
                        <a:pt x="270" y="68"/>
                      </a:lnTo>
                      <a:lnTo>
                        <a:pt x="272" y="67"/>
                      </a:lnTo>
                      <a:lnTo>
                        <a:pt x="273" y="66"/>
                      </a:lnTo>
                      <a:lnTo>
                        <a:pt x="274" y="66"/>
                      </a:lnTo>
                      <a:lnTo>
                        <a:pt x="275" y="66"/>
                      </a:lnTo>
                      <a:lnTo>
                        <a:pt x="276" y="66"/>
                      </a:lnTo>
                      <a:lnTo>
                        <a:pt x="277" y="65"/>
                      </a:lnTo>
                      <a:lnTo>
                        <a:pt x="279" y="64"/>
                      </a:lnTo>
                      <a:lnTo>
                        <a:pt x="280" y="63"/>
                      </a:lnTo>
                      <a:lnTo>
                        <a:pt x="280"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45" name="Freeform 2127">
                  <a:extLst>
                    <a:ext uri="{FF2B5EF4-FFF2-40B4-BE49-F238E27FC236}">
                      <a16:creationId xmlns:a16="http://schemas.microsoft.com/office/drawing/2014/main" id="{D6B4E0A4-F06E-44DE-B353-4609E056C427}"/>
                    </a:ext>
                  </a:extLst>
                </p:cNvPr>
                <p:cNvSpPr>
                  <a:spLocks/>
                </p:cNvSpPr>
                <p:nvPr/>
              </p:nvSpPr>
              <p:spPr bwMode="auto">
                <a:xfrm>
                  <a:off x="1149" y="176"/>
                  <a:ext cx="168" cy="98"/>
                </a:xfrm>
                <a:custGeom>
                  <a:avLst/>
                  <a:gdLst>
                    <a:gd name="T0" fmla="*/ 6 w 168"/>
                    <a:gd name="T1" fmla="*/ 46 h 98"/>
                    <a:gd name="T2" fmla="*/ 15 w 168"/>
                    <a:gd name="T3" fmla="*/ 30 h 98"/>
                    <a:gd name="T4" fmla="*/ 25 w 168"/>
                    <a:gd name="T5" fmla="*/ 17 h 98"/>
                    <a:gd name="T6" fmla="*/ 38 w 168"/>
                    <a:gd name="T7" fmla="*/ 7 h 98"/>
                    <a:gd name="T8" fmla="*/ 53 w 168"/>
                    <a:gd name="T9" fmla="*/ 1 h 98"/>
                    <a:gd name="T10" fmla="*/ 65 w 168"/>
                    <a:gd name="T11" fmla="*/ 0 h 98"/>
                    <a:gd name="T12" fmla="*/ 73 w 168"/>
                    <a:gd name="T13" fmla="*/ 2 h 98"/>
                    <a:gd name="T14" fmla="*/ 80 w 168"/>
                    <a:gd name="T15" fmla="*/ 4 h 98"/>
                    <a:gd name="T16" fmla="*/ 91 w 168"/>
                    <a:gd name="T17" fmla="*/ 9 h 98"/>
                    <a:gd name="T18" fmla="*/ 99 w 168"/>
                    <a:gd name="T19" fmla="*/ 12 h 98"/>
                    <a:gd name="T20" fmla="*/ 103 w 168"/>
                    <a:gd name="T21" fmla="*/ 14 h 98"/>
                    <a:gd name="T22" fmla="*/ 107 w 168"/>
                    <a:gd name="T23" fmla="*/ 14 h 98"/>
                    <a:gd name="T24" fmla="*/ 110 w 168"/>
                    <a:gd name="T25" fmla="*/ 14 h 98"/>
                    <a:gd name="T26" fmla="*/ 115 w 168"/>
                    <a:gd name="T27" fmla="*/ 14 h 98"/>
                    <a:gd name="T28" fmla="*/ 118 w 168"/>
                    <a:gd name="T29" fmla="*/ 15 h 98"/>
                    <a:gd name="T30" fmla="*/ 121 w 168"/>
                    <a:gd name="T31" fmla="*/ 15 h 98"/>
                    <a:gd name="T32" fmla="*/ 125 w 168"/>
                    <a:gd name="T33" fmla="*/ 17 h 98"/>
                    <a:gd name="T34" fmla="*/ 128 w 168"/>
                    <a:gd name="T35" fmla="*/ 20 h 98"/>
                    <a:gd name="T36" fmla="*/ 130 w 168"/>
                    <a:gd name="T37" fmla="*/ 24 h 98"/>
                    <a:gd name="T38" fmla="*/ 132 w 168"/>
                    <a:gd name="T39" fmla="*/ 25 h 98"/>
                    <a:gd name="T40" fmla="*/ 137 w 168"/>
                    <a:gd name="T41" fmla="*/ 26 h 98"/>
                    <a:gd name="T42" fmla="*/ 145 w 168"/>
                    <a:gd name="T43" fmla="*/ 29 h 98"/>
                    <a:gd name="T44" fmla="*/ 153 w 168"/>
                    <a:gd name="T45" fmla="*/ 33 h 98"/>
                    <a:gd name="T46" fmla="*/ 160 w 168"/>
                    <a:gd name="T47" fmla="*/ 41 h 98"/>
                    <a:gd name="T48" fmla="*/ 163 w 168"/>
                    <a:gd name="T49" fmla="*/ 44 h 98"/>
                    <a:gd name="T50" fmla="*/ 164 w 168"/>
                    <a:gd name="T51" fmla="*/ 45 h 98"/>
                    <a:gd name="T52" fmla="*/ 167 w 168"/>
                    <a:gd name="T53" fmla="*/ 48 h 98"/>
                    <a:gd name="T54" fmla="*/ 167 w 168"/>
                    <a:gd name="T55" fmla="*/ 55 h 98"/>
                    <a:gd name="T56" fmla="*/ 164 w 168"/>
                    <a:gd name="T57" fmla="*/ 58 h 98"/>
                    <a:gd name="T58" fmla="*/ 162 w 168"/>
                    <a:gd name="T59" fmla="*/ 59 h 98"/>
                    <a:gd name="T60" fmla="*/ 159 w 168"/>
                    <a:gd name="T61" fmla="*/ 62 h 98"/>
                    <a:gd name="T62" fmla="*/ 157 w 168"/>
                    <a:gd name="T63" fmla="*/ 63 h 98"/>
                    <a:gd name="T64" fmla="*/ 154 w 168"/>
                    <a:gd name="T65" fmla="*/ 64 h 98"/>
                    <a:gd name="T66" fmla="*/ 149 w 168"/>
                    <a:gd name="T67" fmla="*/ 66 h 98"/>
                    <a:gd name="T68" fmla="*/ 139 w 168"/>
                    <a:gd name="T69" fmla="*/ 65 h 98"/>
                    <a:gd name="T70" fmla="*/ 136 w 168"/>
                    <a:gd name="T71" fmla="*/ 65 h 98"/>
                    <a:gd name="T72" fmla="*/ 134 w 168"/>
                    <a:gd name="T73" fmla="*/ 63 h 98"/>
                    <a:gd name="T74" fmla="*/ 132 w 168"/>
                    <a:gd name="T75" fmla="*/ 63 h 98"/>
                    <a:gd name="T76" fmla="*/ 129 w 168"/>
                    <a:gd name="T77" fmla="*/ 67 h 98"/>
                    <a:gd name="T78" fmla="*/ 124 w 168"/>
                    <a:gd name="T79" fmla="*/ 73 h 98"/>
                    <a:gd name="T80" fmla="*/ 122 w 168"/>
                    <a:gd name="T81" fmla="*/ 77 h 98"/>
                    <a:gd name="T82" fmla="*/ 120 w 168"/>
                    <a:gd name="T83" fmla="*/ 88 h 98"/>
                    <a:gd name="T84" fmla="*/ 114 w 168"/>
                    <a:gd name="T85" fmla="*/ 96 h 98"/>
                    <a:gd name="T86" fmla="*/ 107 w 168"/>
                    <a:gd name="T87" fmla="*/ 96 h 98"/>
                    <a:gd name="T88" fmla="*/ 103 w 168"/>
                    <a:gd name="T89" fmla="*/ 94 h 98"/>
                    <a:gd name="T90" fmla="*/ 101 w 168"/>
                    <a:gd name="T91" fmla="*/ 90 h 98"/>
                    <a:gd name="T92" fmla="*/ 100 w 168"/>
                    <a:gd name="T93" fmla="*/ 87 h 98"/>
                    <a:gd name="T94" fmla="*/ 98 w 168"/>
                    <a:gd name="T95" fmla="*/ 87 h 98"/>
                    <a:gd name="T96" fmla="*/ 92 w 168"/>
                    <a:gd name="T97" fmla="*/ 88 h 98"/>
                    <a:gd name="T98" fmla="*/ 85 w 168"/>
                    <a:gd name="T99" fmla="*/ 89 h 98"/>
                    <a:gd name="T100" fmla="*/ 78 w 168"/>
                    <a:gd name="T101" fmla="*/ 89 h 98"/>
                    <a:gd name="T102" fmla="*/ 71 w 168"/>
                    <a:gd name="T103" fmla="*/ 88 h 98"/>
                    <a:gd name="T104" fmla="*/ 67 w 168"/>
                    <a:gd name="T105" fmla="*/ 88 h 98"/>
                    <a:gd name="T106" fmla="*/ 59 w 168"/>
                    <a:gd name="T107" fmla="*/ 92 h 98"/>
                    <a:gd name="T108" fmla="*/ 48 w 168"/>
                    <a:gd name="T109" fmla="*/ 96 h 98"/>
                    <a:gd name="T110" fmla="*/ 44 w 168"/>
                    <a:gd name="T111" fmla="*/ 97 h 98"/>
                    <a:gd name="T112" fmla="*/ 40 w 168"/>
                    <a:gd name="T113" fmla="*/ 97 h 98"/>
                    <a:gd name="T114" fmla="*/ 33 w 168"/>
                    <a:gd name="T115" fmla="*/ 97 h 98"/>
                    <a:gd name="T116" fmla="*/ 23 w 168"/>
                    <a:gd name="T117" fmla="*/ 96 h 98"/>
                    <a:gd name="T118" fmla="*/ 13 w 168"/>
                    <a:gd name="T119" fmla="*/ 91 h 98"/>
                    <a:gd name="T120" fmla="*/ 5 w 168"/>
                    <a:gd name="T121" fmla="*/ 83 h 98"/>
                    <a:gd name="T122" fmla="*/ 0 w 168"/>
                    <a:gd name="T123" fmla="*/ 73 h 98"/>
                    <a:gd name="T124" fmla="*/ 2 w 168"/>
                    <a:gd name="T125" fmla="*/ 58 h 9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68" h="98">
                      <a:moveTo>
                        <a:pt x="2" y="58"/>
                      </a:moveTo>
                      <a:lnTo>
                        <a:pt x="4" y="52"/>
                      </a:lnTo>
                      <a:lnTo>
                        <a:pt x="6" y="46"/>
                      </a:lnTo>
                      <a:lnTo>
                        <a:pt x="9" y="41"/>
                      </a:lnTo>
                      <a:lnTo>
                        <a:pt x="12" y="35"/>
                      </a:lnTo>
                      <a:lnTo>
                        <a:pt x="15" y="30"/>
                      </a:lnTo>
                      <a:lnTo>
                        <a:pt x="18" y="26"/>
                      </a:lnTo>
                      <a:lnTo>
                        <a:pt x="22" y="21"/>
                      </a:lnTo>
                      <a:lnTo>
                        <a:pt x="25" y="17"/>
                      </a:lnTo>
                      <a:lnTo>
                        <a:pt x="30" y="13"/>
                      </a:lnTo>
                      <a:lnTo>
                        <a:pt x="34" y="10"/>
                      </a:lnTo>
                      <a:lnTo>
                        <a:pt x="38" y="7"/>
                      </a:lnTo>
                      <a:lnTo>
                        <a:pt x="43" y="5"/>
                      </a:lnTo>
                      <a:lnTo>
                        <a:pt x="48" y="3"/>
                      </a:lnTo>
                      <a:lnTo>
                        <a:pt x="53" y="1"/>
                      </a:lnTo>
                      <a:lnTo>
                        <a:pt x="58" y="0"/>
                      </a:lnTo>
                      <a:lnTo>
                        <a:pt x="63" y="0"/>
                      </a:lnTo>
                      <a:lnTo>
                        <a:pt x="65" y="0"/>
                      </a:lnTo>
                      <a:lnTo>
                        <a:pt x="68" y="1"/>
                      </a:lnTo>
                      <a:lnTo>
                        <a:pt x="70" y="1"/>
                      </a:lnTo>
                      <a:lnTo>
                        <a:pt x="73" y="2"/>
                      </a:lnTo>
                      <a:lnTo>
                        <a:pt x="75" y="2"/>
                      </a:lnTo>
                      <a:lnTo>
                        <a:pt x="78" y="3"/>
                      </a:lnTo>
                      <a:lnTo>
                        <a:pt x="80" y="4"/>
                      </a:lnTo>
                      <a:lnTo>
                        <a:pt x="83" y="5"/>
                      </a:lnTo>
                      <a:lnTo>
                        <a:pt x="87" y="7"/>
                      </a:lnTo>
                      <a:lnTo>
                        <a:pt x="91" y="9"/>
                      </a:lnTo>
                      <a:lnTo>
                        <a:pt x="94" y="10"/>
                      </a:lnTo>
                      <a:lnTo>
                        <a:pt x="96" y="11"/>
                      </a:lnTo>
                      <a:lnTo>
                        <a:pt x="99" y="12"/>
                      </a:lnTo>
                      <a:lnTo>
                        <a:pt x="101" y="13"/>
                      </a:lnTo>
                      <a:lnTo>
                        <a:pt x="102" y="14"/>
                      </a:lnTo>
                      <a:lnTo>
                        <a:pt x="103" y="14"/>
                      </a:lnTo>
                      <a:lnTo>
                        <a:pt x="105" y="14"/>
                      </a:lnTo>
                      <a:lnTo>
                        <a:pt x="106" y="14"/>
                      </a:lnTo>
                      <a:lnTo>
                        <a:pt x="107" y="14"/>
                      </a:lnTo>
                      <a:lnTo>
                        <a:pt x="108" y="14"/>
                      </a:lnTo>
                      <a:lnTo>
                        <a:pt x="109" y="14"/>
                      </a:lnTo>
                      <a:lnTo>
                        <a:pt x="110" y="14"/>
                      </a:lnTo>
                      <a:lnTo>
                        <a:pt x="112" y="14"/>
                      </a:lnTo>
                      <a:lnTo>
                        <a:pt x="113" y="14"/>
                      </a:lnTo>
                      <a:lnTo>
                        <a:pt x="115" y="14"/>
                      </a:lnTo>
                      <a:lnTo>
                        <a:pt x="116" y="14"/>
                      </a:lnTo>
                      <a:lnTo>
                        <a:pt x="117" y="14"/>
                      </a:lnTo>
                      <a:lnTo>
                        <a:pt x="118" y="15"/>
                      </a:lnTo>
                      <a:lnTo>
                        <a:pt x="119" y="15"/>
                      </a:lnTo>
                      <a:lnTo>
                        <a:pt x="120" y="15"/>
                      </a:lnTo>
                      <a:lnTo>
                        <a:pt x="121" y="15"/>
                      </a:lnTo>
                      <a:lnTo>
                        <a:pt x="122" y="16"/>
                      </a:lnTo>
                      <a:lnTo>
                        <a:pt x="123" y="16"/>
                      </a:lnTo>
                      <a:lnTo>
                        <a:pt x="125" y="17"/>
                      </a:lnTo>
                      <a:lnTo>
                        <a:pt x="126" y="18"/>
                      </a:lnTo>
                      <a:lnTo>
                        <a:pt x="127" y="19"/>
                      </a:lnTo>
                      <a:lnTo>
                        <a:pt x="128" y="20"/>
                      </a:lnTo>
                      <a:lnTo>
                        <a:pt x="129" y="22"/>
                      </a:lnTo>
                      <a:lnTo>
                        <a:pt x="130" y="23"/>
                      </a:lnTo>
                      <a:lnTo>
                        <a:pt x="130" y="24"/>
                      </a:lnTo>
                      <a:lnTo>
                        <a:pt x="131" y="24"/>
                      </a:lnTo>
                      <a:lnTo>
                        <a:pt x="132" y="25"/>
                      </a:lnTo>
                      <a:lnTo>
                        <a:pt x="134" y="25"/>
                      </a:lnTo>
                      <a:lnTo>
                        <a:pt x="136" y="25"/>
                      </a:lnTo>
                      <a:lnTo>
                        <a:pt x="137" y="26"/>
                      </a:lnTo>
                      <a:lnTo>
                        <a:pt x="140" y="27"/>
                      </a:lnTo>
                      <a:lnTo>
                        <a:pt x="142" y="27"/>
                      </a:lnTo>
                      <a:lnTo>
                        <a:pt x="145" y="29"/>
                      </a:lnTo>
                      <a:lnTo>
                        <a:pt x="147" y="30"/>
                      </a:lnTo>
                      <a:lnTo>
                        <a:pt x="150" y="32"/>
                      </a:lnTo>
                      <a:lnTo>
                        <a:pt x="153" y="33"/>
                      </a:lnTo>
                      <a:lnTo>
                        <a:pt x="155" y="35"/>
                      </a:lnTo>
                      <a:lnTo>
                        <a:pt x="158" y="38"/>
                      </a:lnTo>
                      <a:lnTo>
                        <a:pt x="160" y="41"/>
                      </a:lnTo>
                      <a:lnTo>
                        <a:pt x="162" y="44"/>
                      </a:lnTo>
                      <a:lnTo>
                        <a:pt x="163" y="44"/>
                      </a:lnTo>
                      <a:lnTo>
                        <a:pt x="164" y="45"/>
                      </a:lnTo>
                      <a:lnTo>
                        <a:pt x="165" y="46"/>
                      </a:lnTo>
                      <a:lnTo>
                        <a:pt x="166" y="47"/>
                      </a:lnTo>
                      <a:lnTo>
                        <a:pt x="167" y="48"/>
                      </a:lnTo>
                      <a:lnTo>
                        <a:pt x="167" y="50"/>
                      </a:lnTo>
                      <a:lnTo>
                        <a:pt x="168" y="52"/>
                      </a:lnTo>
                      <a:lnTo>
                        <a:pt x="167" y="55"/>
                      </a:lnTo>
                      <a:lnTo>
                        <a:pt x="166" y="57"/>
                      </a:lnTo>
                      <a:lnTo>
                        <a:pt x="165" y="58"/>
                      </a:lnTo>
                      <a:lnTo>
                        <a:pt x="164" y="58"/>
                      </a:lnTo>
                      <a:lnTo>
                        <a:pt x="163" y="59"/>
                      </a:lnTo>
                      <a:lnTo>
                        <a:pt x="162" y="59"/>
                      </a:lnTo>
                      <a:lnTo>
                        <a:pt x="162" y="60"/>
                      </a:lnTo>
                      <a:lnTo>
                        <a:pt x="161" y="61"/>
                      </a:lnTo>
                      <a:lnTo>
                        <a:pt x="159" y="62"/>
                      </a:lnTo>
                      <a:lnTo>
                        <a:pt x="158" y="62"/>
                      </a:lnTo>
                      <a:lnTo>
                        <a:pt x="157" y="63"/>
                      </a:lnTo>
                      <a:lnTo>
                        <a:pt x="156" y="63"/>
                      </a:lnTo>
                      <a:lnTo>
                        <a:pt x="155" y="63"/>
                      </a:lnTo>
                      <a:lnTo>
                        <a:pt x="154" y="64"/>
                      </a:lnTo>
                      <a:lnTo>
                        <a:pt x="153" y="65"/>
                      </a:lnTo>
                      <a:lnTo>
                        <a:pt x="151" y="65"/>
                      </a:lnTo>
                      <a:lnTo>
                        <a:pt x="149" y="66"/>
                      </a:lnTo>
                      <a:lnTo>
                        <a:pt x="146" y="66"/>
                      </a:lnTo>
                      <a:lnTo>
                        <a:pt x="143" y="66"/>
                      </a:lnTo>
                      <a:lnTo>
                        <a:pt x="139" y="65"/>
                      </a:lnTo>
                      <a:lnTo>
                        <a:pt x="138" y="65"/>
                      </a:lnTo>
                      <a:lnTo>
                        <a:pt x="137" y="65"/>
                      </a:lnTo>
                      <a:lnTo>
                        <a:pt x="136" y="65"/>
                      </a:lnTo>
                      <a:lnTo>
                        <a:pt x="136" y="64"/>
                      </a:lnTo>
                      <a:lnTo>
                        <a:pt x="135" y="64"/>
                      </a:lnTo>
                      <a:lnTo>
                        <a:pt x="134" y="63"/>
                      </a:lnTo>
                      <a:lnTo>
                        <a:pt x="133" y="63"/>
                      </a:lnTo>
                      <a:lnTo>
                        <a:pt x="132" y="62"/>
                      </a:lnTo>
                      <a:lnTo>
                        <a:pt x="132" y="63"/>
                      </a:lnTo>
                      <a:lnTo>
                        <a:pt x="131" y="64"/>
                      </a:lnTo>
                      <a:lnTo>
                        <a:pt x="130" y="65"/>
                      </a:lnTo>
                      <a:lnTo>
                        <a:pt x="129" y="67"/>
                      </a:lnTo>
                      <a:lnTo>
                        <a:pt x="128" y="69"/>
                      </a:lnTo>
                      <a:lnTo>
                        <a:pt x="126" y="71"/>
                      </a:lnTo>
                      <a:lnTo>
                        <a:pt x="124" y="73"/>
                      </a:lnTo>
                      <a:lnTo>
                        <a:pt x="122" y="74"/>
                      </a:lnTo>
                      <a:lnTo>
                        <a:pt x="122" y="75"/>
                      </a:lnTo>
                      <a:lnTo>
                        <a:pt x="122" y="77"/>
                      </a:lnTo>
                      <a:lnTo>
                        <a:pt x="122" y="80"/>
                      </a:lnTo>
                      <a:lnTo>
                        <a:pt x="121" y="84"/>
                      </a:lnTo>
                      <a:lnTo>
                        <a:pt x="120" y="88"/>
                      </a:lnTo>
                      <a:lnTo>
                        <a:pt x="119" y="91"/>
                      </a:lnTo>
                      <a:lnTo>
                        <a:pt x="117" y="94"/>
                      </a:lnTo>
                      <a:lnTo>
                        <a:pt x="114" y="96"/>
                      </a:lnTo>
                      <a:lnTo>
                        <a:pt x="111" y="96"/>
                      </a:lnTo>
                      <a:lnTo>
                        <a:pt x="109" y="96"/>
                      </a:lnTo>
                      <a:lnTo>
                        <a:pt x="107" y="96"/>
                      </a:lnTo>
                      <a:lnTo>
                        <a:pt x="106" y="96"/>
                      </a:lnTo>
                      <a:lnTo>
                        <a:pt x="104" y="95"/>
                      </a:lnTo>
                      <a:lnTo>
                        <a:pt x="103" y="94"/>
                      </a:lnTo>
                      <a:lnTo>
                        <a:pt x="102" y="92"/>
                      </a:lnTo>
                      <a:lnTo>
                        <a:pt x="101" y="91"/>
                      </a:lnTo>
                      <a:lnTo>
                        <a:pt x="101" y="90"/>
                      </a:lnTo>
                      <a:lnTo>
                        <a:pt x="101" y="89"/>
                      </a:lnTo>
                      <a:lnTo>
                        <a:pt x="100" y="88"/>
                      </a:lnTo>
                      <a:lnTo>
                        <a:pt x="100" y="87"/>
                      </a:lnTo>
                      <a:lnTo>
                        <a:pt x="99" y="87"/>
                      </a:lnTo>
                      <a:lnTo>
                        <a:pt x="98" y="87"/>
                      </a:lnTo>
                      <a:lnTo>
                        <a:pt x="96" y="87"/>
                      </a:lnTo>
                      <a:lnTo>
                        <a:pt x="94" y="88"/>
                      </a:lnTo>
                      <a:lnTo>
                        <a:pt x="92" y="88"/>
                      </a:lnTo>
                      <a:lnTo>
                        <a:pt x="90" y="88"/>
                      </a:lnTo>
                      <a:lnTo>
                        <a:pt x="88" y="89"/>
                      </a:lnTo>
                      <a:lnTo>
                        <a:pt x="85" y="89"/>
                      </a:lnTo>
                      <a:lnTo>
                        <a:pt x="83" y="89"/>
                      </a:lnTo>
                      <a:lnTo>
                        <a:pt x="80" y="89"/>
                      </a:lnTo>
                      <a:lnTo>
                        <a:pt x="78" y="89"/>
                      </a:lnTo>
                      <a:lnTo>
                        <a:pt x="75" y="89"/>
                      </a:lnTo>
                      <a:lnTo>
                        <a:pt x="73" y="88"/>
                      </a:lnTo>
                      <a:lnTo>
                        <a:pt x="71" y="88"/>
                      </a:lnTo>
                      <a:lnTo>
                        <a:pt x="69" y="87"/>
                      </a:lnTo>
                      <a:lnTo>
                        <a:pt x="67" y="88"/>
                      </a:lnTo>
                      <a:lnTo>
                        <a:pt x="65" y="89"/>
                      </a:lnTo>
                      <a:lnTo>
                        <a:pt x="62" y="90"/>
                      </a:lnTo>
                      <a:lnTo>
                        <a:pt x="59" y="92"/>
                      </a:lnTo>
                      <a:lnTo>
                        <a:pt x="56" y="93"/>
                      </a:lnTo>
                      <a:lnTo>
                        <a:pt x="52" y="95"/>
                      </a:lnTo>
                      <a:lnTo>
                        <a:pt x="48" y="96"/>
                      </a:lnTo>
                      <a:lnTo>
                        <a:pt x="47" y="96"/>
                      </a:lnTo>
                      <a:lnTo>
                        <a:pt x="45" y="96"/>
                      </a:lnTo>
                      <a:lnTo>
                        <a:pt x="44" y="97"/>
                      </a:lnTo>
                      <a:lnTo>
                        <a:pt x="43" y="97"/>
                      </a:lnTo>
                      <a:lnTo>
                        <a:pt x="41" y="97"/>
                      </a:lnTo>
                      <a:lnTo>
                        <a:pt x="40" y="97"/>
                      </a:lnTo>
                      <a:lnTo>
                        <a:pt x="38" y="98"/>
                      </a:lnTo>
                      <a:lnTo>
                        <a:pt x="36" y="98"/>
                      </a:lnTo>
                      <a:lnTo>
                        <a:pt x="33" y="97"/>
                      </a:lnTo>
                      <a:lnTo>
                        <a:pt x="30" y="97"/>
                      </a:lnTo>
                      <a:lnTo>
                        <a:pt x="26" y="96"/>
                      </a:lnTo>
                      <a:lnTo>
                        <a:pt x="23" y="96"/>
                      </a:lnTo>
                      <a:lnTo>
                        <a:pt x="20" y="94"/>
                      </a:lnTo>
                      <a:lnTo>
                        <a:pt x="16" y="93"/>
                      </a:lnTo>
                      <a:lnTo>
                        <a:pt x="13" y="91"/>
                      </a:lnTo>
                      <a:lnTo>
                        <a:pt x="10" y="89"/>
                      </a:lnTo>
                      <a:lnTo>
                        <a:pt x="7" y="86"/>
                      </a:lnTo>
                      <a:lnTo>
                        <a:pt x="5" y="83"/>
                      </a:lnTo>
                      <a:lnTo>
                        <a:pt x="3" y="80"/>
                      </a:lnTo>
                      <a:lnTo>
                        <a:pt x="1" y="76"/>
                      </a:lnTo>
                      <a:lnTo>
                        <a:pt x="0" y="73"/>
                      </a:lnTo>
                      <a:lnTo>
                        <a:pt x="0" y="68"/>
                      </a:lnTo>
                      <a:lnTo>
                        <a:pt x="0" y="63"/>
                      </a:lnTo>
                      <a:lnTo>
                        <a:pt x="2"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46" name="Freeform 2128">
                  <a:extLst>
                    <a:ext uri="{FF2B5EF4-FFF2-40B4-BE49-F238E27FC236}">
                      <a16:creationId xmlns:a16="http://schemas.microsoft.com/office/drawing/2014/main" id="{B4DFAFE3-EE13-49FC-8B9C-DD559DC2C813}"/>
                    </a:ext>
                  </a:extLst>
                </p:cNvPr>
                <p:cNvSpPr>
                  <a:spLocks/>
                </p:cNvSpPr>
                <p:nvPr/>
              </p:nvSpPr>
              <p:spPr bwMode="auto">
                <a:xfrm>
                  <a:off x="1151" y="179"/>
                  <a:ext cx="163" cy="91"/>
                </a:xfrm>
                <a:custGeom>
                  <a:avLst/>
                  <a:gdLst>
                    <a:gd name="T0" fmla="*/ 8 w 163"/>
                    <a:gd name="T1" fmla="*/ 38 h 91"/>
                    <a:gd name="T2" fmla="*/ 21 w 163"/>
                    <a:gd name="T3" fmla="*/ 19 h 91"/>
                    <a:gd name="T4" fmla="*/ 37 w 163"/>
                    <a:gd name="T5" fmla="*/ 6 h 91"/>
                    <a:gd name="T6" fmla="*/ 56 w 163"/>
                    <a:gd name="T7" fmla="*/ 0 h 91"/>
                    <a:gd name="T8" fmla="*/ 68 w 163"/>
                    <a:gd name="T9" fmla="*/ 1 h 91"/>
                    <a:gd name="T10" fmla="*/ 77 w 163"/>
                    <a:gd name="T11" fmla="*/ 4 h 91"/>
                    <a:gd name="T12" fmla="*/ 90 w 163"/>
                    <a:gd name="T13" fmla="*/ 9 h 91"/>
                    <a:gd name="T14" fmla="*/ 98 w 163"/>
                    <a:gd name="T15" fmla="*/ 13 h 91"/>
                    <a:gd name="T16" fmla="*/ 103 w 163"/>
                    <a:gd name="T17" fmla="*/ 14 h 91"/>
                    <a:gd name="T18" fmla="*/ 108 w 163"/>
                    <a:gd name="T19" fmla="*/ 13 h 91"/>
                    <a:gd name="T20" fmla="*/ 113 w 163"/>
                    <a:gd name="T21" fmla="*/ 14 h 91"/>
                    <a:gd name="T22" fmla="*/ 117 w 163"/>
                    <a:gd name="T23" fmla="*/ 14 h 91"/>
                    <a:gd name="T24" fmla="*/ 123 w 163"/>
                    <a:gd name="T25" fmla="*/ 17 h 91"/>
                    <a:gd name="T26" fmla="*/ 126 w 163"/>
                    <a:gd name="T27" fmla="*/ 21 h 91"/>
                    <a:gd name="T28" fmla="*/ 129 w 163"/>
                    <a:gd name="T29" fmla="*/ 23 h 91"/>
                    <a:gd name="T30" fmla="*/ 136 w 163"/>
                    <a:gd name="T31" fmla="*/ 25 h 91"/>
                    <a:gd name="T32" fmla="*/ 146 w 163"/>
                    <a:gd name="T33" fmla="*/ 29 h 91"/>
                    <a:gd name="T34" fmla="*/ 156 w 163"/>
                    <a:gd name="T35" fmla="*/ 38 h 91"/>
                    <a:gd name="T36" fmla="*/ 159 w 163"/>
                    <a:gd name="T37" fmla="*/ 41 h 91"/>
                    <a:gd name="T38" fmla="*/ 162 w 163"/>
                    <a:gd name="T39" fmla="*/ 44 h 91"/>
                    <a:gd name="T40" fmla="*/ 163 w 163"/>
                    <a:gd name="T41" fmla="*/ 51 h 91"/>
                    <a:gd name="T42" fmla="*/ 159 w 163"/>
                    <a:gd name="T43" fmla="*/ 55 h 91"/>
                    <a:gd name="T44" fmla="*/ 157 w 163"/>
                    <a:gd name="T45" fmla="*/ 57 h 91"/>
                    <a:gd name="T46" fmla="*/ 153 w 163"/>
                    <a:gd name="T47" fmla="*/ 59 h 91"/>
                    <a:gd name="T48" fmla="*/ 149 w 163"/>
                    <a:gd name="T49" fmla="*/ 61 h 91"/>
                    <a:gd name="T50" fmla="*/ 139 w 163"/>
                    <a:gd name="T51" fmla="*/ 62 h 91"/>
                    <a:gd name="T52" fmla="*/ 133 w 163"/>
                    <a:gd name="T53" fmla="*/ 60 h 91"/>
                    <a:gd name="T54" fmla="*/ 130 w 163"/>
                    <a:gd name="T55" fmla="*/ 59 h 91"/>
                    <a:gd name="T56" fmla="*/ 127 w 163"/>
                    <a:gd name="T57" fmla="*/ 61 h 91"/>
                    <a:gd name="T58" fmla="*/ 121 w 163"/>
                    <a:gd name="T59" fmla="*/ 68 h 91"/>
                    <a:gd name="T60" fmla="*/ 119 w 163"/>
                    <a:gd name="T61" fmla="*/ 75 h 91"/>
                    <a:gd name="T62" fmla="*/ 114 w 163"/>
                    <a:gd name="T63" fmla="*/ 88 h 91"/>
                    <a:gd name="T64" fmla="*/ 106 w 163"/>
                    <a:gd name="T65" fmla="*/ 90 h 91"/>
                    <a:gd name="T66" fmla="*/ 101 w 163"/>
                    <a:gd name="T67" fmla="*/ 87 h 91"/>
                    <a:gd name="T68" fmla="*/ 99 w 163"/>
                    <a:gd name="T69" fmla="*/ 83 h 91"/>
                    <a:gd name="T70" fmla="*/ 96 w 163"/>
                    <a:gd name="T71" fmla="*/ 82 h 91"/>
                    <a:gd name="T72" fmla="*/ 90 w 163"/>
                    <a:gd name="T73" fmla="*/ 83 h 91"/>
                    <a:gd name="T74" fmla="*/ 81 w 163"/>
                    <a:gd name="T75" fmla="*/ 84 h 91"/>
                    <a:gd name="T76" fmla="*/ 72 w 163"/>
                    <a:gd name="T77" fmla="*/ 82 h 91"/>
                    <a:gd name="T78" fmla="*/ 70 w 163"/>
                    <a:gd name="T79" fmla="*/ 82 h 91"/>
                    <a:gd name="T80" fmla="*/ 64 w 163"/>
                    <a:gd name="T81" fmla="*/ 84 h 91"/>
                    <a:gd name="T82" fmla="*/ 57 w 163"/>
                    <a:gd name="T83" fmla="*/ 86 h 91"/>
                    <a:gd name="T84" fmla="*/ 49 w 163"/>
                    <a:gd name="T85" fmla="*/ 89 h 91"/>
                    <a:gd name="T86" fmla="*/ 43 w 163"/>
                    <a:gd name="T87" fmla="*/ 90 h 91"/>
                    <a:gd name="T88" fmla="*/ 37 w 163"/>
                    <a:gd name="T89" fmla="*/ 91 h 91"/>
                    <a:gd name="T90" fmla="*/ 25 w 163"/>
                    <a:gd name="T91" fmla="*/ 90 h 91"/>
                    <a:gd name="T92" fmla="*/ 12 w 163"/>
                    <a:gd name="T93" fmla="*/ 85 h 91"/>
                    <a:gd name="T94" fmla="*/ 3 w 163"/>
                    <a:gd name="T95" fmla="*/ 75 h 91"/>
                    <a:gd name="T96" fmla="*/ 1 w 163"/>
                    <a:gd name="T97" fmla="*/ 59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63" h="91">
                      <a:moveTo>
                        <a:pt x="2" y="54"/>
                      </a:moveTo>
                      <a:lnTo>
                        <a:pt x="4" y="48"/>
                      </a:lnTo>
                      <a:lnTo>
                        <a:pt x="6" y="43"/>
                      </a:lnTo>
                      <a:lnTo>
                        <a:pt x="8" y="38"/>
                      </a:lnTo>
                      <a:lnTo>
                        <a:pt x="11" y="33"/>
                      </a:lnTo>
                      <a:lnTo>
                        <a:pt x="14" y="28"/>
                      </a:lnTo>
                      <a:lnTo>
                        <a:pt x="18" y="24"/>
                      </a:lnTo>
                      <a:lnTo>
                        <a:pt x="21" y="19"/>
                      </a:lnTo>
                      <a:lnTo>
                        <a:pt x="25" y="15"/>
                      </a:lnTo>
                      <a:lnTo>
                        <a:pt x="29" y="12"/>
                      </a:lnTo>
                      <a:lnTo>
                        <a:pt x="33" y="9"/>
                      </a:lnTo>
                      <a:lnTo>
                        <a:pt x="37" y="6"/>
                      </a:lnTo>
                      <a:lnTo>
                        <a:pt x="41" y="4"/>
                      </a:lnTo>
                      <a:lnTo>
                        <a:pt x="46" y="2"/>
                      </a:lnTo>
                      <a:lnTo>
                        <a:pt x="51" y="1"/>
                      </a:lnTo>
                      <a:lnTo>
                        <a:pt x="56" y="0"/>
                      </a:lnTo>
                      <a:lnTo>
                        <a:pt x="61" y="0"/>
                      </a:lnTo>
                      <a:lnTo>
                        <a:pt x="63" y="0"/>
                      </a:lnTo>
                      <a:lnTo>
                        <a:pt x="65" y="0"/>
                      </a:lnTo>
                      <a:lnTo>
                        <a:pt x="68" y="1"/>
                      </a:lnTo>
                      <a:lnTo>
                        <a:pt x="70" y="1"/>
                      </a:lnTo>
                      <a:lnTo>
                        <a:pt x="72" y="2"/>
                      </a:lnTo>
                      <a:lnTo>
                        <a:pt x="75" y="3"/>
                      </a:lnTo>
                      <a:lnTo>
                        <a:pt x="77" y="4"/>
                      </a:lnTo>
                      <a:lnTo>
                        <a:pt x="79" y="5"/>
                      </a:lnTo>
                      <a:lnTo>
                        <a:pt x="83" y="6"/>
                      </a:lnTo>
                      <a:lnTo>
                        <a:pt x="87" y="8"/>
                      </a:lnTo>
                      <a:lnTo>
                        <a:pt x="90" y="9"/>
                      </a:lnTo>
                      <a:lnTo>
                        <a:pt x="92" y="11"/>
                      </a:lnTo>
                      <a:lnTo>
                        <a:pt x="95" y="11"/>
                      </a:lnTo>
                      <a:lnTo>
                        <a:pt x="96" y="12"/>
                      </a:lnTo>
                      <a:lnTo>
                        <a:pt x="98" y="13"/>
                      </a:lnTo>
                      <a:lnTo>
                        <a:pt x="100" y="13"/>
                      </a:lnTo>
                      <a:lnTo>
                        <a:pt x="101" y="13"/>
                      </a:lnTo>
                      <a:lnTo>
                        <a:pt x="102" y="14"/>
                      </a:lnTo>
                      <a:lnTo>
                        <a:pt x="103" y="14"/>
                      </a:lnTo>
                      <a:lnTo>
                        <a:pt x="104" y="14"/>
                      </a:lnTo>
                      <a:lnTo>
                        <a:pt x="106" y="14"/>
                      </a:lnTo>
                      <a:lnTo>
                        <a:pt x="107" y="14"/>
                      </a:lnTo>
                      <a:lnTo>
                        <a:pt x="108" y="13"/>
                      </a:lnTo>
                      <a:lnTo>
                        <a:pt x="110" y="13"/>
                      </a:lnTo>
                      <a:lnTo>
                        <a:pt x="111" y="13"/>
                      </a:lnTo>
                      <a:lnTo>
                        <a:pt x="112" y="14"/>
                      </a:lnTo>
                      <a:lnTo>
                        <a:pt x="113" y="14"/>
                      </a:lnTo>
                      <a:lnTo>
                        <a:pt x="114" y="14"/>
                      </a:lnTo>
                      <a:lnTo>
                        <a:pt x="115" y="14"/>
                      </a:lnTo>
                      <a:lnTo>
                        <a:pt x="116" y="14"/>
                      </a:lnTo>
                      <a:lnTo>
                        <a:pt x="117" y="14"/>
                      </a:lnTo>
                      <a:lnTo>
                        <a:pt x="118" y="15"/>
                      </a:lnTo>
                      <a:lnTo>
                        <a:pt x="120" y="15"/>
                      </a:lnTo>
                      <a:lnTo>
                        <a:pt x="121" y="16"/>
                      </a:lnTo>
                      <a:lnTo>
                        <a:pt x="123" y="17"/>
                      </a:lnTo>
                      <a:lnTo>
                        <a:pt x="124" y="18"/>
                      </a:lnTo>
                      <a:lnTo>
                        <a:pt x="125" y="19"/>
                      </a:lnTo>
                      <a:lnTo>
                        <a:pt x="126" y="20"/>
                      </a:lnTo>
                      <a:lnTo>
                        <a:pt x="126" y="21"/>
                      </a:lnTo>
                      <a:lnTo>
                        <a:pt x="127" y="23"/>
                      </a:lnTo>
                      <a:lnTo>
                        <a:pt x="128" y="23"/>
                      </a:lnTo>
                      <a:lnTo>
                        <a:pt x="129" y="23"/>
                      </a:lnTo>
                      <a:lnTo>
                        <a:pt x="130" y="23"/>
                      </a:lnTo>
                      <a:lnTo>
                        <a:pt x="132" y="24"/>
                      </a:lnTo>
                      <a:lnTo>
                        <a:pt x="134" y="24"/>
                      </a:lnTo>
                      <a:lnTo>
                        <a:pt x="136" y="25"/>
                      </a:lnTo>
                      <a:lnTo>
                        <a:pt x="139" y="26"/>
                      </a:lnTo>
                      <a:lnTo>
                        <a:pt x="141" y="27"/>
                      </a:lnTo>
                      <a:lnTo>
                        <a:pt x="144" y="28"/>
                      </a:lnTo>
                      <a:lnTo>
                        <a:pt x="146" y="29"/>
                      </a:lnTo>
                      <a:lnTo>
                        <a:pt x="149" y="31"/>
                      </a:lnTo>
                      <a:lnTo>
                        <a:pt x="151" y="33"/>
                      </a:lnTo>
                      <a:lnTo>
                        <a:pt x="154" y="35"/>
                      </a:lnTo>
                      <a:lnTo>
                        <a:pt x="156" y="38"/>
                      </a:lnTo>
                      <a:lnTo>
                        <a:pt x="158" y="41"/>
                      </a:lnTo>
                      <a:lnTo>
                        <a:pt x="159" y="41"/>
                      </a:lnTo>
                      <a:lnTo>
                        <a:pt x="160" y="42"/>
                      </a:lnTo>
                      <a:lnTo>
                        <a:pt x="161" y="43"/>
                      </a:lnTo>
                      <a:lnTo>
                        <a:pt x="162" y="44"/>
                      </a:lnTo>
                      <a:lnTo>
                        <a:pt x="163" y="45"/>
                      </a:lnTo>
                      <a:lnTo>
                        <a:pt x="163" y="47"/>
                      </a:lnTo>
                      <a:lnTo>
                        <a:pt x="163" y="49"/>
                      </a:lnTo>
                      <a:lnTo>
                        <a:pt x="163" y="51"/>
                      </a:lnTo>
                      <a:lnTo>
                        <a:pt x="161" y="53"/>
                      </a:lnTo>
                      <a:lnTo>
                        <a:pt x="161" y="54"/>
                      </a:lnTo>
                      <a:lnTo>
                        <a:pt x="160" y="54"/>
                      </a:lnTo>
                      <a:lnTo>
                        <a:pt x="159" y="55"/>
                      </a:lnTo>
                      <a:lnTo>
                        <a:pt x="158" y="56"/>
                      </a:lnTo>
                      <a:lnTo>
                        <a:pt x="157" y="57"/>
                      </a:lnTo>
                      <a:lnTo>
                        <a:pt x="155" y="58"/>
                      </a:lnTo>
                      <a:lnTo>
                        <a:pt x="154" y="59"/>
                      </a:lnTo>
                      <a:lnTo>
                        <a:pt x="153" y="59"/>
                      </a:lnTo>
                      <a:lnTo>
                        <a:pt x="152" y="59"/>
                      </a:lnTo>
                      <a:lnTo>
                        <a:pt x="151" y="59"/>
                      </a:lnTo>
                      <a:lnTo>
                        <a:pt x="150" y="60"/>
                      </a:lnTo>
                      <a:lnTo>
                        <a:pt x="149" y="61"/>
                      </a:lnTo>
                      <a:lnTo>
                        <a:pt x="147" y="61"/>
                      </a:lnTo>
                      <a:lnTo>
                        <a:pt x="145" y="62"/>
                      </a:lnTo>
                      <a:lnTo>
                        <a:pt x="142" y="62"/>
                      </a:lnTo>
                      <a:lnTo>
                        <a:pt x="139" y="62"/>
                      </a:lnTo>
                      <a:lnTo>
                        <a:pt x="136" y="61"/>
                      </a:lnTo>
                      <a:lnTo>
                        <a:pt x="135" y="61"/>
                      </a:lnTo>
                      <a:lnTo>
                        <a:pt x="134" y="61"/>
                      </a:lnTo>
                      <a:lnTo>
                        <a:pt x="133" y="60"/>
                      </a:lnTo>
                      <a:lnTo>
                        <a:pt x="132" y="60"/>
                      </a:lnTo>
                      <a:lnTo>
                        <a:pt x="131" y="59"/>
                      </a:lnTo>
                      <a:lnTo>
                        <a:pt x="130" y="59"/>
                      </a:lnTo>
                      <a:lnTo>
                        <a:pt x="129" y="59"/>
                      </a:lnTo>
                      <a:lnTo>
                        <a:pt x="128" y="60"/>
                      </a:lnTo>
                      <a:lnTo>
                        <a:pt x="127" y="61"/>
                      </a:lnTo>
                      <a:lnTo>
                        <a:pt x="126" y="63"/>
                      </a:lnTo>
                      <a:lnTo>
                        <a:pt x="124" y="65"/>
                      </a:lnTo>
                      <a:lnTo>
                        <a:pt x="123" y="67"/>
                      </a:lnTo>
                      <a:lnTo>
                        <a:pt x="121" y="68"/>
                      </a:lnTo>
                      <a:lnTo>
                        <a:pt x="119" y="69"/>
                      </a:lnTo>
                      <a:lnTo>
                        <a:pt x="119" y="70"/>
                      </a:lnTo>
                      <a:lnTo>
                        <a:pt x="119" y="72"/>
                      </a:lnTo>
                      <a:lnTo>
                        <a:pt x="119" y="75"/>
                      </a:lnTo>
                      <a:lnTo>
                        <a:pt x="118" y="79"/>
                      </a:lnTo>
                      <a:lnTo>
                        <a:pt x="117" y="82"/>
                      </a:lnTo>
                      <a:lnTo>
                        <a:pt x="116" y="85"/>
                      </a:lnTo>
                      <a:lnTo>
                        <a:pt x="114" y="88"/>
                      </a:lnTo>
                      <a:lnTo>
                        <a:pt x="112" y="89"/>
                      </a:lnTo>
                      <a:lnTo>
                        <a:pt x="109" y="90"/>
                      </a:lnTo>
                      <a:lnTo>
                        <a:pt x="107" y="90"/>
                      </a:lnTo>
                      <a:lnTo>
                        <a:pt x="106" y="90"/>
                      </a:lnTo>
                      <a:lnTo>
                        <a:pt x="104" y="89"/>
                      </a:lnTo>
                      <a:lnTo>
                        <a:pt x="103" y="89"/>
                      </a:lnTo>
                      <a:lnTo>
                        <a:pt x="102" y="88"/>
                      </a:lnTo>
                      <a:lnTo>
                        <a:pt x="101" y="87"/>
                      </a:lnTo>
                      <a:lnTo>
                        <a:pt x="100" y="85"/>
                      </a:lnTo>
                      <a:lnTo>
                        <a:pt x="100" y="84"/>
                      </a:lnTo>
                      <a:lnTo>
                        <a:pt x="99" y="84"/>
                      </a:lnTo>
                      <a:lnTo>
                        <a:pt x="99" y="83"/>
                      </a:lnTo>
                      <a:lnTo>
                        <a:pt x="99" y="82"/>
                      </a:lnTo>
                      <a:lnTo>
                        <a:pt x="98" y="82"/>
                      </a:lnTo>
                      <a:lnTo>
                        <a:pt x="96" y="82"/>
                      </a:lnTo>
                      <a:lnTo>
                        <a:pt x="95" y="82"/>
                      </a:lnTo>
                      <a:lnTo>
                        <a:pt x="93" y="83"/>
                      </a:lnTo>
                      <a:lnTo>
                        <a:pt x="92" y="83"/>
                      </a:lnTo>
                      <a:lnTo>
                        <a:pt x="90" y="83"/>
                      </a:lnTo>
                      <a:lnTo>
                        <a:pt x="87" y="83"/>
                      </a:lnTo>
                      <a:lnTo>
                        <a:pt x="85" y="83"/>
                      </a:lnTo>
                      <a:lnTo>
                        <a:pt x="83" y="84"/>
                      </a:lnTo>
                      <a:lnTo>
                        <a:pt x="81" y="84"/>
                      </a:lnTo>
                      <a:lnTo>
                        <a:pt x="78" y="83"/>
                      </a:lnTo>
                      <a:lnTo>
                        <a:pt x="76" y="83"/>
                      </a:lnTo>
                      <a:lnTo>
                        <a:pt x="74" y="83"/>
                      </a:lnTo>
                      <a:lnTo>
                        <a:pt x="72" y="82"/>
                      </a:lnTo>
                      <a:lnTo>
                        <a:pt x="71" y="82"/>
                      </a:lnTo>
                      <a:lnTo>
                        <a:pt x="70" y="82"/>
                      </a:lnTo>
                      <a:lnTo>
                        <a:pt x="68" y="82"/>
                      </a:lnTo>
                      <a:lnTo>
                        <a:pt x="67" y="83"/>
                      </a:lnTo>
                      <a:lnTo>
                        <a:pt x="66" y="83"/>
                      </a:lnTo>
                      <a:lnTo>
                        <a:pt x="64" y="84"/>
                      </a:lnTo>
                      <a:lnTo>
                        <a:pt x="63" y="84"/>
                      </a:lnTo>
                      <a:lnTo>
                        <a:pt x="61" y="85"/>
                      </a:lnTo>
                      <a:lnTo>
                        <a:pt x="59" y="86"/>
                      </a:lnTo>
                      <a:lnTo>
                        <a:pt x="57" y="86"/>
                      </a:lnTo>
                      <a:lnTo>
                        <a:pt x="55" y="87"/>
                      </a:lnTo>
                      <a:lnTo>
                        <a:pt x="53" y="87"/>
                      </a:lnTo>
                      <a:lnTo>
                        <a:pt x="51" y="88"/>
                      </a:lnTo>
                      <a:lnTo>
                        <a:pt x="49" y="89"/>
                      </a:lnTo>
                      <a:lnTo>
                        <a:pt x="47" y="89"/>
                      </a:lnTo>
                      <a:lnTo>
                        <a:pt x="46" y="89"/>
                      </a:lnTo>
                      <a:lnTo>
                        <a:pt x="45" y="90"/>
                      </a:lnTo>
                      <a:lnTo>
                        <a:pt x="43" y="90"/>
                      </a:lnTo>
                      <a:lnTo>
                        <a:pt x="42" y="90"/>
                      </a:lnTo>
                      <a:lnTo>
                        <a:pt x="40" y="91"/>
                      </a:lnTo>
                      <a:lnTo>
                        <a:pt x="39" y="91"/>
                      </a:lnTo>
                      <a:lnTo>
                        <a:pt x="37" y="91"/>
                      </a:lnTo>
                      <a:lnTo>
                        <a:pt x="35" y="91"/>
                      </a:lnTo>
                      <a:lnTo>
                        <a:pt x="32" y="91"/>
                      </a:lnTo>
                      <a:lnTo>
                        <a:pt x="29" y="91"/>
                      </a:lnTo>
                      <a:lnTo>
                        <a:pt x="25" y="90"/>
                      </a:lnTo>
                      <a:lnTo>
                        <a:pt x="22" y="89"/>
                      </a:lnTo>
                      <a:lnTo>
                        <a:pt x="19" y="88"/>
                      </a:lnTo>
                      <a:lnTo>
                        <a:pt x="15" y="87"/>
                      </a:lnTo>
                      <a:lnTo>
                        <a:pt x="12" y="85"/>
                      </a:lnTo>
                      <a:lnTo>
                        <a:pt x="9" y="83"/>
                      </a:lnTo>
                      <a:lnTo>
                        <a:pt x="7" y="81"/>
                      </a:lnTo>
                      <a:lnTo>
                        <a:pt x="4" y="78"/>
                      </a:lnTo>
                      <a:lnTo>
                        <a:pt x="3" y="75"/>
                      </a:lnTo>
                      <a:lnTo>
                        <a:pt x="1" y="71"/>
                      </a:lnTo>
                      <a:lnTo>
                        <a:pt x="0" y="68"/>
                      </a:lnTo>
                      <a:lnTo>
                        <a:pt x="0" y="63"/>
                      </a:lnTo>
                      <a:lnTo>
                        <a:pt x="1" y="59"/>
                      </a:lnTo>
                      <a:lnTo>
                        <a:pt x="2" y="54"/>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47" name="Freeform 2129">
                  <a:extLst>
                    <a:ext uri="{FF2B5EF4-FFF2-40B4-BE49-F238E27FC236}">
                      <a16:creationId xmlns:a16="http://schemas.microsoft.com/office/drawing/2014/main" id="{64009716-083F-449A-A09A-0A5F19632636}"/>
                    </a:ext>
                  </a:extLst>
                </p:cNvPr>
                <p:cNvSpPr>
                  <a:spLocks/>
                </p:cNvSpPr>
                <p:nvPr/>
              </p:nvSpPr>
              <p:spPr bwMode="auto">
                <a:xfrm>
                  <a:off x="1154" y="182"/>
                  <a:ext cx="159" cy="85"/>
                </a:xfrm>
                <a:custGeom>
                  <a:avLst/>
                  <a:gdLst>
                    <a:gd name="T0" fmla="*/ 8 w 159"/>
                    <a:gd name="T1" fmla="*/ 35 h 85"/>
                    <a:gd name="T2" fmla="*/ 19 w 159"/>
                    <a:gd name="T3" fmla="*/ 18 h 85"/>
                    <a:gd name="T4" fmla="*/ 35 w 159"/>
                    <a:gd name="T5" fmla="*/ 5 h 85"/>
                    <a:gd name="T6" fmla="*/ 52 w 159"/>
                    <a:gd name="T7" fmla="*/ 0 h 85"/>
                    <a:gd name="T8" fmla="*/ 64 w 159"/>
                    <a:gd name="T9" fmla="*/ 0 h 85"/>
                    <a:gd name="T10" fmla="*/ 73 w 159"/>
                    <a:gd name="T11" fmla="*/ 3 h 85"/>
                    <a:gd name="T12" fmla="*/ 85 w 159"/>
                    <a:gd name="T13" fmla="*/ 9 h 85"/>
                    <a:gd name="T14" fmla="*/ 94 w 159"/>
                    <a:gd name="T15" fmla="*/ 12 h 85"/>
                    <a:gd name="T16" fmla="*/ 99 w 159"/>
                    <a:gd name="T17" fmla="*/ 13 h 85"/>
                    <a:gd name="T18" fmla="*/ 104 w 159"/>
                    <a:gd name="T19" fmla="*/ 13 h 85"/>
                    <a:gd name="T20" fmla="*/ 109 w 159"/>
                    <a:gd name="T21" fmla="*/ 13 h 85"/>
                    <a:gd name="T22" fmla="*/ 113 w 159"/>
                    <a:gd name="T23" fmla="*/ 13 h 85"/>
                    <a:gd name="T24" fmla="*/ 119 w 159"/>
                    <a:gd name="T25" fmla="*/ 16 h 85"/>
                    <a:gd name="T26" fmla="*/ 122 w 159"/>
                    <a:gd name="T27" fmla="*/ 20 h 85"/>
                    <a:gd name="T28" fmla="*/ 125 w 159"/>
                    <a:gd name="T29" fmla="*/ 21 h 85"/>
                    <a:gd name="T30" fmla="*/ 132 w 159"/>
                    <a:gd name="T31" fmla="*/ 23 h 85"/>
                    <a:gd name="T32" fmla="*/ 142 w 159"/>
                    <a:gd name="T33" fmla="*/ 27 h 85"/>
                    <a:gd name="T34" fmla="*/ 152 w 159"/>
                    <a:gd name="T35" fmla="*/ 35 h 85"/>
                    <a:gd name="T36" fmla="*/ 154 w 159"/>
                    <a:gd name="T37" fmla="*/ 38 h 85"/>
                    <a:gd name="T38" fmla="*/ 157 w 159"/>
                    <a:gd name="T39" fmla="*/ 41 h 85"/>
                    <a:gd name="T40" fmla="*/ 158 w 159"/>
                    <a:gd name="T41" fmla="*/ 48 h 85"/>
                    <a:gd name="T42" fmla="*/ 155 w 159"/>
                    <a:gd name="T43" fmla="*/ 51 h 85"/>
                    <a:gd name="T44" fmla="*/ 152 w 159"/>
                    <a:gd name="T45" fmla="*/ 53 h 85"/>
                    <a:gd name="T46" fmla="*/ 149 w 159"/>
                    <a:gd name="T47" fmla="*/ 55 h 85"/>
                    <a:gd name="T48" fmla="*/ 145 w 159"/>
                    <a:gd name="T49" fmla="*/ 56 h 85"/>
                    <a:gd name="T50" fmla="*/ 135 w 159"/>
                    <a:gd name="T51" fmla="*/ 57 h 85"/>
                    <a:gd name="T52" fmla="*/ 130 w 159"/>
                    <a:gd name="T53" fmla="*/ 56 h 85"/>
                    <a:gd name="T54" fmla="*/ 127 w 159"/>
                    <a:gd name="T55" fmla="*/ 55 h 85"/>
                    <a:gd name="T56" fmla="*/ 123 w 159"/>
                    <a:gd name="T57" fmla="*/ 58 h 85"/>
                    <a:gd name="T58" fmla="*/ 117 w 159"/>
                    <a:gd name="T59" fmla="*/ 64 h 85"/>
                    <a:gd name="T60" fmla="*/ 115 w 159"/>
                    <a:gd name="T61" fmla="*/ 70 h 85"/>
                    <a:gd name="T62" fmla="*/ 111 w 159"/>
                    <a:gd name="T63" fmla="*/ 81 h 85"/>
                    <a:gd name="T64" fmla="*/ 104 w 159"/>
                    <a:gd name="T65" fmla="*/ 84 h 85"/>
                    <a:gd name="T66" fmla="*/ 99 w 159"/>
                    <a:gd name="T67" fmla="*/ 81 h 85"/>
                    <a:gd name="T68" fmla="*/ 97 w 159"/>
                    <a:gd name="T69" fmla="*/ 78 h 85"/>
                    <a:gd name="T70" fmla="*/ 95 w 159"/>
                    <a:gd name="T71" fmla="*/ 78 h 85"/>
                    <a:gd name="T72" fmla="*/ 89 w 159"/>
                    <a:gd name="T73" fmla="*/ 78 h 85"/>
                    <a:gd name="T74" fmla="*/ 81 w 159"/>
                    <a:gd name="T75" fmla="*/ 78 h 85"/>
                    <a:gd name="T76" fmla="*/ 74 w 159"/>
                    <a:gd name="T77" fmla="*/ 77 h 85"/>
                    <a:gd name="T78" fmla="*/ 70 w 159"/>
                    <a:gd name="T79" fmla="*/ 77 h 85"/>
                    <a:gd name="T80" fmla="*/ 64 w 159"/>
                    <a:gd name="T81" fmla="*/ 78 h 85"/>
                    <a:gd name="T82" fmla="*/ 56 w 159"/>
                    <a:gd name="T83" fmla="*/ 80 h 85"/>
                    <a:gd name="T84" fmla="*/ 48 w 159"/>
                    <a:gd name="T85" fmla="*/ 82 h 85"/>
                    <a:gd name="T86" fmla="*/ 42 w 159"/>
                    <a:gd name="T87" fmla="*/ 83 h 85"/>
                    <a:gd name="T88" fmla="*/ 35 w 159"/>
                    <a:gd name="T89" fmla="*/ 85 h 85"/>
                    <a:gd name="T90" fmla="*/ 24 w 159"/>
                    <a:gd name="T91" fmla="*/ 84 h 85"/>
                    <a:gd name="T92" fmla="*/ 11 w 159"/>
                    <a:gd name="T93" fmla="*/ 79 h 85"/>
                    <a:gd name="T94" fmla="*/ 2 w 159"/>
                    <a:gd name="T95" fmla="*/ 70 h 85"/>
                    <a:gd name="T96" fmla="*/ 0 w 159"/>
                    <a:gd name="T97" fmla="*/ 55 h 8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59" h="85">
                      <a:moveTo>
                        <a:pt x="2" y="50"/>
                      </a:moveTo>
                      <a:lnTo>
                        <a:pt x="3" y="45"/>
                      </a:lnTo>
                      <a:lnTo>
                        <a:pt x="5" y="40"/>
                      </a:lnTo>
                      <a:lnTo>
                        <a:pt x="8" y="35"/>
                      </a:lnTo>
                      <a:lnTo>
                        <a:pt x="10" y="30"/>
                      </a:lnTo>
                      <a:lnTo>
                        <a:pt x="13" y="26"/>
                      </a:lnTo>
                      <a:lnTo>
                        <a:pt x="16" y="22"/>
                      </a:lnTo>
                      <a:lnTo>
                        <a:pt x="19" y="18"/>
                      </a:lnTo>
                      <a:lnTo>
                        <a:pt x="23" y="14"/>
                      </a:lnTo>
                      <a:lnTo>
                        <a:pt x="27" y="11"/>
                      </a:lnTo>
                      <a:lnTo>
                        <a:pt x="30" y="8"/>
                      </a:lnTo>
                      <a:lnTo>
                        <a:pt x="35" y="5"/>
                      </a:lnTo>
                      <a:lnTo>
                        <a:pt x="39" y="3"/>
                      </a:lnTo>
                      <a:lnTo>
                        <a:pt x="43" y="2"/>
                      </a:lnTo>
                      <a:lnTo>
                        <a:pt x="48" y="1"/>
                      </a:lnTo>
                      <a:lnTo>
                        <a:pt x="52" y="0"/>
                      </a:lnTo>
                      <a:lnTo>
                        <a:pt x="57" y="0"/>
                      </a:lnTo>
                      <a:lnTo>
                        <a:pt x="59" y="0"/>
                      </a:lnTo>
                      <a:lnTo>
                        <a:pt x="61" y="0"/>
                      </a:lnTo>
                      <a:lnTo>
                        <a:pt x="64" y="0"/>
                      </a:lnTo>
                      <a:lnTo>
                        <a:pt x="66" y="1"/>
                      </a:lnTo>
                      <a:lnTo>
                        <a:pt x="68" y="2"/>
                      </a:lnTo>
                      <a:lnTo>
                        <a:pt x="71" y="2"/>
                      </a:lnTo>
                      <a:lnTo>
                        <a:pt x="73" y="3"/>
                      </a:lnTo>
                      <a:lnTo>
                        <a:pt x="75" y="4"/>
                      </a:lnTo>
                      <a:lnTo>
                        <a:pt x="79" y="6"/>
                      </a:lnTo>
                      <a:lnTo>
                        <a:pt x="82" y="7"/>
                      </a:lnTo>
                      <a:lnTo>
                        <a:pt x="85" y="9"/>
                      </a:lnTo>
                      <a:lnTo>
                        <a:pt x="88" y="10"/>
                      </a:lnTo>
                      <a:lnTo>
                        <a:pt x="90" y="11"/>
                      </a:lnTo>
                      <a:lnTo>
                        <a:pt x="92" y="11"/>
                      </a:lnTo>
                      <a:lnTo>
                        <a:pt x="94" y="12"/>
                      </a:lnTo>
                      <a:lnTo>
                        <a:pt x="95" y="12"/>
                      </a:lnTo>
                      <a:lnTo>
                        <a:pt x="97" y="13"/>
                      </a:lnTo>
                      <a:lnTo>
                        <a:pt x="98" y="13"/>
                      </a:lnTo>
                      <a:lnTo>
                        <a:pt x="99" y="13"/>
                      </a:lnTo>
                      <a:lnTo>
                        <a:pt x="100" y="13"/>
                      </a:lnTo>
                      <a:lnTo>
                        <a:pt x="101" y="13"/>
                      </a:lnTo>
                      <a:lnTo>
                        <a:pt x="103" y="13"/>
                      </a:lnTo>
                      <a:lnTo>
                        <a:pt x="104" y="13"/>
                      </a:lnTo>
                      <a:lnTo>
                        <a:pt x="106" y="13"/>
                      </a:lnTo>
                      <a:lnTo>
                        <a:pt x="107" y="13"/>
                      </a:lnTo>
                      <a:lnTo>
                        <a:pt x="108" y="13"/>
                      </a:lnTo>
                      <a:lnTo>
                        <a:pt x="109" y="13"/>
                      </a:lnTo>
                      <a:lnTo>
                        <a:pt x="110" y="13"/>
                      </a:lnTo>
                      <a:lnTo>
                        <a:pt x="111" y="13"/>
                      </a:lnTo>
                      <a:lnTo>
                        <a:pt x="112" y="13"/>
                      </a:lnTo>
                      <a:lnTo>
                        <a:pt x="113" y="13"/>
                      </a:lnTo>
                      <a:lnTo>
                        <a:pt x="114" y="14"/>
                      </a:lnTo>
                      <a:lnTo>
                        <a:pt x="116" y="14"/>
                      </a:lnTo>
                      <a:lnTo>
                        <a:pt x="117" y="15"/>
                      </a:lnTo>
                      <a:lnTo>
                        <a:pt x="119" y="16"/>
                      </a:lnTo>
                      <a:lnTo>
                        <a:pt x="120" y="17"/>
                      </a:lnTo>
                      <a:lnTo>
                        <a:pt x="121" y="18"/>
                      </a:lnTo>
                      <a:lnTo>
                        <a:pt x="122" y="19"/>
                      </a:lnTo>
                      <a:lnTo>
                        <a:pt x="122" y="20"/>
                      </a:lnTo>
                      <a:lnTo>
                        <a:pt x="123" y="21"/>
                      </a:lnTo>
                      <a:lnTo>
                        <a:pt x="124" y="21"/>
                      </a:lnTo>
                      <a:lnTo>
                        <a:pt x="125" y="21"/>
                      </a:lnTo>
                      <a:lnTo>
                        <a:pt x="126" y="22"/>
                      </a:lnTo>
                      <a:lnTo>
                        <a:pt x="128" y="22"/>
                      </a:lnTo>
                      <a:lnTo>
                        <a:pt x="130" y="23"/>
                      </a:lnTo>
                      <a:lnTo>
                        <a:pt x="132" y="23"/>
                      </a:lnTo>
                      <a:lnTo>
                        <a:pt x="135" y="24"/>
                      </a:lnTo>
                      <a:lnTo>
                        <a:pt x="137" y="25"/>
                      </a:lnTo>
                      <a:lnTo>
                        <a:pt x="140" y="26"/>
                      </a:lnTo>
                      <a:lnTo>
                        <a:pt x="142" y="27"/>
                      </a:lnTo>
                      <a:lnTo>
                        <a:pt x="145" y="29"/>
                      </a:lnTo>
                      <a:lnTo>
                        <a:pt x="147" y="31"/>
                      </a:lnTo>
                      <a:lnTo>
                        <a:pt x="150" y="33"/>
                      </a:lnTo>
                      <a:lnTo>
                        <a:pt x="152" y="35"/>
                      </a:lnTo>
                      <a:lnTo>
                        <a:pt x="154" y="38"/>
                      </a:lnTo>
                      <a:lnTo>
                        <a:pt x="155" y="39"/>
                      </a:lnTo>
                      <a:lnTo>
                        <a:pt x="156" y="40"/>
                      </a:lnTo>
                      <a:lnTo>
                        <a:pt x="157" y="41"/>
                      </a:lnTo>
                      <a:lnTo>
                        <a:pt x="158" y="42"/>
                      </a:lnTo>
                      <a:lnTo>
                        <a:pt x="159" y="43"/>
                      </a:lnTo>
                      <a:lnTo>
                        <a:pt x="159" y="46"/>
                      </a:lnTo>
                      <a:lnTo>
                        <a:pt x="158" y="48"/>
                      </a:lnTo>
                      <a:lnTo>
                        <a:pt x="156" y="50"/>
                      </a:lnTo>
                      <a:lnTo>
                        <a:pt x="156" y="51"/>
                      </a:lnTo>
                      <a:lnTo>
                        <a:pt x="155" y="51"/>
                      </a:lnTo>
                      <a:lnTo>
                        <a:pt x="154" y="52"/>
                      </a:lnTo>
                      <a:lnTo>
                        <a:pt x="153" y="52"/>
                      </a:lnTo>
                      <a:lnTo>
                        <a:pt x="152" y="53"/>
                      </a:lnTo>
                      <a:lnTo>
                        <a:pt x="151" y="54"/>
                      </a:lnTo>
                      <a:lnTo>
                        <a:pt x="150" y="54"/>
                      </a:lnTo>
                      <a:lnTo>
                        <a:pt x="149" y="55"/>
                      </a:lnTo>
                      <a:lnTo>
                        <a:pt x="148" y="55"/>
                      </a:lnTo>
                      <a:lnTo>
                        <a:pt x="147" y="55"/>
                      </a:lnTo>
                      <a:lnTo>
                        <a:pt x="146" y="56"/>
                      </a:lnTo>
                      <a:lnTo>
                        <a:pt x="145" y="56"/>
                      </a:lnTo>
                      <a:lnTo>
                        <a:pt x="143" y="57"/>
                      </a:lnTo>
                      <a:lnTo>
                        <a:pt x="141" y="58"/>
                      </a:lnTo>
                      <a:lnTo>
                        <a:pt x="138" y="58"/>
                      </a:lnTo>
                      <a:lnTo>
                        <a:pt x="135" y="57"/>
                      </a:lnTo>
                      <a:lnTo>
                        <a:pt x="132" y="57"/>
                      </a:lnTo>
                      <a:lnTo>
                        <a:pt x="131" y="56"/>
                      </a:lnTo>
                      <a:lnTo>
                        <a:pt x="130" y="56"/>
                      </a:lnTo>
                      <a:lnTo>
                        <a:pt x="129" y="56"/>
                      </a:lnTo>
                      <a:lnTo>
                        <a:pt x="128" y="56"/>
                      </a:lnTo>
                      <a:lnTo>
                        <a:pt x="127" y="55"/>
                      </a:lnTo>
                      <a:lnTo>
                        <a:pt x="126" y="55"/>
                      </a:lnTo>
                      <a:lnTo>
                        <a:pt x="125" y="55"/>
                      </a:lnTo>
                      <a:lnTo>
                        <a:pt x="124" y="56"/>
                      </a:lnTo>
                      <a:lnTo>
                        <a:pt x="123" y="58"/>
                      </a:lnTo>
                      <a:lnTo>
                        <a:pt x="122" y="59"/>
                      </a:lnTo>
                      <a:lnTo>
                        <a:pt x="120" y="61"/>
                      </a:lnTo>
                      <a:lnTo>
                        <a:pt x="119" y="62"/>
                      </a:lnTo>
                      <a:lnTo>
                        <a:pt x="117" y="64"/>
                      </a:lnTo>
                      <a:lnTo>
                        <a:pt x="115" y="65"/>
                      </a:lnTo>
                      <a:lnTo>
                        <a:pt x="115" y="67"/>
                      </a:lnTo>
                      <a:lnTo>
                        <a:pt x="115" y="70"/>
                      </a:lnTo>
                      <a:lnTo>
                        <a:pt x="115" y="73"/>
                      </a:lnTo>
                      <a:lnTo>
                        <a:pt x="114" y="76"/>
                      </a:lnTo>
                      <a:lnTo>
                        <a:pt x="113" y="79"/>
                      </a:lnTo>
                      <a:lnTo>
                        <a:pt x="111" y="81"/>
                      </a:lnTo>
                      <a:lnTo>
                        <a:pt x="109" y="83"/>
                      </a:lnTo>
                      <a:lnTo>
                        <a:pt x="107" y="83"/>
                      </a:lnTo>
                      <a:lnTo>
                        <a:pt x="105" y="84"/>
                      </a:lnTo>
                      <a:lnTo>
                        <a:pt x="104" y="84"/>
                      </a:lnTo>
                      <a:lnTo>
                        <a:pt x="102" y="83"/>
                      </a:lnTo>
                      <a:lnTo>
                        <a:pt x="101" y="83"/>
                      </a:lnTo>
                      <a:lnTo>
                        <a:pt x="100" y="82"/>
                      </a:lnTo>
                      <a:lnTo>
                        <a:pt x="99" y="81"/>
                      </a:lnTo>
                      <a:lnTo>
                        <a:pt x="98" y="80"/>
                      </a:lnTo>
                      <a:lnTo>
                        <a:pt x="98" y="79"/>
                      </a:lnTo>
                      <a:lnTo>
                        <a:pt x="97" y="78"/>
                      </a:lnTo>
                      <a:lnTo>
                        <a:pt x="97" y="77"/>
                      </a:lnTo>
                      <a:lnTo>
                        <a:pt x="96" y="77"/>
                      </a:lnTo>
                      <a:lnTo>
                        <a:pt x="95" y="78"/>
                      </a:lnTo>
                      <a:lnTo>
                        <a:pt x="93" y="78"/>
                      </a:lnTo>
                      <a:lnTo>
                        <a:pt x="92" y="78"/>
                      </a:lnTo>
                      <a:lnTo>
                        <a:pt x="90" y="78"/>
                      </a:lnTo>
                      <a:lnTo>
                        <a:pt x="89" y="78"/>
                      </a:lnTo>
                      <a:lnTo>
                        <a:pt x="87" y="78"/>
                      </a:lnTo>
                      <a:lnTo>
                        <a:pt x="85" y="78"/>
                      </a:lnTo>
                      <a:lnTo>
                        <a:pt x="83" y="78"/>
                      </a:lnTo>
                      <a:lnTo>
                        <a:pt x="81" y="78"/>
                      </a:lnTo>
                      <a:lnTo>
                        <a:pt x="79" y="78"/>
                      </a:lnTo>
                      <a:lnTo>
                        <a:pt x="77" y="78"/>
                      </a:lnTo>
                      <a:lnTo>
                        <a:pt x="75" y="77"/>
                      </a:lnTo>
                      <a:lnTo>
                        <a:pt x="74" y="77"/>
                      </a:lnTo>
                      <a:lnTo>
                        <a:pt x="72" y="76"/>
                      </a:lnTo>
                      <a:lnTo>
                        <a:pt x="71" y="76"/>
                      </a:lnTo>
                      <a:lnTo>
                        <a:pt x="70" y="77"/>
                      </a:lnTo>
                      <a:lnTo>
                        <a:pt x="69" y="77"/>
                      </a:lnTo>
                      <a:lnTo>
                        <a:pt x="68" y="77"/>
                      </a:lnTo>
                      <a:lnTo>
                        <a:pt x="66" y="78"/>
                      </a:lnTo>
                      <a:lnTo>
                        <a:pt x="64" y="78"/>
                      </a:lnTo>
                      <a:lnTo>
                        <a:pt x="62" y="79"/>
                      </a:lnTo>
                      <a:lnTo>
                        <a:pt x="60" y="79"/>
                      </a:lnTo>
                      <a:lnTo>
                        <a:pt x="58" y="79"/>
                      </a:lnTo>
                      <a:lnTo>
                        <a:pt x="56" y="80"/>
                      </a:lnTo>
                      <a:lnTo>
                        <a:pt x="54" y="80"/>
                      </a:lnTo>
                      <a:lnTo>
                        <a:pt x="52" y="81"/>
                      </a:lnTo>
                      <a:lnTo>
                        <a:pt x="50" y="81"/>
                      </a:lnTo>
                      <a:lnTo>
                        <a:pt x="48" y="82"/>
                      </a:lnTo>
                      <a:lnTo>
                        <a:pt x="46" y="82"/>
                      </a:lnTo>
                      <a:lnTo>
                        <a:pt x="45" y="82"/>
                      </a:lnTo>
                      <a:lnTo>
                        <a:pt x="44" y="83"/>
                      </a:lnTo>
                      <a:lnTo>
                        <a:pt x="42" y="83"/>
                      </a:lnTo>
                      <a:lnTo>
                        <a:pt x="41" y="84"/>
                      </a:lnTo>
                      <a:lnTo>
                        <a:pt x="39" y="84"/>
                      </a:lnTo>
                      <a:lnTo>
                        <a:pt x="37" y="85"/>
                      </a:lnTo>
                      <a:lnTo>
                        <a:pt x="35" y="85"/>
                      </a:lnTo>
                      <a:lnTo>
                        <a:pt x="33" y="85"/>
                      </a:lnTo>
                      <a:lnTo>
                        <a:pt x="30" y="85"/>
                      </a:lnTo>
                      <a:lnTo>
                        <a:pt x="27" y="84"/>
                      </a:lnTo>
                      <a:lnTo>
                        <a:pt x="24" y="84"/>
                      </a:lnTo>
                      <a:lnTo>
                        <a:pt x="21" y="83"/>
                      </a:lnTo>
                      <a:lnTo>
                        <a:pt x="18" y="82"/>
                      </a:lnTo>
                      <a:lnTo>
                        <a:pt x="14" y="81"/>
                      </a:lnTo>
                      <a:lnTo>
                        <a:pt x="11" y="79"/>
                      </a:lnTo>
                      <a:lnTo>
                        <a:pt x="9" y="77"/>
                      </a:lnTo>
                      <a:lnTo>
                        <a:pt x="6" y="75"/>
                      </a:lnTo>
                      <a:lnTo>
                        <a:pt x="4" y="73"/>
                      </a:lnTo>
                      <a:lnTo>
                        <a:pt x="2" y="70"/>
                      </a:lnTo>
                      <a:lnTo>
                        <a:pt x="1" y="67"/>
                      </a:lnTo>
                      <a:lnTo>
                        <a:pt x="0" y="63"/>
                      </a:lnTo>
                      <a:lnTo>
                        <a:pt x="0" y="59"/>
                      </a:lnTo>
                      <a:lnTo>
                        <a:pt x="0" y="55"/>
                      </a:lnTo>
                      <a:lnTo>
                        <a:pt x="2" y="5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48" name="Freeform 2130">
                  <a:extLst>
                    <a:ext uri="{FF2B5EF4-FFF2-40B4-BE49-F238E27FC236}">
                      <a16:creationId xmlns:a16="http://schemas.microsoft.com/office/drawing/2014/main" id="{DBC3AF20-D0DA-4752-ADA8-401F16E35B14}"/>
                    </a:ext>
                  </a:extLst>
                </p:cNvPr>
                <p:cNvSpPr>
                  <a:spLocks/>
                </p:cNvSpPr>
                <p:nvPr/>
              </p:nvSpPr>
              <p:spPr bwMode="auto">
                <a:xfrm>
                  <a:off x="1157" y="184"/>
                  <a:ext cx="154" cy="80"/>
                </a:xfrm>
                <a:custGeom>
                  <a:avLst/>
                  <a:gdLst>
                    <a:gd name="T0" fmla="*/ 6 w 154"/>
                    <a:gd name="T1" fmla="*/ 36 h 80"/>
                    <a:gd name="T2" fmla="*/ 16 w 154"/>
                    <a:gd name="T3" fmla="*/ 20 h 80"/>
                    <a:gd name="T4" fmla="*/ 28 w 154"/>
                    <a:gd name="T5" fmla="*/ 8 h 80"/>
                    <a:gd name="T6" fmla="*/ 43 w 154"/>
                    <a:gd name="T7" fmla="*/ 1 h 80"/>
                    <a:gd name="T8" fmla="*/ 60 w 154"/>
                    <a:gd name="T9" fmla="*/ 1 h 80"/>
                    <a:gd name="T10" fmla="*/ 75 w 154"/>
                    <a:gd name="T11" fmla="*/ 6 h 80"/>
                    <a:gd name="T12" fmla="*/ 83 w 154"/>
                    <a:gd name="T13" fmla="*/ 10 h 80"/>
                    <a:gd name="T14" fmla="*/ 89 w 154"/>
                    <a:gd name="T15" fmla="*/ 12 h 80"/>
                    <a:gd name="T16" fmla="*/ 94 w 154"/>
                    <a:gd name="T17" fmla="*/ 13 h 80"/>
                    <a:gd name="T18" fmla="*/ 97 w 154"/>
                    <a:gd name="T19" fmla="*/ 13 h 80"/>
                    <a:gd name="T20" fmla="*/ 102 w 154"/>
                    <a:gd name="T21" fmla="*/ 13 h 80"/>
                    <a:gd name="T22" fmla="*/ 105 w 154"/>
                    <a:gd name="T23" fmla="*/ 13 h 80"/>
                    <a:gd name="T24" fmla="*/ 108 w 154"/>
                    <a:gd name="T25" fmla="*/ 13 h 80"/>
                    <a:gd name="T26" fmla="*/ 111 w 154"/>
                    <a:gd name="T27" fmla="*/ 14 h 80"/>
                    <a:gd name="T28" fmla="*/ 116 w 154"/>
                    <a:gd name="T29" fmla="*/ 16 h 80"/>
                    <a:gd name="T30" fmla="*/ 118 w 154"/>
                    <a:gd name="T31" fmla="*/ 20 h 80"/>
                    <a:gd name="T32" fmla="*/ 120 w 154"/>
                    <a:gd name="T33" fmla="*/ 21 h 80"/>
                    <a:gd name="T34" fmla="*/ 124 w 154"/>
                    <a:gd name="T35" fmla="*/ 21 h 80"/>
                    <a:gd name="T36" fmla="*/ 131 w 154"/>
                    <a:gd name="T37" fmla="*/ 23 h 80"/>
                    <a:gd name="T38" fmla="*/ 138 w 154"/>
                    <a:gd name="T39" fmla="*/ 26 h 80"/>
                    <a:gd name="T40" fmla="*/ 145 w 154"/>
                    <a:gd name="T41" fmla="*/ 31 h 80"/>
                    <a:gd name="T42" fmla="*/ 150 w 154"/>
                    <a:gd name="T43" fmla="*/ 36 h 80"/>
                    <a:gd name="T44" fmla="*/ 150 w 154"/>
                    <a:gd name="T45" fmla="*/ 37 h 80"/>
                    <a:gd name="T46" fmla="*/ 153 w 154"/>
                    <a:gd name="T47" fmla="*/ 39 h 80"/>
                    <a:gd name="T48" fmla="*/ 154 w 154"/>
                    <a:gd name="T49" fmla="*/ 43 h 80"/>
                    <a:gd name="T50" fmla="*/ 151 w 154"/>
                    <a:gd name="T51" fmla="*/ 48 h 80"/>
                    <a:gd name="T52" fmla="*/ 150 w 154"/>
                    <a:gd name="T53" fmla="*/ 49 h 80"/>
                    <a:gd name="T54" fmla="*/ 148 w 154"/>
                    <a:gd name="T55" fmla="*/ 50 h 80"/>
                    <a:gd name="T56" fmla="*/ 145 w 154"/>
                    <a:gd name="T57" fmla="*/ 52 h 80"/>
                    <a:gd name="T58" fmla="*/ 143 w 154"/>
                    <a:gd name="T59" fmla="*/ 53 h 80"/>
                    <a:gd name="T60" fmla="*/ 138 w 154"/>
                    <a:gd name="T61" fmla="*/ 54 h 80"/>
                    <a:gd name="T62" fmla="*/ 131 w 154"/>
                    <a:gd name="T63" fmla="*/ 54 h 80"/>
                    <a:gd name="T64" fmla="*/ 127 w 154"/>
                    <a:gd name="T65" fmla="*/ 53 h 80"/>
                    <a:gd name="T66" fmla="*/ 125 w 154"/>
                    <a:gd name="T67" fmla="*/ 53 h 80"/>
                    <a:gd name="T68" fmla="*/ 122 w 154"/>
                    <a:gd name="T69" fmla="*/ 52 h 80"/>
                    <a:gd name="T70" fmla="*/ 119 w 154"/>
                    <a:gd name="T71" fmla="*/ 55 h 80"/>
                    <a:gd name="T72" fmla="*/ 115 w 154"/>
                    <a:gd name="T73" fmla="*/ 59 h 80"/>
                    <a:gd name="T74" fmla="*/ 112 w 154"/>
                    <a:gd name="T75" fmla="*/ 62 h 80"/>
                    <a:gd name="T76" fmla="*/ 111 w 154"/>
                    <a:gd name="T77" fmla="*/ 68 h 80"/>
                    <a:gd name="T78" fmla="*/ 108 w 154"/>
                    <a:gd name="T79" fmla="*/ 76 h 80"/>
                    <a:gd name="T80" fmla="*/ 103 w 154"/>
                    <a:gd name="T81" fmla="*/ 78 h 80"/>
                    <a:gd name="T82" fmla="*/ 100 w 154"/>
                    <a:gd name="T83" fmla="*/ 78 h 80"/>
                    <a:gd name="T84" fmla="*/ 97 w 154"/>
                    <a:gd name="T85" fmla="*/ 76 h 80"/>
                    <a:gd name="T86" fmla="*/ 96 w 154"/>
                    <a:gd name="T87" fmla="*/ 74 h 80"/>
                    <a:gd name="T88" fmla="*/ 92 w 154"/>
                    <a:gd name="T89" fmla="*/ 74 h 80"/>
                    <a:gd name="T90" fmla="*/ 82 w 154"/>
                    <a:gd name="T91" fmla="*/ 74 h 80"/>
                    <a:gd name="T92" fmla="*/ 73 w 154"/>
                    <a:gd name="T93" fmla="*/ 72 h 80"/>
                    <a:gd name="T94" fmla="*/ 71 w 154"/>
                    <a:gd name="T95" fmla="*/ 72 h 80"/>
                    <a:gd name="T96" fmla="*/ 67 w 154"/>
                    <a:gd name="T97" fmla="*/ 73 h 80"/>
                    <a:gd name="T98" fmla="*/ 60 w 154"/>
                    <a:gd name="T99" fmla="*/ 74 h 80"/>
                    <a:gd name="T100" fmla="*/ 53 w 154"/>
                    <a:gd name="T101" fmla="*/ 75 h 80"/>
                    <a:gd name="T102" fmla="*/ 46 w 154"/>
                    <a:gd name="T103" fmla="*/ 76 h 80"/>
                    <a:gd name="T104" fmla="*/ 43 w 154"/>
                    <a:gd name="T105" fmla="*/ 77 h 80"/>
                    <a:gd name="T106" fmla="*/ 38 w 154"/>
                    <a:gd name="T107" fmla="*/ 79 h 80"/>
                    <a:gd name="T108" fmla="*/ 31 w 154"/>
                    <a:gd name="T109" fmla="*/ 80 h 80"/>
                    <a:gd name="T110" fmla="*/ 22 w 154"/>
                    <a:gd name="T111" fmla="*/ 79 h 80"/>
                    <a:gd name="T112" fmla="*/ 13 w 154"/>
                    <a:gd name="T113" fmla="*/ 76 h 80"/>
                    <a:gd name="T114" fmla="*/ 6 w 154"/>
                    <a:gd name="T115" fmla="*/ 70 h 80"/>
                    <a:gd name="T116" fmla="*/ 1 w 154"/>
                    <a:gd name="T117" fmla="*/ 62 h 80"/>
                    <a:gd name="T118" fmla="*/ 0 w 154"/>
                    <a:gd name="T119" fmla="*/ 52 h 8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54" h="80">
                      <a:moveTo>
                        <a:pt x="1" y="47"/>
                      </a:moveTo>
                      <a:lnTo>
                        <a:pt x="3" y="41"/>
                      </a:lnTo>
                      <a:lnTo>
                        <a:pt x="6" y="36"/>
                      </a:lnTo>
                      <a:lnTo>
                        <a:pt x="9" y="30"/>
                      </a:lnTo>
                      <a:lnTo>
                        <a:pt x="12" y="25"/>
                      </a:lnTo>
                      <a:lnTo>
                        <a:pt x="16" y="20"/>
                      </a:lnTo>
                      <a:lnTo>
                        <a:pt x="20" y="16"/>
                      </a:lnTo>
                      <a:lnTo>
                        <a:pt x="24" y="12"/>
                      </a:lnTo>
                      <a:lnTo>
                        <a:pt x="28" y="8"/>
                      </a:lnTo>
                      <a:lnTo>
                        <a:pt x="33" y="6"/>
                      </a:lnTo>
                      <a:lnTo>
                        <a:pt x="38" y="3"/>
                      </a:lnTo>
                      <a:lnTo>
                        <a:pt x="43" y="1"/>
                      </a:lnTo>
                      <a:lnTo>
                        <a:pt x="48" y="1"/>
                      </a:lnTo>
                      <a:lnTo>
                        <a:pt x="54" y="0"/>
                      </a:lnTo>
                      <a:lnTo>
                        <a:pt x="60" y="1"/>
                      </a:lnTo>
                      <a:lnTo>
                        <a:pt x="65" y="2"/>
                      </a:lnTo>
                      <a:lnTo>
                        <a:pt x="71" y="5"/>
                      </a:lnTo>
                      <a:lnTo>
                        <a:pt x="75" y="6"/>
                      </a:lnTo>
                      <a:lnTo>
                        <a:pt x="78" y="8"/>
                      </a:lnTo>
                      <a:lnTo>
                        <a:pt x="81" y="9"/>
                      </a:lnTo>
                      <a:lnTo>
                        <a:pt x="83" y="10"/>
                      </a:lnTo>
                      <a:lnTo>
                        <a:pt x="86" y="11"/>
                      </a:lnTo>
                      <a:lnTo>
                        <a:pt x="88" y="12"/>
                      </a:lnTo>
                      <a:lnTo>
                        <a:pt x="89" y="12"/>
                      </a:lnTo>
                      <a:lnTo>
                        <a:pt x="91" y="12"/>
                      </a:lnTo>
                      <a:lnTo>
                        <a:pt x="92" y="13"/>
                      </a:lnTo>
                      <a:lnTo>
                        <a:pt x="94" y="13"/>
                      </a:lnTo>
                      <a:lnTo>
                        <a:pt x="95" y="13"/>
                      </a:lnTo>
                      <a:lnTo>
                        <a:pt x="96" y="13"/>
                      </a:lnTo>
                      <a:lnTo>
                        <a:pt x="97" y="13"/>
                      </a:lnTo>
                      <a:lnTo>
                        <a:pt x="99" y="13"/>
                      </a:lnTo>
                      <a:lnTo>
                        <a:pt x="100" y="13"/>
                      </a:lnTo>
                      <a:lnTo>
                        <a:pt x="102" y="13"/>
                      </a:lnTo>
                      <a:lnTo>
                        <a:pt x="103" y="13"/>
                      </a:lnTo>
                      <a:lnTo>
                        <a:pt x="104" y="13"/>
                      </a:lnTo>
                      <a:lnTo>
                        <a:pt x="105" y="13"/>
                      </a:lnTo>
                      <a:lnTo>
                        <a:pt x="106" y="13"/>
                      </a:lnTo>
                      <a:lnTo>
                        <a:pt x="107" y="13"/>
                      </a:lnTo>
                      <a:lnTo>
                        <a:pt x="108" y="13"/>
                      </a:lnTo>
                      <a:lnTo>
                        <a:pt x="109" y="13"/>
                      </a:lnTo>
                      <a:lnTo>
                        <a:pt x="110" y="13"/>
                      </a:lnTo>
                      <a:lnTo>
                        <a:pt x="111" y="14"/>
                      </a:lnTo>
                      <a:lnTo>
                        <a:pt x="113" y="15"/>
                      </a:lnTo>
                      <a:lnTo>
                        <a:pt x="115" y="15"/>
                      </a:lnTo>
                      <a:lnTo>
                        <a:pt x="116" y="16"/>
                      </a:lnTo>
                      <a:lnTo>
                        <a:pt x="117" y="17"/>
                      </a:lnTo>
                      <a:lnTo>
                        <a:pt x="118" y="18"/>
                      </a:lnTo>
                      <a:lnTo>
                        <a:pt x="118" y="20"/>
                      </a:lnTo>
                      <a:lnTo>
                        <a:pt x="119" y="21"/>
                      </a:lnTo>
                      <a:lnTo>
                        <a:pt x="120" y="21"/>
                      </a:lnTo>
                      <a:lnTo>
                        <a:pt x="121" y="21"/>
                      </a:lnTo>
                      <a:lnTo>
                        <a:pt x="122" y="21"/>
                      </a:lnTo>
                      <a:lnTo>
                        <a:pt x="124" y="21"/>
                      </a:lnTo>
                      <a:lnTo>
                        <a:pt x="126" y="22"/>
                      </a:lnTo>
                      <a:lnTo>
                        <a:pt x="128" y="22"/>
                      </a:lnTo>
                      <a:lnTo>
                        <a:pt x="131" y="23"/>
                      </a:lnTo>
                      <a:lnTo>
                        <a:pt x="133" y="24"/>
                      </a:lnTo>
                      <a:lnTo>
                        <a:pt x="136" y="25"/>
                      </a:lnTo>
                      <a:lnTo>
                        <a:pt x="138" y="26"/>
                      </a:lnTo>
                      <a:lnTo>
                        <a:pt x="141" y="28"/>
                      </a:lnTo>
                      <a:lnTo>
                        <a:pt x="143" y="29"/>
                      </a:lnTo>
                      <a:lnTo>
                        <a:pt x="145" y="31"/>
                      </a:lnTo>
                      <a:lnTo>
                        <a:pt x="148" y="34"/>
                      </a:lnTo>
                      <a:lnTo>
                        <a:pt x="150" y="36"/>
                      </a:lnTo>
                      <a:lnTo>
                        <a:pt x="150" y="37"/>
                      </a:lnTo>
                      <a:lnTo>
                        <a:pt x="151" y="37"/>
                      </a:lnTo>
                      <a:lnTo>
                        <a:pt x="152" y="38"/>
                      </a:lnTo>
                      <a:lnTo>
                        <a:pt x="153" y="39"/>
                      </a:lnTo>
                      <a:lnTo>
                        <a:pt x="153" y="40"/>
                      </a:lnTo>
                      <a:lnTo>
                        <a:pt x="154" y="41"/>
                      </a:lnTo>
                      <a:lnTo>
                        <a:pt x="154" y="43"/>
                      </a:lnTo>
                      <a:lnTo>
                        <a:pt x="153" y="46"/>
                      </a:lnTo>
                      <a:lnTo>
                        <a:pt x="152" y="48"/>
                      </a:lnTo>
                      <a:lnTo>
                        <a:pt x="151" y="48"/>
                      </a:lnTo>
                      <a:lnTo>
                        <a:pt x="150" y="48"/>
                      </a:lnTo>
                      <a:lnTo>
                        <a:pt x="150" y="49"/>
                      </a:lnTo>
                      <a:lnTo>
                        <a:pt x="149" y="49"/>
                      </a:lnTo>
                      <a:lnTo>
                        <a:pt x="149" y="50"/>
                      </a:lnTo>
                      <a:lnTo>
                        <a:pt x="148" y="50"/>
                      </a:lnTo>
                      <a:lnTo>
                        <a:pt x="146" y="51"/>
                      </a:lnTo>
                      <a:lnTo>
                        <a:pt x="145" y="52"/>
                      </a:lnTo>
                      <a:lnTo>
                        <a:pt x="144" y="52"/>
                      </a:lnTo>
                      <a:lnTo>
                        <a:pt x="143" y="52"/>
                      </a:lnTo>
                      <a:lnTo>
                        <a:pt x="143" y="53"/>
                      </a:lnTo>
                      <a:lnTo>
                        <a:pt x="142" y="53"/>
                      </a:lnTo>
                      <a:lnTo>
                        <a:pt x="140" y="54"/>
                      </a:lnTo>
                      <a:lnTo>
                        <a:pt x="138" y="54"/>
                      </a:lnTo>
                      <a:lnTo>
                        <a:pt x="136" y="54"/>
                      </a:lnTo>
                      <a:lnTo>
                        <a:pt x="134" y="54"/>
                      </a:lnTo>
                      <a:lnTo>
                        <a:pt x="131" y="54"/>
                      </a:lnTo>
                      <a:lnTo>
                        <a:pt x="128" y="53"/>
                      </a:lnTo>
                      <a:lnTo>
                        <a:pt x="127" y="53"/>
                      </a:lnTo>
                      <a:lnTo>
                        <a:pt x="126" y="53"/>
                      </a:lnTo>
                      <a:lnTo>
                        <a:pt x="125" y="53"/>
                      </a:lnTo>
                      <a:lnTo>
                        <a:pt x="124" y="53"/>
                      </a:lnTo>
                      <a:lnTo>
                        <a:pt x="123" y="52"/>
                      </a:lnTo>
                      <a:lnTo>
                        <a:pt x="122" y="52"/>
                      </a:lnTo>
                      <a:lnTo>
                        <a:pt x="122" y="53"/>
                      </a:lnTo>
                      <a:lnTo>
                        <a:pt x="121" y="54"/>
                      </a:lnTo>
                      <a:lnTo>
                        <a:pt x="119" y="55"/>
                      </a:lnTo>
                      <a:lnTo>
                        <a:pt x="118" y="56"/>
                      </a:lnTo>
                      <a:lnTo>
                        <a:pt x="117" y="58"/>
                      </a:lnTo>
                      <a:lnTo>
                        <a:pt x="115" y="59"/>
                      </a:lnTo>
                      <a:lnTo>
                        <a:pt x="113" y="60"/>
                      </a:lnTo>
                      <a:lnTo>
                        <a:pt x="112" y="61"/>
                      </a:lnTo>
                      <a:lnTo>
                        <a:pt x="112" y="62"/>
                      </a:lnTo>
                      <a:lnTo>
                        <a:pt x="112" y="63"/>
                      </a:lnTo>
                      <a:lnTo>
                        <a:pt x="111" y="66"/>
                      </a:lnTo>
                      <a:lnTo>
                        <a:pt x="111" y="68"/>
                      </a:lnTo>
                      <a:lnTo>
                        <a:pt x="111" y="71"/>
                      </a:lnTo>
                      <a:lnTo>
                        <a:pt x="110" y="74"/>
                      </a:lnTo>
                      <a:lnTo>
                        <a:pt x="108" y="76"/>
                      </a:lnTo>
                      <a:lnTo>
                        <a:pt x="106" y="77"/>
                      </a:lnTo>
                      <a:lnTo>
                        <a:pt x="105" y="78"/>
                      </a:lnTo>
                      <a:lnTo>
                        <a:pt x="103" y="78"/>
                      </a:lnTo>
                      <a:lnTo>
                        <a:pt x="102" y="78"/>
                      </a:lnTo>
                      <a:lnTo>
                        <a:pt x="101" y="78"/>
                      </a:lnTo>
                      <a:lnTo>
                        <a:pt x="100" y="78"/>
                      </a:lnTo>
                      <a:lnTo>
                        <a:pt x="98" y="77"/>
                      </a:lnTo>
                      <a:lnTo>
                        <a:pt x="97" y="76"/>
                      </a:lnTo>
                      <a:lnTo>
                        <a:pt x="96" y="75"/>
                      </a:lnTo>
                      <a:lnTo>
                        <a:pt x="96" y="74"/>
                      </a:lnTo>
                      <a:lnTo>
                        <a:pt x="95" y="73"/>
                      </a:lnTo>
                      <a:lnTo>
                        <a:pt x="94" y="74"/>
                      </a:lnTo>
                      <a:lnTo>
                        <a:pt x="92" y="74"/>
                      </a:lnTo>
                      <a:lnTo>
                        <a:pt x="89" y="74"/>
                      </a:lnTo>
                      <a:lnTo>
                        <a:pt x="86" y="74"/>
                      </a:lnTo>
                      <a:lnTo>
                        <a:pt x="82" y="74"/>
                      </a:lnTo>
                      <a:lnTo>
                        <a:pt x="79" y="74"/>
                      </a:lnTo>
                      <a:lnTo>
                        <a:pt x="76" y="73"/>
                      </a:lnTo>
                      <a:lnTo>
                        <a:pt x="73" y="72"/>
                      </a:lnTo>
                      <a:lnTo>
                        <a:pt x="72" y="72"/>
                      </a:lnTo>
                      <a:lnTo>
                        <a:pt x="71" y="72"/>
                      </a:lnTo>
                      <a:lnTo>
                        <a:pt x="70" y="72"/>
                      </a:lnTo>
                      <a:lnTo>
                        <a:pt x="68" y="73"/>
                      </a:lnTo>
                      <a:lnTo>
                        <a:pt x="67" y="73"/>
                      </a:lnTo>
                      <a:lnTo>
                        <a:pt x="65" y="73"/>
                      </a:lnTo>
                      <a:lnTo>
                        <a:pt x="62" y="74"/>
                      </a:lnTo>
                      <a:lnTo>
                        <a:pt x="60" y="74"/>
                      </a:lnTo>
                      <a:lnTo>
                        <a:pt x="58" y="74"/>
                      </a:lnTo>
                      <a:lnTo>
                        <a:pt x="55" y="75"/>
                      </a:lnTo>
                      <a:lnTo>
                        <a:pt x="53" y="75"/>
                      </a:lnTo>
                      <a:lnTo>
                        <a:pt x="51" y="76"/>
                      </a:lnTo>
                      <a:lnTo>
                        <a:pt x="48" y="76"/>
                      </a:lnTo>
                      <a:lnTo>
                        <a:pt x="46" y="76"/>
                      </a:lnTo>
                      <a:lnTo>
                        <a:pt x="45" y="77"/>
                      </a:lnTo>
                      <a:lnTo>
                        <a:pt x="44" y="77"/>
                      </a:lnTo>
                      <a:lnTo>
                        <a:pt x="43" y="77"/>
                      </a:lnTo>
                      <a:lnTo>
                        <a:pt x="41" y="78"/>
                      </a:lnTo>
                      <a:lnTo>
                        <a:pt x="39" y="78"/>
                      </a:lnTo>
                      <a:lnTo>
                        <a:pt x="38" y="79"/>
                      </a:lnTo>
                      <a:lnTo>
                        <a:pt x="36" y="79"/>
                      </a:lnTo>
                      <a:lnTo>
                        <a:pt x="33" y="79"/>
                      </a:lnTo>
                      <a:lnTo>
                        <a:pt x="31" y="80"/>
                      </a:lnTo>
                      <a:lnTo>
                        <a:pt x="28" y="79"/>
                      </a:lnTo>
                      <a:lnTo>
                        <a:pt x="25" y="79"/>
                      </a:lnTo>
                      <a:lnTo>
                        <a:pt x="22" y="79"/>
                      </a:lnTo>
                      <a:lnTo>
                        <a:pt x="19" y="78"/>
                      </a:lnTo>
                      <a:lnTo>
                        <a:pt x="16" y="77"/>
                      </a:lnTo>
                      <a:lnTo>
                        <a:pt x="13" y="76"/>
                      </a:lnTo>
                      <a:lnTo>
                        <a:pt x="11" y="74"/>
                      </a:lnTo>
                      <a:lnTo>
                        <a:pt x="8" y="72"/>
                      </a:lnTo>
                      <a:lnTo>
                        <a:pt x="6" y="70"/>
                      </a:lnTo>
                      <a:lnTo>
                        <a:pt x="4" y="68"/>
                      </a:lnTo>
                      <a:lnTo>
                        <a:pt x="2" y="65"/>
                      </a:lnTo>
                      <a:lnTo>
                        <a:pt x="1" y="62"/>
                      </a:lnTo>
                      <a:lnTo>
                        <a:pt x="0" y="59"/>
                      </a:lnTo>
                      <a:lnTo>
                        <a:pt x="0" y="55"/>
                      </a:lnTo>
                      <a:lnTo>
                        <a:pt x="0" y="52"/>
                      </a:lnTo>
                      <a:lnTo>
                        <a:pt x="1" y="4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49" name="Freeform 2131">
                  <a:extLst>
                    <a:ext uri="{FF2B5EF4-FFF2-40B4-BE49-F238E27FC236}">
                      <a16:creationId xmlns:a16="http://schemas.microsoft.com/office/drawing/2014/main" id="{760E9F2E-FD5D-48D4-83BF-165EC637C53E}"/>
                    </a:ext>
                  </a:extLst>
                </p:cNvPr>
                <p:cNvSpPr>
                  <a:spLocks/>
                </p:cNvSpPr>
                <p:nvPr/>
              </p:nvSpPr>
              <p:spPr bwMode="auto">
                <a:xfrm>
                  <a:off x="1159" y="187"/>
                  <a:ext cx="150" cy="73"/>
                </a:xfrm>
                <a:custGeom>
                  <a:avLst/>
                  <a:gdLst>
                    <a:gd name="T0" fmla="*/ 6 w 150"/>
                    <a:gd name="T1" fmla="*/ 33 h 73"/>
                    <a:gd name="T2" fmla="*/ 16 w 150"/>
                    <a:gd name="T3" fmla="*/ 19 h 73"/>
                    <a:gd name="T4" fmla="*/ 28 w 150"/>
                    <a:gd name="T5" fmla="*/ 8 h 73"/>
                    <a:gd name="T6" fmla="*/ 42 w 150"/>
                    <a:gd name="T7" fmla="*/ 1 h 73"/>
                    <a:gd name="T8" fmla="*/ 57 w 150"/>
                    <a:gd name="T9" fmla="*/ 0 h 73"/>
                    <a:gd name="T10" fmla="*/ 71 w 150"/>
                    <a:gd name="T11" fmla="*/ 6 h 73"/>
                    <a:gd name="T12" fmla="*/ 80 w 150"/>
                    <a:gd name="T13" fmla="*/ 9 h 73"/>
                    <a:gd name="T14" fmla="*/ 86 w 150"/>
                    <a:gd name="T15" fmla="*/ 11 h 73"/>
                    <a:gd name="T16" fmla="*/ 91 w 150"/>
                    <a:gd name="T17" fmla="*/ 12 h 73"/>
                    <a:gd name="T18" fmla="*/ 95 w 150"/>
                    <a:gd name="T19" fmla="*/ 12 h 73"/>
                    <a:gd name="T20" fmla="*/ 99 w 150"/>
                    <a:gd name="T21" fmla="*/ 12 h 73"/>
                    <a:gd name="T22" fmla="*/ 102 w 150"/>
                    <a:gd name="T23" fmla="*/ 12 h 73"/>
                    <a:gd name="T24" fmla="*/ 105 w 150"/>
                    <a:gd name="T25" fmla="*/ 12 h 73"/>
                    <a:gd name="T26" fmla="*/ 108 w 150"/>
                    <a:gd name="T27" fmla="*/ 13 h 73"/>
                    <a:gd name="T28" fmla="*/ 113 w 150"/>
                    <a:gd name="T29" fmla="*/ 15 h 73"/>
                    <a:gd name="T30" fmla="*/ 115 w 150"/>
                    <a:gd name="T31" fmla="*/ 18 h 73"/>
                    <a:gd name="T32" fmla="*/ 117 w 150"/>
                    <a:gd name="T33" fmla="*/ 19 h 73"/>
                    <a:gd name="T34" fmla="*/ 121 w 150"/>
                    <a:gd name="T35" fmla="*/ 20 h 73"/>
                    <a:gd name="T36" fmla="*/ 128 w 150"/>
                    <a:gd name="T37" fmla="*/ 21 h 73"/>
                    <a:gd name="T38" fmla="*/ 135 w 150"/>
                    <a:gd name="T39" fmla="*/ 24 h 73"/>
                    <a:gd name="T40" fmla="*/ 142 w 150"/>
                    <a:gd name="T41" fmla="*/ 29 h 73"/>
                    <a:gd name="T42" fmla="*/ 146 w 150"/>
                    <a:gd name="T43" fmla="*/ 33 h 73"/>
                    <a:gd name="T44" fmla="*/ 147 w 150"/>
                    <a:gd name="T45" fmla="*/ 34 h 73"/>
                    <a:gd name="T46" fmla="*/ 149 w 150"/>
                    <a:gd name="T47" fmla="*/ 36 h 73"/>
                    <a:gd name="T48" fmla="*/ 150 w 150"/>
                    <a:gd name="T49" fmla="*/ 40 h 73"/>
                    <a:gd name="T50" fmla="*/ 148 w 150"/>
                    <a:gd name="T51" fmla="*/ 44 h 73"/>
                    <a:gd name="T52" fmla="*/ 146 w 150"/>
                    <a:gd name="T53" fmla="*/ 45 h 73"/>
                    <a:gd name="T54" fmla="*/ 144 w 150"/>
                    <a:gd name="T55" fmla="*/ 47 h 73"/>
                    <a:gd name="T56" fmla="*/ 142 w 150"/>
                    <a:gd name="T57" fmla="*/ 48 h 73"/>
                    <a:gd name="T58" fmla="*/ 139 w 150"/>
                    <a:gd name="T59" fmla="*/ 49 h 73"/>
                    <a:gd name="T60" fmla="*/ 135 w 150"/>
                    <a:gd name="T61" fmla="*/ 50 h 73"/>
                    <a:gd name="T62" fmla="*/ 128 w 150"/>
                    <a:gd name="T63" fmla="*/ 50 h 73"/>
                    <a:gd name="T64" fmla="*/ 124 w 150"/>
                    <a:gd name="T65" fmla="*/ 49 h 73"/>
                    <a:gd name="T66" fmla="*/ 122 w 150"/>
                    <a:gd name="T67" fmla="*/ 49 h 73"/>
                    <a:gd name="T68" fmla="*/ 120 w 150"/>
                    <a:gd name="T69" fmla="*/ 48 h 73"/>
                    <a:gd name="T70" fmla="*/ 117 w 150"/>
                    <a:gd name="T71" fmla="*/ 51 h 73"/>
                    <a:gd name="T72" fmla="*/ 112 w 150"/>
                    <a:gd name="T73" fmla="*/ 55 h 73"/>
                    <a:gd name="T74" fmla="*/ 109 w 150"/>
                    <a:gd name="T75" fmla="*/ 57 h 73"/>
                    <a:gd name="T76" fmla="*/ 109 w 150"/>
                    <a:gd name="T77" fmla="*/ 63 h 73"/>
                    <a:gd name="T78" fmla="*/ 106 w 150"/>
                    <a:gd name="T79" fmla="*/ 70 h 73"/>
                    <a:gd name="T80" fmla="*/ 102 w 150"/>
                    <a:gd name="T81" fmla="*/ 72 h 73"/>
                    <a:gd name="T82" fmla="*/ 99 w 150"/>
                    <a:gd name="T83" fmla="*/ 72 h 73"/>
                    <a:gd name="T84" fmla="*/ 96 w 150"/>
                    <a:gd name="T85" fmla="*/ 70 h 73"/>
                    <a:gd name="T86" fmla="*/ 95 w 150"/>
                    <a:gd name="T87" fmla="*/ 69 h 73"/>
                    <a:gd name="T88" fmla="*/ 91 w 150"/>
                    <a:gd name="T89" fmla="*/ 69 h 73"/>
                    <a:gd name="T90" fmla="*/ 83 w 150"/>
                    <a:gd name="T91" fmla="*/ 69 h 73"/>
                    <a:gd name="T92" fmla="*/ 76 w 150"/>
                    <a:gd name="T93" fmla="*/ 66 h 73"/>
                    <a:gd name="T94" fmla="*/ 73 w 150"/>
                    <a:gd name="T95" fmla="*/ 66 h 73"/>
                    <a:gd name="T96" fmla="*/ 68 w 150"/>
                    <a:gd name="T97" fmla="*/ 67 h 73"/>
                    <a:gd name="T98" fmla="*/ 60 w 150"/>
                    <a:gd name="T99" fmla="*/ 68 h 73"/>
                    <a:gd name="T100" fmla="*/ 53 w 150"/>
                    <a:gd name="T101" fmla="*/ 69 h 73"/>
                    <a:gd name="T102" fmla="*/ 46 w 150"/>
                    <a:gd name="T103" fmla="*/ 69 h 73"/>
                    <a:gd name="T104" fmla="*/ 43 w 150"/>
                    <a:gd name="T105" fmla="*/ 70 h 73"/>
                    <a:gd name="T106" fmla="*/ 37 w 150"/>
                    <a:gd name="T107" fmla="*/ 72 h 73"/>
                    <a:gd name="T108" fmla="*/ 30 w 150"/>
                    <a:gd name="T109" fmla="*/ 73 h 73"/>
                    <a:gd name="T110" fmla="*/ 22 w 150"/>
                    <a:gd name="T111" fmla="*/ 73 h 73"/>
                    <a:gd name="T112" fmla="*/ 13 w 150"/>
                    <a:gd name="T113" fmla="*/ 70 h 73"/>
                    <a:gd name="T114" fmla="*/ 6 w 150"/>
                    <a:gd name="T115" fmla="*/ 65 h 73"/>
                    <a:gd name="T116" fmla="*/ 1 w 150"/>
                    <a:gd name="T117" fmla="*/ 57 h 73"/>
                    <a:gd name="T118" fmla="*/ 1 w 150"/>
                    <a:gd name="T119" fmla="*/ 47 h 7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50" h="73">
                      <a:moveTo>
                        <a:pt x="2" y="44"/>
                      </a:moveTo>
                      <a:lnTo>
                        <a:pt x="4" y="38"/>
                      </a:lnTo>
                      <a:lnTo>
                        <a:pt x="6" y="33"/>
                      </a:lnTo>
                      <a:lnTo>
                        <a:pt x="9" y="28"/>
                      </a:lnTo>
                      <a:lnTo>
                        <a:pt x="12" y="23"/>
                      </a:lnTo>
                      <a:lnTo>
                        <a:pt x="16" y="19"/>
                      </a:lnTo>
                      <a:lnTo>
                        <a:pt x="19" y="14"/>
                      </a:lnTo>
                      <a:lnTo>
                        <a:pt x="23" y="11"/>
                      </a:lnTo>
                      <a:lnTo>
                        <a:pt x="28" y="8"/>
                      </a:lnTo>
                      <a:lnTo>
                        <a:pt x="32" y="5"/>
                      </a:lnTo>
                      <a:lnTo>
                        <a:pt x="37" y="3"/>
                      </a:lnTo>
                      <a:lnTo>
                        <a:pt x="42" y="1"/>
                      </a:lnTo>
                      <a:lnTo>
                        <a:pt x="46" y="0"/>
                      </a:lnTo>
                      <a:lnTo>
                        <a:pt x="52" y="0"/>
                      </a:lnTo>
                      <a:lnTo>
                        <a:pt x="57" y="0"/>
                      </a:lnTo>
                      <a:lnTo>
                        <a:pt x="62" y="2"/>
                      </a:lnTo>
                      <a:lnTo>
                        <a:pt x="68" y="4"/>
                      </a:lnTo>
                      <a:lnTo>
                        <a:pt x="71" y="6"/>
                      </a:lnTo>
                      <a:lnTo>
                        <a:pt x="74" y="7"/>
                      </a:lnTo>
                      <a:lnTo>
                        <a:pt x="77" y="8"/>
                      </a:lnTo>
                      <a:lnTo>
                        <a:pt x="80" y="9"/>
                      </a:lnTo>
                      <a:lnTo>
                        <a:pt x="82" y="10"/>
                      </a:lnTo>
                      <a:lnTo>
                        <a:pt x="84" y="10"/>
                      </a:lnTo>
                      <a:lnTo>
                        <a:pt x="86" y="11"/>
                      </a:lnTo>
                      <a:lnTo>
                        <a:pt x="88" y="11"/>
                      </a:lnTo>
                      <a:lnTo>
                        <a:pt x="89" y="12"/>
                      </a:lnTo>
                      <a:lnTo>
                        <a:pt x="91" y="12"/>
                      </a:lnTo>
                      <a:lnTo>
                        <a:pt x="92" y="12"/>
                      </a:lnTo>
                      <a:lnTo>
                        <a:pt x="93" y="12"/>
                      </a:lnTo>
                      <a:lnTo>
                        <a:pt x="95" y="12"/>
                      </a:lnTo>
                      <a:lnTo>
                        <a:pt x="96" y="12"/>
                      </a:lnTo>
                      <a:lnTo>
                        <a:pt x="97" y="12"/>
                      </a:lnTo>
                      <a:lnTo>
                        <a:pt x="99" y="12"/>
                      </a:lnTo>
                      <a:lnTo>
                        <a:pt x="100" y="12"/>
                      </a:lnTo>
                      <a:lnTo>
                        <a:pt x="101" y="12"/>
                      </a:lnTo>
                      <a:lnTo>
                        <a:pt x="102" y="12"/>
                      </a:lnTo>
                      <a:lnTo>
                        <a:pt x="103" y="12"/>
                      </a:lnTo>
                      <a:lnTo>
                        <a:pt x="104" y="12"/>
                      </a:lnTo>
                      <a:lnTo>
                        <a:pt x="105" y="12"/>
                      </a:lnTo>
                      <a:lnTo>
                        <a:pt x="106" y="12"/>
                      </a:lnTo>
                      <a:lnTo>
                        <a:pt x="107" y="12"/>
                      </a:lnTo>
                      <a:lnTo>
                        <a:pt x="108" y="13"/>
                      </a:lnTo>
                      <a:lnTo>
                        <a:pt x="110" y="13"/>
                      </a:lnTo>
                      <a:lnTo>
                        <a:pt x="112" y="14"/>
                      </a:lnTo>
                      <a:lnTo>
                        <a:pt x="113" y="15"/>
                      </a:lnTo>
                      <a:lnTo>
                        <a:pt x="114" y="16"/>
                      </a:lnTo>
                      <a:lnTo>
                        <a:pt x="115" y="17"/>
                      </a:lnTo>
                      <a:lnTo>
                        <a:pt x="115" y="18"/>
                      </a:lnTo>
                      <a:lnTo>
                        <a:pt x="116" y="19"/>
                      </a:lnTo>
                      <a:lnTo>
                        <a:pt x="117" y="19"/>
                      </a:lnTo>
                      <a:lnTo>
                        <a:pt x="118" y="19"/>
                      </a:lnTo>
                      <a:lnTo>
                        <a:pt x="119" y="20"/>
                      </a:lnTo>
                      <a:lnTo>
                        <a:pt x="121" y="20"/>
                      </a:lnTo>
                      <a:lnTo>
                        <a:pt x="123" y="20"/>
                      </a:lnTo>
                      <a:lnTo>
                        <a:pt x="125" y="21"/>
                      </a:lnTo>
                      <a:lnTo>
                        <a:pt x="128" y="21"/>
                      </a:lnTo>
                      <a:lnTo>
                        <a:pt x="130" y="22"/>
                      </a:lnTo>
                      <a:lnTo>
                        <a:pt x="133" y="23"/>
                      </a:lnTo>
                      <a:lnTo>
                        <a:pt x="135" y="24"/>
                      </a:lnTo>
                      <a:lnTo>
                        <a:pt x="137" y="25"/>
                      </a:lnTo>
                      <a:lnTo>
                        <a:pt x="140" y="27"/>
                      </a:lnTo>
                      <a:lnTo>
                        <a:pt x="142" y="29"/>
                      </a:lnTo>
                      <a:lnTo>
                        <a:pt x="144" y="31"/>
                      </a:lnTo>
                      <a:lnTo>
                        <a:pt x="146" y="33"/>
                      </a:lnTo>
                      <a:lnTo>
                        <a:pt x="147" y="34"/>
                      </a:lnTo>
                      <a:lnTo>
                        <a:pt x="148" y="35"/>
                      </a:lnTo>
                      <a:lnTo>
                        <a:pt x="149" y="36"/>
                      </a:lnTo>
                      <a:lnTo>
                        <a:pt x="150" y="37"/>
                      </a:lnTo>
                      <a:lnTo>
                        <a:pt x="150" y="38"/>
                      </a:lnTo>
                      <a:lnTo>
                        <a:pt x="150" y="40"/>
                      </a:lnTo>
                      <a:lnTo>
                        <a:pt x="150" y="42"/>
                      </a:lnTo>
                      <a:lnTo>
                        <a:pt x="148" y="44"/>
                      </a:lnTo>
                      <a:lnTo>
                        <a:pt x="147" y="45"/>
                      </a:lnTo>
                      <a:lnTo>
                        <a:pt x="146" y="45"/>
                      </a:lnTo>
                      <a:lnTo>
                        <a:pt x="146" y="46"/>
                      </a:lnTo>
                      <a:lnTo>
                        <a:pt x="145" y="46"/>
                      </a:lnTo>
                      <a:lnTo>
                        <a:pt x="144" y="47"/>
                      </a:lnTo>
                      <a:lnTo>
                        <a:pt x="143" y="47"/>
                      </a:lnTo>
                      <a:lnTo>
                        <a:pt x="142" y="47"/>
                      </a:lnTo>
                      <a:lnTo>
                        <a:pt x="142" y="48"/>
                      </a:lnTo>
                      <a:lnTo>
                        <a:pt x="141" y="48"/>
                      </a:lnTo>
                      <a:lnTo>
                        <a:pt x="140" y="48"/>
                      </a:lnTo>
                      <a:lnTo>
                        <a:pt x="139" y="49"/>
                      </a:lnTo>
                      <a:lnTo>
                        <a:pt x="138" y="49"/>
                      </a:lnTo>
                      <a:lnTo>
                        <a:pt x="137" y="50"/>
                      </a:lnTo>
                      <a:lnTo>
                        <a:pt x="135" y="50"/>
                      </a:lnTo>
                      <a:lnTo>
                        <a:pt x="133" y="50"/>
                      </a:lnTo>
                      <a:lnTo>
                        <a:pt x="131" y="50"/>
                      </a:lnTo>
                      <a:lnTo>
                        <a:pt x="128" y="50"/>
                      </a:lnTo>
                      <a:lnTo>
                        <a:pt x="125" y="49"/>
                      </a:lnTo>
                      <a:lnTo>
                        <a:pt x="124" y="49"/>
                      </a:lnTo>
                      <a:lnTo>
                        <a:pt x="123" y="49"/>
                      </a:lnTo>
                      <a:lnTo>
                        <a:pt x="122" y="49"/>
                      </a:lnTo>
                      <a:lnTo>
                        <a:pt x="122" y="48"/>
                      </a:lnTo>
                      <a:lnTo>
                        <a:pt x="121" y="48"/>
                      </a:lnTo>
                      <a:lnTo>
                        <a:pt x="120" y="48"/>
                      </a:lnTo>
                      <a:lnTo>
                        <a:pt x="119" y="49"/>
                      </a:lnTo>
                      <a:lnTo>
                        <a:pt x="118" y="50"/>
                      </a:lnTo>
                      <a:lnTo>
                        <a:pt x="117" y="51"/>
                      </a:lnTo>
                      <a:lnTo>
                        <a:pt x="115" y="52"/>
                      </a:lnTo>
                      <a:lnTo>
                        <a:pt x="114" y="53"/>
                      </a:lnTo>
                      <a:lnTo>
                        <a:pt x="112" y="55"/>
                      </a:lnTo>
                      <a:lnTo>
                        <a:pt x="111" y="56"/>
                      </a:lnTo>
                      <a:lnTo>
                        <a:pt x="109" y="56"/>
                      </a:lnTo>
                      <a:lnTo>
                        <a:pt x="109" y="57"/>
                      </a:lnTo>
                      <a:lnTo>
                        <a:pt x="109" y="58"/>
                      </a:lnTo>
                      <a:lnTo>
                        <a:pt x="109" y="61"/>
                      </a:lnTo>
                      <a:lnTo>
                        <a:pt x="109" y="63"/>
                      </a:lnTo>
                      <a:lnTo>
                        <a:pt x="108" y="65"/>
                      </a:lnTo>
                      <a:lnTo>
                        <a:pt x="107" y="68"/>
                      </a:lnTo>
                      <a:lnTo>
                        <a:pt x="106" y="70"/>
                      </a:lnTo>
                      <a:lnTo>
                        <a:pt x="105" y="71"/>
                      </a:lnTo>
                      <a:lnTo>
                        <a:pt x="103" y="72"/>
                      </a:lnTo>
                      <a:lnTo>
                        <a:pt x="102" y="72"/>
                      </a:lnTo>
                      <a:lnTo>
                        <a:pt x="101" y="72"/>
                      </a:lnTo>
                      <a:lnTo>
                        <a:pt x="100" y="72"/>
                      </a:lnTo>
                      <a:lnTo>
                        <a:pt x="99" y="72"/>
                      </a:lnTo>
                      <a:lnTo>
                        <a:pt x="98" y="72"/>
                      </a:lnTo>
                      <a:lnTo>
                        <a:pt x="97" y="71"/>
                      </a:lnTo>
                      <a:lnTo>
                        <a:pt x="96" y="70"/>
                      </a:lnTo>
                      <a:lnTo>
                        <a:pt x="95" y="69"/>
                      </a:lnTo>
                      <a:lnTo>
                        <a:pt x="93" y="69"/>
                      </a:lnTo>
                      <a:lnTo>
                        <a:pt x="91" y="69"/>
                      </a:lnTo>
                      <a:lnTo>
                        <a:pt x="89" y="69"/>
                      </a:lnTo>
                      <a:lnTo>
                        <a:pt x="86" y="69"/>
                      </a:lnTo>
                      <a:lnTo>
                        <a:pt x="83" y="69"/>
                      </a:lnTo>
                      <a:lnTo>
                        <a:pt x="80" y="68"/>
                      </a:lnTo>
                      <a:lnTo>
                        <a:pt x="78" y="67"/>
                      </a:lnTo>
                      <a:lnTo>
                        <a:pt x="76" y="66"/>
                      </a:lnTo>
                      <a:lnTo>
                        <a:pt x="75" y="66"/>
                      </a:lnTo>
                      <a:lnTo>
                        <a:pt x="74" y="66"/>
                      </a:lnTo>
                      <a:lnTo>
                        <a:pt x="73" y="66"/>
                      </a:lnTo>
                      <a:lnTo>
                        <a:pt x="72" y="66"/>
                      </a:lnTo>
                      <a:lnTo>
                        <a:pt x="70" y="67"/>
                      </a:lnTo>
                      <a:lnTo>
                        <a:pt x="68" y="67"/>
                      </a:lnTo>
                      <a:lnTo>
                        <a:pt x="66" y="67"/>
                      </a:lnTo>
                      <a:lnTo>
                        <a:pt x="63" y="67"/>
                      </a:lnTo>
                      <a:lnTo>
                        <a:pt x="60" y="68"/>
                      </a:lnTo>
                      <a:lnTo>
                        <a:pt x="58" y="68"/>
                      </a:lnTo>
                      <a:lnTo>
                        <a:pt x="55" y="68"/>
                      </a:lnTo>
                      <a:lnTo>
                        <a:pt x="53" y="69"/>
                      </a:lnTo>
                      <a:lnTo>
                        <a:pt x="50" y="69"/>
                      </a:lnTo>
                      <a:lnTo>
                        <a:pt x="48" y="69"/>
                      </a:lnTo>
                      <a:lnTo>
                        <a:pt x="46" y="69"/>
                      </a:lnTo>
                      <a:lnTo>
                        <a:pt x="44" y="70"/>
                      </a:lnTo>
                      <a:lnTo>
                        <a:pt x="43" y="70"/>
                      </a:lnTo>
                      <a:lnTo>
                        <a:pt x="41" y="71"/>
                      </a:lnTo>
                      <a:lnTo>
                        <a:pt x="39" y="72"/>
                      </a:lnTo>
                      <a:lnTo>
                        <a:pt x="37" y="72"/>
                      </a:lnTo>
                      <a:lnTo>
                        <a:pt x="35" y="73"/>
                      </a:lnTo>
                      <a:lnTo>
                        <a:pt x="32" y="73"/>
                      </a:lnTo>
                      <a:lnTo>
                        <a:pt x="30" y="73"/>
                      </a:lnTo>
                      <a:lnTo>
                        <a:pt x="27" y="73"/>
                      </a:lnTo>
                      <a:lnTo>
                        <a:pt x="25" y="73"/>
                      </a:lnTo>
                      <a:lnTo>
                        <a:pt x="22" y="73"/>
                      </a:lnTo>
                      <a:lnTo>
                        <a:pt x="19" y="72"/>
                      </a:lnTo>
                      <a:lnTo>
                        <a:pt x="16" y="71"/>
                      </a:lnTo>
                      <a:lnTo>
                        <a:pt x="13" y="70"/>
                      </a:lnTo>
                      <a:lnTo>
                        <a:pt x="11" y="68"/>
                      </a:lnTo>
                      <a:lnTo>
                        <a:pt x="8" y="67"/>
                      </a:lnTo>
                      <a:lnTo>
                        <a:pt x="6" y="65"/>
                      </a:lnTo>
                      <a:lnTo>
                        <a:pt x="4" y="63"/>
                      </a:lnTo>
                      <a:lnTo>
                        <a:pt x="3" y="60"/>
                      </a:lnTo>
                      <a:lnTo>
                        <a:pt x="1" y="57"/>
                      </a:lnTo>
                      <a:lnTo>
                        <a:pt x="1" y="54"/>
                      </a:lnTo>
                      <a:lnTo>
                        <a:pt x="0" y="51"/>
                      </a:lnTo>
                      <a:lnTo>
                        <a:pt x="1" y="47"/>
                      </a:lnTo>
                      <a:lnTo>
                        <a:pt x="2" y="4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50" name="Freeform 2132">
                  <a:extLst>
                    <a:ext uri="{FF2B5EF4-FFF2-40B4-BE49-F238E27FC236}">
                      <a16:creationId xmlns:a16="http://schemas.microsoft.com/office/drawing/2014/main" id="{1BCAA5ED-FA30-4D03-8E01-84E34A22DDA0}"/>
                    </a:ext>
                  </a:extLst>
                </p:cNvPr>
                <p:cNvSpPr>
                  <a:spLocks/>
                </p:cNvSpPr>
                <p:nvPr/>
              </p:nvSpPr>
              <p:spPr bwMode="auto">
                <a:xfrm>
                  <a:off x="1162" y="190"/>
                  <a:ext cx="146" cy="67"/>
                </a:xfrm>
                <a:custGeom>
                  <a:avLst/>
                  <a:gdLst>
                    <a:gd name="T0" fmla="*/ 6 w 146"/>
                    <a:gd name="T1" fmla="*/ 30 h 67"/>
                    <a:gd name="T2" fmla="*/ 14 w 146"/>
                    <a:gd name="T3" fmla="*/ 17 h 67"/>
                    <a:gd name="T4" fmla="*/ 26 w 146"/>
                    <a:gd name="T5" fmla="*/ 7 h 67"/>
                    <a:gd name="T6" fmla="*/ 39 w 146"/>
                    <a:gd name="T7" fmla="*/ 1 h 67"/>
                    <a:gd name="T8" fmla="*/ 54 w 146"/>
                    <a:gd name="T9" fmla="*/ 0 h 67"/>
                    <a:gd name="T10" fmla="*/ 67 w 146"/>
                    <a:gd name="T11" fmla="*/ 5 h 67"/>
                    <a:gd name="T12" fmla="*/ 75 w 146"/>
                    <a:gd name="T13" fmla="*/ 8 h 67"/>
                    <a:gd name="T14" fmla="*/ 81 w 146"/>
                    <a:gd name="T15" fmla="*/ 10 h 67"/>
                    <a:gd name="T16" fmla="*/ 86 w 146"/>
                    <a:gd name="T17" fmla="*/ 11 h 67"/>
                    <a:gd name="T18" fmla="*/ 91 w 146"/>
                    <a:gd name="T19" fmla="*/ 11 h 67"/>
                    <a:gd name="T20" fmla="*/ 95 w 146"/>
                    <a:gd name="T21" fmla="*/ 11 h 67"/>
                    <a:gd name="T22" fmla="*/ 98 w 146"/>
                    <a:gd name="T23" fmla="*/ 11 h 67"/>
                    <a:gd name="T24" fmla="*/ 101 w 146"/>
                    <a:gd name="T25" fmla="*/ 11 h 67"/>
                    <a:gd name="T26" fmla="*/ 104 w 146"/>
                    <a:gd name="T27" fmla="*/ 12 h 67"/>
                    <a:gd name="T28" fmla="*/ 109 w 146"/>
                    <a:gd name="T29" fmla="*/ 14 h 67"/>
                    <a:gd name="T30" fmla="*/ 111 w 146"/>
                    <a:gd name="T31" fmla="*/ 17 h 67"/>
                    <a:gd name="T32" fmla="*/ 113 w 146"/>
                    <a:gd name="T33" fmla="*/ 18 h 67"/>
                    <a:gd name="T34" fmla="*/ 117 w 146"/>
                    <a:gd name="T35" fmla="*/ 18 h 67"/>
                    <a:gd name="T36" fmla="*/ 124 w 146"/>
                    <a:gd name="T37" fmla="*/ 19 h 67"/>
                    <a:gd name="T38" fmla="*/ 131 w 146"/>
                    <a:gd name="T39" fmla="*/ 22 h 67"/>
                    <a:gd name="T40" fmla="*/ 138 w 146"/>
                    <a:gd name="T41" fmla="*/ 26 h 67"/>
                    <a:gd name="T42" fmla="*/ 142 w 146"/>
                    <a:gd name="T43" fmla="*/ 30 h 67"/>
                    <a:gd name="T44" fmla="*/ 142 w 146"/>
                    <a:gd name="T45" fmla="*/ 31 h 67"/>
                    <a:gd name="T46" fmla="*/ 144 w 146"/>
                    <a:gd name="T47" fmla="*/ 33 h 67"/>
                    <a:gd name="T48" fmla="*/ 146 w 146"/>
                    <a:gd name="T49" fmla="*/ 37 h 67"/>
                    <a:gd name="T50" fmla="*/ 143 w 146"/>
                    <a:gd name="T51" fmla="*/ 41 h 67"/>
                    <a:gd name="T52" fmla="*/ 142 w 146"/>
                    <a:gd name="T53" fmla="*/ 42 h 67"/>
                    <a:gd name="T54" fmla="*/ 140 w 146"/>
                    <a:gd name="T55" fmla="*/ 43 h 67"/>
                    <a:gd name="T56" fmla="*/ 137 w 146"/>
                    <a:gd name="T57" fmla="*/ 44 h 67"/>
                    <a:gd name="T58" fmla="*/ 135 w 146"/>
                    <a:gd name="T59" fmla="*/ 45 h 67"/>
                    <a:gd name="T60" fmla="*/ 131 w 146"/>
                    <a:gd name="T61" fmla="*/ 46 h 67"/>
                    <a:gd name="T62" fmla="*/ 124 w 146"/>
                    <a:gd name="T63" fmla="*/ 45 h 67"/>
                    <a:gd name="T64" fmla="*/ 121 w 146"/>
                    <a:gd name="T65" fmla="*/ 44 h 67"/>
                    <a:gd name="T66" fmla="*/ 119 w 146"/>
                    <a:gd name="T67" fmla="*/ 44 h 67"/>
                    <a:gd name="T68" fmla="*/ 117 w 146"/>
                    <a:gd name="T69" fmla="*/ 44 h 67"/>
                    <a:gd name="T70" fmla="*/ 113 w 146"/>
                    <a:gd name="T71" fmla="*/ 47 h 67"/>
                    <a:gd name="T72" fmla="*/ 109 w 146"/>
                    <a:gd name="T73" fmla="*/ 50 h 67"/>
                    <a:gd name="T74" fmla="*/ 106 w 146"/>
                    <a:gd name="T75" fmla="*/ 52 h 67"/>
                    <a:gd name="T76" fmla="*/ 105 w 146"/>
                    <a:gd name="T77" fmla="*/ 57 h 67"/>
                    <a:gd name="T78" fmla="*/ 103 w 146"/>
                    <a:gd name="T79" fmla="*/ 63 h 67"/>
                    <a:gd name="T80" fmla="*/ 99 w 146"/>
                    <a:gd name="T81" fmla="*/ 66 h 67"/>
                    <a:gd name="T82" fmla="*/ 97 w 146"/>
                    <a:gd name="T83" fmla="*/ 66 h 67"/>
                    <a:gd name="T84" fmla="*/ 95 w 146"/>
                    <a:gd name="T85" fmla="*/ 65 h 67"/>
                    <a:gd name="T86" fmla="*/ 93 w 146"/>
                    <a:gd name="T87" fmla="*/ 64 h 67"/>
                    <a:gd name="T88" fmla="*/ 90 w 146"/>
                    <a:gd name="T89" fmla="*/ 64 h 67"/>
                    <a:gd name="T90" fmla="*/ 83 w 146"/>
                    <a:gd name="T91" fmla="*/ 63 h 67"/>
                    <a:gd name="T92" fmla="*/ 77 w 146"/>
                    <a:gd name="T93" fmla="*/ 61 h 67"/>
                    <a:gd name="T94" fmla="*/ 74 w 146"/>
                    <a:gd name="T95" fmla="*/ 61 h 67"/>
                    <a:gd name="T96" fmla="*/ 68 w 146"/>
                    <a:gd name="T97" fmla="*/ 61 h 67"/>
                    <a:gd name="T98" fmla="*/ 60 w 146"/>
                    <a:gd name="T99" fmla="*/ 62 h 67"/>
                    <a:gd name="T100" fmla="*/ 52 w 146"/>
                    <a:gd name="T101" fmla="*/ 62 h 67"/>
                    <a:gd name="T102" fmla="*/ 45 w 146"/>
                    <a:gd name="T103" fmla="*/ 63 h 67"/>
                    <a:gd name="T104" fmla="*/ 41 w 146"/>
                    <a:gd name="T105" fmla="*/ 64 h 67"/>
                    <a:gd name="T106" fmla="*/ 36 w 146"/>
                    <a:gd name="T107" fmla="*/ 66 h 67"/>
                    <a:gd name="T108" fmla="*/ 28 w 146"/>
                    <a:gd name="T109" fmla="*/ 67 h 67"/>
                    <a:gd name="T110" fmla="*/ 20 w 146"/>
                    <a:gd name="T111" fmla="*/ 66 h 67"/>
                    <a:gd name="T112" fmla="*/ 12 w 146"/>
                    <a:gd name="T113" fmla="*/ 64 h 67"/>
                    <a:gd name="T114" fmla="*/ 5 w 146"/>
                    <a:gd name="T115" fmla="*/ 59 h 67"/>
                    <a:gd name="T116" fmla="*/ 1 w 146"/>
                    <a:gd name="T117" fmla="*/ 52 h 67"/>
                    <a:gd name="T118" fmla="*/ 1 w 146"/>
                    <a:gd name="T119" fmla="*/ 43 h 6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46" h="67">
                      <a:moveTo>
                        <a:pt x="2" y="40"/>
                      </a:moveTo>
                      <a:lnTo>
                        <a:pt x="3" y="35"/>
                      </a:lnTo>
                      <a:lnTo>
                        <a:pt x="6" y="30"/>
                      </a:lnTo>
                      <a:lnTo>
                        <a:pt x="8" y="25"/>
                      </a:lnTo>
                      <a:lnTo>
                        <a:pt x="11" y="21"/>
                      </a:lnTo>
                      <a:lnTo>
                        <a:pt x="14" y="17"/>
                      </a:lnTo>
                      <a:lnTo>
                        <a:pt x="18" y="13"/>
                      </a:lnTo>
                      <a:lnTo>
                        <a:pt x="22" y="9"/>
                      </a:lnTo>
                      <a:lnTo>
                        <a:pt x="26" y="7"/>
                      </a:lnTo>
                      <a:lnTo>
                        <a:pt x="30" y="4"/>
                      </a:lnTo>
                      <a:lnTo>
                        <a:pt x="34" y="2"/>
                      </a:lnTo>
                      <a:lnTo>
                        <a:pt x="39" y="1"/>
                      </a:lnTo>
                      <a:lnTo>
                        <a:pt x="44" y="0"/>
                      </a:lnTo>
                      <a:lnTo>
                        <a:pt x="48" y="0"/>
                      </a:lnTo>
                      <a:lnTo>
                        <a:pt x="54" y="0"/>
                      </a:lnTo>
                      <a:lnTo>
                        <a:pt x="59" y="1"/>
                      </a:lnTo>
                      <a:lnTo>
                        <a:pt x="64" y="3"/>
                      </a:lnTo>
                      <a:lnTo>
                        <a:pt x="67" y="5"/>
                      </a:lnTo>
                      <a:lnTo>
                        <a:pt x="70" y="6"/>
                      </a:lnTo>
                      <a:lnTo>
                        <a:pt x="73" y="7"/>
                      </a:lnTo>
                      <a:lnTo>
                        <a:pt x="75" y="8"/>
                      </a:lnTo>
                      <a:lnTo>
                        <a:pt x="77" y="9"/>
                      </a:lnTo>
                      <a:lnTo>
                        <a:pt x="80" y="10"/>
                      </a:lnTo>
                      <a:lnTo>
                        <a:pt x="81" y="10"/>
                      </a:lnTo>
                      <a:lnTo>
                        <a:pt x="83" y="11"/>
                      </a:lnTo>
                      <a:lnTo>
                        <a:pt x="85" y="11"/>
                      </a:lnTo>
                      <a:lnTo>
                        <a:pt x="86" y="11"/>
                      </a:lnTo>
                      <a:lnTo>
                        <a:pt x="88" y="11"/>
                      </a:lnTo>
                      <a:lnTo>
                        <a:pt x="89" y="11"/>
                      </a:lnTo>
                      <a:lnTo>
                        <a:pt x="91" y="11"/>
                      </a:lnTo>
                      <a:lnTo>
                        <a:pt x="92" y="11"/>
                      </a:lnTo>
                      <a:lnTo>
                        <a:pt x="93" y="11"/>
                      </a:lnTo>
                      <a:lnTo>
                        <a:pt x="95" y="11"/>
                      </a:lnTo>
                      <a:lnTo>
                        <a:pt x="96" y="11"/>
                      </a:lnTo>
                      <a:lnTo>
                        <a:pt x="97" y="11"/>
                      </a:lnTo>
                      <a:lnTo>
                        <a:pt x="98" y="11"/>
                      </a:lnTo>
                      <a:lnTo>
                        <a:pt x="99" y="11"/>
                      </a:lnTo>
                      <a:lnTo>
                        <a:pt x="100" y="11"/>
                      </a:lnTo>
                      <a:lnTo>
                        <a:pt x="101" y="11"/>
                      </a:lnTo>
                      <a:lnTo>
                        <a:pt x="102" y="11"/>
                      </a:lnTo>
                      <a:lnTo>
                        <a:pt x="104" y="12"/>
                      </a:lnTo>
                      <a:lnTo>
                        <a:pt x="106" y="12"/>
                      </a:lnTo>
                      <a:lnTo>
                        <a:pt x="107" y="13"/>
                      </a:lnTo>
                      <a:lnTo>
                        <a:pt x="109" y="14"/>
                      </a:lnTo>
                      <a:lnTo>
                        <a:pt x="110" y="15"/>
                      </a:lnTo>
                      <a:lnTo>
                        <a:pt x="111" y="16"/>
                      </a:lnTo>
                      <a:lnTo>
                        <a:pt x="111" y="17"/>
                      </a:lnTo>
                      <a:lnTo>
                        <a:pt x="112" y="18"/>
                      </a:lnTo>
                      <a:lnTo>
                        <a:pt x="113" y="18"/>
                      </a:lnTo>
                      <a:lnTo>
                        <a:pt x="114" y="18"/>
                      </a:lnTo>
                      <a:lnTo>
                        <a:pt x="115" y="18"/>
                      </a:lnTo>
                      <a:lnTo>
                        <a:pt x="117" y="18"/>
                      </a:lnTo>
                      <a:lnTo>
                        <a:pt x="119" y="18"/>
                      </a:lnTo>
                      <a:lnTo>
                        <a:pt x="121" y="19"/>
                      </a:lnTo>
                      <a:lnTo>
                        <a:pt x="124" y="19"/>
                      </a:lnTo>
                      <a:lnTo>
                        <a:pt x="126" y="20"/>
                      </a:lnTo>
                      <a:lnTo>
                        <a:pt x="128" y="21"/>
                      </a:lnTo>
                      <a:lnTo>
                        <a:pt x="131" y="22"/>
                      </a:lnTo>
                      <a:lnTo>
                        <a:pt x="133" y="23"/>
                      </a:lnTo>
                      <a:lnTo>
                        <a:pt x="136" y="25"/>
                      </a:lnTo>
                      <a:lnTo>
                        <a:pt x="138" y="26"/>
                      </a:lnTo>
                      <a:lnTo>
                        <a:pt x="140" y="28"/>
                      </a:lnTo>
                      <a:lnTo>
                        <a:pt x="141" y="30"/>
                      </a:lnTo>
                      <a:lnTo>
                        <a:pt x="142" y="30"/>
                      </a:lnTo>
                      <a:lnTo>
                        <a:pt x="142" y="31"/>
                      </a:lnTo>
                      <a:lnTo>
                        <a:pt x="143" y="31"/>
                      </a:lnTo>
                      <a:lnTo>
                        <a:pt x="144" y="32"/>
                      </a:lnTo>
                      <a:lnTo>
                        <a:pt x="144" y="33"/>
                      </a:lnTo>
                      <a:lnTo>
                        <a:pt x="145" y="34"/>
                      </a:lnTo>
                      <a:lnTo>
                        <a:pt x="146" y="35"/>
                      </a:lnTo>
                      <a:lnTo>
                        <a:pt x="146" y="37"/>
                      </a:lnTo>
                      <a:lnTo>
                        <a:pt x="145" y="39"/>
                      </a:lnTo>
                      <a:lnTo>
                        <a:pt x="143" y="41"/>
                      </a:lnTo>
                      <a:lnTo>
                        <a:pt x="142" y="41"/>
                      </a:lnTo>
                      <a:lnTo>
                        <a:pt x="142" y="42"/>
                      </a:lnTo>
                      <a:lnTo>
                        <a:pt x="141" y="42"/>
                      </a:lnTo>
                      <a:lnTo>
                        <a:pt x="140" y="43"/>
                      </a:lnTo>
                      <a:lnTo>
                        <a:pt x="138" y="43"/>
                      </a:lnTo>
                      <a:lnTo>
                        <a:pt x="138" y="44"/>
                      </a:lnTo>
                      <a:lnTo>
                        <a:pt x="137" y="44"/>
                      </a:lnTo>
                      <a:lnTo>
                        <a:pt x="136" y="44"/>
                      </a:lnTo>
                      <a:lnTo>
                        <a:pt x="135" y="45"/>
                      </a:lnTo>
                      <a:lnTo>
                        <a:pt x="134" y="45"/>
                      </a:lnTo>
                      <a:lnTo>
                        <a:pt x="132" y="45"/>
                      </a:lnTo>
                      <a:lnTo>
                        <a:pt x="131" y="46"/>
                      </a:lnTo>
                      <a:lnTo>
                        <a:pt x="129" y="46"/>
                      </a:lnTo>
                      <a:lnTo>
                        <a:pt x="127" y="46"/>
                      </a:lnTo>
                      <a:lnTo>
                        <a:pt x="124" y="45"/>
                      </a:lnTo>
                      <a:lnTo>
                        <a:pt x="121" y="45"/>
                      </a:lnTo>
                      <a:lnTo>
                        <a:pt x="121" y="44"/>
                      </a:lnTo>
                      <a:lnTo>
                        <a:pt x="120" y="44"/>
                      </a:lnTo>
                      <a:lnTo>
                        <a:pt x="119" y="44"/>
                      </a:lnTo>
                      <a:lnTo>
                        <a:pt x="118" y="44"/>
                      </a:lnTo>
                      <a:lnTo>
                        <a:pt x="117" y="44"/>
                      </a:lnTo>
                      <a:lnTo>
                        <a:pt x="116" y="45"/>
                      </a:lnTo>
                      <a:lnTo>
                        <a:pt x="114" y="46"/>
                      </a:lnTo>
                      <a:lnTo>
                        <a:pt x="113" y="47"/>
                      </a:lnTo>
                      <a:lnTo>
                        <a:pt x="112" y="48"/>
                      </a:lnTo>
                      <a:lnTo>
                        <a:pt x="110" y="49"/>
                      </a:lnTo>
                      <a:lnTo>
                        <a:pt x="109" y="50"/>
                      </a:lnTo>
                      <a:lnTo>
                        <a:pt x="107" y="51"/>
                      </a:lnTo>
                      <a:lnTo>
                        <a:pt x="106" y="52"/>
                      </a:lnTo>
                      <a:lnTo>
                        <a:pt x="106" y="53"/>
                      </a:lnTo>
                      <a:lnTo>
                        <a:pt x="106" y="55"/>
                      </a:lnTo>
                      <a:lnTo>
                        <a:pt x="105" y="57"/>
                      </a:lnTo>
                      <a:lnTo>
                        <a:pt x="105" y="59"/>
                      </a:lnTo>
                      <a:lnTo>
                        <a:pt x="104" y="62"/>
                      </a:lnTo>
                      <a:lnTo>
                        <a:pt x="103" y="63"/>
                      </a:lnTo>
                      <a:lnTo>
                        <a:pt x="102" y="65"/>
                      </a:lnTo>
                      <a:lnTo>
                        <a:pt x="100" y="65"/>
                      </a:lnTo>
                      <a:lnTo>
                        <a:pt x="99" y="66"/>
                      </a:lnTo>
                      <a:lnTo>
                        <a:pt x="98" y="66"/>
                      </a:lnTo>
                      <a:lnTo>
                        <a:pt x="97" y="66"/>
                      </a:lnTo>
                      <a:lnTo>
                        <a:pt x="96" y="66"/>
                      </a:lnTo>
                      <a:lnTo>
                        <a:pt x="95" y="65"/>
                      </a:lnTo>
                      <a:lnTo>
                        <a:pt x="94" y="65"/>
                      </a:lnTo>
                      <a:lnTo>
                        <a:pt x="94" y="64"/>
                      </a:lnTo>
                      <a:lnTo>
                        <a:pt x="93" y="64"/>
                      </a:lnTo>
                      <a:lnTo>
                        <a:pt x="92" y="64"/>
                      </a:lnTo>
                      <a:lnTo>
                        <a:pt x="90" y="64"/>
                      </a:lnTo>
                      <a:lnTo>
                        <a:pt x="88" y="64"/>
                      </a:lnTo>
                      <a:lnTo>
                        <a:pt x="85" y="64"/>
                      </a:lnTo>
                      <a:lnTo>
                        <a:pt x="83" y="63"/>
                      </a:lnTo>
                      <a:lnTo>
                        <a:pt x="81" y="63"/>
                      </a:lnTo>
                      <a:lnTo>
                        <a:pt x="79" y="62"/>
                      </a:lnTo>
                      <a:lnTo>
                        <a:pt x="77" y="61"/>
                      </a:lnTo>
                      <a:lnTo>
                        <a:pt x="76" y="61"/>
                      </a:lnTo>
                      <a:lnTo>
                        <a:pt x="74" y="61"/>
                      </a:lnTo>
                      <a:lnTo>
                        <a:pt x="73" y="61"/>
                      </a:lnTo>
                      <a:lnTo>
                        <a:pt x="71" y="61"/>
                      </a:lnTo>
                      <a:lnTo>
                        <a:pt x="68" y="61"/>
                      </a:lnTo>
                      <a:lnTo>
                        <a:pt x="66" y="61"/>
                      </a:lnTo>
                      <a:lnTo>
                        <a:pt x="63" y="61"/>
                      </a:lnTo>
                      <a:lnTo>
                        <a:pt x="60" y="62"/>
                      </a:lnTo>
                      <a:lnTo>
                        <a:pt x="57" y="62"/>
                      </a:lnTo>
                      <a:lnTo>
                        <a:pt x="54" y="62"/>
                      </a:lnTo>
                      <a:lnTo>
                        <a:pt x="52" y="62"/>
                      </a:lnTo>
                      <a:lnTo>
                        <a:pt x="49" y="62"/>
                      </a:lnTo>
                      <a:lnTo>
                        <a:pt x="47" y="63"/>
                      </a:lnTo>
                      <a:lnTo>
                        <a:pt x="45" y="63"/>
                      </a:lnTo>
                      <a:lnTo>
                        <a:pt x="43" y="63"/>
                      </a:lnTo>
                      <a:lnTo>
                        <a:pt x="41" y="64"/>
                      </a:lnTo>
                      <a:lnTo>
                        <a:pt x="40" y="64"/>
                      </a:lnTo>
                      <a:lnTo>
                        <a:pt x="38" y="65"/>
                      </a:lnTo>
                      <a:lnTo>
                        <a:pt x="36" y="66"/>
                      </a:lnTo>
                      <a:lnTo>
                        <a:pt x="34" y="66"/>
                      </a:lnTo>
                      <a:lnTo>
                        <a:pt x="31" y="67"/>
                      </a:lnTo>
                      <a:lnTo>
                        <a:pt x="28" y="67"/>
                      </a:lnTo>
                      <a:lnTo>
                        <a:pt x="25" y="67"/>
                      </a:lnTo>
                      <a:lnTo>
                        <a:pt x="23" y="67"/>
                      </a:lnTo>
                      <a:lnTo>
                        <a:pt x="20" y="66"/>
                      </a:lnTo>
                      <a:lnTo>
                        <a:pt x="18" y="65"/>
                      </a:lnTo>
                      <a:lnTo>
                        <a:pt x="15" y="65"/>
                      </a:lnTo>
                      <a:lnTo>
                        <a:pt x="12" y="64"/>
                      </a:lnTo>
                      <a:lnTo>
                        <a:pt x="10" y="62"/>
                      </a:lnTo>
                      <a:lnTo>
                        <a:pt x="8" y="61"/>
                      </a:lnTo>
                      <a:lnTo>
                        <a:pt x="5" y="59"/>
                      </a:lnTo>
                      <a:lnTo>
                        <a:pt x="4" y="57"/>
                      </a:lnTo>
                      <a:lnTo>
                        <a:pt x="2" y="55"/>
                      </a:lnTo>
                      <a:lnTo>
                        <a:pt x="1" y="52"/>
                      </a:lnTo>
                      <a:lnTo>
                        <a:pt x="0" y="50"/>
                      </a:lnTo>
                      <a:lnTo>
                        <a:pt x="0" y="47"/>
                      </a:lnTo>
                      <a:lnTo>
                        <a:pt x="1" y="43"/>
                      </a:lnTo>
                      <a:lnTo>
                        <a:pt x="2" y="4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51" name="Freeform 2133">
                  <a:extLst>
                    <a:ext uri="{FF2B5EF4-FFF2-40B4-BE49-F238E27FC236}">
                      <a16:creationId xmlns:a16="http://schemas.microsoft.com/office/drawing/2014/main" id="{3681A976-289E-42AB-B165-4130FFA22D9D}"/>
                    </a:ext>
                  </a:extLst>
                </p:cNvPr>
                <p:cNvSpPr>
                  <a:spLocks/>
                </p:cNvSpPr>
                <p:nvPr/>
              </p:nvSpPr>
              <p:spPr bwMode="auto">
                <a:xfrm>
                  <a:off x="1165" y="192"/>
                  <a:ext cx="141" cy="62"/>
                </a:xfrm>
                <a:custGeom>
                  <a:avLst/>
                  <a:gdLst>
                    <a:gd name="T0" fmla="*/ 5 w 141"/>
                    <a:gd name="T1" fmla="*/ 28 h 62"/>
                    <a:gd name="T2" fmla="*/ 13 w 141"/>
                    <a:gd name="T3" fmla="*/ 16 h 62"/>
                    <a:gd name="T4" fmla="*/ 24 w 141"/>
                    <a:gd name="T5" fmla="*/ 6 h 62"/>
                    <a:gd name="T6" fmla="*/ 36 w 141"/>
                    <a:gd name="T7" fmla="*/ 1 h 62"/>
                    <a:gd name="T8" fmla="*/ 50 w 141"/>
                    <a:gd name="T9" fmla="*/ 1 h 62"/>
                    <a:gd name="T10" fmla="*/ 63 w 141"/>
                    <a:gd name="T11" fmla="*/ 5 h 62"/>
                    <a:gd name="T12" fmla="*/ 71 w 141"/>
                    <a:gd name="T13" fmla="*/ 8 h 62"/>
                    <a:gd name="T14" fmla="*/ 77 w 141"/>
                    <a:gd name="T15" fmla="*/ 10 h 62"/>
                    <a:gd name="T16" fmla="*/ 82 w 141"/>
                    <a:gd name="T17" fmla="*/ 11 h 62"/>
                    <a:gd name="T18" fmla="*/ 87 w 141"/>
                    <a:gd name="T19" fmla="*/ 11 h 62"/>
                    <a:gd name="T20" fmla="*/ 91 w 141"/>
                    <a:gd name="T21" fmla="*/ 11 h 62"/>
                    <a:gd name="T22" fmla="*/ 94 w 141"/>
                    <a:gd name="T23" fmla="*/ 11 h 62"/>
                    <a:gd name="T24" fmla="*/ 97 w 141"/>
                    <a:gd name="T25" fmla="*/ 11 h 62"/>
                    <a:gd name="T26" fmla="*/ 100 w 141"/>
                    <a:gd name="T27" fmla="*/ 12 h 62"/>
                    <a:gd name="T28" fmla="*/ 105 w 141"/>
                    <a:gd name="T29" fmla="*/ 13 h 62"/>
                    <a:gd name="T30" fmla="*/ 107 w 141"/>
                    <a:gd name="T31" fmla="*/ 16 h 62"/>
                    <a:gd name="T32" fmla="*/ 109 w 141"/>
                    <a:gd name="T33" fmla="*/ 17 h 62"/>
                    <a:gd name="T34" fmla="*/ 113 w 141"/>
                    <a:gd name="T35" fmla="*/ 17 h 62"/>
                    <a:gd name="T36" fmla="*/ 120 w 141"/>
                    <a:gd name="T37" fmla="*/ 19 h 62"/>
                    <a:gd name="T38" fmla="*/ 127 w 141"/>
                    <a:gd name="T39" fmla="*/ 21 h 62"/>
                    <a:gd name="T40" fmla="*/ 134 w 141"/>
                    <a:gd name="T41" fmla="*/ 25 h 62"/>
                    <a:gd name="T42" fmla="*/ 137 w 141"/>
                    <a:gd name="T43" fmla="*/ 28 h 62"/>
                    <a:gd name="T44" fmla="*/ 138 w 141"/>
                    <a:gd name="T45" fmla="*/ 29 h 62"/>
                    <a:gd name="T46" fmla="*/ 140 w 141"/>
                    <a:gd name="T47" fmla="*/ 31 h 62"/>
                    <a:gd name="T48" fmla="*/ 141 w 141"/>
                    <a:gd name="T49" fmla="*/ 35 h 62"/>
                    <a:gd name="T50" fmla="*/ 138 w 141"/>
                    <a:gd name="T51" fmla="*/ 38 h 62"/>
                    <a:gd name="T52" fmla="*/ 137 w 141"/>
                    <a:gd name="T53" fmla="*/ 39 h 62"/>
                    <a:gd name="T54" fmla="*/ 135 w 141"/>
                    <a:gd name="T55" fmla="*/ 40 h 62"/>
                    <a:gd name="T56" fmla="*/ 133 w 141"/>
                    <a:gd name="T57" fmla="*/ 41 h 62"/>
                    <a:gd name="T58" fmla="*/ 130 w 141"/>
                    <a:gd name="T59" fmla="*/ 42 h 62"/>
                    <a:gd name="T60" fmla="*/ 126 w 141"/>
                    <a:gd name="T61" fmla="*/ 43 h 62"/>
                    <a:gd name="T62" fmla="*/ 120 w 141"/>
                    <a:gd name="T63" fmla="*/ 42 h 62"/>
                    <a:gd name="T64" fmla="*/ 116 w 141"/>
                    <a:gd name="T65" fmla="*/ 41 h 62"/>
                    <a:gd name="T66" fmla="*/ 112 w 141"/>
                    <a:gd name="T67" fmla="*/ 42 h 62"/>
                    <a:gd name="T68" fmla="*/ 108 w 141"/>
                    <a:gd name="T69" fmla="*/ 45 h 62"/>
                    <a:gd name="T70" fmla="*/ 103 w 141"/>
                    <a:gd name="T71" fmla="*/ 48 h 62"/>
                    <a:gd name="T72" fmla="*/ 102 w 141"/>
                    <a:gd name="T73" fmla="*/ 53 h 62"/>
                    <a:gd name="T74" fmla="*/ 98 w 141"/>
                    <a:gd name="T75" fmla="*/ 60 h 62"/>
                    <a:gd name="T76" fmla="*/ 96 w 141"/>
                    <a:gd name="T77" fmla="*/ 61 h 62"/>
                    <a:gd name="T78" fmla="*/ 94 w 141"/>
                    <a:gd name="T79" fmla="*/ 61 h 62"/>
                    <a:gd name="T80" fmla="*/ 92 w 141"/>
                    <a:gd name="T81" fmla="*/ 60 h 62"/>
                    <a:gd name="T82" fmla="*/ 90 w 141"/>
                    <a:gd name="T83" fmla="*/ 60 h 62"/>
                    <a:gd name="T84" fmla="*/ 85 w 141"/>
                    <a:gd name="T85" fmla="*/ 60 h 62"/>
                    <a:gd name="T86" fmla="*/ 79 w 141"/>
                    <a:gd name="T87" fmla="*/ 57 h 62"/>
                    <a:gd name="T88" fmla="*/ 77 w 141"/>
                    <a:gd name="T89" fmla="*/ 56 h 62"/>
                    <a:gd name="T90" fmla="*/ 71 w 141"/>
                    <a:gd name="T91" fmla="*/ 56 h 62"/>
                    <a:gd name="T92" fmla="*/ 63 w 141"/>
                    <a:gd name="T93" fmla="*/ 56 h 62"/>
                    <a:gd name="T94" fmla="*/ 53 w 141"/>
                    <a:gd name="T95" fmla="*/ 57 h 62"/>
                    <a:gd name="T96" fmla="*/ 46 w 141"/>
                    <a:gd name="T97" fmla="*/ 57 h 62"/>
                    <a:gd name="T98" fmla="*/ 41 w 141"/>
                    <a:gd name="T99" fmla="*/ 57 h 62"/>
                    <a:gd name="T100" fmla="*/ 37 w 141"/>
                    <a:gd name="T101" fmla="*/ 59 h 62"/>
                    <a:gd name="T102" fmla="*/ 29 w 141"/>
                    <a:gd name="T103" fmla="*/ 61 h 62"/>
                    <a:gd name="T104" fmla="*/ 21 w 141"/>
                    <a:gd name="T105" fmla="*/ 61 h 62"/>
                    <a:gd name="T106" fmla="*/ 14 w 141"/>
                    <a:gd name="T107" fmla="*/ 60 h 62"/>
                    <a:gd name="T108" fmla="*/ 7 w 141"/>
                    <a:gd name="T109" fmla="*/ 56 h 62"/>
                    <a:gd name="T110" fmla="*/ 2 w 141"/>
                    <a:gd name="T111" fmla="*/ 51 h 62"/>
                    <a:gd name="T112" fmla="*/ 0 w 141"/>
                    <a:gd name="T113" fmla="*/ 43 h 6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41" h="62">
                      <a:moveTo>
                        <a:pt x="1" y="37"/>
                      </a:moveTo>
                      <a:lnTo>
                        <a:pt x="3" y="32"/>
                      </a:lnTo>
                      <a:lnTo>
                        <a:pt x="5" y="28"/>
                      </a:lnTo>
                      <a:lnTo>
                        <a:pt x="7" y="24"/>
                      </a:lnTo>
                      <a:lnTo>
                        <a:pt x="10" y="19"/>
                      </a:lnTo>
                      <a:lnTo>
                        <a:pt x="13" y="16"/>
                      </a:lnTo>
                      <a:lnTo>
                        <a:pt x="16" y="12"/>
                      </a:lnTo>
                      <a:lnTo>
                        <a:pt x="20" y="9"/>
                      </a:lnTo>
                      <a:lnTo>
                        <a:pt x="24" y="6"/>
                      </a:lnTo>
                      <a:lnTo>
                        <a:pt x="28" y="4"/>
                      </a:lnTo>
                      <a:lnTo>
                        <a:pt x="32" y="3"/>
                      </a:lnTo>
                      <a:lnTo>
                        <a:pt x="36" y="1"/>
                      </a:lnTo>
                      <a:lnTo>
                        <a:pt x="41" y="0"/>
                      </a:lnTo>
                      <a:lnTo>
                        <a:pt x="45" y="0"/>
                      </a:lnTo>
                      <a:lnTo>
                        <a:pt x="50" y="1"/>
                      </a:lnTo>
                      <a:lnTo>
                        <a:pt x="55" y="2"/>
                      </a:lnTo>
                      <a:lnTo>
                        <a:pt x="59" y="4"/>
                      </a:lnTo>
                      <a:lnTo>
                        <a:pt x="63" y="5"/>
                      </a:lnTo>
                      <a:lnTo>
                        <a:pt x="65" y="6"/>
                      </a:lnTo>
                      <a:lnTo>
                        <a:pt x="68" y="7"/>
                      </a:lnTo>
                      <a:lnTo>
                        <a:pt x="71" y="8"/>
                      </a:lnTo>
                      <a:lnTo>
                        <a:pt x="73" y="9"/>
                      </a:lnTo>
                      <a:lnTo>
                        <a:pt x="75" y="10"/>
                      </a:lnTo>
                      <a:lnTo>
                        <a:pt x="77" y="10"/>
                      </a:lnTo>
                      <a:lnTo>
                        <a:pt x="79" y="11"/>
                      </a:lnTo>
                      <a:lnTo>
                        <a:pt x="81" y="11"/>
                      </a:lnTo>
                      <a:lnTo>
                        <a:pt x="82" y="11"/>
                      </a:lnTo>
                      <a:lnTo>
                        <a:pt x="84" y="11"/>
                      </a:lnTo>
                      <a:lnTo>
                        <a:pt x="85" y="11"/>
                      </a:lnTo>
                      <a:lnTo>
                        <a:pt x="87" y="11"/>
                      </a:lnTo>
                      <a:lnTo>
                        <a:pt x="88" y="11"/>
                      </a:lnTo>
                      <a:lnTo>
                        <a:pt x="89" y="11"/>
                      </a:lnTo>
                      <a:lnTo>
                        <a:pt x="91" y="11"/>
                      </a:lnTo>
                      <a:lnTo>
                        <a:pt x="92" y="11"/>
                      </a:lnTo>
                      <a:lnTo>
                        <a:pt x="93" y="11"/>
                      </a:lnTo>
                      <a:lnTo>
                        <a:pt x="94" y="11"/>
                      </a:lnTo>
                      <a:lnTo>
                        <a:pt x="95" y="11"/>
                      </a:lnTo>
                      <a:lnTo>
                        <a:pt x="96" y="11"/>
                      </a:lnTo>
                      <a:lnTo>
                        <a:pt x="97" y="11"/>
                      </a:lnTo>
                      <a:lnTo>
                        <a:pt x="98" y="11"/>
                      </a:lnTo>
                      <a:lnTo>
                        <a:pt x="100" y="12"/>
                      </a:lnTo>
                      <a:lnTo>
                        <a:pt x="102" y="12"/>
                      </a:lnTo>
                      <a:lnTo>
                        <a:pt x="103" y="13"/>
                      </a:lnTo>
                      <a:lnTo>
                        <a:pt x="105" y="13"/>
                      </a:lnTo>
                      <a:lnTo>
                        <a:pt x="106" y="14"/>
                      </a:lnTo>
                      <a:lnTo>
                        <a:pt x="107" y="15"/>
                      </a:lnTo>
                      <a:lnTo>
                        <a:pt x="107" y="16"/>
                      </a:lnTo>
                      <a:lnTo>
                        <a:pt x="108" y="17"/>
                      </a:lnTo>
                      <a:lnTo>
                        <a:pt x="109" y="17"/>
                      </a:lnTo>
                      <a:lnTo>
                        <a:pt x="110" y="17"/>
                      </a:lnTo>
                      <a:lnTo>
                        <a:pt x="111" y="17"/>
                      </a:lnTo>
                      <a:lnTo>
                        <a:pt x="113" y="17"/>
                      </a:lnTo>
                      <a:lnTo>
                        <a:pt x="115" y="18"/>
                      </a:lnTo>
                      <a:lnTo>
                        <a:pt x="117" y="18"/>
                      </a:lnTo>
                      <a:lnTo>
                        <a:pt x="120" y="19"/>
                      </a:lnTo>
                      <a:lnTo>
                        <a:pt x="122" y="19"/>
                      </a:lnTo>
                      <a:lnTo>
                        <a:pt x="124" y="20"/>
                      </a:lnTo>
                      <a:lnTo>
                        <a:pt x="127" y="21"/>
                      </a:lnTo>
                      <a:lnTo>
                        <a:pt x="129" y="22"/>
                      </a:lnTo>
                      <a:lnTo>
                        <a:pt x="131" y="23"/>
                      </a:lnTo>
                      <a:lnTo>
                        <a:pt x="134" y="25"/>
                      </a:lnTo>
                      <a:lnTo>
                        <a:pt x="135" y="26"/>
                      </a:lnTo>
                      <a:lnTo>
                        <a:pt x="137" y="28"/>
                      </a:lnTo>
                      <a:lnTo>
                        <a:pt x="137" y="29"/>
                      </a:lnTo>
                      <a:lnTo>
                        <a:pt x="138" y="29"/>
                      </a:lnTo>
                      <a:lnTo>
                        <a:pt x="139" y="30"/>
                      </a:lnTo>
                      <a:lnTo>
                        <a:pt x="140" y="31"/>
                      </a:lnTo>
                      <a:lnTo>
                        <a:pt x="141" y="32"/>
                      </a:lnTo>
                      <a:lnTo>
                        <a:pt x="141" y="33"/>
                      </a:lnTo>
                      <a:lnTo>
                        <a:pt x="141" y="35"/>
                      </a:lnTo>
                      <a:lnTo>
                        <a:pt x="141" y="36"/>
                      </a:lnTo>
                      <a:lnTo>
                        <a:pt x="138" y="38"/>
                      </a:lnTo>
                      <a:lnTo>
                        <a:pt x="138" y="39"/>
                      </a:lnTo>
                      <a:lnTo>
                        <a:pt x="137" y="39"/>
                      </a:lnTo>
                      <a:lnTo>
                        <a:pt x="136" y="40"/>
                      </a:lnTo>
                      <a:lnTo>
                        <a:pt x="135" y="40"/>
                      </a:lnTo>
                      <a:lnTo>
                        <a:pt x="134" y="40"/>
                      </a:lnTo>
                      <a:lnTo>
                        <a:pt x="133" y="41"/>
                      </a:lnTo>
                      <a:lnTo>
                        <a:pt x="132" y="41"/>
                      </a:lnTo>
                      <a:lnTo>
                        <a:pt x="131" y="41"/>
                      </a:lnTo>
                      <a:lnTo>
                        <a:pt x="130" y="42"/>
                      </a:lnTo>
                      <a:lnTo>
                        <a:pt x="129" y="42"/>
                      </a:lnTo>
                      <a:lnTo>
                        <a:pt x="128" y="42"/>
                      </a:lnTo>
                      <a:lnTo>
                        <a:pt x="126" y="43"/>
                      </a:lnTo>
                      <a:lnTo>
                        <a:pt x="124" y="43"/>
                      </a:lnTo>
                      <a:lnTo>
                        <a:pt x="122" y="43"/>
                      </a:lnTo>
                      <a:lnTo>
                        <a:pt x="120" y="42"/>
                      </a:lnTo>
                      <a:lnTo>
                        <a:pt x="117" y="41"/>
                      </a:lnTo>
                      <a:lnTo>
                        <a:pt x="116" y="41"/>
                      </a:lnTo>
                      <a:lnTo>
                        <a:pt x="115" y="41"/>
                      </a:lnTo>
                      <a:lnTo>
                        <a:pt x="113" y="42"/>
                      </a:lnTo>
                      <a:lnTo>
                        <a:pt x="112" y="42"/>
                      </a:lnTo>
                      <a:lnTo>
                        <a:pt x="111" y="43"/>
                      </a:lnTo>
                      <a:lnTo>
                        <a:pt x="109" y="44"/>
                      </a:lnTo>
                      <a:lnTo>
                        <a:pt x="108" y="45"/>
                      </a:lnTo>
                      <a:lnTo>
                        <a:pt x="106" y="46"/>
                      </a:lnTo>
                      <a:lnTo>
                        <a:pt x="105" y="47"/>
                      </a:lnTo>
                      <a:lnTo>
                        <a:pt x="103" y="48"/>
                      </a:lnTo>
                      <a:lnTo>
                        <a:pt x="102" y="48"/>
                      </a:lnTo>
                      <a:lnTo>
                        <a:pt x="102" y="50"/>
                      </a:lnTo>
                      <a:lnTo>
                        <a:pt x="102" y="53"/>
                      </a:lnTo>
                      <a:lnTo>
                        <a:pt x="101" y="57"/>
                      </a:lnTo>
                      <a:lnTo>
                        <a:pt x="99" y="59"/>
                      </a:lnTo>
                      <a:lnTo>
                        <a:pt x="98" y="60"/>
                      </a:lnTo>
                      <a:lnTo>
                        <a:pt x="97" y="61"/>
                      </a:lnTo>
                      <a:lnTo>
                        <a:pt x="96" y="61"/>
                      </a:lnTo>
                      <a:lnTo>
                        <a:pt x="95" y="61"/>
                      </a:lnTo>
                      <a:lnTo>
                        <a:pt x="94" y="61"/>
                      </a:lnTo>
                      <a:lnTo>
                        <a:pt x="93" y="61"/>
                      </a:lnTo>
                      <a:lnTo>
                        <a:pt x="92" y="60"/>
                      </a:lnTo>
                      <a:lnTo>
                        <a:pt x="91" y="60"/>
                      </a:lnTo>
                      <a:lnTo>
                        <a:pt x="90" y="60"/>
                      </a:lnTo>
                      <a:lnTo>
                        <a:pt x="88" y="60"/>
                      </a:lnTo>
                      <a:lnTo>
                        <a:pt x="86" y="60"/>
                      </a:lnTo>
                      <a:lnTo>
                        <a:pt x="85" y="60"/>
                      </a:lnTo>
                      <a:lnTo>
                        <a:pt x="83" y="59"/>
                      </a:lnTo>
                      <a:lnTo>
                        <a:pt x="81" y="58"/>
                      </a:lnTo>
                      <a:lnTo>
                        <a:pt x="79" y="57"/>
                      </a:lnTo>
                      <a:lnTo>
                        <a:pt x="78" y="56"/>
                      </a:lnTo>
                      <a:lnTo>
                        <a:pt x="77" y="56"/>
                      </a:lnTo>
                      <a:lnTo>
                        <a:pt x="75" y="56"/>
                      </a:lnTo>
                      <a:lnTo>
                        <a:pt x="73" y="56"/>
                      </a:lnTo>
                      <a:lnTo>
                        <a:pt x="71" y="56"/>
                      </a:lnTo>
                      <a:lnTo>
                        <a:pt x="68" y="56"/>
                      </a:lnTo>
                      <a:lnTo>
                        <a:pt x="66" y="56"/>
                      </a:lnTo>
                      <a:lnTo>
                        <a:pt x="63" y="56"/>
                      </a:lnTo>
                      <a:lnTo>
                        <a:pt x="60" y="57"/>
                      </a:lnTo>
                      <a:lnTo>
                        <a:pt x="57" y="57"/>
                      </a:lnTo>
                      <a:lnTo>
                        <a:pt x="53" y="57"/>
                      </a:lnTo>
                      <a:lnTo>
                        <a:pt x="51" y="57"/>
                      </a:lnTo>
                      <a:lnTo>
                        <a:pt x="48" y="57"/>
                      </a:lnTo>
                      <a:lnTo>
                        <a:pt x="46" y="57"/>
                      </a:lnTo>
                      <a:lnTo>
                        <a:pt x="44" y="57"/>
                      </a:lnTo>
                      <a:lnTo>
                        <a:pt x="42" y="57"/>
                      </a:lnTo>
                      <a:lnTo>
                        <a:pt x="41" y="57"/>
                      </a:lnTo>
                      <a:lnTo>
                        <a:pt x="40" y="58"/>
                      </a:lnTo>
                      <a:lnTo>
                        <a:pt x="39" y="58"/>
                      </a:lnTo>
                      <a:lnTo>
                        <a:pt x="37" y="59"/>
                      </a:lnTo>
                      <a:lnTo>
                        <a:pt x="35" y="60"/>
                      </a:lnTo>
                      <a:lnTo>
                        <a:pt x="32" y="61"/>
                      </a:lnTo>
                      <a:lnTo>
                        <a:pt x="29" y="61"/>
                      </a:lnTo>
                      <a:lnTo>
                        <a:pt x="26" y="62"/>
                      </a:lnTo>
                      <a:lnTo>
                        <a:pt x="24" y="62"/>
                      </a:lnTo>
                      <a:lnTo>
                        <a:pt x="21" y="61"/>
                      </a:lnTo>
                      <a:lnTo>
                        <a:pt x="19" y="61"/>
                      </a:lnTo>
                      <a:lnTo>
                        <a:pt x="16" y="60"/>
                      </a:lnTo>
                      <a:lnTo>
                        <a:pt x="14" y="60"/>
                      </a:lnTo>
                      <a:lnTo>
                        <a:pt x="11" y="59"/>
                      </a:lnTo>
                      <a:lnTo>
                        <a:pt x="9" y="57"/>
                      </a:lnTo>
                      <a:lnTo>
                        <a:pt x="7" y="56"/>
                      </a:lnTo>
                      <a:lnTo>
                        <a:pt x="5" y="55"/>
                      </a:lnTo>
                      <a:lnTo>
                        <a:pt x="3" y="53"/>
                      </a:lnTo>
                      <a:lnTo>
                        <a:pt x="2" y="51"/>
                      </a:lnTo>
                      <a:lnTo>
                        <a:pt x="1" y="48"/>
                      </a:lnTo>
                      <a:lnTo>
                        <a:pt x="0" y="46"/>
                      </a:lnTo>
                      <a:lnTo>
                        <a:pt x="0" y="43"/>
                      </a:lnTo>
                      <a:lnTo>
                        <a:pt x="0" y="40"/>
                      </a:lnTo>
                      <a:lnTo>
                        <a:pt x="1" y="3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52" name="Freeform 2134">
                  <a:extLst>
                    <a:ext uri="{FF2B5EF4-FFF2-40B4-BE49-F238E27FC236}">
                      <a16:creationId xmlns:a16="http://schemas.microsoft.com/office/drawing/2014/main" id="{7517C0C7-54C5-463A-9CFA-2B8D3121C560}"/>
                    </a:ext>
                  </a:extLst>
                </p:cNvPr>
                <p:cNvSpPr>
                  <a:spLocks/>
                </p:cNvSpPr>
                <p:nvPr/>
              </p:nvSpPr>
              <p:spPr bwMode="auto">
                <a:xfrm>
                  <a:off x="1168" y="195"/>
                  <a:ext cx="137" cy="55"/>
                </a:xfrm>
                <a:custGeom>
                  <a:avLst/>
                  <a:gdLst>
                    <a:gd name="T0" fmla="*/ 4 w 137"/>
                    <a:gd name="T1" fmla="*/ 25 h 55"/>
                    <a:gd name="T2" fmla="*/ 12 w 137"/>
                    <a:gd name="T3" fmla="*/ 14 h 55"/>
                    <a:gd name="T4" fmla="*/ 22 w 137"/>
                    <a:gd name="T5" fmla="*/ 6 h 55"/>
                    <a:gd name="T6" fmla="*/ 34 w 137"/>
                    <a:gd name="T7" fmla="*/ 1 h 55"/>
                    <a:gd name="T8" fmla="*/ 46 w 137"/>
                    <a:gd name="T9" fmla="*/ 0 h 55"/>
                    <a:gd name="T10" fmla="*/ 58 w 137"/>
                    <a:gd name="T11" fmla="*/ 4 h 55"/>
                    <a:gd name="T12" fmla="*/ 66 w 137"/>
                    <a:gd name="T13" fmla="*/ 7 h 55"/>
                    <a:gd name="T14" fmla="*/ 72 w 137"/>
                    <a:gd name="T15" fmla="*/ 9 h 55"/>
                    <a:gd name="T16" fmla="*/ 78 w 137"/>
                    <a:gd name="T17" fmla="*/ 10 h 55"/>
                    <a:gd name="T18" fmla="*/ 83 w 137"/>
                    <a:gd name="T19" fmla="*/ 11 h 55"/>
                    <a:gd name="T20" fmla="*/ 87 w 137"/>
                    <a:gd name="T21" fmla="*/ 10 h 55"/>
                    <a:gd name="T22" fmla="*/ 90 w 137"/>
                    <a:gd name="T23" fmla="*/ 10 h 55"/>
                    <a:gd name="T24" fmla="*/ 93 w 137"/>
                    <a:gd name="T25" fmla="*/ 10 h 55"/>
                    <a:gd name="T26" fmla="*/ 96 w 137"/>
                    <a:gd name="T27" fmla="*/ 10 h 55"/>
                    <a:gd name="T28" fmla="*/ 101 w 137"/>
                    <a:gd name="T29" fmla="*/ 12 h 55"/>
                    <a:gd name="T30" fmla="*/ 103 w 137"/>
                    <a:gd name="T31" fmla="*/ 15 h 55"/>
                    <a:gd name="T32" fmla="*/ 105 w 137"/>
                    <a:gd name="T33" fmla="*/ 16 h 55"/>
                    <a:gd name="T34" fmla="*/ 109 w 137"/>
                    <a:gd name="T35" fmla="*/ 16 h 55"/>
                    <a:gd name="T36" fmla="*/ 115 w 137"/>
                    <a:gd name="T37" fmla="*/ 17 h 55"/>
                    <a:gd name="T38" fmla="*/ 123 w 137"/>
                    <a:gd name="T39" fmla="*/ 19 h 55"/>
                    <a:gd name="T40" fmla="*/ 129 w 137"/>
                    <a:gd name="T41" fmla="*/ 22 h 55"/>
                    <a:gd name="T42" fmla="*/ 133 w 137"/>
                    <a:gd name="T43" fmla="*/ 25 h 55"/>
                    <a:gd name="T44" fmla="*/ 133 w 137"/>
                    <a:gd name="T45" fmla="*/ 26 h 55"/>
                    <a:gd name="T46" fmla="*/ 135 w 137"/>
                    <a:gd name="T47" fmla="*/ 28 h 55"/>
                    <a:gd name="T48" fmla="*/ 137 w 137"/>
                    <a:gd name="T49" fmla="*/ 31 h 55"/>
                    <a:gd name="T50" fmla="*/ 134 w 137"/>
                    <a:gd name="T51" fmla="*/ 35 h 55"/>
                    <a:gd name="T52" fmla="*/ 133 w 137"/>
                    <a:gd name="T53" fmla="*/ 35 h 55"/>
                    <a:gd name="T54" fmla="*/ 130 w 137"/>
                    <a:gd name="T55" fmla="*/ 36 h 55"/>
                    <a:gd name="T56" fmla="*/ 128 w 137"/>
                    <a:gd name="T57" fmla="*/ 37 h 55"/>
                    <a:gd name="T58" fmla="*/ 126 w 137"/>
                    <a:gd name="T59" fmla="*/ 38 h 55"/>
                    <a:gd name="T60" fmla="*/ 122 w 137"/>
                    <a:gd name="T61" fmla="*/ 38 h 55"/>
                    <a:gd name="T62" fmla="*/ 116 w 137"/>
                    <a:gd name="T63" fmla="*/ 38 h 55"/>
                    <a:gd name="T64" fmla="*/ 112 w 137"/>
                    <a:gd name="T65" fmla="*/ 37 h 55"/>
                    <a:gd name="T66" fmla="*/ 108 w 137"/>
                    <a:gd name="T67" fmla="*/ 38 h 55"/>
                    <a:gd name="T68" fmla="*/ 104 w 137"/>
                    <a:gd name="T69" fmla="*/ 41 h 55"/>
                    <a:gd name="T70" fmla="*/ 99 w 137"/>
                    <a:gd name="T71" fmla="*/ 43 h 55"/>
                    <a:gd name="T72" fmla="*/ 98 w 137"/>
                    <a:gd name="T73" fmla="*/ 47 h 55"/>
                    <a:gd name="T74" fmla="*/ 96 w 137"/>
                    <a:gd name="T75" fmla="*/ 54 h 55"/>
                    <a:gd name="T76" fmla="*/ 94 w 137"/>
                    <a:gd name="T77" fmla="*/ 55 h 55"/>
                    <a:gd name="T78" fmla="*/ 92 w 137"/>
                    <a:gd name="T79" fmla="*/ 55 h 55"/>
                    <a:gd name="T80" fmla="*/ 90 w 137"/>
                    <a:gd name="T81" fmla="*/ 55 h 55"/>
                    <a:gd name="T82" fmla="*/ 88 w 137"/>
                    <a:gd name="T83" fmla="*/ 55 h 55"/>
                    <a:gd name="T84" fmla="*/ 84 w 137"/>
                    <a:gd name="T85" fmla="*/ 54 h 55"/>
                    <a:gd name="T86" fmla="*/ 80 w 137"/>
                    <a:gd name="T87" fmla="*/ 52 h 55"/>
                    <a:gd name="T88" fmla="*/ 78 w 137"/>
                    <a:gd name="T89" fmla="*/ 51 h 55"/>
                    <a:gd name="T90" fmla="*/ 72 w 137"/>
                    <a:gd name="T91" fmla="*/ 51 h 55"/>
                    <a:gd name="T92" fmla="*/ 63 w 137"/>
                    <a:gd name="T93" fmla="*/ 51 h 55"/>
                    <a:gd name="T94" fmla="*/ 53 w 137"/>
                    <a:gd name="T95" fmla="*/ 51 h 55"/>
                    <a:gd name="T96" fmla="*/ 44 w 137"/>
                    <a:gd name="T97" fmla="*/ 51 h 55"/>
                    <a:gd name="T98" fmla="*/ 40 w 137"/>
                    <a:gd name="T99" fmla="*/ 51 h 55"/>
                    <a:gd name="T100" fmla="*/ 36 w 137"/>
                    <a:gd name="T101" fmla="*/ 53 h 55"/>
                    <a:gd name="T102" fmla="*/ 27 w 137"/>
                    <a:gd name="T103" fmla="*/ 55 h 55"/>
                    <a:gd name="T104" fmla="*/ 20 w 137"/>
                    <a:gd name="T105" fmla="*/ 55 h 55"/>
                    <a:gd name="T106" fmla="*/ 12 w 137"/>
                    <a:gd name="T107" fmla="*/ 53 h 55"/>
                    <a:gd name="T108" fmla="*/ 6 w 137"/>
                    <a:gd name="T109" fmla="*/ 50 h 55"/>
                    <a:gd name="T110" fmla="*/ 1 w 137"/>
                    <a:gd name="T111" fmla="*/ 45 h 55"/>
                    <a:gd name="T112" fmla="*/ 0 w 137"/>
                    <a:gd name="T113" fmla="*/ 39 h 5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7" h="55">
                      <a:moveTo>
                        <a:pt x="1" y="33"/>
                      </a:moveTo>
                      <a:lnTo>
                        <a:pt x="2" y="29"/>
                      </a:lnTo>
                      <a:lnTo>
                        <a:pt x="4" y="25"/>
                      </a:lnTo>
                      <a:lnTo>
                        <a:pt x="7" y="21"/>
                      </a:lnTo>
                      <a:lnTo>
                        <a:pt x="9" y="17"/>
                      </a:lnTo>
                      <a:lnTo>
                        <a:pt x="12" y="14"/>
                      </a:lnTo>
                      <a:lnTo>
                        <a:pt x="15" y="11"/>
                      </a:lnTo>
                      <a:lnTo>
                        <a:pt x="18" y="8"/>
                      </a:lnTo>
                      <a:lnTo>
                        <a:pt x="22" y="6"/>
                      </a:lnTo>
                      <a:lnTo>
                        <a:pt x="26" y="3"/>
                      </a:lnTo>
                      <a:lnTo>
                        <a:pt x="29" y="2"/>
                      </a:lnTo>
                      <a:lnTo>
                        <a:pt x="34" y="1"/>
                      </a:lnTo>
                      <a:lnTo>
                        <a:pt x="38" y="0"/>
                      </a:lnTo>
                      <a:lnTo>
                        <a:pt x="42" y="0"/>
                      </a:lnTo>
                      <a:lnTo>
                        <a:pt x="46" y="0"/>
                      </a:lnTo>
                      <a:lnTo>
                        <a:pt x="51" y="2"/>
                      </a:lnTo>
                      <a:lnTo>
                        <a:pt x="55" y="3"/>
                      </a:lnTo>
                      <a:lnTo>
                        <a:pt x="58" y="4"/>
                      </a:lnTo>
                      <a:lnTo>
                        <a:pt x="61" y="6"/>
                      </a:lnTo>
                      <a:lnTo>
                        <a:pt x="64" y="7"/>
                      </a:lnTo>
                      <a:lnTo>
                        <a:pt x="66" y="7"/>
                      </a:lnTo>
                      <a:lnTo>
                        <a:pt x="68" y="8"/>
                      </a:lnTo>
                      <a:lnTo>
                        <a:pt x="71" y="9"/>
                      </a:lnTo>
                      <a:lnTo>
                        <a:pt x="72" y="9"/>
                      </a:lnTo>
                      <a:lnTo>
                        <a:pt x="75" y="10"/>
                      </a:lnTo>
                      <a:lnTo>
                        <a:pt x="76" y="10"/>
                      </a:lnTo>
                      <a:lnTo>
                        <a:pt x="78" y="10"/>
                      </a:lnTo>
                      <a:lnTo>
                        <a:pt x="79" y="10"/>
                      </a:lnTo>
                      <a:lnTo>
                        <a:pt x="81" y="10"/>
                      </a:lnTo>
                      <a:lnTo>
                        <a:pt x="83" y="11"/>
                      </a:lnTo>
                      <a:lnTo>
                        <a:pt x="84" y="11"/>
                      </a:lnTo>
                      <a:lnTo>
                        <a:pt x="85" y="10"/>
                      </a:lnTo>
                      <a:lnTo>
                        <a:pt x="87" y="10"/>
                      </a:lnTo>
                      <a:lnTo>
                        <a:pt x="88" y="10"/>
                      </a:lnTo>
                      <a:lnTo>
                        <a:pt x="89" y="10"/>
                      </a:lnTo>
                      <a:lnTo>
                        <a:pt x="90" y="10"/>
                      </a:lnTo>
                      <a:lnTo>
                        <a:pt x="91" y="10"/>
                      </a:lnTo>
                      <a:lnTo>
                        <a:pt x="92" y="10"/>
                      </a:lnTo>
                      <a:lnTo>
                        <a:pt x="93" y="10"/>
                      </a:lnTo>
                      <a:lnTo>
                        <a:pt x="94" y="10"/>
                      </a:lnTo>
                      <a:lnTo>
                        <a:pt x="96" y="10"/>
                      </a:lnTo>
                      <a:lnTo>
                        <a:pt x="98" y="11"/>
                      </a:lnTo>
                      <a:lnTo>
                        <a:pt x="99" y="11"/>
                      </a:lnTo>
                      <a:lnTo>
                        <a:pt x="101" y="12"/>
                      </a:lnTo>
                      <a:lnTo>
                        <a:pt x="102" y="13"/>
                      </a:lnTo>
                      <a:lnTo>
                        <a:pt x="103" y="14"/>
                      </a:lnTo>
                      <a:lnTo>
                        <a:pt x="103" y="15"/>
                      </a:lnTo>
                      <a:lnTo>
                        <a:pt x="104" y="16"/>
                      </a:lnTo>
                      <a:lnTo>
                        <a:pt x="105" y="16"/>
                      </a:lnTo>
                      <a:lnTo>
                        <a:pt x="106" y="16"/>
                      </a:lnTo>
                      <a:lnTo>
                        <a:pt x="107" y="16"/>
                      </a:lnTo>
                      <a:lnTo>
                        <a:pt x="109" y="16"/>
                      </a:lnTo>
                      <a:lnTo>
                        <a:pt x="111" y="16"/>
                      </a:lnTo>
                      <a:lnTo>
                        <a:pt x="113" y="16"/>
                      </a:lnTo>
                      <a:lnTo>
                        <a:pt x="115" y="17"/>
                      </a:lnTo>
                      <a:lnTo>
                        <a:pt x="118" y="17"/>
                      </a:lnTo>
                      <a:lnTo>
                        <a:pt x="120" y="18"/>
                      </a:lnTo>
                      <a:lnTo>
                        <a:pt x="123" y="19"/>
                      </a:lnTo>
                      <a:lnTo>
                        <a:pt x="125" y="20"/>
                      </a:lnTo>
                      <a:lnTo>
                        <a:pt x="127" y="21"/>
                      </a:lnTo>
                      <a:lnTo>
                        <a:pt x="129" y="22"/>
                      </a:lnTo>
                      <a:lnTo>
                        <a:pt x="131" y="24"/>
                      </a:lnTo>
                      <a:lnTo>
                        <a:pt x="133" y="25"/>
                      </a:lnTo>
                      <a:lnTo>
                        <a:pt x="133" y="26"/>
                      </a:lnTo>
                      <a:lnTo>
                        <a:pt x="134" y="26"/>
                      </a:lnTo>
                      <a:lnTo>
                        <a:pt x="134" y="27"/>
                      </a:lnTo>
                      <a:lnTo>
                        <a:pt x="135" y="28"/>
                      </a:lnTo>
                      <a:lnTo>
                        <a:pt x="136" y="28"/>
                      </a:lnTo>
                      <a:lnTo>
                        <a:pt x="136" y="30"/>
                      </a:lnTo>
                      <a:lnTo>
                        <a:pt x="137" y="31"/>
                      </a:lnTo>
                      <a:lnTo>
                        <a:pt x="136" y="33"/>
                      </a:lnTo>
                      <a:lnTo>
                        <a:pt x="134" y="34"/>
                      </a:lnTo>
                      <a:lnTo>
                        <a:pt x="134" y="35"/>
                      </a:lnTo>
                      <a:lnTo>
                        <a:pt x="133" y="35"/>
                      </a:lnTo>
                      <a:lnTo>
                        <a:pt x="132" y="36"/>
                      </a:lnTo>
                      <a:lnTo>
                        <a:pt x="131" y="36"/>
                      </a:lnTo>
                      <a:lnTo>
                        <a:pt x="130" y="36"/>
                      </a:lnTo>
                      <a:lnTo>
                        <a:pt x="129" y="37"/>
                      </a:lnTo>
                      <a:lnTo>
                        <a:pt x="128" y="37"/>
                      </a:lnTo>
                      <a:lnTo>
                        <a:pt x="127" y="37"/>
                      </a:lnTo>
                      <a:lnTo>
                        <a:pt x="126" y="38"/>
                      </a:lnTo>
                      <a:lnTo>
                        <a:pt x="125" y="38"/>
                      </a:lnTo>
                      <a:lnTo>
                        <a:pt x="124" y="38"/>
                      </a:lnTo>
                      <a:lnTo>
                        <a:pt x="122" y="38"/>
                      </a:lnTo>
                      <a:lnTo>
                        <a:pt x="120" y="38"/>
                      </a:lnTo>
                      <a:lnTo>
                        <a:pt x="118" y="38"/>
                      </a:lnTo>
                      <a:lnTo>
                        <a:pt x="116" y="38"/>
                      </a:lnTo>
                      <a:lnTo>
                        <a:pt x="114" y="37"/>
                      </a:lnTo>
                      <a:lnTo>
                        <a:pt x="113" y="37"/>
                      </a:lnTo>
                      <a:lnTo>
                        <a:pt x="112" y="37"/>
                      </a:lnTo>
                      <a:lnTo>
                        <a:pt x="111" y="37"/>
                      </a:lnTo>
                      <a:lnTo>
                        <a:pt x="110" y="38"/>
                      </a:lnTo>
                      <a:lnTo>
                        <a:pt x="108" y="38"/>
                      </a:lnTo>
                      <a:lnTo>
                        <a:pt x="107" y="39"/>
                      </a:lnTo>
                      <a:lnTo>
                        <a:pt x="106" y="40"/>
                      </a:lnTo>
                      <a:lnTo>
                        <a:pt x="104" y="41"/>
                      </a:lnTo>
                      <a:lnTo>
                        <a:pt x="102" y="42"/>
                      </a:lnTo>
                      <a:lnTo>
                        <a:pt x="101" y="42"/>
                      </a:lnTo>
                      <a:lnTo>
                        <a:pt x="99" y="43"/>
                      </a:lnTo>
                      <a:lnTo>
                        <a:pt x="98" y="43"/>
                      </a:lnTo>
                      <a:lnTo>
                        <a:pt x="98" y="45"/>
                      </a:lnTo>
                      <a:lnTo>
                        <a:pt x="98" y="47"/>
                      </a:lnTo>
                      <a:lnTo>
                        <a:pt x="98" y="50"/>
                      </a:lnTo>
                      <a:lnTo>
                        <a:pt x="96" y="53"/>
                      </a:lnTo>
                      <a:lnTo>
                        <a:pt x="96" y="54"/>
                      </a:lnTo>
                      <a:lnTo>
                        <a:pt x="95" y="54"/>
                      </a:lnTo>
                      <a:lnTo>
                        <a:pt x="94" y="55"/>
                      </a:lnTo>
                      <a:lnTo>
                        <a:pt x="93" y="55"/>
                      </a:lnTo>
                      <a:lnTo>
                        <a:pt x="92" y="55"/>
                      </a:lnTo>
                      <a:lnTo>
                        <a:pt x="91" y="55"/>
                      </a:lnTo>
                      <a:lnTo>
                        <a:pt x="90" y="55"/>
                      </a:lnTo>
                      <a:lnTo>
                        <a:pt x="88" y="55"/>
                      </a:lnTo>
                      <a:lnTo>
                        <a:pt x="87" y="55"/>
                      </a:lnTo>
                      <a:lnTo>
                        <a:pt x="85" y="54"/>
                      </a:lnTo>
                      <a:lnTo>
                        <a:pt x="84" y="54"/>
                      </a:lnTo>
                      <a:lnTo>
                        <a:pt x="82" y="54"/>
                      </a:lnTo>
                      <a:lnTo>
                        <a:pt x="81" y="53"/>
                      </a:lnTo>
                      <a:lnTo>
                        <a:pt x="80" y="52"/>
                      </a:lnTo>
                      <a:lnTo>
                        <a:pt x="79" y="51"/>
                      </a:lnTo>
                      <a:lnTo>
                        <a:pt x="78" y="51"/>
                      </a:lnTo>
                      <a:lnTo>
                        <a:pt x="76" y="51"/>
                      </a:lnTo>
                      <a:lnTo>
                        <a:pt x="74" y="51"/>
                      </a:lnTo>
                      <a:lnTo>
                        <a:pt x="72" y="51"/>
                      </a:lnTo>
                      <a:lnTo>
                        <a:pt x="69" y="51"/>
                      </a:lnTo>
                      <a:lnTo>
                        <a:pt x="66" y="51"/>
                      </a:lnTo>
                      <a:lnTo>
                        <a:pt x="63" y="51"/>
                      </a:lnTo>
                      <a:lnTo>
                        <a:pt x="59" y="51"/>
                      </a:lnTo>
                      <a:lnTo>
                        <a:pt x="56" y="51"/>
                      </a:lnTo>
                      <a:lnTo>
                        <a:pt x="53" y="51"/>
                      </a:lnTo>
                      <a:lnTo>
                        <a:pt x="50" y="51"/>
                      </a:lnTo>
                      <a:lnTo>
                        <a:pt x="47" y="51"/>
                      </a:lnTo>
                      <a:lnTo>
                        <a:pt x="44" y="51"/>
                      </a:lnTo>
                      <a:lnTo>
                        <a:pt x="42" y="51"/>
                      </a:lnTo>
                      <a:lnTo>
                        <a:pt x="41" y="50"/>
                      </a:lnTo>
                      <a:lnTo>
                        <a:pt x="40" y="51"/>
                      </a:lnTo>
                      <a:lnTo>
                        <a:pt x="39" y="51"/>
                      </a:lnTo>
                      <a:lnTo>
                        <a:pt x="38" y="52"/>
                      </a:lnTo>
                      <a:lnTo>
                        <a:pt x="36" y="53"/>
                      </a:lnTo>
                      <a:lnTo>
                        <a:pt x="33" y="54"/>
                      </a:lnTo>
                      <a:lnTo>
                        <a:pt x="30" y="54"/>
                      </a:lnTo>
                      <a:lnTo>
                        <a:pt x="27" y="55"/>
                      </a:lnTo>
                      <a:lnTo>
                        <a:pt x="24" y="55"/>
                      </a:lnTo>
                      <a:lnTo>
                        <a:pt x="22" y="55"/>
                      </a:lnTo>
                      <a:lnTo>
                        <a:pt x="20" y="55"/>
                      </a:lnTo>
                      <a:lnTo>
                        <a:pt x="17" y="54"/>
                      </a:lnTo>
                      <a:lnTo>
                        <a:pt x="15" y="54"/>
                      </a:lnTo>
                      <a:lnTo>
                        <a:pt x="12" y="53"/>
                      </a:lnTo>
                      <a:lnTo>
                        <a:pt x="10" y="53"/>
                      </a:lnTo>
                      <a:lnTo>
                        <a:pt x="8" y="51"/>
                      </a:lnTo>
                      <a:lnTo>
                        <a:pt x="6" y="50"/>
                      </a:lnTo>
                      <a:lnTo>
                        <a:pt x="4" y="49"/>
                      </a:lnTo>
                      <a:lnTo>
                        <a:pt x="3" y="47"/>
                      </a:lnTo>
                      <a:lnTo>
                        <a:pt x="1" y="45"/>
                      </a:lnTo>
                      <a:lnTo>
                        <a:pt x="0" y="43"/>
                      </a:lnTo>
                      <a:lnTo>
                        <a:pt x="0" y="41"/>
                      </a:lnTo>
                      <a:lnTo>
                        <a:pt x="0" y="39"/>
                      </a:lnTo>
                      <a:lnTo>
                        <a:pt x="0" y="36"/>
                      </a:lnTo>
                      <a:lnTo>
                        <a:pt x="1" y="3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53" name="Freeform 2135">
                  <a:extLst>
                    <a:ext uri="{FF2B5EF4-FFF2-40B4-BE49-F238E27FC236}">
                      <a16:creationId xmlns:a16="http://schemas.microsoft.com/office/drawing/2014/main" id="{9CCE746D-8776-4C31-98BE-EDD327136FC4}"/>
                    </a:ext>
                  </a:extLst>
                </p:cNvPr>
                <p:cNvSpPr>
                  <a:spLocks/>
                </p:cNvSpPr>
                <p:nvPr/>
              </p:nvSpPr>
              <p:spPr bwMode="auto">
                <a:xfrm>
                  <a:off x="1170" y="197"/>
                  <a:ext cx="133" cy="51"/>
                </a:xfrm>
                <a:custGeom>
                  <a:avLst/>
                  <a:gdLst>
                    <a:gd name="T0" fmla="*/ 109 w 133"/>
                    <a:gd name="T1" fmla="*/ 34 h 51"/>
                    <a:gd name="T2" fmla="*/ 102 w 133"/>
                    <a:gd name="T3" fmla="*/ 37 h 51"/>
                    <a:gd name="T4" fmla="*/ 96 w 133"/>
                    <a:gd name="T5" fmla="*/ 39 h 51"/>
                    <a:gd name="T6" fmla="*/ 96 w 133"/>
                    <a:gd name="T7" fmla="*/ 43 h 51"/>
                    <a:gd name="T8" fmla="*/ 94 w 133"/>
                    <a:gd name="T9" fmla="*/ 48 h 51"/>
                    <a:gd name="T10" fmla="*/ 89 w 133"/>
                    <a:gd name="T11" fmla="*/ 51 h 51"/>
                    <a:gd name="T12" fmla="*/ 84 w 133"/>
                    <a:gd name="T13" fmla="*/ 50 h 51"/>
                    <a:gd name="T14" fmla="*/ 82 w 133"/>
                    <a:gd name="T15" fmla="*/ 47 h 51"/>
                    <a:gd name="T16" fmla="*/ 80 w 133"/>
                    <a:gd name="T17" fmla="*/ 46 h 51"/>
                    <a:gd name="T18" fmla="*/ 73 w 133"/>
                    <a:gd name="T19" fmla="*/ 46 h 51"/>
                    <a:gd name="T20" fmla="*/ 63 w 133"/>
                    <a:gd name="T21" fmla="*/ 45 h 51"/>
                    <a:gd name="T22" fmla="*/ 53 w 133"/>
                    <a:gd name="T23" fmla="*/ 45 h 51"/>
                    <a:gd name="T24" fmla="*/ 44 w 133"/>
                    <a:gd name="T25" fmla="*/ 45 h 51"/>
                    <a:gd name="T26" fmla="*/ 40 w 133"/>
                    <a:gd name="T27" fmla="*/ 44 h 51"/>
                    <a:gd name="T28" fmla="*/ 35 w 133"/>
                    <a:gd name="T29" fmla="*/ 47 h 51"/>
                    <a:gd name="T30" fmla="*/ 27 w 133"/>
                    <a:gd name="T31" fmla="*/ 49 h 51"/>
                    <a:gd name="T32" fmla="*/ 19 w 133"/>
                    <a:gd name="T33" fmla="*/ 49 h 51"/>
                    <a:gd name="T34" fmla="*/ 12 w 133"/>
                    <a:gd name="T35" fmla="*/ 48 h 51"/>
                    <a:gd name="T36" fmla="*/ 6 w 133"/>
                    <a:gd name="T37" fmla="*/ 45 h 51"/>
                    <a:gd name="T38" fmla="*/ 2 w 133"/>
                    <a:gd name="T39" fmla="*/ 41 h 51"/>
                    <a:gd name="T40" fmla="*/ 0 w 133"/>
                    <a:gd name="T41" fmla="*/ 34 h 51"/>
                    <a:gd name="T42" fmla="*/ 3 w 133"/>
                    <a:gd name="T43" fmla="*/ 26 h 51"/>
                    <a:gd name="T44" fmla="*/ 9 w 133"/>
                    <a:gd name="T45" fmla="*/ 16 h 51"/>
                    <a:gd name="T46" fmla="*/ 18 w 133"/>
                    <a:gd name="T47" fmla="*/ 7 h 51"/>
                    <a:gd name="T48" fmla="*/ 28 w 133"/>
                    <a:gd name="T49" fmla="*/ 2 h 51"/>
                    <a:gd name="T50" fmla="*/ 40 w 133"/>
                    <a:gd name="T51" fmla="*/ 0 h 51"/>
                    <a:gd name="T52" fmla="*/ 52 w 133"/>
                    <a:gd name="T53" fmla="*/ 3 h 51"/>
                    <a:gd name="T54" fmla="*/ 64 w 133"/>
                    <a:gd name="T55" fmla="*/ 7 h 51"/>
                    <a:gd name="T56" fmla="*/ 73 w 133"/>
                    <a:gd name="T57" fmla="*/ 10 h 51"/>
                    <a:gd name="T58" fmla="*/ 80 w 133"/>
                    <a:gd name="T59" fmla="*/ 10 h 51"/>
                    <a:gd name="T60" fmla="*/ 85 w 133"/>
                    <a:gd name="T61" fmla="*/ 10 h 51"/>
                    <a:gd name="T62" fmla="*/ 90 w 133"/>
                    <a:gd name="T63" fmla="*/ 10 h 51"/>
                    <a:gd name="T64" fmla="*/ 95 w 133"/>
                    <a:gd name="T65" fmla="*/ 10 h 51"/>
                    <a:gd name="T66" fmla="*/ 99 w 133"/>
                    <a:gd name="T67" fmla="*/ 12 h 51"/>
                    <a:gd name="T68" fmla="*/ 101 w 133"/>
                    <a:gd name="T69" fmla="*/ 15 h 51"/>
                    <a:gd name="T70" fmla="*/ 103 w 133"/>
                    <a:gd name="T71" fmla="*/ 15 h 51"/>
                    <a:gd name="T72" fmla="*/ 109 w 133"/>
                    <a:gd name="T73" fmla="*/ 15 h 51"/>
                    <a:gd name="T74" fmla="*/ 116 w 133"/>
                    <a:gd name="T75" fmla="*/ 16 h 51"/>
                    <a:gd name="T76" fmla="*/ 123 w 133"/>
                    <a:gd name="T77" fmla="*/ 18 h 51"/>
                    <a:gd name="T78" fmla="*/ 128 w 133"/>
                    <a:gd name="T79" fmla="*/ 22 h 51"/>
                    <a:gd name="T80" fmla="*/ 131 w 133"/>
                    <a:gd name="T81" fmla="*/ 24 h 51"/>
                    <a:gd name="T82" fmla="*/ 133 w 133"/>
                    <a:gd name="T83" fmla="*/ 27 h 51"/>
                    <a:gd name="T84" fmla="*/ 130 w 133"/>
                    <a:gd name="T85" fmla="*/ 31 h 51"/>
                    <a:gd name="T86" fmla="*/ 130 w 133"/>
                    <a:gd name="T87" fmla="*/ 32 h 51"/>
                    <a:gd name="T88" fmla="*/ 128 w 133"/>
                    <a:gd name="T89" fmla="*/ 33 h 51"/>
                    <a:gd name="T90" fmla="*/ 125 w 133"/>
                    <a:gd name="T91" fmla="*/ 34 h 51"/>
                    <a:gd name="T92" fmla="*/ 122 w 133"/>
                    <a:gd name="T93" fmla="*/ 35 h 51"/>
                    <a:gd name="T94" fmla="*/ 114 w 133"/>
                    <a:gd name="T95" fmla="*/ 34 h 5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33" h="51">
                      <a:moveTo>
                        <a:pt x="111" y="33"/>
                      </a:moveTo>
                      <a:lnTo>
                        <a:pt x="110" y="33"/>
                      </a:lnTo>
                      <a:lnTo>
                        <a:pt x="109" y="34"/>
                      </a:lnTo>
                      <a:lnTo>
                        <a:pt x="107" y="35"/>
                      </a:lnTo>
                      <a:lnTo>
                        <a:pt x="105" y="36"/>
                      </a:lnTo>
                      <a:lnTo>
                        <a:pt x="102" y="37"/>
                      </a:lnTo>
                      <a:lnTo>
                        <a:pt x="100" y="38"/>
                      </a:lnTo>
                      <a:lnTo>
                        <a:pt x="97" y="39"/>
                      </a:lnTo>
                      <a:lnTo>
                        <a:pt x="96" y="39"/>
                      </a:lnTo>
                      <a:lnTo>
                        <a:pt x="96" y="40"/>
                      </a:lnTo>
                      <a:lnTo>
                        <a:pt x="96" y="41"/>
                      </a:lnTo>
                      <a:lnTo>
                        <a:pt x="96" y="43"/>
                      </a:lnTo>
                      <a:lnTo>
                        <a:pt x="95" y="45"/>
                      </a:lnTo>
                      <a:lnTo>
                        <a:pt x="95" y="47"/>
                      </a:lnTo>
                      <a:lnTo>
                        <a:pt x="94" y="48"/>
                      </a:lnTo>
                      <a:lnTo>
                        <a:pt x="92" y="50"/>
                      </a:lnTo>
                      <a:lnTo>
                        <a:pt x="91" y="51"/>
                      </a:lnTo>
                      <a:lnTo>
                        <a:pt x="89" y="51"/>
                      </a:lnTo>
                      <a:lnTo>
                        <a:pt x="87" y="51"/>
                      </a:lnTo>
                      <a:lnTo>
                        <a:pt x="85" y="50"/>
                      </a:lnTo>
                      <a:lnTo>
                        <a:pt x="84" y="50"/>
                      </a:lnTo>
                      <a:lnTo>
                        <a:pt x="83" y="49"/>
                      </a:lnTo>
                      <a:lnTo>
                        <a:pt x="83" y="48"/>
                      </a:lnTo>
                      <a:lnTo>
                        <a:pt x="82" y="47"/>
                      </a:lnTo>
                      <a:lnTo>
                        <a:pt x="82" y="46"/>
                      </a:lnTo>
                      <a:lnTo>
                        <a:pt x="81" y="46"/>
                      </a:lnTo>
                      <a:lnTo>
                        <a:pt x="80" y="46"/>
                      </a:lnTo>
                      <a:lnTo>
                        <a:pt x="78" y="46"/>
                      </a:lnTo>
                      <a:lnTo>
                        <a:pt x="76" y="46"/>
                      </a:lnTo>
                      <a:lnTo>
                        <a:pt x="73" y="46"/>
                      </a:lnTo>
                      <a:lnTo>
                        <a:pt x="70" y="46"/>
                      </a:lnTo>
                      <a:lnTo>
                        <a:pt x="67" y="46"/>
                      </a:lnTo>
                      <a:lnTo>
                        <a:pt x="63" y="45"/>
                      </a:lnTo>
                      <a:lnTo>
                        <a:pt x="60" y="45"/>
                      </a:lnTo>
                      <a:lnTo>
                        <a:pt x="56" y="45"/>
                      </a:lnTo>
                      <a:lnTo>
                        <a:pt x="53" y="45"/>
                      </a:lnTo>
                      <a:lnTo>
                        <a:pt x="49" y="45"/>
                      </a:lnTo>
                      <a:lnTo>
                        <a:pt x="47" y="45"/>
                      </a:lnTo>
                      <a:lnTo>
                        <a:pt x="44" y="45"/>
                      </a:lnTo>
                      <a:lnTo>
                        <a:pt x="42" y="44"/>
                      </a:lnTo>
                      <a:lnTo>
                        <a:pt x="41" y="44"/>
                      </a:lnTo>
                      <a:lnTo>
                        <a:pt x="40" y="44"/>
                      </a:lnTo>
                      <a:lnTo>
                        <a:pt x="39" y="45"/>
                      </a:lnTo>
                      <a:lnTo>
                        <a:pt x="38" y="46"/>
                      </a:lnTo>
                      <a:lnTo>
                        <a:pt x="35" y="47"/>
                      </a:lnTo>
                      <a:lnTo>
                        <a:pt x="33" y="48"/>
                      </a:lnTo>
                      <a:lnTo>
                        <a:pt x="30" y="49"/>
                      </a:lnTo>
                      <a:lnTo>
                        <a:pt x="27" y="49"/>
                      </a:lnTo>
                      <a:lnTo>
                        <a:pt x="23" y="49"/>
                      </a:lnTo>
                      <a:lnTo>
                        <a:pt x="21" y="49"/>
                      </a:lnTo>
                      <a:lnTo>
                        <a:pt x="19" y="49"/>
                      </a:lnTo>
                      <a:lnTo>
                        <a:pt x="17" y="49"/>
                      </a:lnTo>
                      <a:lnTo>
                        <a:pt x="14" y="48"/>
                      </a:lnTo>
                      <a:lnTo>
                        <a:pt x="12" y="48"/>
                      </a:lnTo>
                      <a:lnTo>
                        <a:pt x="10" y="47"/>
                      </a:lnTo>
                      <a:lnTo>
                        <a:pt x="8" y="46"/>
                      </a:lnTo>
                      <a:lnTo>
                        <a:pt x="6" y="45"/>
                      </a:lnTo>
                      <a:lnTo>
                        <a:pt x="5" y="44"/>
                      </a:lnTo>
                      <a:lnTo>
                        <a:pt x="3" y="42"/>
                      </a:lnTo>
                      <a:lnTo>
                        <a:pt x="2" y="41"/>
                      </a:lnTo>
                      <a:lnTo>
                        <a:pt x="1" y="39"/>
                      </a:lnTo>
                      <a:lnTo>
                        <a:pt x="0" y="37"/>
                      </a:lnTo>
                      <a:lnTo>
                        <a:pt x="0" y="34"/>
                      </a:lnTo>
                      <a:lnTo>
                        <a:pt x="1" y="32"/>
                      </a:lnTo>
                      <a:lnTo>
                        <a:pt x="1" y="29"/>
                      </a:lnTo>
                      <a:lnTo>
                        <a:pt x="3" y="26"/>
                      </a:lnTo>
                      <a:lnTo>
                        <a:pt x="5" y="22"/>
                      </a:lnTo>
                      <a:lnTo>
                        <a:pt x="7" y="19"/>
                      </a:lnTo>
                      <a:lnTo>
                        <a:pt x="9" y="16"/>
                      </a:lnTo>
                      <a:lnTo>
                        <a:pt x="12" y="12"/>
                      </a:lnTo>
                      <a:lnTo>
                        <a:pt x="15" y="10"/>
                      </a:lnTo>
                      <a:lnTo>
                        <a:pt x="18" y="7"/>
                      </a:lnTo>
                      <a:lnTo>
                        <a:pt x="21" y="5"/>
                      </a:lnTo>
                      <a:lnTo>
                        <a:pt x="25" y="3"/>
                      </a:lnTo>
                      <a:lnTo>
                        <a:pt x="28" y="2"/>
                      </a:lnTo>
                      <a:lnTo>
                        <a:pt x="32" y="1"/>
                      </a:lnTo>
                      <a:lnTo>
                        <a:pt x="36" y="0"/>
                      </a:lnTo>
                      <a:lnTo>
                        <a:pt x="40" y="0"/>
                      </a:lnTo>
                      <a:lnTo>
                        <a:pt x="44" y="0"/>
                      </a:lnTo>
                      <a:lnTo>
                        <a:pt x="48" y="1"/>
                      </a:lnTo>
                      <a:lnTo>
                        <a:pt x="52" y="3"/>
                      </a:lnTo>
                      <a:lnTo>
                        <a:pt x="56" y="5"/>
                      </a:lnTo>
                      <a:lnTo>
                        <a:pt x="60" y="6"/>
                      </a:lnTo>
                      <a:lnTo>
                        <a:pt x="64" y="7"/>
                      </a:lnTo>
                      <a:lnTo>
                        <a:pt x="67" y="8"/>
                      </a:lnTo>
                      <a:lnTo>
                        <a:pt x="70" y="9"/>
                      </a:lnTo>
                      <a:lnTo>
                        <a:pt x="73" y="10"/>
                      </a:lnTo>
                      <a:lnTo>
                        <a:pt x="75" y="10"/>
                      </a:lnTo>
                      <a:lnTo>
                        <a:pt x="78" y="10"/>
                      </a:lnTo>
                      <a:lnTo>
                        <a:pt x="80" y="10"/>
                      </a:lnTo>
                      <a:lnTo>
                        <a:pt x="82" y="10"/>
                      </a:lnTo>
                      <a:lnTo>
                        <a:pt x="84" y="10"/>
                      </a:lnTo>
                      <a:lnTo>
                        <a:pt x="85" y="10"/>
                      </a:lnTo>
                      <a:lnTo>
                        <a:pt x="87" y="10"/>
                      </a:lnTo>
                      <a:lnTo>
                        <a:pt x="88" y="10"/>
                      </a:lnTo>
                      <a:lnTo>
                        <a:pt x="90" y="10"/>
                      </a:lnTo>
                      <a:lnTo>
                        <a:pt x="91" y="10"/>
                      </a:lnTo>
                      <a:lnTo>
                        <a:pt x="93" y="10"/>
                      </a:lnTo>
                      <a:lnTo>
                        <a:pt x="95" y="10"/>
                      </a:lnTo>
                      <a:lnTo>
                        <a:pt x="96" y="10"/>
                      </a:lnTo>
                      <a:lnTo>
                        <a:pt x="98" y="11"/>
                      </a:lnTo>
                      <a:lnTo>
                        <a:pt x="99" y="12"/>
                      </a:lnTo>
                      <a:lnTo>
                        <a:pt x="100" y="13"/>
                      </a:lnTo>
                      <a:lnTo>
                        <a:pt x="101" y="14"/>
                      </a:lnTo>
                      <a:lnTo>
                        <a:pt x="101" y="15"/>
                      </a:lnTo>
                      <a:lnTo>
                        <a:pt x="102" y="15"/>
                      </a:lnTo>
                      <a:lnTo>
                        <a:pt x="103" y="15"/>
                      </a:lnTo>
                      <a:lnTo>
                        <a:pt x="105" y="15"/>
                      </a:lnTo>
                      <a:lnTo>
                        <a:pt x="106" y="15"/>
                      </a:lnTo>
                      <a:lnTo>
                        <a:pt x="109" y="15"/>
                      </a:lnTo>
                      <a:lnTo>
                        <a:pt x="111" y="15"/>
                      </a:lnTo>
                      <a:lnTo>
                        <a:pt x="113" y="16"/>
                      </a:lnTo>
                      <a:lnTo>
                        <a:pt x="116" y="16"/>
                      </a:lnTo>
                      <a:lnTo>
                        <a:pt x="118" y="17"/>
                      </a:lnTo>
                      <a:lnTo>
                        <a:pt x="120" y="17"/>
                      </a:lnTo>
                      <a:lnTo>
                        <a:pt x="123" y="18"/>
                      </a:lnTo>
                      <a:lnTo>
                        <a:pt x="125" y="19"/>
                      </a:lnTo>
                      <a:lnTo>
                        <a:pt x="127" y="21"/>
                      </a:lnTo>
                      <a:lnTo>
                        <a:pt x="128" y="22"/>
                      </a:lnTo>
                      <a:lnTo>
                        <a:pt x="130" y="24"/>
                      </a:lnTo>
                      <a:lnTo>
                        <a:pt x="131" y="24"/>
                      </a:lnTo>
                      <a:lnTo>
                        <a:pt x="132" y="25"/>
                      </a:lnTo>
                      <a:lnTo>
                        <a:pt x="132" y="26"/>
                      </a:lnTo>
                      <a:lnTo>
                        <a:pt x="133" y="27"/>
                      </a:lnTo>
                      <a:lnTo>
                        <a:pt x="133" y="28"/>
                      </a:lnTo>
                      <a:lnTo>
                        <a:pt x="132" y="30"/>
                      </a:lnTo>
                      <a:lnTo>
                        <a:pt x="130" y="31"/>
                      </a:lnTo>
                      <a:lnTo>
                        <a:pt x="130" y="32"/>
                      </a:lnTo>
                      <a:lnTo>
                        <a:pt x="129" y="32"/>
                      </a:lnTo>
                      <a:lnTo>
                        <a:pt x="129" y="33"/>
                      </a:lnTo>
                      <a:lnTo>
                        <a:pt x="128" y="33"/>
                      </a:lnTo>
                      <a:lnTo>
                        <a:pt x="127" y="33"/>
                      </a:lnTo>
                      <a:lnTo>
                        <a:pt x="125" y="33"/>
                      </a:lnTo>
                      <a:lnTo>
                        <a:pt x="125" y="34"/>
                      </a:lnTo>
                      <a:lnTo>
                        <a:pt x="124" y="34"/>
                      </a:lnTo>
                      <a:lnTo>
                        <a:pt x="123" y="34"/>
                      </a:lnTo>
                      <a:lnTo>
                        <a:pt x="122" y="35"/>
                      </a:lnTo>
                      <a:lnTo>
                        <a:pt x="119" y="35"/>
                      </a:lnTo>
                      <a:lnTo>
                        <a:pt x="117" y="35"/>
                      </a:lnTo>
                      <a:lnTo>
                        <a:pt x="114" y="34"/>
                      </a:lnTo>
                      <a:lnTo>
                        <a:pt x="111" y="33"/>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54" name="Freeform 2136">
                  <a:extLst>
                    <a:ext uri="{FF2B5EF4-FFF2-40B4-BE49-F238E27FC236}">
                      <a16:creationId xmlns:a16="http://schemas.microsoft.com/office/drawing/2014/main" id="{3A2DEDD5-645C-49A5-9A09-529EE95906DB}"/>
                    </a:ext>
                  </a:extLst>
                </p:cNvPr>
                <p:cNvSpPr>
                  <a:spLocks/>
                </p:cNvSpPr>
                <p:nvPr/>
              </p:nvSpPr>
              <p:spPr bwMode="auto">
                <a:xfrm>
                  <a:off x="1034" y="246"/>
                  <a:ext cx="111" cy="50"/>
                </a:xfrm>
                <a:custGeom>
                  <a:avLst/>
                  <a:gdLst>
                    <a:gd name="T0" fmla="*/ 109 w 111"/>
                    <a:gd name="T1" fmla="*/ 0 h 50"/>
                    <a:gd name="T2" fmla="*/ 106 w 111"/>
                    <a:gd name="T3" fmla="*/ 1 h 50"/>
                    <a:gd name="T4" fmla="*/ 101 w 111"/>
                    <a:gd name="T5" fmla="*/ 2 h 50"/>
                    <a:gd name="T6" fmla="*/ 94 w 111"/>
                    <a:gd name="T7" fmla="*/ 4 h 50"/>
                    <a:gd name="T8" fmla="*/ 87 w 111"/>
                    <a:gd name="T9" fmla="*/ 7 h 50"/>
                    <a:gd name="T10" fmla="*/ 78 w 111"/>
                    <a:gd name="T11" fmla="*/ 12 h 50"/>
                    <a:gd name="T12" fmla="*/ 70 w 111"/>
                    <a:gd name="T13" fmla="*/ 18 h 50"/>
                    <a:gd name="T14" fmla="*/ 61 w 111"/>
                    <a:gd name="T15" fmla="*/ 26 h 50"/>
                    <a:gd name="T16" fmla="*/ 57 w 111"/>
                    <a:gd name="T17" fmla="*/ 32 h 50"/>
                    <a:gd name="T18" fmla="*/ 53 w 111"/>
                    <a:gd name="T19" fmla="*/ 35 h 50"/>
                    <a:gd name="T20" fmla="*/ 50 w 111"/>
                    <a:gd name="T21" fmla="*/ 38 h 50"/>
                    <a:gd name="T22" fmla="*/ 46 w 111"/>
                    <a:gd name="T23" fmla="*/ 41 h 50"/>
                    <a:gd name="T24" fmla="*/ 42 w 111"/>
                    <a:gd name="T25" fmla="*/ 43 h 50"/>
                    <a:gd name="T26" fmla="*/ 37 w 111"/>
                    <a:gd name="T27" fmla="*/ 45 h 50"/>
                    <a:gd name="T28" fmla="*/ 33 w 111"/>
                    <a:gd name="T29" fmla="*/ 46 h 50"/>
                    <a:gd name="T30" fmla="*/ 28 w 111"/>
                    <a:gd name="T31" fmla="*/ 46 h 50"/>
                    <a:gd name="T32" fmla="*/ 23 w 111"/>
                    <a:gd name="T33" fmla="*/ 46 h 50"/>
                    <a:gd name="T34" fmla="*/ 17 w 111"/>
                    <a:gd name="T35" fmla="*/ 45 h 50"/>
                    <a:gd name="T36" fmla="*/ 12 w 111"/>
                    <a:gd name="T37" fmla="*/ 42 h 50"/>
                    <a:gd name="T38" fmla="*/ 8 w 111"/>
                    <a:gd name="T39" fmla="*/ 38 h 50"/>
                    <a:gd name="T40" fmla="*/ 5 w 111"/>
                    <a:gd name="T41" fmla="*/ 33 h 50"/>
                    <a:gd name="T42" fmla="*/ 3 w 111"/>
                    <a:gd name="T43" fmla="*/ 28 h 50"/>
                    <a:gd name="T44" fmla="*/ 1 w 111"/>
                    <a:gd name="T45" fmla="*/ 22 h 50"/>
                    <a:gd name="T46" fmla="*/ 0 w 111"/>
                    <a:gd name="T47" fmla="*/ 16 h 50"/>
                    <a:gd name="T48" fmla="*/ 0 w 111"/>
                    <a:gd name="T49" fmla="*/ 13 h 50"/>
                    <a:gd name="T50" fmla="*/ 0 w 111"/>
                    <a:gd name="T51" fmla="*/ 19 h 50"/>
                    <a:gd name="T52" fmla="*/ 1 w 111"/>
                    <a:gd name="T53" fmla="*/ 26 h 50"/>
                    <a:gd name="T54" fmla="*/ 2 w 111"/>
                    <a:gd name="T55" fmla="*/ 30 h 50"/>
                    <a:gd name="T56" fmla="*/ 3 w 111"/>
                    <a:gd name="T57" fmla="*/ 34 h 50"/>
                    <a:gd name="T58" fmla="*/ 5 w 111"/>
                    <a:gd name="T59" fmla="*/ 38 h 50"/>
                    <a:gd name="T60" fmla="*/ 7 w 111"/>
                    <a:gd name="T61" fmla="*/ 41 h 50"/>
                    <a:gd name="T62" fmla="*/ 10 w 111"/>
                    <a:gd name="T63" fmla="*/ 44 h 50"/>
                    <a:gd name="T64" fmla="*/ 13 w 111"/>
                    <a:gd name="T65" fmla="*/ 47 h 50"/>
                    <a:gd name="T66" fmla="*/ 17 w 111"/>
                    <a:gd name="T67" fmla="*/ 49 h 50"/>
                    <a:gd name="T68" fmla="*/ 22 w 111"/>
                    <a:gd name="T69" fmla="*/ 50 h 50"/>
                    <a:gd name="T70" fmla="*/ 28 w 111"/>
                    <a:gd name="T71" fmla="*/ 50 h 50"/>
                    <a:gd name="T72" fmla="*/ 37 w 111"/>
                    <a:gd name="T73" fmla="*/ 49 h 50"/>
                    <a:gd name="T74" fmla="*/ 47 w 111"/>
                    <a:gd name="T75" fmla="*/ 45 h 50"/>
                    <a:gd name="T76" fmla="*/ 55 w 111"/>
                    <a:gd name="T77" fmla="*/ 39 h 50"/>
                    <a:gd name="T78" fmla="*/ 61 w 111"/>
                    <a:gd name="T79" fmla="*/ 33 h 50"/>
                    <a:gd name="T80" fmla="*/ 68 w 111"/>
                    <a:gd name="T81" fmla="*/ 26 h 50"/>
                    <a:gd name="T82" fmla="*/ 76 w 111"/>
                    <a:gd name="T83" fmla="*/ 20 h 50"/>
                    <a:gd name="T84" fmla="*/ 87 w 111"/>
                    <a:gd name="T85" fmla="*/ 14 h 50"/>
                    <a:gd name="T86" fmla="*/ 102 w 111"/>
                    <a:gd name="T87" fmla="*/ 10 h 50"/>
                    <a:gd name="T88" fmla="*/ 109 w 111"/>
                    <a:gd name="T89" fmla="*/ 0 h 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11" h="50">
                      <a:moveTo>
                        <a:pt x="109" y="0"/>
                      </a:moveTo>
                      <a:lnTo>
                        <a:pt x="109" y="0"/>
                      </a:lnTo>
                      <a:lnTo>
                        <a:pt x="108" y="0"/>
                      </a:lnTo>
                      <a:lnTo>
                        <a:pt x="106" y="1"/>
                      </a:lnTo>
                      <a:lnTo>
                        <a:pt x="104" y="1"/>
                      </a:lnTo>
                      <a:lnTo>
                        <a:pt x="101" y="2"/>
                      </a:lnTo>
                      <a:lnTo>
                        <a:pt x="98" y="3"/>
                      </a:lnTo>
                      <a:lnTo>
                        <a:pt x="94" y="4"/>
                      </a:lnTo>
                      <a:lnTo>
                        <a:pt x="91" y="5"/>
                      </a:lnTo>
                      <a:lnTo>
                        <a:pt x="87" y="7"/>
                      </a:lnTo>
                      <a:lnTo>
                        <a:pt x="82" y="9"/>
                      </a:lnTo>
                      <a:lnTo>
                        <a:pt x="78" y="12"/>
                      </a:lnTo>
                      <a:lnTo>
                        <a:pt x="74" y="14"/>
                      </a:lnTo>
                      <a:lnTo>
                        <a:pt x="70" y="18"/>
                      </a:lnTo>
                      <a:lnTo>
                        <a:pt x="65" y="21"/>
                      </a:lnTo>
                      <a:lnTo>
                        <a:pt x="61" y="26"/>
                      </a:lnTo>
                      <a:lnTo>
                        <a:pt x="58" y="30"/>
                      </a:lnTo>
                      <a:lnTo>
                        <a:pt x="57" y="32"/>
                      </a:lnTo>
                      <a:lnTo>
                        <a:pt x="55" y="33"/>
                      </a:lnTo>
                      <a:lnTo>
                        <a:pt x="53" y="35"/>
                      </a:lnTo>
                      <a:lnTo>
                        <a:pt x="52" y="37"/>
                      </a:lnTo>
                      <a:lnTo>
                        <a:pt x="50" y="38"/>
                      </a:lnTo>
                      <a:lnTo>
                        <a:pt x="48" y="39"/>
                      </a:lnTo>
                      <a:lnTo>
                        <a:pt x="46" y="41"/>
                      </a:lnTo>
                      <a:lnTo>
                        <a:pt x="44" y="42"/>
                      </a:lnTo>
                      <a:lnTo>
                        <a:pt x="42" y="43"/>
                      </a:lnTo>
                      <a:lnTo>
                        <a:pt x="40" y="44"/>
                      </a:lnTo>
                      <a:lnTo>
                        <a:pt x="37" y="45"/>
                      </a:lnTo>
                      <a:lnTo>
                        <a:pt x="35" y="45"/>
                      </a:lnTo>
                      <a:lnTo>
                        <a:pt x="33" y="46"/>
                      </a:lnTo>
                      <a:lnTo>
                        <a:pt x="31" y="46"/>
                      </a:lnTo>
                      <a:lnTo>
                        <a:pt x="28" y="46"/>
                      </a:lnTo>
                      <a:lnTo>
                        <a:pt x="26" y="46"/>
                      </a:lnTo>
                      <a:lnTo>
                        <a:pt x="23" y="46"/>
                      </a:lnTo>
                      <a:lnTo>
                        <a:pt x="20" y="46"/>
                      </a:lnTo>
                      <a:lnTo>
                        <a:pt x="17" y="45"/>
                      </a:lnTo>
                      <a:lnTo>
                        <a:pt x="15" y="44"/>
                      </a:lnTo>
                      <a:lnTo>
                        <a:pt x="12" y="42"/>
                      </a:lnTo>
                      <a:lnTo>
                        <a:pt x="10" y="40"/>
                      </a:lnTo>
                      <a:lnTo>
                        <a:pt x="8" y="38"/>
                      </a:lnTo>
                      <a:lnTo>
                        <a:pt x="6" y="35"/>
                      </a:lnTo>
                      <a:lnTo>
                        <a:pt x="5" y="33"/>
                      </a:lnTo>
                      <a:lnTo>
                        <a:pt x="3" y="30"/>
                      </a:lnTo>
                      <a:lnTo>
                        <a:pt x="3" y="28"/>
                      </a:lnTo>
                      <a:lnTo>
                        <a:pt x="2" y="25"/>
                      </a:lnTo>
                      <a:lnTo>
                        <a:pt x="1" y="22"/>
                      </a:lnTo>
                      <a:lnTo>
                        <a:pt x="0" y="19"/>
                      </a:lnTo>
                      <a:lnTo>
                        <a:pt x="0" y="16"/>
                      </a:lnTo>
                      <a:lnTo>
                        <a:pt x="0" y="12"/>
                      </a:lnTo>
                      <a:lnTo>
                        <a:pt x="0" y="13"/>
                      </a:lnTo>
                      <a:lnTo>
                        <a:pt x="0" y="16"/>
                      </a:lnTo>
                      <a:lnTo>
                        <a:pt x="0" y="19"/>
                      </a:lnTo>
                      <a:lnTo>
                        <a:pt x="1" y="24"/>
                      </a:lnTo>
                      <a:lnTo>
                        <a:pt x="1" y="26"/>
                      </a:lnTo>
                      <a:lnTo>
                        <a:pt x="1" y="28"/>
                      </a:lnTo>
                      <a:lnTo>
                        <a:pt x="2" y="30"/>
                      </a:lnTo>
                      <a:lnTo>
                        <a:pt x="3" y="32"/>
                      </a:lnTo>
                      <a:lnTo>
                        <a:pt x="3" y="34"/>
                      </a:lnTo>
                      <a:lnTo>
                        <a:pt x="4" y="36"/>
                      </a:lnTo>
                      <a:lnTo>
                        <a:pt x="5" y="38"/>
                      </a:lnTo>
                      <a:lnTo>
                        <a:pt x="6" y="39"/>
                      </a:lnTo>
                      <a:lnTo>
                        <a:pt x="7" y="41"/>
                      </a:lnTo>
                      <a:lnTo>
                        <a:pt x="9" y="43"/>
                      </a:lnTo>
                      <a:lnTo>
                        <a:pt x="10" y="44"/>
                      </a:lnTo>
                      <a:lnTo>
                        <a:pt x="12" y="46"/>
                      </a:lnTo>
                      <a:lnTo>
                        <a:pt x="13" y="47"/>
                      </a:lnTo>
                      <a:lnTo>
                        <a:pt x="15" y="48"/>
                      </a:lnTo>
                      <a:lnTo>
                        <a:pt x="17" y="49"/>
                      </a:lnTo>
                      <a:lnTo>
                        <a:pt x="20" y="50"/>
                      </a:lnTo>
                      <a:lnTo>
                        <a:pt x="22" y="50"/>
                      </a:lnTo>
                      <a:lnTo>
                        <a:pt x="25" y="50"/>
                      </a:lnTo>
                      <a:lnTo>
                        <a:pt x="28" y="50"/>
                      </a:lnTo>
                      <a:lnTo>
                        <a:pt x="31" y="50"/>
                      </a:lnTo>
                      <a:lnTo>
                        <a:pt x="37" y="49"/>
                      </a:lnTo>
                      <a:lnTo>
                        <a:pt x="43" y="47"/>
                      </a:lnTo>
                      <a:lnTo>
                        <a:pt x="47" y="45"/>
                      </a:lnTo>
                      <a:lnTo>
                        <a:pt x="51" y="42"/>
                      </a:lnTo>
                      <a:lnTo>
                        <a:pt x="55" y="39"/>
                      </a:lnTo>
                      <a:lnTo>
                        <a:pt x="58" y="36"/>
                      </a:lnTo>
                      <a:lnTo>
                        <a:pt x="61" y="33"/>
                      </a:lnTo>
                      <a:lnTo>
                        <a:pt x="64" y="29"/>
                      </a:lnTo>
                      <a:lnTo>
                        <a:pt x="68" y="26"/>
                      </a:lnTo>
                      <a:lnTo>
                        <a:pt x="71" y="23"/>
                      </a:lnTo>
                      <a:lnTo>
                        <a:pt x="76" y="20"/>
                      </a:lnTo>
                      <a:lnTo>
                        <a:pt x="81" y="17"/>
                      </a:lnTo>
                      <a:lnTo>
                        <a:pt x="87" y="14"/>
                      </a:lnTo>
                      <a:lnTo>
                        <a:pt x="94" y="12"/>
                      </a:lnTo>
                      <a:lnTo>
                        <a:pt x="102" y="10"/>
                      </a:lnTo>
                      <a:lnTo>
                        <a:pt x="111" y="9"/>
                      </a:lnTo>
                      <a:lnTo>
                        <a:pt x="10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55" name="Freeform 2137">
                  <a:extLst>
                    <a:ext uri="{FF2B5EF4-FFF2-40B4-BE49-F238E27FC236}">
                      <a16:creationId xmlns:a16="http://schemas.microsoft.com/office/drawing/2014/main" id="{1B5227D3-82D4-4443-813A-D72352CC970F}"/>
                    </a:ext>
                  </a:extLst>
                </p:cNvPr>
                <p:cNvSpPr>
                  <a:spLocks/>
                </p:cNvSpPr>
                <p:nvPr/>
              </p:nvSpPr>
              <p:spPr bwMode="auto">
                <a:xfrm>
                  <a:off x="1043" y="259"/>
                  <a:ext cx="109" cy="45"/>
                </a:xfrm>
                <a:custGeom>
                  <a:avLst/>
                  <a:gdLst>
                    <a:gd name="T0" fmla="*/ 17 w 109"/>
                    <a:gd name="T1" fmla="*/ 41 h 45"/>
                    <a:gd name="T2" fmla="*/ 9 w 109"/>
                    <a:gd name="T3" fmla="*/ 39 h 45"/>
                    <a:gd name="T4" fmla="*/ 3 w 109"/>
                    <a:gd name="T5" fmla="*/ 37 h 45"/>
                    <a:gd name="T6" fmla="*/ 1 w 109"/>
                    <a:gd name="T7" fmla="*/ 35 h 45"/>
                    <a:gd name="T8" fmla="*/ 1 w 109"/>
                    <a:gd name="T9" fmla="*/ 35 h 45"/>
                    <a:gd name="T10" fmla="*/ 3 w 109"/>
                    <a:gd name="T11" fmla="*/ 38 h 45"/>
                    <a:gd name="T12" fmla="*/ 9 w 109"/>
                    <a:gd name="T13" fmla="*/ 41 h 45"/>
                    <a:gd name="T14" fmla="*/ 17 w 109"/>
                    <a:gd name="T15" fmla="*/ 44 h 45"/>
                    <a:gd name="T16" fmla="*/ 22 w 109"/>
                    <a:gd name="T17" fmla="*/ 45 h 45"/>
                    <a:gd name="T18" fmla="*/ 24 w 109"/>
                    <a:gd name="T19" fmla="*/ 45 h 45"/>
                    <a:gd name="T20" fmla="*/ 26 w 109"/>
                    <a:gd name="T21" fmla="*/ 45 h 45"/>
                    <a:gd name="T22" fmla="*/ 29 w 109"/>
                    <a:gd name="T23" fmla="*/ 44 h 45"/>
                    <a:gd name="T24" fmla="*/ 32 w 109"/>
                    <a:gd name="T25" fmla="*/ 44 h 45"/>
                    <a:gd name="T26" fmla="*/ 35 w 109"/>
                    <a:gd name="T27" fmla="*/ 43 h 45"/>
                    <a:gd name="T28" fmla="*/ 38 w 109"/>
                    <a:gd name="T29" fmla="*/ 42 h 45"/>
                    <a:gd name="T30" fmla="*/ 42 w 109"/>
                    <a:gd name="T31" fmla="*/ 40 h 45"/>
                    <a:gd name="T32" fmla="*/ 45 w 109"/>
                    <a:gd name="T33" fmla="*/ 38 h 45"/>
                    <a:gd name="T34" fmla="*/ 49 w 109"/>
                    <a:gd name="T35" fmla="*/ 36 h 45"/>
                    <a:gd name="T36" fmla="*/ 56 w 109"/>
                    <a:gd name="T37" fmla="*/ 30 h 45"/>
                    <a:gd name="T38" fmla="*/ 66 w 109"/>
                    <a:gd name="T39" fmla="*/ 22 h 45"/>
                    <a:gd name="T40" fmla="*/ 75 w 109"/>
                    <a:gd name="T41" fmla="*/ 17 h 45"/>
                    <a:gd name="T42" fmla="*/ 83 w 109"/>
                    <a:gd name="T43" fmla="*/ 14 h 45"/>
                    <a:gd name="T44" fmla="*/ 90 w 109"/>
                    <a:gd name="T45" fmla="*/ 12 h 45"/>
                    <a:gd name="T46" fmla="*/ 96 w 109"/>
                    <a:gd name="T47" fmla="*/ 11 h 45"/>
                    <a:gd name="T48" fmla="*/ 102 w 109"/>
                    <a:gd name="T49" fmla="*/ 11 h 45"/>
                    <a:gd name="T50" fmla="*/ 107 w 109"/>
                    <a:gd name="T51" fmla="*/ 11 h 45"/>
                    <a:gd name="T52" fmla="*/ 106 w 109"/>
                    <a:gd name="T53" fmla="*/ 0 h 45"/>
                    <a:gd name="T54" fmla="*/ 105 w 109"/>
                    <a:gd name="T55" fmla="*/ 0 h 45"/>
                    <a:gd name="T56" fmla="*/ 101 w 109"/>
                    <a:gd name="T57" fmla="*/ 0 h 45"/>
                    <a:gd name="T58" fmla="*/ 96 w 109"/>
                    <a:gd name="T59" fmla="*/ 1 h 45"/>
                    <a:gd name="T60" fmla="*/ 90 w 109"/>
                    <a:gd name="T61" fmla="*/ 2 h 45"/>
                    <a:gd name="T62" fmla="*/ 82 w 109"/>
                    <a:gd name="T63" fmla="*/ 5 h 45"/>
                    <a:gd name="T64" fmla="*/ 73 w 109"/>
                    <a:gd name="T65" fmla="*/ 10 h 45"/>
                    <a:gd name="T66" fmla="*/ 63 w 109"/>
                    <a:gd name="T67" fmla="*/ 16 h 45"/>
                    <a:gd name="T68" fmla="*/ 53 w 109"/>
                    <a:gd name="T69" fmla="*/ 25 h 45"/>
                    <a:gd name="T70" fmla="*/ 49 w 109"/>
                    <a:gd name="T71" fmla="*/ 29 h 45"/>
                    <a:gd name="T72" fmla="*/ 44 w 109"/>
                    <a:gd name="T73" fmla="*/ 33 h 45"/>
                    <a:gd name="T74" fmla="*/ 40 w 109"/>
                    <a:gd name="T75" fmla="*/ 35 h 45"/>
                    <a:gd name="T76" fmla="*/ 36 w 109"/>
                    <a:gd name="T77" fmla="*/ 37 h 45"/>
                    <a:gd name="T78" fmla="*/ 32 w 109"/>
                    <a:gd name="T79" fmla="*/ 39 h 45"/>
                    <a:gd name="T80" fmla="*/ 28 w 109"/>
                    <a:gd name="T81" fmla="*/ 40 h 45"/>
                    <a:gd name="T82" fmla="*/ 25 w 109"/>
                    <a:gd name="T83" fmla="*/ 41 h 45"/>
                    <a:gd name="T84" fmla="*/ 21 w 109"/>
                    <a:gd name="T85" fmla="*/ 41 h 4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9" h="45">
                      <a:moveTo>
                        <a:pt x="21" y="41"/>
                      </a:moveTo>
                      <a:lnTo>
                        <a:pt x="17" y="41"/>
                      </a:lnTo>
                      <a:lnTo>
                        <a:pt x="13" y="40"/>
                      </a:lnTo>
                      <a:lnTo>
                        <a:pt x="9" y="39"/>
                      </a:lnTo>
                      <a:lnTo>
                        <a:pt x="6" y="38"/>
                      </a:lnTo>
                      <a:lnTo>
                        <a:pt x="3" y="37"/>
                      </a:lnTo>
                      <a:lnTo>
                        <a:pt x="2" y="36"/>
                      </a:lnTo>
                      <a:lnTo>
                        <a:pt x="1" y="35"/>
                      </a:lnTo>
                      <a:lnTo>
                        <a:pt x="0" y="35"/>
                      </a:lnTo>
                      <a:lnTo>
                        <a:pt x="1" y="35"/>
                      </a:lnTo>
                      <a:lnTo>
                        <a:pt x="2" y="36"/>
                      </a:lnTo>
                      <a:lnTo>
                        <a:pt x="3" y="38"/>
                      </a:lnTo>
                      <a:lnTo>
                        <a:pt x="6" y="39"/>
                      </a:lnTo>
                      <a:lnTo>
                        <a:pt x="9" y="41"/>
                      </a:lnTo>
                      <a:lnTo>
                        <a:pt x="13" y="43"/>
                      </a:lnTo>
                      <a:lnTo>
                        <a:pt x="17" y="44"/>
                      </a:lnTo>
                      <a:lnTo>
                        <a:pt x="22" y="45"/>
                      </a:lnTo>
                      <a:lnTo>
                        <a:pt x="23" y="45"/>
                      </a:lnTo>
                      <a:lnTo>
                        <a:pt x="24" y="45"/>
                      </a:lnTo>
                      <a:lnTo>
                        <a:pt x="26" y="45"/>
                      </a:lnTo>
                      <a:lnTo>
                        <a:pt x="27" y="45"/>
                      </a:lnTo>
                      <a:lnTo>
                        <a:pt x="29" y="44"/>
                      </a:lnTo>
                      <a:lnTo>
                        <a:pt x="30" y="44"/>
                      </a:lnTo>
                      <a:lnTo>
                        <a:pt x="32" y="44"/>
                      </a:lnTo>
                      <a:lnTo>
                        <a:pt x="33" y="43"/>
                      </a:lnTo>
                      <a:lnTo>
                        <a:pt x="35" y="43"/>
                      </a:lnTo>
                      <a:lnTo>
                        <a:pt x="37" y="42"/>
                      </a:lnTo>
                      <a:lnTo>
                        <a:pt x="38" y="42"/>
                      </a:lnTo>
                      <a:lnTo>
                        <a:pt x="40" y="41"/>
                      </a:lnTo>
                      <a:lnTo>
                        <a:pt x="42" y="40"/>
                      </a:lnTo>
                      <a:lnTo>
                        <a:pt x="43" y="39"/>
                      </a:lnTo>
                      <a:lnTo>
                        <a:pt x="45" y="38"/>
                      </a:lnTo>
                      <a:lnTo>
                        <a:pt x="47" y="37"/>
                      </a:lnTo>
                      <a:lnTo>
                        <a:pt x="49" y="36"/>
                      </a:lnTo>
                      <a:lnTo>
                        <a:pt x="50" y="34"/>
                      </a:lnTo>
                      <a:lnTo>
                        <a:pt x="56" y="30"/>
                      </a:lnTo>
                      <a:lnTo>
                        <a:pt x="61" y="26"/>
                      </a:lnTo>
                      <a:lnTo>
                        <a:pt x="66" y="22"/>
                      </a:lnTo>
                      <a:lnTo>
                        <a:pt x="71" y="20"/>
                      </a:lnTo>
                      <a:lnTo>
                        <a:pt x="75" y="17"/>
                      </a:lnTo>
                      <a:lnTo>
                        <a:pt x="79" y="15"/>
                      </a:lnTo>
                      <a:lnTo>
                        <a:pt x="83" y="14"/>
                      </a:lnTo>
                      <a:lnTo>
                        <a:pt x="87" y="13"/>
                      </a:lnTo>
                      <a:lnTo>
                        <a:pt x="90" y="12"/>
                      </a:lnTo>
                      <a:lnTo>
                        <a:pt x="93" y="12"/>
                      </a:lnTo>
                      <a:lnTo>
                        <a:pt x="96" y="11"/>
                      </a:lnTo>
                      <a:lnTo>
                        <a:pt x="99" y="11"/>
                      </a:lnTo>
                      <a:lnTo>
                        <a:pt x="102" y="11"/>
                      </a:lnTo>
                      <a:lnTo>
                        <a:pt x="104" y="11"/>
                      </a:lnTo>
                      <a:lnTo>
                        <a:pt x="107" y="11"/>
                      </a:lnTo>
                      <a:lnTo>
                        <a:pt x="109" y="12"/>
                      </a:lnTo>
                      <a:lnTo>
                        <a:pt x="106" y="0"/>
                      </a:lnTo>
                      <a:lnTo>
                        <a:pt x="105" y="0"/>
                      </a:lnTo>
                      <a:lnTo>
                        <a:pt x="103" y="0"/>
                      </a:lnTo>
                      <a:lnTo>
                        <a:pt x="101" y="0"/>
                      </a:lnTo>
                      <a:lnTo>
                        <a:pt x="99" y="0"/>
                      </a:lnTo>
                      <a:lnTo>
                        <a:pt x="96" y="1"/>
                      </a:lnTo>
                      <a:lnTo>
                        <a:pt x="93" y="2"/>
                      </a:lnTo>
                      <a:lnTo>
                        <a:pt x="90" y="2"/>
                      </a:lnTo>
                      <a:lnTo>
                        <a:pt x="86" y="4"/>
                      </a:lnTo>
                      <a:lnTo>
                        <a:pt x="82" y="5"/>
                      </a:lnTo>
                      <a:lnTo>
                        <a:pt x="77" y="7"/>
                      </a:lnTo>
                      <a:lnTo>
                        <a:pt x="73" y="10"/>
                      </a:lnTo>
                      <a:lnTo>
                        <a:pt x="68" y="13"/>
                      </a:lnTo>
                      <a:lnTo>
                        <a:pt x="63" y="16"/>
                      </a:lnTo>
                      <a:lnTo>
                        <a:pt x="58" y="20"/>
                      </a:lnTo>
                      <a:lnTo>
                        <a:pt x="53" y="25"/>
                      </a:lnTo>
                      <a:lnTo>
                        <a:pt x="51" y="27"/>
                      </a:lnTo>
                      <a:lnTo>
                        <a:pt x="49" y="29"/>
                      </a:lnTo>
                      <a:lnTo>
                        <a:pt x="47" y="31"/>
                      </a:lnTo>
                      <a:lnTo>
                        <a:pt x="44" y="33"/>
                      </a:lnTo>
                      <a:lnTo>
                        <a:pt x="42" y="34"/>
                      </a:lnTo>
                      <a:lnTo>
                        <a:pt x="40" y="35"/>
                      </a:lnTo>
                      <a:lnTo>
                        <a:pt x="38" y="36"/>
                      </a:lnTo>
                      <a:lnTo>
                        <a:pt x="36" y="37"/>
                      </a:lnTo>
                      <a:lnTo>
                        <a:pt x="34" y="38"/>
                      </a:lnTo>
                      <a:lnTo>
                        <a:pt x="32" y="39"/>
                      </a:lnTo>
                      <a:lnTo>
                        <a:pt x="30" y="40"/>
                      </a:lnTo>
                      <a:lnTo>
                        <a:pt x="28" y="40"/>
                      </a:lnTo>
                      <a:lnTo>
                        <a:pt x="27" y="41"/>
                      </a:lnTo>
                      <a:lnTo>
                        <a:pt x="25" y="41"/>
                      </a:lnTo>
                      <a:lnTo>
                        <a:pt x="23" y="41"/>
                      </a:lnTo>
                      <a:lnTo>
                        <a:pt x="2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56" name="Freeform 2138">
                  <a:extLst>
                    <a:ext uri="{FF2B5EF4-FFF2-40B4-BE49-F238E27FC236}">
                      <a16:creationId xmlns:a16="http://schemas.microsoft.com/office/drawing/2014/main" id="{660898E9-4D74-4D4F-8289-B0A2D1729107}"/>
                    </a:ext>
                  </a:extLst>
                </p:cNvPr>
                <p:cNvSpPr>
                  <a:spLocks/>
                </p:cNvSpPr>
                <p:nvPr/>
              </p:nvSpPr>
              <p:spPr bwMode="auto">
                <a:xfrm>
                  <a:off x="1141" y="230"/>
                  <a:ext cx="76" cy="53"/>
                </a:xfrm>
                <a:custGeom>
                  <a:avLst/>
                  <a:gdLst>
                    <a:gd name="T0" fmla="*/ 0 w 76"/>
                    <a:gd name="T1" fmla="*/ 31 h 53"/>
                    <a:gd name="T2" fmla="*/ 0 w 76"/>
                    <a:gd name="T3" fmla="*/ 31 h 53"/>
                    <a:gd name="T4" fmla="*/ 1 w 76"/>
                    <a:gd name="T5" fmla="*/ 32 h 53"/>
                    <a:gd name="T6" fmla="*/ 3 w 76"/>
                    <a:gd name="T7" fmla="*/ 34 h 53"/>
                    <a:gd name="T8" fmla="*/ 5 w 76"/>
                    <a:gd name="T9" fmla="*/ 36 h 53"/>
                    <a:gd name="T10" fmla="*/ 7 w 76"/>
                    <a:gd name="T11" fmla="*/ 38 h 53"/>
                    <a:gd name="T12" fmla="*/ 10 w 76"/>
                    <a:gd name="T13" fmla="*/ 40 h 53"/>
                    <a:gd name="T14" fmla="*/ 14 w 76"/>
                    <a:gd name="T15" fmla="*/ 43 h 53"/>
                    <a:gd name="T16" fmla="*/ 18 w 76"/>
                    <a:gd name="T17" fmla="*/ 45 h 53"/>
                    <a:gd name="T18" fmla="*/ 22 w 76"/>
                    <a:gd name="T19" fmla="*/ 47 h 53"/>
                    <a:gd name="T20" fmla="*/ 27 w 76"/>
                    <a:gd name="T21" fmla="*/ 49 h 53"/>
                    <a:gd name="T22" fmla="*/ 32 w 76"/>
                    <a:gd name="T23" fmla="*/ 51 h 53"/>
                    <a:gd name="T24" fmla="*/ 37 w 76"/>
                    <a:gd name="T25" fmla="*/ 52 h 53"/>
                    <a:gd name="T26" fmla="*/ 42 w 76"/>
                    <a:gd name="T27" fmla="*/ 53 h 53"/>
                    <a:gd name="T28" fmla="*/ 48 w 76"/>
                    <a:gd name="T29" fmla="*/ 52 h 53"/>
                    <a:gd name="T30" fmla="*/ 55 w 76"/>
                    <a:gd name="T31" fmla="*/ 51 h 53"/>
                    <a:gd name="T32" fmla="*/ 61 w 76"/>
                    <a:gd name="T33" fmla="*/ 49 h 53"/>
                    <a:gd name="T34" fmla="*/ 66 w 76"/>
                    <a:gd name="T35" fmla="*/ 47 h 53"/>
                    <a:gd name="T36" fmla="*/ 70 w 76"/>
                    <a:gd name="T37" fmla="*/ 44 h 53"/>
                    <a:gd name="T38" fmla="*/ 73 w 76"/>
                    <a:gd name="T39" fmla="*/ 41 h 53"/>
                    <a:gd name="T40" fmla="*/ 75 w 76"/>
                    <a:gd name="T41" fmla="*/ 37 h 53"/>
                    <a:gd name="T42" fmla="*/ 76 w 76"/>
                    <a:gd name="T43" fmla="*/ 33 h 53"/>
                    <a:gd name="T44" fmla="*/ 76 w 76"/>
                    <a:gd name="T45" fmla="*/ 29 h 53"/>
                    <a:gd name="T46" fmla="*/ 76 w 76"/>
                    <a:gd name="T47" fmla="*/ 25 h 53"/>
                    <a:gd name="T48" fmla="*/ 76 w 76"/>
                    <a:gd name="T49" fmla="*/ 20 h 53"/>
                    <a:gd name="T50" fmla="*/ 75 w 76"/>
                    <a:gd name="T51" fmla="*/ 16 h 53"/>
                    <a:gd name="T52" fmla="*/ 74 w 76"/>
                    <a:gd name="T53" fmla="*/ 12 h 53"/>
                    <a:gd name="T54" fmla="*/ 73 w 76"/>
                    <a:gd name="T55" fmla="*/ 9 h 53"/>
                    <a:gd name="T56" fmla="*/ 72 w 76"/>
                    <a:gd name="T57" fmla="*/ 6 h 53"/>
                    <a:gd name="T58" fmla="*/ 70 w 76"/>
                    <a:gd name="T59" fmla="*/ 3 h 53"/>
                    <a:gd name="T60" fmla="*/ 70 w 76"/>
                    <a:gd name="T61" fmla="*/ 1 h 53"/>
                    <a:gd name="T62" fmla="*/ 69 w 76"/>
                    <a:gd name="T63" fmla="*/ 0 h 53"/>
                    <a:gd name="T64" fmla="*/ 69 w 76"/>
                    <a:gd name="T65" fmla="*/ 0 h 53"/>
                    <a:gd name="T66" fmla="*/ 69 w 76"/>
                    <a:gd name="T67" fmla="*/ 1 h 53"/>
                    <a:gd name="T68" fmla="*/ 70 w 76"/>
                    <a:gd name="T69" fmla="*/ 5 h 53"/>
                    <a:gd name="T70" fmla="*/ 71 w 76"/>
                    <a:gd name="T71" fmla="*/ 11 h 53"/>
                    <a:gd name="T72" fmla="*/ 71 w 76"/>
                    <a:gd name="T73" fmla="*/ 18 h 53"/>
                    <a:gd name="T74" fmla="*/ 71 w 76"/>
                    <a:gd name="T75" fmla="*/ 25 h 53"/>
                    <a:gd name="T76" fmla="*/ 69 w 76"/>
                    <a:gd name="T77" fmla="*/ 32 h 53"/>
                    <a:gd name="T78" fmla="*/ 65 w 76"/>
                    <a:gd name="T79" fmla="*/ 38 h 53"/>
                    <a:gd name="T80" fmla="*/ 59 w 76"/>
                    <a:gd name="T81" fmla="*/ 42 h 53"/>
                    <a:gd name="T82" fmla="*/ 54 w 76"/>
                    <a:gd name="T83" fmla="*/ 44 h 53"/>
                    <a:gd name="T84" fmla="*/ 49 w 76"/>
                    <a:gd name="T85" fmla="*/ 45 h 53"/>
                    <a:gd name="T86" fmla="*/ 44 w 76"/>
                    <a:gd name="T87" fmla="*/ 45 h 53"/>
                    <a:gd name="T88" fmla="*/ 40 w 76"/>
                    <a:gd name="T89" fmla="*/ 45 h 53"/>
                    <a:gd name="T90" fmla="*/ 35 w 76"/>
                    <a:gd name="T91" fmla="*/ 44 h 53"/>
                    <a:gd name="T92" fmla="*/ 31 w 76"/>
                    <a:gd name="T93" fmla="*/ 43 h 53"/>
                    <a:gd name="T94" fmla="*/ 28 w 76"/>
                    <a:gd name="T95" fmla="*/ 42 h 53"/>
                    <a:gd name="T96" fmla="*/ 24 w 76"/>
                    <a:gd name="T97" fmla="*/ 41 h 53"/>
                    <a:gd name="T98" fmla="*/ 21 w 76"/>
                    <a:gd name="T99" fmla="*/ 39 h 53"/>
                    <a:gd name="T100" fmla="*/ 18 w 76"/>
                    <a:gd name="T101" fmla="*/ 38 h 53"/>
                    <a:gd name="T102" fmla="*/ 15 w 76"/>
                    <a:gd name="T103" fmla="*/ 36 h 53"/>
                    <a:gd name="T104" fmla="*/ 13 w 76"/>
                    <a:gd name="T105" fmla="*/ 34 h 53"/>
                    <a:gd name="T106" fmla="*/ 11 w 76"/>
                    <a:gd name="T107" fmla="*/ 33 h 53"/>
                    <a:gd name="T108" fmla="*/ 10 w 76"/>
                    <a:gd name="T109" fmla="*/ 31 h 53"/>
                    <a:gd name="T110" fmla="*/ 9 w 76"/>
                    <a:gd name="T111" fmla="*/ 30 h 53"/>
                    <a:gd name="T112" fmla="*/ 8 w 76"/>
                    <a:gd name="T113" fmla="*/ 29 h 53"/>
                    <a:gd name="T114" fmla="*/ 0 w 76"/>
                    <a:gd name="T115" fmla="*/ 31 h 5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76" h="53">
                      <a:moveTo>
                        <a:pt x="0" y="31"/>
                      </a:moveTo>
                      <a:lnTo>
                        <a:pt x="0" y="31"/>
                      </a:lnTo>
                      <a:lnTo>
                        <a:pt x="1" y="32"/>
                      </a:lnTo>
                      <a:lnTo>
                        <a:pt x="3" y="34"/>
                      </a:lnTo>
                      <a:lnTo>
                        <a:pt x="5" y="36"/>
                      </a:lnTo>
                      <a:lnTo>
                        <a:pt x="7" y="38"/>
                      </a:lnTo>
                      <a:lnTo>
                        <a:pt x="10" y="40"/>
                      </a:lnTo>
                      <a:lnTo>
                        <a:pt x="14" y="43"/>
                      </a:lnTo>
                      <a:lnTo>
                        <a:pt x="18" y="45"/>
                      </a:lnTo>
                      <a:lnTo>
                        <a:pt x="22" y="47"/>
                      </a:lnTo>
                      <a:lnTo>
                        <a:pt x="27" y="49"/>
                      </a:lnTo>
                      <a:lnTo>
                        <a:pt x="32" y="51"/>
                      </a:lnTo>
                      <a:lnTo>
                        <a:pt x="37" y="52"/>
                      </a:lnTo>
                      <a:lnTo>
                        <a:pt x="42" y="53"/>
                      </a:lnTo>
                      <a:lnTo>
                        <a:pt x="48" y="52"/>
                      </a:lnTo>
                      <a:lnTo>
                        <a:pt x="55" y="51"/>
                      </a:lnTo>
                      <a:lnTo>
                        <a:pt x="61" y="49"/>
                      </a:lnTo>
                      <a:lnTo>
                        <a:pt x="66" y="47"/>
                      </a:lnTo>
                      <a:lnTo>
                        <a:pt x="70" y="44"/>
                      </a:lnTo>
                      <a:lnTo>
                        <a:pt x="73" y="41"/>
                      </a:lnTo>
                      <a:lnTo>
                        <a:pt x="75" y="37"/>
                      </a:lnTo>
                      <a:lnTo>
                        <a:pt x="76" y="33"/>
                      </a:lnTo>
                      <a:lnTo>
                        <a:pt x="76" y="29"/>
                      </a:lnTo>
                      <a:lnTo>
                        <a:pt x="76" y="25"/>
                      </a:lnTo>
                      <a:lnTo>
                        <a:pt x="76" y="20"/>
                      </a:lnTo>
                      <a:lnTo>
                        <a:pt x="75" y="16"/>
                      </a:lnTo>
                      <a:lnTo>
                        <a:pt x="74" y="12"/>
                      </a:lnTo>
                      <a:lnTo>
                        <a:pt x="73" y="9"/>
                      </a:lnTo>
                      <a:lnTo>
                        <a:pt x="72" y="6"/>
                      </a:lnTo>
                      <a:lnTo>
                        <a:pt x="70" y="3"/>
                      </a:lnTo>
                      <a:lnTo>
                        <a:pt x="70" y="1"/>
                      </a:lnTo>
                      <a:lnTo>
                        <a:pt x="69" y="0"/>
                      </a:lnTo>
                      <a:lnTo>
                        <a:pt x="69" y="1"/>
                      </a:lnTo>
                      <a:lnTo>
                        <a:pt x="70" y="5"/>
                      </a:lnTo>
                      <a:lnTo>
                        <a:pt x="71" y="11"/>
                      </a:lnTo>
                      <a:lnTo>
                        <a:pt x="71" y="18"/>
                      </a:lnTo>
                      <a:lnTo>
                        <a:pt x="71" y="25"/>
                      </a:lnTo>
                      <a:lnTo>
                        <a:pt x="69" y="32"/>
                      </a:lnTo>
                      <a:lnTo>
                        <a:pt x="65" y="38"/>
                      </a:lnTo>
                      <a:lnTo>
                        <a:pt x="59" y="42"/>
                      </a:lnTo>
                      <a:lnTo>
                        <a:pt x="54" y="44"/>
                      </a:lnTo>
                      <a:lnTo>
                        <a:pt x="49" y="45"/>
                      </a:lnTo>
                      <a:lnTo>
                        <a:pt x="44" y="45"/>
                      </a:lnTo>
                      <a:lnTo>
                        <a:pt x="40" y="45"/>
                      </a:lnTo>
                      <a:lnTo>
                        <a:pt x="35" y="44"/>
                      </a:lnTo>
                      <a:lnTo>
                        <a:pt x="31" y="43"/>
                      </a:lnTo>
                      <a:lnTo>
                        <a:pt x="28" y="42"/>
                      </a:lnTo>
                      <a:lnTo>
                        <a:pt x="24" y="41"/>
                      </a:lnTo>
                      <a:lnTo>
                        <a:pt x="21" y="39"/>
                      </a:lnTo>
                      <a:lnTo>
                        <a:pt x="18" y="38"/>
                      </a:lnTo>
                      <a:lnTo>
                        <a:pt x="15" y="36"/>
                      </a:lnTo>
                      <a:lnTo>
                        <a:pt x="13" y="34"/>
                      </a:lnTo>
                      <a:lnTo>
                        <a:pt x="11" y="33"/>
                      </a:lnTo>
                      <a:lnTo>
                        <a:pt x="10" y="31"/>
                      </a:lnTo>
                      <a:lnTo>
                        <a:pt x="9" y="30"/>
                      </a:lnTo>
                      <a:lnTo>
                        <a:pt x="8" y="29"/>
                      </a:lnTo>
                      <a:lnTo>
                        <a:pt x="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57" name="Freeform 2139">
                  <a:extLst>
                    <a:ext uri="{FF2B5EF4-FFF2-40B4-BE49-F238E27FC236}">
                      <a16:creationId xmlns:a16="http://schemas.microsoft.com/office/drawing/2014/main" id="{2FE889B9-D908-4139-8400-A30FDE94719E}"/>
                    </a:ext>
                  </a:extLst>
                </p:cNvPr>
                <p:cNvSpPr>
                  <a:spLocks/>
                </p:cNvSpPr>
                <p:nvPr/>
              </p:nvSpPr>
              <p:spPr bwMode="auto">
                <a:xfrm>
                  <a:off x="1213" y="272"/>
                  <a:ext cx="27" cy="6"/>
                </a:xfrm>
                <a:custGeom>
                  <a:avLst/>
                  <a:gdLst>
                    <a:gd name="T0" fmla="*/ 3 w 27"/>
                    <a:gd name="T1" fmla="*/ 0 h 6"/>
                    <a:gd name="T2" fmla="*/ 4 w 27"/>
                    <a:gd name="T3" fmla="*/ 0 h 6"/>
                    <a:gd name="T4" fmla="*/ 4 w 27"/>
                    <a:gd name="T5" fmla="*/ 0 h 6"/>
                    <a:gd name="T6" fmla="*/ 5 w 27"/>
                    <a:gd name="T7" fmla="*/ 1 h 6"/>
                    <a:gd name="T8" fmla="*/ 7 w 27"/>
                    <a:gd name="T9" fmla="*/ 1 h 6"/>
                    <a:gd name="T10" fmla="*/ 8 w 27"/>
                    <a:gd name="T11" fmla="*/ 1 h 6"/>
                    <a:gd name="T12" fmla="*/ 10 w 27"/>
                    <a:gd name="T13" fmla="*/ 2 h 6"/>
                    <a:gd name="T14" fmla="*/ 12 w 27"/>
                    <a:gd name="T15" fmla="*/ 2 h 6"/>
                    <a:gd name="T16" fmla="*/ 14 w 27"/>
                    <a:gd name="T17" fmla="*/ 3 h 6"/>
                    <a:gd name="T18" fmla="*/ 16 w 27"/>
                    <a:gd name="T19" fmla="*/ 3 h 6"/>
                    <a:gd name="T20" fmla="*/ 18 w 27"/>
                    <a:gd name="T21" fmla="*/ 4 h 6"/>
                    <a:gd name="T22" fmla="*/ 20 w 27"/>
                    <a:gd name="T23" fmla="*/ 4 h 6"/>
                    <a:gd name="T24" fmla="*/ 22 w 27"/>
                    <a:gd name="T25" fmla="*/ 4 h 6"/>
                    <a:gd name="T26" fmla="*/ 24 w 27"/>
                    <a:gd name="T27" fmla="*/ 3 h 6"/>
                    <a:gd name="T28" fmla="*/ 25 w 27"/>
                    <a:gd name="T29" fmla="*/ 3 h 6"/>
                    <a:gd name="T30" fmla="*/ 26 w 27"/>
                    <a:gd name="T31" fmla="*/ 3 h 6"/>
                    <a:gd name="T32" fmla="*/ 27 w 27"/>
                    <a:gd name="T33" fmla="*/ 3 h 6"/>
                    <a:gd name="T34" fmla="*/ 26 w 27"/>
                    <a:gd name="T35" fmla="*/ 3 h 6"/>
                    <a:gd name="T36" fmla="*/ 26 w 27"/>
                    <a:gd name="T37" fmla="*/ 4 h 6"/>
                    <a:gd name="T38" fmla="*/ 25 w 27"/>
                    <a:gd name="T39" fmla="*/ 4 h 6"/>
                    <a:gd name="T40" fmla="*/ 23 w 27"/>
                    <a:gd name="T41" fmla="*/ 5 h 6"/>
                    <a:gd name="T42" fmla="*/ 21 w 27"/>
                    <a:gd name="T43" fmla="*/ 5 h 6"/>
                    <a:gd name="T44" fmla="*/ 18 w 27"/>
                    <a:gd name="T45" fmla="*/ 6 h 6"/>
                    <a:gd name="T46" fmla="*/ 15 w 27"/>
                    <a:gd name="T47" fmla="*/ 6 h 6"/>
                    <a:gd name="T48" fmla="*/ 12 w 27"/>
                    <a:gd name="T49" fmla="*/ 5 h 6"/>
                    <a:gd name="T50" fmla="*/ 10 w 27"/>
                    <a:gd name="T51" fmla="*/ 4 h 6"/>
                    <a:gd name="T52" fmla="*/ 7 w 27"/>
                    <a:gd name="T53" fmla="*/ 4 h 6"/>
                    <a:gd name="T54" fmla="*/ 5 w 27"/>
                    <a:gd name="T55" fmla="*/ 4 h 6"/>
                    <a:gd name="T56" fmla="*/ 3 w 27"/>
                    <a:gd name="T57" fmla="*/ 4 h 6"/>
                    <a:gd name="T58" fmla="*/ 2 w 27"/>
                    <a:gd name="T59" fmla="*/ 4 h 6"/>
                    <a:gd name="T60" fmla="*/ 1 w 27"/>
                    <a:gd name="T61" fmla="*/ 4 h 6"/>
                    <a:gd name="T62" fmla="*/ 0 w 27"/>
                    <a:gd name="T63" fmla="*/ 4 h 6"/>
                    <a:gd name="T64" fmla="*/ 0 w 27"/>
                    <a:gd name="T65" fmla="*/ 4 h 6"/>
                    <a:gd name="T66" fmla="*/ 3 w 27"/>
                    <a:gd name="T67" fmla="*/ 0 h 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7" h="6">
                      <a:moveTo>
                        <a:pt x="3" y="0"/>
                      </a:moveTo>
                      <a:lnTo>
                        <a:pt x="4" y="0"/>
                      </a:lnTo>
                      <a:lnTo>
                        <a:pt x="5" y="1"/>
                      </a:lnTo>
                      <a:lnTo>
                        <a:pt x="7" y="1"/>
                      </a:lnTo>
                      <a:lnTo>
                        <a:pt x="8" y="1"/>
                      </a:lnTo>
                      <a:lnTo>
                        <a:pt x="10" y="2"/>
                      </a:lnTo>
                      <a:lnTo>
                        <a:pt x="12" y="2"/>
                      </a:lnTo>
                      <a:lnTo>
                        <a:pt x="14" y="3"/>
                      </a:lnTo>
                      <a:lnTo>
                        <a:pt x="16" y="3"/>
                      </a:lnTo>
                      <a:lnTo>
                        <a:pt x="18" y="4"/>
                      </a:lnTo>
                      <a:lnTo>
                        <a:pt x="20" y="4"/>
                      </a:lnTo>
                      <a:lnTo>
                        <a:pt x="22" y="4"/>
                      </a:lnTo>
                      <a:lnTo>
                        <a:pt x="24" y="3"/>
                      </a:lnTo>
                      <a:lnTo>
                        <a:pt x="25" y="3"/>
                      </a:lnTo>
                      <a:lnTo>
                        <a:pt x="26" y="3"/>
                      </a:lnTo>
                      <a:lnTo>
                        <a:pt x="27" y="3"/>
                      </a:lnTo>
                      <a:lnTo>
                        <a:pt x="26" y="3"/>
                      </a:lnTo>
                      <a:lnTo>
                        <a:pt x="26" y="4"/>
                      </a:lnTo>
                      <a:lnTo>
                        <a:pt x="25" y="4"/>
                      </a:lnTo>
                      <a:lnTo>
                        <a:pt x="23" y="5"/>
                      </a:lnTo>
                      <a:lnTo>
                        <a:pt x="21" y="5"/>
                      </a:lnTo>
                      <a:lnTo>
                        <a:pt x="18" y="6"/>
                      </a:lnTo>
                      <a:lnTo>
                        <a:pt x="15" y="6"/>
                      </a:lnTo>
                      <a:lnTo>
                        <a:pt x="12" y="5"/>
                      </a:lnTo>
                      <a:lnTo>
                        <a:pt x="10" y="4"/>
                      </a:lnTo>
                      <a:lnTo>
                        <a:pt x="7" y="4"/>
                      </a:lnTo>
                      <a:lnTo>
                        <a:pt x="5" y="4"/>
                      </a:lnTo>
                      <a:lnTo>
                        <a:pt x="3" y="4"/>
                      </a:lnTo>
                      <a:lnTo>
                        <a:pt x="2" y="4"/>
                      </a:lnTo>
                      <a:lnTo>
                        <a:pt x="1" y="4"/>
                      </a:lnTo>
                      <a:lnTo>
                        <a:pt x="0" y="4"/>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58" name="Freeform 2140">
                  <a:extLst>
                    <a:ext uri="{FF2B5EF4-FFF2-40B4-BE49-F238E27FC236}">
                      <a16:creationId xmlns:a16="http://schemas.microsoft.com/office/drawing/2014/main" id="{B5B25833-47BC-4E05-9231-99C75BE9F28D}"/>
                    </a:ext>
                  </a:extLst>
                </p:cNvPr>
                <p:cNvSpPr>
                  <a:spLocks/>
                </p:cNvSpPr>
                <p:nvPr/>
              </p:nvSpPr>
              <p:spPr bwMode="auto">
                <a:xfrm>
                  <a:off x="1202" y="278"/>
                  <a:ext cx="30" cy="9"/>
                </a:xfrm>
                <a:custGeom>
                  <a:avLst/>
                  <a:gdLst>
                    <a:gd name="T0" fmla="*/ 0 w 30"/>
                    <a:gd name="T1" fmla="*/ 6 h 9"/>
                    <a:gd name="T2" fmla="*/ 1 w 30"/>
                    <a:gd name="T3" fmla="*/ 6 h 9"/>
                    <a:gd name="T4" fmla="*/ 1 w 30"/>
                    <a:gd name="T5" fmla="*/ 6 h 9"/>
                    <a:gd name="T6" fmla="*/ 2 w 30"/>
                    <a:gd name="T7" fmla="*/ 6 h 9"/>
                    <a:gd name="T8" fmla="*/ 4 w 30"/>
                    <a:gd name="T9" fmla="*/ 6 h 9"/>
                    <a:gd name="T10" fmla="*/ 6 w 30"/>
                    <a:gd name="T11" fmla="*/ 6 h 9"/>
                    <a:gd name="T12" fmla="*/ 9 w 30"/>
                    <a:gd name="T13" fmla="*/ 6 h 9"/>
                    <a:gd name="T14" fmla="*/ 12 w 30"/>
                    <a:gd name="T15" fmla="*/ 7 h 9"/>
                    <a:gd name="T16" fmla="*/ 16 w 30"/>
                    <a:gd name="T17" fmla="*/ 7 h 9"/>
                    <a:gd name="T18" fmla="*/ 19 w 30"/>
                    <a:gd name="T19" fmla="*/ 8 h 9"/>
                    <a:gd name="T20" fmla="*/ 22 w 30"/>
                    <a:gd name="T21" fmla="*/ 8 h 9"/>
                    <a:gd name="T22" fmla="*/ 25 w 30"/>
                    <a:gd name="T23" fmla="*/ 8 h 9"/>
                    <a:gd name="T24" fmla="*/ 27 w 30"/>
                    <a:gd name="T25" fmla="*/ 9 h 9"/>
                    <a:gd name="T26" fmla="*/ 28 w 30"/>
                    <a:gd name="T27" fmla="*/ 9 h 9"/>
                    <a:gd name="T28" fmla="*/ 29 w 30"/>
                    <a:gd name="T29" fmla="*/ 9 h 9"/>
                    <a:gd name="T30" fmla="*/ 30 w 30"/>
                    <a:gd name="T31" fmla="*/ 9 h 9"/>
                    <a:gd name="T32" fmla="*/ 30 w 30"/>
                    <a:gd name="T33" fmla="*/ 9 h 9"/>
                    <a:gd name="T34" fmla="*/ 30 w 30"/>
                    <a:gd name="T35" fmla="*/ 8 h 9"/>
                    <a:gd name="T36" fmla="*/ 29 w 30"/>
                    <a:gd name="T37" fmla="*/ 8 h 9"/>
                    <a:gd name="T38" fmla="*/ 29 w 30"/>
                    <a:gd name="T39" fmla="*/ 8 h 9"/>
                    <a:gd name="T40" fmla="*/ 27 w 30"/>
                    <a:gd name="T41" fmla="*/ 7 h 9"/>
                    <a:gd name="T42" fmla="*/ 26 w 30"/>
                    <a:gd name="T43" fmla="*/ 7 h 9"/>
                    <a:gd name="T44" fmla="*/ 24 w 30"/>
                    <a:gd name="T45" fmla="*/ 6 h 9"/>
                    <a:gd name="T46" fmla="*/ 22 w 30"/>
                    <a:gd name="T47" fmla="*/ 5 h 9"/>
                    <a:gd name="T48" fmla="*/ 20 w 30"/>
                    <a:gd name="T49" fmla="*/ 5 h 9"/>
                    <a:gd name="T50" fmla="*/ 18 w 30"/>
                    <a:gd name="T51" fmla="*/ 4 h 9"/>
                    <a:gd name="T52" fmla="*/ 15 w 30"/>
                    <a:gd name="T53" fmla="*/ 4 h 9"/>
                    <a:gd name="T54" fmla="*/ 13 w 30"/>
                    <a:gd name="T55" fmla="*/ 3 h 9"/>
                    <a:gd name="T56" fmla="*/ 11 w 30"/>
                    <a:gd name="T57" fmla="*/ 2 h 9"/>
                    <a:gd name="T58" fmla="*/ 9 w 30"/>
                    <a:gd name="T59" fmla="*/ 1 h 9"/>
                    <a:gd name="T60" fmla="*/ 8 w 30"/>
                    <a:gd name="T61" fmla="*/ 1 h 9"/>
                    <a:gd name="T62" fmla="*/ 7 w 30"/>
                    <a:gd name="T63" fmla="*/ 1 h 9"/>
                    <a:gd name="T64" fmla="*/ 6 w 30"/>
                    <a:gd name="T65" fmla="*/ 0 h 9"/>
                    <a:gd name="T66" fmla="*/ 0 w 30"/>
                    <a:gd name="T67" fmla="*/ 6 h 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0" h="9">
                      <a:moveTo>
                        <a:pt x="0" y="6"/>
                      </a:moveTo>
                      <a:lnTo>
                        <a:pt x="1" y="6"/>
                      </a:lnTo>
                      <a:lnTo>
                        <a:pt x="2" y="6"/>
                      </a:lnTo>
                      <a:lnTo>
                        <a:pt x="4" y="6"/>
                      </a:lnTo>
                      <a:lnTo>
                        <a:pt x="6" y="6"/>
                      </a:lnTo>
                      <a:lnTo>
                        <a:pt x="9" y="6"/>
                      </a:lnTo>
                      <a:lnTo>
                        <a:pt x="12" y="7"/>
                      </a:lnTo>
                      <a:lnTo>
                        <a:pt x="16" y="7"/>
                      </a:lnTo>
                      <a:lnTo>
                        <a:pt x="19" y="8"/>
                      </a:lnTo>
                      <a:lnTo>
                        <a:pt x="22" y="8"/>
                      </a:lnTo>
                      <a:lnTo>
                        <a:pt x="25" y="8"/>
                      </a:lnTo>
                      <a:lnTo>
                        <a:pt x="27" y="9"/>
                      </a:lnTo>
                      <a:lnTo>
                        <a:pt x="28" y="9"/>
                      </a:lnTo>
                      <a:lnTo>
                        <a:pt x="29" y="9"/>
                      </a:lnTo>
                      <a:lnTo>
                        <a:pt x="30" y="9"/>
                      </a:lnTo>
                      <a:lnTo>
                        <a:pt x="30" y="8"/>
                      </a:lnTo>
                      <a:lnTo>
                        <a:pt x="29" y="8"/>
                      </a:lnTo>
                      <a:lnTo>
                        <a:pt x="27" y="7"/>
                      </a:lnTo>
                      <a:lnTo>
                        <a:pt x="26" y="7"/>
                      </a:lnTo>
                      <a:lnTo>
                        <a:pt x="24" y="6"/>
                      </a:lnTo>
                      <a:lnTo>
                        <a:pt x="22" y="5"/>
                      </a:lnTo>
                      <a:lnTo>
                        <a:pt x="20" y="5"/>
                      </a:lnTo>
                      <a:lnTo>
                        <a:pt x="18" y="4"/>
                      </a:lnTo>
                      <a:lnTo>
                        <a:pt x="15" y="4"/>
                      </a:lnTo>
                      <a:lnTo>
                        <a:pt x="13" y="3"/>
                      </a:lnTo>
                      <a:lnTo>
                        <a:pt x="11" y="2"/>
                      </a:lnTo>
                      <a:lnTo>
                        <a:pt x="9" y="1"/>
                      </a:lnTo>
                      <a:lnTo>
                        <a:pt x="8" y="1"/>
                      </a:lnTo>
                      <a:lnTo>
                        <a:pt x="7" y="1"/>
                      </a:lnTo>
                      <a:lnTo>
                        <a:pt x="6"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59" name="Freeform 2141">
                  <a:extLst>
                    <a:ext uri="{FF2B5EF4-FFF2-40B4-BE49-F238E27FC236}">
                      <a16:creationId xmlns:a16="http://schemas.microsoft.com/office/drawing/2014/main" id="{5B86AE0C-9EE4-48C8-B4BC-171BF1D76C53}"/>
                    </a:ext>
                  </a:extLst>
                </p:cNvPr>
                <p:cNvSpPr>
                  <a:spLocks/>
                </p:cNvSpPr>
                <p:nvPr/>
              </p:nvSpPr>
              <p:spPr bwMode="auto">
                <a:xfrm>
                  <a:off x="1230" y="280"/>
                  <a:ext cx="12" cy="3"/>
                </a:xfrm>
                <a:custGeom>
                  <a:avLst/>
                  <a:gdLst>
                    <a:gd name="T0" fmla="*/ 12 w 12"/>
                    <a:gd name="T1" fmla="*/ 1 h 3"/>
                    <a:gd name="T2" fmla="*/ 1 w 12"/>
                    <a:gd name="T3" fmla="*/ 0 h 3"/>
                    <a:gd name="T4" fmla="*/ 0 w 12"/>
                    <a:gd name="T5" fmla="*/ 3 h 3"/>
                    <a:gd name="T6" fmla="*/ 12 w 12"/>
                    <a:gd name="T7" fmla="*/ 1 h 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 h="3">
                      <a:moveTo>
                        <a:pt x="12" y="1"/>
                      </a:moveTo>
                      <a:lnTo>
                        <a:pt x="1" y="0"/>
                      </a:lnTo>
                      <a:lnTo>
                        <a:pt x="0" y="3"/>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60" name="Freeform 2142">
                  <a:extLst>
                    <a:ext uri="{FF2B5EF4-FFF2-40B4-BE49-F238E27FC236}">
                      <a16:creationId xmlns:a16="http://schemas.microsoft.com/office/drawing/2014/main" id="{57B9E0FD-67EF-4681-B433-3792093DA5B4}"/>
                    </a:ext>
                  </a:extLst>
                </p:cNvPr>
                <p:cNvSpPr>
                  <a:spLocks/>
                </p:cNvSpPr>
                <p:nvPr/>
              </p:nvSpPr>
              <p:spPr bwMode="auto">
                <a:xfrm>
                  <a:off x="1244" y="247"/>
                  <a:ext cx="28" cy="30"/>
                </a:xfrm>
                <a:custGeom>
                  <a:avLst/>
                  <a:gdLst>
                    <a:gd name="T0" fmla="*/ 4 w 28"/>
                    <a:gd name="T1" fmla="*/ 0 h 30"/>
                    <a:gd name="T2" fmla="*/ 4 w 28"/>
                    <a:gd name="T3" fmla="*/ 1 h 30"/>
                    <a:gd name="T4" fmla="*/ 3 w 28"/>
                    <a:gd name="T5" fmla="*/ 4 h 30"/>
                    <a:gd name="T6" fmla="*/ 1 w 28"/>
                    <a:gd name="T7" fmla="*/ 8 h 30"/>
                    <a:gd name="T8" fmla="*/ 0 w 28"/>
                    <a:gd name="T9" fmla="*/ 13 h 30"/>
                    <a:gd name="T10" fmla="*/ 0 w 28"/>
                    <a:gd name="T11" fmla="*/ 18 h 30"/>
                    <a:gd name="T12" fmla="*/ 1 w 28"/>
                    <a:gd name="T13" fmla="*/ 23 h 30"/>
                    <a:gd name="T14" fmla="*/ 4 w 28"/>
                    <a:gd name="T15" fmla="*/ 27 h 30"/>
                    <a:gd name="T16" fmla="*/ 9 w 28"/>
                    <a:gd name="T17" fmla="*/ 30 h 30"/>
                    <a:gd name="T18" fmla="*/ 12 w 28"/>
                    <a:gd name="T19" fmla="*/ 30 h 30"/>
                    <a:gd name="T20" fmla="*/ 15 w 28"/>
                    <a:gd name="T21" fmla="*/ 30 h 30"/>
                    <a:gd name="T22" fmla="*/ 18 w 28"/>
                    <a:gd name="T23" fmla="*/ 30 h 30"/>
                    <a:gd name="T24" fmla="*/ 20 w 28"/>
                    <a:gd name="T25" fmla="*/ 29 h 30"/>
                    <a:gd name="T26" fmla="*/ 22 w 28"/>
                    <a:gd name="T27" fmla="*/ 28 h 30"/>
                    <a:gd name="T28" fmla="*/ 24 w 28"/>
                    <a:gd name="T29" fmla="*/ 26 h 30"/>
                    <a:gd name="T30" fmla="*/ 25 w 28"/>
                    <a:gd name="T31" fmla="*/ 24 h 30"/>
                    <a:gd name="T32" fmla="*/ 27 w 28"/>
                    <a:gd name="T33" fmla="*/ 22 h 30"/>
                    <a:gd name="T34" fmla="*/ 27 w 28"/>
                    <a:gd name="T35" fmla="*/ 20 h 30"/>
                    <a:gd name="T36" fmla="*/ 28 w 28"/>
                    <a:gd name="T37" fmla="*/ 18 h 30"/>
                    <a:gd name="T38" fmla="*/ 28 w 28"/>
                    <a:gd name="T39" fmla="*/ 16 h 30"/>
                    <a:gd name="T40" fmla="*/ 28 w 28"/>
                    <a:gd name="T41" fmla="*/ 14 h 30"/>
                    <a:gd name="T42" fmla="*/ 27 w 28"/>
                    <a:gd name="T43" fmla="*/ 13 h 30"/>
                    <a:gd name="T44" fmla="*/ 26 w 28"/>
                    <a:gd name="T45" fmla="*/ 11 h 30"/>
                    <a:gd name="T46" fmla="*/ 25 w 28"/>
                    <a:gd name="T47" fmla="*/ 10 h 30"/>
                    <a:gd name="T48" fmla="*/ 23 w 28"/>
                    <a:gd name="T49" fmla="*/ 10 h 30"/>
                    <a:gd name="T50" fmla="*/ 24 w 28"/>
                    <a:gd name="T51" fmla="*/ 10 h 30"/>
                    <a:gd name="T52" fmla="*/ 24 w 28"/>
                    <a:gd name="T53" fmla="*/ 10 h 30"/>
                    <a:gd name="T54" fmla="*/ 24 w 28"/>
                    <a:gd name="T55" fmla="*/ 11 h 30"/>
                    <a:gd name="T56" fmla="*/ 25 w 28"/>
                    <a:gd name="T57" fmla="*/ 13 h 30"/>
                    <a:gd name="T58" fmla="*/ 25 w 28"/>
                    <a:gd name="T59" fmla="*/ 14 h 30"/>
                    <a:gd name="T60" fmla="*/ 24 w 28"/>
                    <a:gd name="T61" fmla="*/ 16 h 30"/>
                    <a:gd name="T62" fmla="*/ 23 w 28"/>
                    <a:gd name="T63" fmla="*/ 19 h 30"/>
                    <a:gd name="T64" fmla="*/ 22 w 28"/>
                    <a:gd name="T65" fmla="*/ 22 h 30"/>
                    <a:gd name="T66" fmla="*/ 19 w 28"/>
                    <a:gd name="T67" fmla="*/ 25 h 30"/>
                    <a:gd name="T68" fmla="*/ 17 w 28"/>
                    <a:gd name="T69" fmla="*/ 27 h 30"/>
                    <a:gd name="T70" fmla="*/ 14 w 28"/>
                    <a:gd name="T71" fmla="*/ 27 h 30"/>
                    <a:gd name="T72" fmla="*/ 11 w 28"/>
                    <a:gd name="T73" fmla="*/ 26 h 30"/>
                    <a:gd name="T74" fmla="*/ 9 w 28"/>
                    <a:gd name="T75" fmla="*/ 25 h 30"/>
                    <a:gd name="T76" fmla="*/ 7 w 28"/>
                    <a:gd name="T77" fmla="*/ 23 h 30"/>
                    <a:gd name="T78" fmla="*/ 6 w 28"/>
                    <a:gd name="T79" fmla="*/ 20 h 30"/>
                    <a:gd name="T80" fmla="*/ 6 w 28"/>
                    <a:gd name="T81" fmla="*/ 17 h 30"/>
                    <a:gd name="T82" fmla="*/ 7 w 28"/>
                    <a:gd name="T83" fmla="*/ 11 h 30"/>
                    <a:gd name="T84" fmla="*/ 8 w 28"/>
                    <a:gd name="T85" fmla="*/ 8 h 30"/>
                    <a:gd name="T86" fmla="*/ 9 w 28"/>
                    <a:gd name="T87" fmla="*/ 6 h 30"/>
                    <a:gd name="T88" fmla="*/ 9 w 28"/>
                    <a:gd name="T89" fmla="*/ 5 h 30"/>
                    <a:gd name="T90" fmla="*/ 4 w 28"/>
                    <a:gd name="T91" fmla="*/ 0 h 3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8" h="30">
                      <a:moveTo>
                        <a:pt x="4" y="0"/>
                      </a:moveTo>
                      <a:lnTo>
                        <a:pt x="4" y="1"/>
                      </a:lnTo>
                      <a:lnTo>
                        <a:pt x="3" y="4"/>
                      </a:lnTo>
                      <a:lnTo>
                        <a:pt x="1" y="8"/>
                      </a:lnTo>
                      <a:lnTo>
                        <a:pt x="0" y="13"/>
                      </a:lnTo>
                      <a:lnTo>
                        <a:pt x="0" y="18"/>
                      </a:lnTo>
                      <a:lnTo>
                        <a:pt x="1" y="23"/>
                      </a:lnTo>
                      <a:lnTo>
                        <a:pt x="4" y="27"/>
                      </a:lnTo>
                      <a:lnTo>
                        <a:pt x="9" y="30"/>
                      </a:lnTo>
                      <a:lnTo>
                        <a:pt x="12" y="30"/>
                      </a:lnTo>
                      <a:lnTo>
                        <a:pt x="15" y="30"/>
                      </a:lnTo>
                      <a:lnTo>
                        <a:pt x="18" y="30"/>
                      </a:lnTo>
                      <a:lnTo>
                        <a:pt x="20" y="29"/>
                      </a:lnTo>
                      <a:lnTo>
                        <a:pt x="22" y="28"/>
                      </a:lnTo>
                      <a:lnTo>
                        <a:pt x="24" y="26"/>
                      </a:lnTo>
                      <a:lnTo>
                        <a:pt x="25" y="24"/>
                      </a:lnTo>
                      <a:lnTo>
                        <a:pt x="27" y="22"/>
                      </a:lnTo>
                      <a:lnTo>
                        <a:pt x="27" y="20"/>
                      </a:lnTo>
                      <a:lnTo>
                        <a:pt x="28" y="18"/>
                      </a:lnTo>
                      <a:lnTo>
                        <a:pt x="28" y="16"/>
                      </a:lnTo>
                      <a:lnTo>
                        <a:pt x="28" y="14"/>
                      </a:lnTo>
                      <a:lnTo>
                        <a:pt x="27" y="13"/>
                      </a:lnTo>
                      <a:lnTo>
                        <a:pt x="26" y="11"/>
                      </a:lnTo>
                      <a:lnTo>
                        <a:pt x="25" y="10"/>
                      </a:lnTo>
                      <a:lnTo>
                        <a:pt x="23" y="10"/>
                      </a:lnTo>
                      <a:lnTo>
                        <a:pt x="24" y="10"/>
                      </a:lnTo>
                      <a:lnTo>
                        <a:pt x="24" y="11"/>
                      </a:lnTo>
                      <a:lnTo>
                        <a:pt x="25" y="13"/>
                      </a:lnTo>
                      <a:lnTo>
                        <a:pt x="25" y="14"/>
                      </a:lnTo>
                      <a:lnTo>
                        <a:pt x="24" y="16"/>
                      </a:lnTo>
                      <a:lnTo>
                        <a:pt x="23" y="19"/>
                      </a:lnTo>
                      <a:lnTo>
                        <a:pt x="22" y="22"/>
                      </a:lnTo>
                      <a:lnTo>
                        <a:pt x="19" y="25"/>
                      </a:lnTo>
                      <a:lnTo>
                        <a:pt x="17" y="27"/>
                      </a:lnTo>
                      <a:lnTo>
                        <a:pt x="14" y="27"/>
                      </a:lnTo>
                      <a:lnTo>
                        <a:pt x="11" y="26"/>
                      </a:lnTo>
                      <a:lnTo>
                        <a:pt x="9" y="25"/>
                      </a:lnTo>
                      <a:lnTo>
                        <a:pt x="7" y="23"/>
                      </a:lnTo>
                      <a:lnTo>
                        <a:pt x="6" y="20"/>
                      </a:lnTo>
                      <a:lnTo>
                        <a:pt x="6" y="17"/>
                      </a:lnTo>
                      <a:lnTo>
                        <a:pt x="7" y="11"/>
                      </a:lnTo>
                      <a:lnTo>
                        <a:pt x="8" y="8"/>
                      </a:lnTo>
                      <a:lnTo>
                        <a:pt x="9" y="6"/>
                      </a:lnTo>
                      <a:lnTo>
                        <a:pt x="9" y="5"/>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61" name="Freeform 2143">
                  <a:extLst>
                    <a:ext uri="{FF2B5EF4-FFF2-40B4-BE49-F238E27FC236}">
                      <a16:creationId xmlns:a16="http://schemas.microsoft.com/office/drawing/2014/main" id="{5FDBF236-B884-4267-A2B4-E789C5361E52}"/>
                    </a:ext>
                  </a:extLst>
                </p:cNvPr>
                <p:cNvSpPr>
                  <a:spLocks/>
                </p:cNvSpPr>
                <p:nvPr/>
              </p:nvSpPr>
              <p:spPr bwMode="auto">
                <a:xfrm>
                  <a:off x="1274" y="263"/>
                  <a:ext cx="13" cy="6"/>
                </a:xfrm>
                <a:custGeom>
                  <a:avLst/>
                  <a:gdLst>
                    <a:gd name="T0" fmla="*/ 0 w 13"/>
                    <a:gd name="T1" fmla="*/ 2 h 6"/>
                    <a:gd name="T2" fmla="*/ 0 w 13"/>
                    <a:gd name="T3" fmla="*/ 2 h 6"/>
                    <a:gd name="T4" fmla="*/ 1 w 13"/>
                    <a:gd name="T5" fmla="*/ 2 h 6"/>
                    <a:gd name="T6" fmla="*/ 2 w 13"/>
                    <a:gd name="T7" fmla="*/ 1 h 6"/>
                    <a:gd name="T8" fmla="*/ 4 w 13"/>
                    <a:gd name="T9" fmla="*/ 1 h 6"/>
                    <a:gd name="T10" fmla="*/ 6 w 13"/>
                    <a:gd name="T11" fmla="*/ 0 h 6"/>
                    <a:gd name="T12" fmla="*/ 8 w 13"/>
                    <a:gd name="T13" fmla="*/ 0 h 6"/>
                    <a:gd name="T14" fmla="*/ 11 w 13"/>
                    <a:gd name="T15" fmla="*/ 1 h 6"/>
                    <a:gd name="T16" fmla="*/ 13 w 13"/>
                    <a:gd name="T17" fmla="*/ 2 h 6"/>
                    <a:gd name="T18" fmla="*/ 12 w 13"/>
                    <a:gd name="T19" fmla="*/ 2 h 6"/>
                    <a:gd name="T20" fmla="*/ 11 w 13"/>
                    <a:gd name="T21" fmla="*/ 2 h 6"/>
                    <a:gd name="T22" fmla="*/ 10 w 13"/>
                    <a:gd name="T23" fmla="*/ 2 h 6"/>
                    <a:gd name="T24" fmla="*/ 8 w 13"/>
                    <a:gd name="T25" fmla="*/ 3 h 6"/>
                    <a:gd name="T26" fmla="*/ 6 w 13"/>
                    <a:gd name="T27" fmla="*/ 3 h 6"/>
                    <a:gd name="T28" fmla="*/ 4 w 13"/>
                    <a:gd name="T29" fmla="*/ 4 h 6"/>
                    <a:gd name="T30" fmla="*/ 2 w 13"/>
                    <a:gd name="T31" fmla="*/ 5 h 6"/>
                    <a:gd name="T32" fmla="*/ 1 w 13"/>
                    <a:gd name="T33" fmla="*/ 6 h 6"/>
                    <a:gd name="T34" fmla="*/ 0 w 13"/>
                    <a:gd name="T35" fmla="*/ 2 h 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3" h="6">
                      <a:moveTo>
                        <a:pt x="0" y="2"/>
                      </a:moveTo>
                      <a:lnTo>
                        <a:pt x="0" y="2"/>
                      </a:lnTo>
                      <a:lnTo>
                        <a:pt x="1" y="2"/>
                      </a:lnTo>
                      <a:lnTo>
                        <a:pt x="2" y="1"/>
                      </a:lnTo>
                      <a:lnTo>
                        <a:pt x="4" y="1"/>
                      </a:lnTo>
                      <a:lnTo>
                        <a:pt x="6" y="0"/>
                      </a:lnTo>
                      <a:lnTo>
                        <a:pt x="8" y="0"/>
                      </a:lnTo>
                      <a:lnTo>
                        <a:pt x="11" y="1"/>
                      </a:lnTo>
                      <a:lnTo>
                        <a:pt x="13" y="2"/>
                      </a:lnTo>
                      <a:lnTo>
                        <a:pt x="12" y="2"/>
                      </a:lnTo>
                      <a:lnTo>
                        <a:pt x="11" y="2"/>
                      </a:lnTo>
                      <a:lnTo>
                        <a:pt x="10" y="2"/>
                      </a:lnTo>
                      <a:lnTo>
                        <a:pt x="8" y="3"/>
                      </a:lnTo>
                      <a:lnTo>
                        <a:pt x="6" y="3"/>
                      </a:lnTo>
                      <a:lnTo>
                        <a:pt x="4" y="4"/>
                      </a:lnTo>
                      <a:lnTo>
                        <a:pt x="2" y="5"/>
                      </a:lnTo>
                      <a:lnTo>
                        <a:pt x="1" y="6"/>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62" name="Freeform 2144">
                  <a:extLst>
                    <a:ext uri="{FF2B5EF4-FFF2-40B4-BE49-F238E27FC236}">
                      <a16:creationId xmlns:a16="http://schemas.microsoft.com/office/drawing/2014/main" id="{6A092F8C-520E-43C2-8161-8693C0B735F8}"/>
                    </a:ext>
                  </a:extLst>
                </p:cNvPr>
                <p:cNvSpPr>
                  <a:spLocks/>
                </p:cNvSpPr>
                <p:nvPr/>
              </p:nvSpPr>
              <p:spPr bwMode="auto">
                <a:xfrm>
                  <a:off x="1268" y="267"/>
                  <a:ext cx="25" cy="9"/>
                </a:xfrm>
                <a:custGeom>
                  <a:avLst/>
                  <a:gdLst>
                    <a:gd name="T0" fmla="*/ 21 w 25"/>
                    <a:gd name="T1" fmla="*/ 0 h 9"/>
                    <a:gd name="T2" fmla="*/ 25 w 25"/>
                    <a:gd name="T3" fmla="*/ 1 h 9"/>
                    <a:gd name="T4" fmla="*/ 21 w 25"/>
                    <a:gd name="T5" fmla="*/ 3 h 9"/>
                    <a:gd name="T6" fmla="*/ 24 w 25"/>
                    <a:gd name="T7" fmla="*/ 5 h 9"/>
                    <a:gd name="T8" fmla="*/ 18 w 25"/>
                    <a:gd name="T9" fmla="*/ 6 h 9"/>
                    <a:gd name="T10" fmla="*/ 20 w 25"/>
                    <a:gd name="T11" fmla="*/ 8 h 9"/>
                    <a:gd name="T12" fmla="*/ 20 w 25"/>
                    <a:gd name="T13" fmla="*/ 8 h 9"/>
                    <a:gd name="T14" fmla="*/ 18 w 25"/>
                    <a:gd name="T15" fmla="*/ 9 h 9"/>
                    <a:gd name="T16" fmla="*/ 15 w 25"/>
                    <a:gd name="T17" fmla="*/ 9 h 9"/>
                    <a:gd name="T18" fmla="*/ 12 w 25"/>
                    <a:gd name="T19" fmla="*/ 9 h 9"/>
                    <a:gd name="T20" fmla="*/ 9 w 25"/>
                    <a:gd name="T21" fmla="*/ 9 h 9"/>
                    <a:gd name="T22" fmla="*/ 6 w 25"/>
                    <a:gd name="T23" fmla="*/ 9 h 9"/>
                    <a:gd name="T24" fmla="*/ 3 w 25"/>
                    <a:gd name="T25" fmla="*/ 8 h 9"/>
                    <a:gd name="T26" fmla="*/ 0 w 25"/>
                    <a:gd name="T27" fmla="*/ 7 h 9"/>
                    <a:gd name="T28" fmla="*/ 5 w 25"/>
                    <a:gd name="T29" fmla="*/ 3 h 9"/>
                    <a:gd name="T30" fmla="*/ 5 w 25"/>
                    <a:gd name="T31" fmla="*/ 3 h 9"/>
                    <a:gd name="T32" fmla="*/ 6 w 25"/>
                    <a:gd name="T33" fmla="*/ 4 h 9"/>
                    <a:gd name="T34" fmla="*/ 7 w 25"/>
                    <a:gd name="T35" fmla="*/ 4 h 9"/>
                    <a:gd name="T36" fmla="*/ 8 w 25"/>
                    <a:gd name="T37" fmla="*/ 5 h 9"/>
                    <a:gd name="T38" fmla="*/ 10 w 25"/>
                    <a:gd name="T39" fmla="*/ 5 h 9"/>
                    <a:gd name="T40" fmla="*/ 11 w 25"/>
                    <a:gd name="T41" fmla="*/ 5 h 9"/>
                    <a:gd name="T42" fmla="*/ 13 w 25"/>
                    <a:gd name="T43" fmla="*/ 6 h 9"/>
                    <a:gd name="T44" fmla="*/ 15 w 25"/>
                    <a:gd name="T45" fmla="*/ 6 h 9"/>
                    <a:gd name="T46" fmla="*/ 14 w 25"/>
                    <a:gd name="T47" fmla="*/ 4 h 9"/>
                    <a:gd name="T48" fmla="*/ 19 w 25"/>
                    <a:gd name="T49" fmla="*/ 4 h 9"/>
                    <a:gd name="T50" fmla="*/ 18 w 25"/>
                    <a:gd name="T51" fmla="*/ 2 h 9"/>
                    <a:gd name="T52" fmla="*/ 22 w 25"/>
                    <a:gd name="T53" fmla="*/ 1 h 9"/>
                    <a:gd name="T54" fmla="*/ 21 w 25"/>
                    <a:gd name="T55" fmla="*/ 0 h 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5" h="9">
                      <a:moveTo>
                        <a:pt x="21" y="0"/>
                      </a:moveTo>
                      <a:lnTo>
                        <a:pt x="25" y="1"/>
                      </a:lnTo>
                      <a:lnTo>
                        <a:pt x="21" y="3"/>
                      </a:lnTo>
                      <a:lnTo>
                        <a:pt x="24" y="5"/>
                      </a:lnTo>
                      <a:lnTo>
                        <a:pt x="18" y="6"/>
                      </a:lnTo>
                      <a:lnTo>
                        <a:pt x="20" y="8"/>
                      </a:lnTo>
                      <a:lnTo>
                        <a:pt x="18" y="9"/>
                      </a:lnTo>
                      <a:lnTo>
                        <a:pt x="15" y="9"/>
                      </a:lnTo>
                      <a:lnTo>
                        <a:pt x="12" y="9"/>
                      </a:lnTo>
                      <a:lnTo>
                        <a:pt x="9" y="9"/>
                      </a:lnTo>
                      <a:lnTo>
                        <a:pt x="6" y="9"/>
                      </a:lnTo>
                      <a:lnTo>
                        <a:pt x="3" y="8"/>
                      </a:lnTo>
                      <a:lnTo>
                        <a:pt x="0" y="7"/>
                      </a:lnTo>
                      <a:lnTo>
                        <a:pt x="5" y="3"/>
                      </a:lnTo>
                      <a:lnTo>
                        <a:pt x="6" y="4"/>
                      </a:lnTo>
                      <a:lnTo>
                        <a:pt x="7" y="4"/>
                      </a:lnTo>
                      <a:lnTo>
                        <a:pt x="8" y="5"/>
                      </a:lnTo>
                      <a:lnTo>
                        <a:pt x="10" y="5"/>
                      </a:lnTo>
                      <a:lnTo>
                        <a:pt x="11" y="5"/>
                      </a:lnTo>
                      <a:lnTo>
                        <a:pt x="13" y="6"/>
                      </a:lnTo>
                      <a:lnTo>
                        <a:pt x="15" y="6"/>
                      </a:lnTo>
                      <a:lnTo>
                        <a:pt x="14" y="4"/>
                      </a:lnTo>
                      <a:lnTo>
                        <a:pt x="19" y="4"/>
                      </a:lnTo>
                      <a:lnTo>
                        <a:pt x="18" y="2"/>
                      </a:lnTo>
                      <a:lnTo>
                        <a:pt x="22" y="1"/>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63" name="Freeform 2145">
                  <a:extLst>
                    <a:ext uri="{FF2B5EF4-FFF2-40B4-BE49-F238E27FC236}">
                      <a16:creationId xmlns:a16="http://schemas.microsoft.com/office/drawing/2014/main" id="{6A6AA462-630D-4155-B180-B0162DE97C06}"/>
                    </a:ext>
                  </a:extLst>
                </p:cNvPr>
                <p:cNvSpPr>
                  <a:spLocks/>
                </p:cNvSpPr>
                <p:nvPr/>
              </p:nvSpPr>
              <p:spPr bwMode="auto">
                <a:xfrm>
                  <a:off x="1261" y="196"/>
                  <a:ext cx="17" cy="19"/>
                </a:xfrm>
                <a:custGeom>
                  <a:avLst/>
                  <a:gdLst>
                    <a:gd name="T0" fmla="*/ 13 w 17"/>
                    <a:gd name="T1" fmla="*/ 10 h 19"/>
                    <a:gd name="T2" fmla="*/ 17 w 17"/>
                    <a:gd name="T3" fmla="*/ 3 h 19"/>
                    <a:gd name="T4" fmla="*/ 16 w 17"/>
                    <a:gd name="T5" fmla="*/ 3 h 19"/>
                    <a:gd name="T6" fmla="*/ 15 w 17"/>
                    <a:gd name="T7" fmla="*/ 2 h 19"/>
                    <a:gd name="T8" fmla="*/ 13 w 17"/>
                    <a:gd name="T9" fmla="*/ 1 h 19"/>
                    <a:gd name="T10" fmla="*/ 10 w 17"/>
                    <a:gd name="T11" fmla="*/ 0 h 19"/>
                    <a:gd name="T12" fmla="*/ 7 w 17"/>
                    <a:gd name="T13" fmla="*/ 0 h 19"/>
                    <a:gd name="T14" fmla="*/ 5 w 17"/>
                    <a:gd name="T15" fmla="*/ 0 h 19"/>
                    <a:gd name="T16" fmla="*/ 3 w 17"/>
                    <a:gd name="T17" fmla="*/ 1 h 19"/>
                    <a:gd name="T18" fmla="*/ 1 w 17"/>
                    <a:gd name="T19" fmla="*/ 3 h 19"/>
                    <a:gd name="T20" fmla="*/ 0 w 17"/>
                    <a:gd name="T21" fmla="*/ 7 h 19"/>
                    <a:gd name="T22" fmla="*/ 1 w 17"/>
                    <a:gd name="T23" fmla="*/ 10 h 19"/>
                    <a:gd name="T24" fmla="*/ 3 w 17"/>
                    <a:gd name="T25" fmla="*/ 12 h 19"/>
                    <a:gd name="T26" fmla="*/ 5 w 17"/>
                    <a:gd name="T27" fmla="*/ 14 h 19"/>
                    <a:gd name="T28" fmla="*/ 7 w 17"/>
                    <a:gd name="T29" fmla="*/ 16 h 19"/>
                    <a:gd name="T30" fmla="*/ 9 w 17"/>
                    <a:gd name="T31" fmla="*/ 18 h 19"/>
                    <a:gd name="T32" fmla="*/ 11 w 17"/>
                    <a:gd name="T33" fmla="*/ 19 h 19"/>
                    <a:gd name="T34" fmla="*/ 11 w 17"/>
                    <a:gd name="T35" fmla="*/ 19 h 19"/>
                    <a:gd name="T36" fmla="*/ 11 w 17"/>
                    <a:gd name="T37" fmla="*/ 19 h 19"/>
                    <a:gd name="T38" fmla="*/ 10 w 17"/>
                    <a:gd name="T39" fmla="*/ 18 h 19"/>
                    <a:gd name="T40" fmla="*/ 8 w 17"/>
                    <a:gd name="T41" fmla="*/ 16 h 19"/>
                    <a:gd name="T42" fmla="*/ 7 w 17"/>
                    <a:gd name="T43" fmla="*/ 14 h 19"/>
                    <a:gd name="T44" fmla="*/ 5 w 17"/>
                    <a:gd name="T45" fmla="*/ 12 h 19"/>
                    <a:gd name="T46" fmla="*/ 4 w 17"/>
                    <a:gd name="T47" fmla="*/ 10 h 19"/>
                    <a:gd name="T48" fmla="*/ 4 w 17"/>
                    <a:gd name="T49" fmla="*/ 8 h 19"/>
                    <a:gd name="T50" fmla="*/ 5 w 17"/>
                    <a:gd name="T51" fmla="*/ 6 h 19"/>
                    <a:gd name="T52" fmla="*/ 7 w 17"/>
                    <a:gd name="T53" fmla="*/ 5 h 19"/>
                    <a:gd name="T54" fmla="*/ 9 w 17"/>
                    <a:gd name="T55" fmla="*/ 5 h 19"/>
                    <a:gd name="T56" fmla="*/ 10 w 17"/>
                    <a:gd name="T57" fmla="*/ 5 h 19"/>
                    <a:gd name="T58" fmla="*/ 11 w 17"/>
                    <a:gd name="T59" fmla="*/ 6 h 19"/>
                    <a:gd name="T60" fmla="*/ 12 w 17"/>
                    <a:gd name="T61" fmla="*/ 8 h 19"/>
                    <a:gd name="T62" fmla="*/ 13 w 17"/>
                    <a:gd name="T63" fmla="*/ 9 h 19"/>
                    <a:gd name="T64" fmla="*/ 13 w 17"/>
                    <a:gd name="T65" fmla="*/ 10 h 19"/>
                    <a:gd name="T66" fmla="*/ 13 w 17"/>
                    <a:gd name="T67" fmla="*/ 10 h 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7" h="19">
                      <a:moveTo>
                        <a:pt x="13" y="10"/>
                      </a:moveTo>
                      <a:lnTo>
                        <a:pt x="17" y="3"/>
                      </a:lnTo>
                      <a:lnTo>
                        <a:pt x="16" y="3"/>
                      </a:lnTo>
                      <a:lnTo>
                        <a:pt x="15" y="2"/>
                      </a:lnTo>
                      <a:lnTo>
                        <a:pt x="13" y="1"/>
                      </a:lnTo>
                      <a:lnTo>
                        <a:pt x="10" y="0"/>
                      </a:lnTo>
                      <a:lnTo>
                        <a:pt x="7" y="0"/>
                      </a:lnTo>
                      <a:lnTo>
                        <a:pt x="5" y="0"/>
                      </a:lnTo>
                      <a:lnTo>
                        <a:pt x="3" y="1"/>
                      </a:lnTo>
                      <a:lnTo>
                        <a:pt x="1" y="3"/>
                      </a:lnTo>
                      <a:lnTo>
                        <a:pt x="0" y="7"/>
                      </a:lnTo>
                      <a:lnTo>
                        <a:pt x="1" y="10"/>
                      </a:lnTo>
                      <a:lnTo>
                        <a:pt x="3" y="12"/>
                      </a:lnTo>
                      <a:lnTo>
                        <a:pt x="5" y="14"/>
                      </a:lnTo>
                      <a:lnTo>
                        <a:pt x="7" y="16"/>
                      </a:lnTo>
                      <a:lnTo>
                        <a:pt x="9" y="18"/>
                      </a:lnTo>
                      <a:lnTo>
                        <a:pt x="11" y="19"/>
                      </a:lnTo>
                      <a:lnTo>
                        <a:pt x="10" y="18"/>
                      </a:lnTo>
                      <a:lnTo>
                        <a:pt x="8" y="16"/>
                      </a:lnTo>
                      <a:lnTo>
                        <a:pt x="7" y="14"/>
                      </a:lnTo>
                      <a:lnTo>
                        <a:pt x="5" y="12"/>
                      </a:lnTo>
                      <a:lnTo>
                        <a:pt x="4" y="10"/>
                      </a:lnTo>
                      <a:lnTo>
                        <a:pt x="4" y="8"/>
                      </a:lnTo>
                      <a:lnTo>
                        <a:pt x="5" y="6"/>
                      </a:lnTo>
                      <a:lnTo>
                        <a:pt x="7" y="5"/>
                      </a:lnTo>
                      <a:lnTo>
                        <a:pt x="9" y="5"/>
                      </a:lnTo>
                      <a:lnTo>
                        <a:pt x="10" y="5"/>
                      </a:lnTo>
                      <a:lnTo>
                        <a:pt x="11" y="6"/>
                      </a:lnTo>
                      <a:lnTo>
                        <a:pt x="12" y="8"/>
                      </a:lnTo>
                      <a:lnTo>
                        <a:pt x="13" y="9"/>
                      </a:lnTo>
                      <a:lnTo>
                        <a:pt x="13"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64" name="Freeform 2146">
                  <a:extLst>
                    <a:ext uri="{FF2B5EF4-FFF2-40B4-BE49-F238E27FC236}">
                      <a16:creationId xmlns:a16="http://schemas.microsoft.com/office/drawing/2014/main" id="{420F8A49-7D51-4D89-9955-02C0947B1928}"/>
                    </a:ext>
                  </a:extLst>
                </p:cNvPr>
                <p:cNvSpPr>
                  <a:spLocks/>
                </p:cNvSpPr>
                <p:nvPr/>
              </p:nvSpPr>
              <p:spPr bwMode="auto">
                <a:xfrm>
                  <a:off x="1274" y="229"/>
                  <a:ext cx="32" cy="18"/>
                </a:xfrm>
                <a:custGeom>
                  <a:avLst/>
                  <a:gdLst>
                    <a:gd name="T0" fmla="*/ 0 w 32"/>
                    <a:gd name="T1" fmla="*/ 2 h 18"/>
                    <a:gd name="T2" fmla="*/ 0 w 32"/>
                    <a:gd name="T3" fmla="*/ 2 h 18"/>
                    <a:gd name="T4" fmla="*/ 1 w 32"/>
                    <a:gd name="T5" fmla="*/ 4 h 18"/>
                    <a:gd name="T6" fmla="*/ 3 w 32"/>
                    <a:gd name="T7" fmla="*/ 7 h 18"/>
                    <a:gd name="T8" fmla="*/ 5 w 32"/>
                    <a:gd name="T9" fmla="*/ 10 h 18"/>
                    <a:gd name="T10" fmla="*/ 8 w 32"/>
                    <a:gd name="T11" fmla="*/ 13 h 18"/>
                    <a:gd name="T12" fmla="*/ 12 w 32"/>
                    <a:gd name="T13" fmla="*/ 16 h 18"/>
                    <a:gd name="T14" fmla="*/ 16 w 32"/>
                    <a:gd name="T15" fmla="*/ 18 h 18"/>
                    <a:gd name="T16" fmla="*/ 20 w 32"/>
                    <a:gd name="T17" fmla="*/ 18 h 18"/>
                    <a:gd name="T18" fmla="*/ 24 w 32"/>
                    <a:gd name="T19" fmla="*/ 17 h 18"/>
                    <a:gd name="T20" fmla="*/ 27 w 32"/>
                    <a:gd name="T21" fmla="*/ 16 h 18"/>
                    <a:gd name="T22" fmla="*/ 29 w 32"/>
                    <a:gd name="T23" fmla="*/ 15 h 18"/>
                    <a:gd name="T24" fmla="*/ 31 w 32"/>
                    <a:gd name="T25" fmla="*/ 14 h 18"/>
                    <a:gd name="T26" fmla="*/ 32 w 32"/>
                    <a:gd name="T27" fmla="*/ 13 h 18"/>
                    <a:gd name="T28" fmla="*/ 32 w 32"/>
                    <a:gd name="T29" fmla="*/ 12 h 18"/>
                    <a:gd name="T30" fmla="*/ 32 w 32"/>
                    <a:gd name="T31" fmla="*/ 11 h 18"/>
                    <a:gd name="T32" fmla="*/ 32 w 32"/>
                    <a:gd name="T33" fmla="*/ 11 h 18"/>
                    <a:gd name="T34" fmla="*/ 32 w 32"/>
                    <a:gd name="T35" fmla="*/ 11 h 18"/>
                    <a:gd name="T36" fmla="*/ 31 w 32"/>
                    <a:gd name="T37" fmla="*/ 11 h 18"/>
                    <a:gd name="T38" fmla="*/ 30 w 32"/>
                    <a:gd name="T39" fmla="*/ 12 h 18"/>
                    <a:gd name="T40" fmla="*/ 29 w 32"/>
                    <a:gd name="T41" fmla="*/ 12 h 18"/>
                    <a:gd name="T42" fmla="*/ 28 w 32"/>
                    <a:gd name="T43" fmla="*/ 13 h 18"/>
                    <a:gd name="T44" fmla="*/ 26 w 32"/>
                    <a:gd name="T45" fmla="*/ 13 h 18"/>
                    <a:gd name="T46" fmla="*/ 25 w 32"/>
                    <a:gd name="T47" fmla="*/ 13 h 18"/>
                    <a:gd name="T48" fmla="*/ 23 w 32"/>
                    <a:gd name="T49" fmla="*/ 13 h 18"/>
                    <a:gd name="T50" fmla="*/ 21 w 32"/>
                    <a:gd name="T51" fmla="*/ 13 h 18"/>
                    <a:gd name="T52" fmla="*/ 19 w 32"/>
                    <a:gd name="T53" fmla="*/ 13 h 18"/>
                    <a:gd name="T54" fmla="*/ 16 w 32"/>
                    <a:gd name="T55" fmla="*/ 12 h 18"/>
                    <a:gd name="T56" fmla="*/ 14 w 32"/>
                    <a:gd name="T57" fmla="*/ 11 h 18"/>
                    <a:gd name="T58" fmla="*/ 12 w 32"/>
                    <a:gd name="T59" fmla="*/ 9 h 18"/>
                    <a:gd name="T60" fmla="*/ 11 w 32"/>
                    <a:gd name="T61" fmla="*/ 7 h 18"/>
                    <a:gd name="T62" fmla="*/ 9 w 32"/>
                    <a:gd name="T63" fmla="*/ 4 h 18"/>
                    <a:gd name="T64" fmla="*/ 7 w 32"/>
                    <a:gd name="T65" fmla="*/ 0 h 18"/>
                    <a:gd name="T66" fmla="*/ 0 w 32"/>
                    <a:gd name="T67" fmla="*/ 2 h 1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2" h="18">
                      <a:moveTo>
                        <a:pt x="0" y="2"/>
                      </a:moveTo>
                      <a:lnTo>
                        <a:pt x="0" y="2"/>
                      </a:lnTo>
                      <a:lnTo>
                        <a:pt x="1" y="4"/>
                      </a:lnTo>
                      <a:lnTo>
                        <a:pt x="3" y="7"/>
                      </a:lnTo>
                      <a:lnTo>
                        <a:pt x="5" y="10"/>
                      </a:lnTo>
                      <a:lnTo>
                        <a:pt x="8" y="13"/>
                      </a:lnTo>
                      <a:lnTo>
                        <a:pt x="12" y="16"/>
                      </a:lnTo>
                      <a:lnTo>
                        <a:pt x="16" y="18"/>
                      </a:lnTo>
                      <a:lnTo>
                        <a:pt x="20" y="18"/>
                      </a:lnTo>
                      <a:lnTo>
                        <a:pt x="24" y="17"/>
                      </a:lnTo>
                      <a:lnTo>
                        <a:pt x="27" y="16"/>
                      </a:lnTo>
                      <a:lnTo>
                        <a:pt x="29" y="15"/>
                      </a:lnTo>
                      <a:lnTo>
                        <a:pt x="31" y="14"/>
                      </a:lnTo>
                      <a:lnTo>
                        <a:pt x="32" y="13"/>
                      </a:lnTo>
                      <a:lnTo>
                        <a:pt x="32" y="12"/>
                      </a:lnTo>
                      <a:lnTo>
                        <a:pt x="32" y="11"/>
                      </a:lnTo>
                      <a:lnTo>
                        <a:pt x="31" y="11"/>
                      </a:lnTo>
                      <a:lnTo>
                        <a:pt x="30" y="12"/>
                      </a:lnTo>
                      <a:lnTo>
                        <a:pt x="29" y="12"/>
                      </a:lnTo>
                      <a:lnTo>
                        <a:pt x="28" y="13"/>
                      </a:lnTo>
                      <a:lnTo>
                        <a:pt x="26" y="13"/>
                      </a:lnTo>
                      <a:lnTo>
                        <a:pt x="25" y="13"/>
                      </a:lnTo>
                      <a:lnTo>
                        <a:pt x="23" y="13"/>
                      </a:lnTo>
                      <a:lnTo>
                        <a:pt x="21" y="13"/>
                      </a:lnTo>
                      <a:lnTo>
                        <a:pt x="19" y="13"/>
                      </a:lnTo>
                      <a:lnTo>
                        <a:pt x="16" y="12"/>
                      </a:lnTo>
                      <a:lnTo>
                        <a:pt x="14" y="11"/>
                      </a:lnTo>
                      <a:lnTo>
                        <a:pt x="12" y="9"/>
                      </a:lnTo>
                      <a:lnTo>
                        <a:pt x="11" y="7"/>
                      </a:lnTo>
                      <a:lnTo>
                        <a:pt x="9" y="4"/>
                      </a:lnTo>
                      <a:lnTo>
                        <a:pt x="7"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65" name="Freeform 2147">
                  <a:extLst>
                    <a:ext uri="{FF2B5EF4-FFF2-40B4-BE49-F238E27FC236}">
                      <a16:creationId xmlns:a16="http://schemas.microsoft.com/office/drawing/2014/main" id="{F3F5CE03-853B-4557-9BD5-237608D08721}"/>
                    </a:ext>
                  </a:extLst>
                </p:cNvPr>
                <p:cNvSpPr>
                  <a:spLocks/>
                </p:cNvSpPr>
                <p:nvPr/>
              </p:nvSpPr>
              <p:spPr bwMode="auto">
                <a:xfrm>
                  <a:off x="1303" y="232"/>
                  <a:ext cx="14" cy="10"/>
                </a:xfrm>
                <a:custGeom>
                  <a:avLst/>
                  <a:gdLst>
                    <a:gd name="T0" fmla="*/ 14 w 14"/>
                    <a:gd name="T1" fmla="*/ 2 h 10"/>
                    <a:gd name="T2" fmla="*/ 14 w 14"/>
                    <a:gd name="T3" fmla="*/ 2 h 10"/>
                    <a:gd name="T4" fmla="*/ 13 w 14"/>
                    <a:gd name="T5" fmla="*/ 4 h 10"/>
                    <a:gd name="T6" fmla="*/ 12 w 14"/>
                    <a:gd name="T7" fmla="*/ 6 h 10"/>
                    <a:gd name="T8" fmla="*/ 11 w 14"/>
                    <a:gd name="T9" fmla="*/ 8 h 10"/>
                    <a:gd name="T10" fmla="*/ 9 w 14"/>
                    <a:gd name="T11" fmla="*/ 9 h 10"/>
                    <a:gd name="T12" fmla="*/ 6 w 14"/>
                    <a:gd name="T13" fmla="*/ 10 h 10"/>
                    <a:gd name="T14" fmla="*/ 3 w 14"/>
                    <a:gd name="T15" fmla="*/ 9 h 10"/>
                    <a:gd name="T16" fmla="*/ 0 w 14"/>
                    <a:gd name="T17" fmla="*/ 7 h 10"/>
                    <a:gd name="T18" fmla="*/ 0 w 14"/>
                    <a:gd name="T19" fmla="*/ 7 h 10"/>
                    <a:gd name="T20" fmla="*/ 1 w 14"/>
                    <a:gd name="T21" fmla="*/ 7 h 10"/>
                    <a:gd name="T22" fmla="*/ 2 w 14"/>
                    <a:gd name="T23" fmla="*/ 7 h 10"/>
                    <a:gd name="T24" fmla="*/ 4 w 14"/>
                    <a:gd name="T25" fmla="*/ 7 h 10"/>
                    <a:gd name="T26" fmla="*/ 5 w 14"/>
                    <a:gd name="T27" fmla="*/ 7 h 10"/>
                    <a:gd name="T28" fmla="*/ 7 w 14"/>
                    <a:gd name="T29" fmla="*/ 6 h 10"/>
                    <a:gd name="T30" fmla="*/ 8 w 14"/>
                    <a:gd name="T31" fmla="*/ 4 h 10"/>
                    <a:gd name="T32" fmla="*/ 8 w 14"/>
                    <a:gd name="T33" fmla="*/ 0 h 10"/>
                    <a:gd name="T34" fmla="*/ 14 w 14"/>
                    <a:gd name="T35" fmla="*/ 2 h 1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4" h="10">
                      <a:moveTo>
                        <a:pt x="14" y="2"/>
                      </a:moveTo>
                      <a:lnTo>
                        <a:pt x="14" y="2"/>
                      </a:lnTo>
                      <a:lnTo>
                        <a:pt x="13" y="4"/>
                      </a:lnTo>
                      <a:lnTo>
                        <a:pt x="12" y="6"/>
                      </a:lnTo>
                      <a:lnTo>
                        <a:pt x="11" y="8"/>
                      </a:lnTo>
                      <a:lnTo>
                        <a:pt x="9" y="9"/>
                      </a:lnTo>
                      <a:lnTo>
                        <a:pt x="6" y="10"/>
                      </a:lnTo>
                      <a:lnTo>
                        <a:pt x="3" y="9"/>
                      </a:lnTo>
                      <a:lnTo>
                        <a:pt x="0" y="7"/>
                      </a:lnTo>
                      <a:lnTo>
                        <a:pt x="1" y="7"/>
                      </a:lnTo>
                      <a:lnTo>
                        <a:pt x="2" y="7"/>
                      </a:lnTo>
                      <a:lnTo>
                        <a:pt x="4" y="7"/>
                      </a:lnTo>
                      <a:lnTo>
                        <a:pt x="5" y="7"/>
                      </a:lnTo>
                      <a:lnTo>
                        <a:pt x="7" y="6"/>
                      </a:lnTo>
                      <a:lnTo>
                        <a:pt x="8" y="4"/>
                      </a:lnTo>
                      <a:lnTo>
                        <a:pt x="8" y="0"/>
                      </a:lnTo>
                      <a:lnTo>
                        <a:pt x="14"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66" name="Freeform 2148">
                  <a:extLst>
                    <a:ext uri="{FF2B5EF4-FFF2-40B4-BE49-F238E27FC236}">
                      <a16:creationId xmlns:a16="http://schemas.microsoft.com/office/drawing/2014/main" id="{638672B5-3A0F-461A-A269-B3C0629D725C}"/>
                    </a:ext>
                  </a:extLst>
                </p:cNvPr>
                <p:cNvSpPr>
                  <a:spLocks/>
                </p:cNvSpPr>
                <p:nvPr/>
              </p:nvSpPr>
              <p:spPr bwMode="auto">
                <a:xfrm>
                  <a:off x="1315" y="223"/>
                  <a:ext cx="7" cy="10"/>
                </a:xfrm>
                <a:custGeom>
                  <a:avLst/>
                  <a:gdLst>
                    <a:gd name="T0" fmla="*/ 1 w 7"/>
                    <a:gd name="T1" fmla="*/ 10 h 10"/>
                    <a:gd name="T2" fmla="*/ 1 w 7"/>
                    <a:gd name="T3" fmla="*/ 10 h 10"/>
                    <a:gd name="T4" fmla="*/ 2 w 7"/>
                    <a:gd name="T5" fmla="*/ 10 h 10"/>
                    <a:gd name="T6" fmla="*/ 3 w 7"/>
                    <a:gd name="T7" fmla="*/ 10 h 10"/>
                    <a:gd name="T8" fmla="*/ 4 w 7"/>
                    <a:gd name="T9" fmla="*/ 10 h 10"/>
                    <a:gd name="T10" fmla="*/ 5 w 7"/>
                    <a:gd name="T11" fmla="*/ 9 h 10"/>
                    <a:gd name="T12" fmla="*/ 6 w 7"/>
                    <a:gd name="T13" fmla="*/ 8 h 10"/>
                    <a:gd name="T14" fmla="*/ 6 w 7"/>
                    <a:gd name="T15" fmla="*/ 7 h 10"/>
                    <a:gd name="T16" fmla="*/ 7 w 7"/>
                    <a:gd name="T17" fmla="*/ 5 h 10"/>
                    <a:gd name="T18" fmla="*/ 7 w 7"/>
                    <a:gd name="T19" fmla="*/ 5 h 10"/>
                    <a:gd name="T20" fmla="*/ 7 w 7"/>
                    <a:gd name="T21" fmla="*/ 5 h 10"/>
                    <a:gd name="T22" fmla="*/ 6 w 7"/>
                    <a:gd name="T23" fmla="*/ 4 h 10"/>
                    <a:gd name="T24" fmla="*/ 6 w 7"/>
                    <a:gd name="T25" fmla="*/ 4 h 10"/>
                    <a:gd name="T26" fmla="*/ 6 w 7"/>
                    <a:gd name="T27" fmla="*/ 2 h 10"/>
                    <a:gd name="T28" fmla="*/ 5 w 7"/>
                    <a:gd name="T29" fmla="*/ 1 h 10"/>
                    <a:gd name="T30" fmla="*/ 4 w 7"/>
                    <a:gd name="T31" fmla="*/ 1 h 10"/>
                    <a:gd name="T32" fmla="*/ 3 w 7"/>
                    <a:gd name="T33" fmla="*/ 0 h 10"/>
                    <a:gd name="T34" fmla="*/ 2 w 7"/>
                    <a:gd name="T35" fmla="*/ 0 h 10"/>
                    <a:gd name="T36" fmla="*/ 1 w 7"/>
                    <a:gd name="T37" fmla="*/ 0 h 10"/>
                    <a:gd name="T38" fmla="*/ 0 w 7"/>
                    <a:gd name="T39" fmla="*/ 1 h 10"/>
                    <a:gd name="T40" fmla="*/ 0 w 7"/>
                    <a:gd name="T41" fmla="*/ 1 h 10"/>
                    <a:gd name="T42" fmla="*/ 0 w 7"/>
                    <a:gd name="T43" fmla="*/ 4 h 10"/>
                    <a:gd name="T44" fmla="*/ 0 w 7"/>
                    <a:gd name="T45" fmla="*/ 4 h 10"/>
                    <a:gd name="T46" fmla="*/ 1 w 7"/>
                    <a:gd name="T47" fmla="*/ 5 h 10"/>
                    <a:gd name="T48" fmla="*/ 2 w 7"/>
                    <a:gd name="T49" fmla="*/ 5 h 10"/>
                    <a:gd name="T50" fmla="*/ 2 w 7"/>
                    <a:gd name="T51" fmla="*/ 5 h 10"/>
                    <a:gd name="T52" fmla="*/ 3 w 7"/>
                    <a:gd name="T53" fmla="*/ 6 h 10"/>
                    <a:gd name="T54" fmla="*/ 3 w 7"/>
                    <a:gd name="T55" fmla="*/ 7 h 10"/>
                    <a:gd name="T56" fmla="*/ 2 w 7"/>
                    <a:gd name="T57" fmla="*/ 8 h 10"/>
                    <a:gd name="T58" fmla="*/ 1 w 7"/>
                    <a:gd name="T59" fmla="*/ 10 h 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7" h="10">
                      <a:moveTo>
                        <a:pt x="1" y="10"/>
                      </a:moveTo>
                      <a:lnTo>
                        <a:pt x="1" y="10"/>
                      </a:lnTo>
                      <a:lnTo>
                        <a:pt x="2" y="10"/>
                      </a:lnTo>
                      <a:lnTo>
                        <a:pt x="3" y="10"/>
                      </a:lnTo>
                      <a:lnTo>
                        <a:pt x="4" y="10"/>
                      </a:lnTo>
                      <a:lnTo>
                        <a:pt x="5" y="9"/>
                      </a:lnTo>
                      <a:lnTo>
                        <a:pt x="6" y="8"/>
                      </a:lnTo>
                      <a:lnTo>
                        <a:pt x="6" y="7"/>
                      </a:lnTo>
                      <a:lnTo>
                        <a:pt x="7" y="5"/>
                      </a:lnTo>
                      <a:lnTo>
                        <a:pt x="6" y="4"/>
                      </a:lnTo>
                      <a:lnTo>
                        <a:pt x="6" y="2"/>
                      </a:lnTo>
                      <a:lnTo>
                        <a:pt x="5" y="1"/>
                      </a:lnTo>
                      <a:lnTo>
                        <a:pt x="4" y="1"/>
                      </a:lnTo>
                      <a:lnTo>
                        <a:pt x="3" y="0"/>
                      </a:lnTo>
                      <a:lnTo>
                        <a:pt x="2" y="0"/>
                      </a:lnTo>
                      <a:lnTo>
                        <a:pt x="1" y="0"/>
                      </a:lnTo>
                      <a:lnTo>
                        <a:pt x="0" y="1"/>
                      </a:lnTo>
                      <a:lnTo>
                        <a:pt x="0" y="4"/>
                      </a:lnTo>
                      <a:lnTo>
                        <a:pt x="1" y="5"/>
                      </a:lnTo>
                      <a:lnTo>
                        <a:pt x="2" y="5"/>
                      </a:lnTo>
                      <a:lnTo>
                        <a:pt x="3" y="6"/>
                      </a:lnTo>
                      <a:lnTo>
                        <a:pt x="3" y="7"/>
                      </a:lnTo>
                      <a:lnTo>
                        <a:pt x="2" y="8"/>
                      </a:lnTo>
                      <a:lnTo>
                        <a:pt x="1"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67" name="Freeform 2149">
                  <a:extLst>
                    <a:ext uri="{FF2B5EF4-FFF2-40B4-BE49-F238E27FC236}">
                      <a16:creationId xmlns:a16="http://schemas.microsoft.com/office/drawing/2014/main" id="{1CEBEF60-58E7-40D5-930F-1F648E4C8311}"/>
                    </a:ext>
                  </a:extLst>
                </p:cNvPr>
                <p:cNvSpPr>
                  <a:spLocks/>
                </p:cNvSpPr>
                <p:nvPr/>
              </p:nvSpPr>
              <p:spPr bwMode="auto">
                <a:xfrm>
                  <a:off x="1313" y="237"/>
                  <a:ext cx="4" cy="34"/>
                </a:xfrm>
                <a:custGeom>
                  <a:avLst/>
                  <a:gdLst>
                    <a:gd name="T0" fmla="*/ 2 w 4"/>
                    <a:gd name="T1" fmla="*/ 0 h 34"/>
                    <a:gd name="T2" fmla="*/ 2 w 4"/>
                    <a:gd name="T3" fmla="*/ 1 h 34"/>
                    <a:gd name="T4" fmla="*/ 3 w 4"/>
                    <a:gd name="T5" fmla="*/ 3 h 34"/>
                    <a:gd name="T6" fmla="*/ 3 w 4"/>
                    <a:gd name="T7" fmla="*/ 7 h 34"/>
                    <a:gd name="T8" fmla="*/ 4 w 4"/>
                    <a:gd name="T9" fmla="*/ 13 h 34"/>
                    <a:gd name="T10" fmla="*/ 4 w 4"/>
                    <a:gd name="T11" fmla="*/ 17 h 34"/>
                    <a:gd name="T12" fmla="*/ 3 w 4"/>
                    <a:gd name="T13" fmla="*/ 22 h 34"/>
                    <a:gd name="T14" fmla="*/ 2 w 4"/>
                    <a:gd name="T15" fmla="*/ 27 h 34"/>
                    <a:gd name="T16" fmla="*/ 1 w 4"/>
                    <a:gd name="T17" fmla="*/ 34 h 34"/>
                    <a:gd name="T18" fmla="*/ 2 w 4"/>
                    <a:gd name="T19" fmla="*/ 32 h 34"/>
                    <a:gd name="T20" fmla="*/ 2 w 4"/>
                    <a:gd name="T21" fmla="*/ 27 h 34"/>
                    <a:gd name="T22" fmla="*/ 2 w 4"/>
                    <a:gd name="T23" fmla="*/ 21 h 34"/>
                    <a:gd name="T24" fmla="*/ 2 w 4"/>
                    <a:gd name="T25" fmla="*/ 14 h 34"/>
                    <a:gd name="T26" fmla="*/ 2 w 4"/>
                    <a:gd name="T27" fmla="*/ 10 h 34"/>
                    <a:gd name="T28" fmla="*/ 2 w 4"/>
                    <a:gd name="T29" fmla="*/ 7 h 34"/>
                    <a:gd name="T30" fmla="*/ 1 w 4"/>
                    <a:gd name="T31" fmla="*/ 4 h 34"/>
                    <a:gd name="T32" fmla="*/ 0 w 4"/>
                    <a:gd name="T33" fmla="*/ 2 h 34"/>
                    <a:gd name="T34" fmla="*/ 2 w 4"/>
                    <a:gd name="T35" fmla="*/ 0 h 3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 h="34">
                      <a:moveTo>
                        <a:pt x="2" y="0"/>
                      </a:moveTo>
                      <a:lnTo>
                        <a:pt x="2" y="1"/>
                      </a:lnTo>
                      <a:lnTo>
                        <a:pt x="3" y="3"/>
                      </a:lnTo>
                      <a:lnTo>
                        <a:pt x="3" y="7"/>
                      </a:lnTo>
                      <a:lnTo>
                        <a:pt x="4" y="13"/>
                      </a:lnTo>
                      <a:lnTo>
                        <a:pt x="4" y="17"/>
                      </a:lnTo>
                      <a:lnTo>
                        <a:pt x="3" y="22"/>
                      </a:lnTo>
                      <a:lnTo>
                        <a:pt x="2" y="27"/>
                      </a:lnTo>
                      <a:lnTo>
                        <a:pt x="1" y="34"/>
                      </a:lnTo>
                      <a:lnTo>
                        <a:pt x="2" y="32"/>
                      </a:lnTo>
                      <a:lnTo>
                        <a:pt x="2" y="27"/>
                      </a:lnTo>
                      <a:lnTo>
                        <a:pt x="2" y="21"/>
                      </a:lnTo>
                      <a:lnTo>
                        <a:pt x="2" y="14"/>
                      </a:lnTo>
                      <a:lnTo>
                        <a:pt x="2" y="10"/>
                      </a:lnTo>
                      <a:lnTo>
                        <a:pt x="2" y="7"/>
                      </a:lnTo>
                      <a:lnTo>
                        <a:pt x="1"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68" name="Freeform 2150">
                  <a:extLst>
                    <a:ext uri="{FF2B5EF4-FFF2-40B4-BE49-F238E27FC236}">
                      <a16:creationId xmlns:a16="http://schemas.microsoft.com/office/drawing/2014/main" id="{A7CD411C-1B3C-4BE9-8A4E-995B8393362F}"/>
                    </a:ext>
                  </a:extLst>
                </p:cNvPr>
                <p:cNvSpPr>
                  <a:spLocks/>
                </p:cNvSpPr>
                <p:nvPr/>
              </p:nvSpPr>
              <p:spPr bwMode="auto">
                <a:xfrm>
                  <a:off x="1302" y="244"/>
                  <a:ext cx="9" cy="25"/>
                </a:xfrm>
                <a:custGeom>
                  <a:avLst/>
                  <a:gdLst>
                    <a:gd name="T0" fmla="*/ 9 w 9"/>
                    <a:gd name="T1" fmla="*/ 0 h 25"/>
                    <a:gd name="T2" fmla="*/ 9 w 9"/>
                    <a:gd name="T3" fmla="*/ 1 h 25"/>
                    <a:gd name="T4" fmla="*/ 8 w 9"/>
                    <a:gd name="T5" fmla="*/ 3 h 25"/>
                    <a:gd name="T6" fmla="*/ 8 w 9"/>
                    <a:gd name="T7" fmla="*/ 6 h 25"/>
                    <a:gd name="T8" fmla="*/ 7 w 9"/>
                    <a:gd name="T9" fmla="*/ 10 h 25"/>
                    <a:gd name="T10" fmla="*/ 6 w 9"/>
                    <a:gd name="T11" fmla="*/ 14 h 25"/>
                    <a:gd name="T12" fmla="*/ 5 w 9"/>
                    <a:gd name="T13" fmla="*/ 18 h 25"/>
                    <a:gd name="T14" fmla="*/ 3 w 9"/>
                    <a:gd name="T15" fmla="*/ 22 h 25"/>
                    <a:gd name="T16" fmla="*/ 0 w 9"/>
                    <a:gd name="T17" fmla="*/ 25 h 25"/>
                    <a:gd name="T18" fmla="*/ 1 w 9"/>
                    <a:gd name="T19" fmla="*/ 24 h 25"/>
                    <a:gd name="T20" fmla="*/ 2 w 9"/>
                    <a:gd name="T21" fmla="*/ 24 h 25"/>
                    <a:gd name="T22" fmla="*/ 3 w 9"/>
                    <a:gd name="T23" fmla="*/ 22 h 25"/>
                    <a:gd name="T24" fmla="*/ 5 w 9"/>
                    <a:gd name="T25" fmla="*/ 20 h 25"/>
                    <a:gd name="T26" fmla="*/ 7 w 9"/>
                    <a:gd name="T27" fmla="*/ 17 h 25"/>
                    <a:gd name="T28" fmla="*/ 8 w 9"/>
                    <a:gd name="T29" fmla="*/ 12 h 25"/>
                    <a:gd name="T30" fmla="*/ 9 w 9"/>
                    <a:gd name="T31" fmla="*/ 7 h 25"/>
                    <a:gd name="T32" fmla="*/ 9 w 9"/>
                    <a:gd name="T33" fmla="*/ 0 h 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9" h="25">
                      <a:moveTo>
                        <a:pt x="9" y="0"/>
                      </a:moveTo>
                      <a:lnTo>
                        <a:pt x="9" y="1"/>
                      </a:lnTo>
                      <a:lnTo>
                        <a:pt x="8" y="3"/>
                      </a:lnTo>
                      <a:lnTo>
                        <a:pt x="8" y="6"/>
                      </a:lnTo>
                      <a:lnTo>
                        <a:pt x="7" y="10"/>
                      </a:lnTo>
                      <a:lnTo>
                        <a:pt x="6" y="14"/>
                      </a:lnTo>
                      <a:lnTo>
                        <a:pt x="5" y="18"/>
                      </a:lnTo>
                      <a:lnTo>
                        <a:pt x="3" y="22"/>
                      </a:lnTo>
                      <a:lnTo>
                        <a:pt x="0" y="25"/>
                      </a:lnTo>
                      <a:lnTo>
                        <a:pt x="1" y="24"/>
                      </a:lnTo>
                      <a:lnTo>
                        <a:pt x="2" y="24"/>
                      </a:lnTo>
                      <a:lnTo>
                        <a:pt x="3" y="22"/>
                      </a:lnTo>
                      <a:lnTo>
                        <a:pt x="5" y="20"/>
                      </a:lnTo>
                      <a:lnTo>
                        <a:pt x="7" y="17"/>
                      </a:lnTo>
                      <a:lnTo>
                        <a:pt x="8" y="12"/>
                      </a:lnTo>
                      <a:lnTo>
                        <a:pt x="9" y="7"/>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69" name="Freeform 2151">
                  <a:extLst>
                    <a:ext uri="{FF2B5EF4-FFF2-40B4-BE49-F238E27FC236}">
                      <a16:creationId xmlns:a16="http://schemas.microsoft.com/office/drawing/2014/main" id="{A795C1B4-BF20-473D-A455-A1CE98BBE0D4}"/>
                    </a:ext>
                  </a:extLst>
                </p:cNvPr>
                <p:cNvSpPr>
                  <a:spLocks/>
                </p:cNvSpPr>
                <p:nvPr/>
              </p:nvSpPr>
              <p:spPr bwMode="auto">
                <a:xfrm>
                  <a:off x="1295" y="247"/>
                  <a:ext cx="11" cy="12"/>
                </a:xfrm>
                <a:custGeom>
                  <a:avLst/>
                  <a:gdLst>
                    <a:gd name="T0" fmla="*/ 11 w 11"/>
                    <a:gd name="T1" fmla="*/ 0 h 12"/>
                    <a:gd name="T2" fmla="*/ 11 w 11"/>
                    <a:gd name="T3" fmla="*/ 1 h 12"/>
                    <a:gd name="T4" fmla="*/ 11 w 11"/>
                    <a:gd name="T5" fmla="*/ 2 h 12"/>
                    <a:gd name="T6" fmla="*/ 10 w 11"/>
                    <a:gd name="T7" fmla="*/ 3 h 12"/>
                    <a:gd name="T8" fmla="*/ 9 w 11"/>
                    <a:gd name="T9" fmla="*/ 5 h 12"/>
                    <a:gd name="T10" fmla="*/ 8 w 11"/>
                    <a:gd name="T11" fmla="*/ 6 h 12"/>
                    <a:gd name="T12" fmla="*/ 6 w 11"/>
                    <a:gd name="T13" fmla="*/ 8 h 12"/>
                    <a:gd name="T14" fmla="*/ 3 w 11"/>
                    <a:gd name="T15" fmla="*/ 10 h 12"/>
                    <a:gd name="T16" fmla="*/ 0 w 11"/>
                    <a:gd name="T17" fmla="*/ 12 h 12"/>
                    <a:gd name="T18" fmla="*/ 0 w 11"/>
                    <a:gd name="T19" fmla="*/ 12 h 12"/>
                    <a:gd name="T20" fmla="*/ 1 w 11"/>
                    <a:gd name="T21" fmla="*/ 12 h 12"/>
                    <a:gd name="T22" fmla="*/ 2 w 11"/>
                    <a:gd name="T23" fmla="*/ 12 h 12"/>
                    <a:gd name="T24" fmla="*/ 4 w 11"/>
                    <a:gd name="T25" fmla="*/ 11 h 12"/>
                    <a:gd name="T26" fmla="*/ 6 w 11"/>
                    <a:gd name="T27" fmla="*/ 10 h 12"/>
                    <a:gd name="T28" fmla="*/ 8 w 11"/>
                    <a:gd name="T29" fmla="*/ 8 h 12"/>
                    <a:gd name="T30" fmla="*/ 10 w 11"/>
                    <a:gd name="T31" fmla="*/ 4 h 12"/>
                    <a:gd name="T32" fmla="*/ 11 w 11"/>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 h="12">
                      <a:moveTo>
                        <a:pt x="11" y="0"/>
                      </a:moveTo>
                      <a:lnTo>
                        <a:pt x="11" y="1"/>
                      </a:lnTo>
                      <a:lnTo>
                        <a:pt x="11" y="2"/>
                      </a:lnTo>
                      <a:lnTo>
                        <a:pt x="10" y="3"/>
                      </a:lnTo>
                      <a:lnTo>
                        <a:pt x="9" y="5"/>
                      </a:lnTo>
                      <a:lnTo>
                        <a:pt x="8" y="6"/>
                      </a:lnTo>
                      <a:lnTo>
                        <a:pt x="6" y="8"/>
                      </a:lnTo>
                      <a:lnTo>
                        <a:pt x="3" y="10"/>
                      </a:lnTo>
                      <a:lnTo>
                        <a:pt x="0" y="12"/>
                      </a:lnTo>
                      <a:lnTo>
                        <a:pt x="1" y="12"/>
                      </a:lnTo>
                      <a:lnTo>
                        <a:pt x="2" y="12"/>
                      </a:lnTo>
                      <a:lnTo>
                        <a:pt x="4" y="11"/>
                      </a:lnTo>
                      <a:lnTo>
                        <a:pt x="6" y="10"/>
                      </a:lnTo>
                      <a:lnTo>
                        <a:pt x="8" y="8"/>
                      </a:lnTo>
                      <a:lnTo>
                        <a:pt x="10" y="4"/>
                      </a:ln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70" name="Freeform 2152">
                  <a:extLst>
                    <a:ext uri="{FF2B5EF4-FFF2-40B4-BE49-F238E27FC236}">
                      <a16:creationId xmlns:a16="http://schemas.microsoft.com/office/drawing/2014/main" id="{02AC82CF-43EE-48D9-9A5D-8C429D3CCC17}"/>
                    </a:ext>
                  </a:extLst>
                </p:cNvPr>
                <p:cNvSpPr>
                  <a:spLocks/>
                </p:cNvSpPr>
                <p:nvPr/>
              </p:nvSpPr>
              <p:spPr bwMode="auto">
                <a:xfrm>
                  <a:off x="1292" y="216"/>
                  <a:ext cx="7" cy="6"/>
                </a:xfrm>
                <a:custGeom>
                  <a:avLst/>
                  <a:gdLst>
                    <a:gd name="T0" fmla="*/ 0 w 7"/>
                    <a:gd name="T1" fmla="*/ 3 h 6"/>
                    <a:gd name="T2" fmla="*/ 1 w 7"/>
                    <a:gd name="T3" fmla="*/ 5 h 6"/>
                    <a:gd name="T4" fmla="*/ 1 w 7"/>
                    <a:gd name="T5" fmla="*/ 6 h 6"/>
                    <a:gd name="T6" fmla="*/ 2 w 7"/>
                    <a:gd name="T7" fmla="*/ 6 h 6"/>
                    <a:gd name="T8" fmla="*/ 4 w 7"/>
                    <a:gd name="T9" fmla="*/ 6 h 6"/>
                    <a:gd name="T10" fmla="*/ 5 w 7"/>
                    <a:gd name="T11" fmla="*/ 6 h 6"/>
                    <a:gd name="T12" fmla="*/ 6 w 7"/>
                    <a:gd name="T13" fmla="*/ 6 h 6"/>
                    <a:gd name="T14" fmla="*/ 7 w 7"/>
                    <a:gd name="T15" fmla="*/ 5 h 6"/>
                    <a:gd name="T16" fmla="*/ 7 w 7"/>
                    <a:gd name="T17" fmla="*/ 3 h 6"/>
                    <a:gd name="T18" fmla="*/ 7 w 7"/>
                    <a:gd name="T19" fmla="*/ 2 h 6"/>
                    <a:gd name="T20" fmla="*/ 6 w 7"/>
                    <a:gd name="T21" fmla="*/ 1 h 6"/>
                    <a:gd name="T22" fmla="*/ 5 w 7"/>
                    <a:gd name="T23" fmla="*/ 0 h 6"/>
                    <a:gd name="T24" fmla="*/ 4 w 7"/>
                    <a:gd name="T25" fmla="*/ 0 h 6"/>
                    <a:gd name="T26" fmla="*/ 2 w 7"/>
                    <a:gd name="T27" fmla="*/ 0 h 6"/>
                    <a:gd name="T28" fmla="*/ 1 w 7"/>
                    <a:gd name="T29" fmla="*/ 1 h 6"/>
                    <a:gd name="T30" fmla="*/ 1 w 7"/>
                    <a:gd name="T31" fmla="*/ 2 h 6"/>
                    <a:gd name="T32" fmla="*/ 0 w 7"/>
                    <a:gd name="T33" fmla="*/ 3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 h="6">
                      <a:moveTo>
                        <a:pt x="0" y="3"/>
                      </a:moveTo>
                      <a:lnTo>
                        <a:pt x="1" y="5"/>
                      </a:lnTo>
                      <a:lnTo>
                        <a:pt x="1" y="6"/>
                      </a:lnTo>
                      <a:lnTo>
                        <a:pt x="2" y="6"/>
                      </a:lnTo>
                      <a:lnTo>
                        <a:pt x="4" y="6"/>
                      </a:lnTo>
                      <a:lnTo>
                        <a:pt x="5" y="6"/>
                      </a:lnTo>
                      <a:lnTo>
                        <a:pt x="6" y="6"/>
                      </a:lnTo>
                      <a:lnTo>
                        <a:pt x="7" y="5"/>
                      </a:lnTo>
                      <a:lnTo>
                        <a:pt x="7" y="3"/>
                      </a:lnTo>
                      <a:lnTo>
                        <a:pt x="7" y="2"/>
                      </a:lnTo>
                      <a:lnTo>
                        <a:pt x="6" y="1"/>
                      </a:lnTo>
                      <a:lnTo>
                        <a:pt x="5" y="0"/>
                      </a:lnTo>
                      <a:lnTo>
                        <a:pt x="4" y="0"/>
                      </a:lnTo>
                      <a:lnTo>
                        <a:pt x="2" y="0"/>
                      </a:lnTo>
                      <a:lnTo>
                        <a:pt x="1" y="1"/>
                      </a:lnTo>
                      <a:lnTo>
                        <a:pt x="1" y="2"/>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71" name="Freeform 2153">
                  <a:extLst>
                    <a:ext uri="{FF2B5EF4-FFF2-40B4-BE49-F238E27FC236}">
                      <a16:creationId xmlns:a16="http://schemas.microsoft.com/office/drawing/2014/main" id="{B597F79D-1A6B-412A-8E49-D412F943DB95}"/>
                    </a:ext>
                  </a:extLst>
                </p:cNvPr>
                <p:cNvSpPr>
                  <a:spLocks/>
                </p:cNvSpPr>
                <p:nvPr/>
              </p:nvSpPr>
              <p:spPr bwMode="auto">
                <a:xfrm>
                  <a:off x="1284" y="200"/>
                  <a:ext cx="32" cy="21"/>
                </a:xfrm>
                <a:custGeom>
                  <a:avLst/>
                  <a:gdLst>
                    <a:gd name="T0" fmla="*/ 32 w 32"/>
                    <a:gd name="T1" fmla="*/ 20 h 21"/>
                    <a:gd name="T2" fmla="*/ 27 w 32"/>
                    <a:gd name="T3" fmla="*/ 21 h 21"/>
                    <a:gd name="T4" fmla="*/ 27 w 32"/>
                    <a:gd name="T5" fmla="*/ 21 h 21"/>
                    <a:gd name="T6" fmla="*/ 27 w 32"/>
                    <a:gd name="T7" fmla="*/ 20 h 21"/>
                    <a:gd name="T8" fmla="*/ 26 w 32"/>
                    <a:gd name="T9" fmla="*/ 19 h 21"/>
                    <a:gd name="T10" fmla="*/ 26 w 32"/>
                    <a:gd name="T11" fmla="*/ 18 h 21"/>
                    <a:gd name="T12" fmla="*/ 25 w 32"/>
                    <a:gd name="T13" fmla="*/ 17 h 21"/>
                    <a:gd name="T14" fmla="*/ 23 w 32"/>
                    <a:gd name="T15" fmla="*/ 15 h 21"/>
                    <a:gd name="T16" fmla="*/ 22 w 32"/>
                    <a:gd name="T17" fmla="*/ 13 h 21"/>
                    <a:gd name="T18" fmla="*/ 20 w 32"/>
                    <a:gd name="T19" fmla="*/ 11 h 21"/>
                    <a:gd name="T20" fmla="*/ 19 w 32"/>
                    <a:gd name="T21" fmla="*/ 9 h 21"/>
                    <a:gd name="T22" fmla="*/ 17 w 32"/>
                    <a:gd name="T23" fmla="*/ 8 h 21"/>
                    <a:gd name="T24" fmla="*/ 15 w 32"/>
                    <a:gd name="T25" fmla="*/ 6 h 21"/>
                    <a:gd name="T26" fmla="*/ 12 w 32"/>
                    <a:gd name="T27" fmla="*/ 4 h 21"/>
                    <a:gd name="T28" fmla="*/ 10 w 32"/>
                    <a:gd name="T29" fmla="*/ 3 h 21"/>
                    <a:gd name="T30" fmla="*/ 7 w 32"/>
                    <a:gd name="T31" fmla="*/ 2 h 21"/>
                    <a:gd name="T32" fmla="*/ 4 w 32"/>
                    <a:gd name="T33" fmla="*/ 1 h 21"/>
                    <a:gd name="T34" fmla="*/ 0 w 32"/>
                    <a:gd name="T35" fmla="*/ 0 h 21"/>
                    <a:gd name="T36" fmla="*/ 1 w 32"/>
                    <a:gd name="T37" fmla="*/ 0 h 21"/>
                    <a:gd name="T38" fmla="*/ 1 w 32"/>
                    <a:gd name="T39" fmla="*/ 0 h 21"/>
                    <a:gd name="T40" fmla="*/ 2 w 32"/>
                    <a:gd name="T41" fmla="*/ 0 h 21"/>
                    <a:gd name="T42" fmla="*/ 3 w 32"/>
                    <a:gd name="T43" fmla="*/ 0 h 21"/>
                    <a:gd name="T44" fmla="*/ 5 w 32"/>
                    <a:gd name="T45" fmla="*/ 0 h 21"/>
                    <a:gd name="T46" fmla="*/ 6 w 32"/>
                    <a:gd name="T47" fmla="*/ 1 h 21"/>
                    <a:gd name="T48" fmla="*/ 8 w 32"/>
                    <a:gd name="T49" fmla="*/ 1 h 21"/>
                    <a:gd name="T50" fmla="*/ 11 w 32"/>
                    <a:gd name="T51" fmla="*/ 2 h 21"/>
                    <a:gd name="T52" fmla="*/ 13 w 32"/>
                    <a:gd name="T53" fmla="*/ 3 h 21"/>
                    <a:gd name="T54" fmla="*/ 15 w 32"/>
                    <a:gd name="T55" fmla="*/ 4 h 21"/>
                    <a:gd name="T56" fmla="*/ 18 w 32"/>
                    <a:gd name="T57" fmla="*/ 5 h 21"/>
                    <a:gd name="T58" fmla="*/ 20 w 32"/>
                    <a:gd name="T59" fmla="*/ 7 h 21"/>
                    <a:gd name="T60" fmla="*/ 23 w 32"/>
                    <a:gd name="T61" fmla="*/ 10 h 21"/>
                    <a:gd name="T62" fmla="*/ 26 w 32"/>
                    <a:gd name="T63" fmla="*/ 12 h 21"/>
                    <a:gd name="T64" fmla="*/ 29 w 32"/>
                    <a:gd name="T65" fmla="*/ 16 h 21"/>
                    <a:gd name="T66" fmla="*/ 32 w 32"/>
                    <a:gd name="T67" fmla="*/ 20 h 2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2" h="21">
                      <a:moveTo>
                        <a:pt x="32" y="20"/>
                      </a:moveTo>
                      <a:lnTo>
                        <a:pt x="27" y="21"/>
                      </a:lnTo>
                      <a:lnTo>
                        <a:pt x="27" y="20"/>
                      </a:lnTo>
                      <a:lnTo>
                        <a:pt x="26" y="19"/>
                      </a:lnTo>
                      <a:lnTo>
                        <a:pt x="26" y="18"/>
                      </a:lnTo>
                      <a:lnTo>
                        <a:pt x="25" y="17"/>
                      </a:lnTo>
                      <a:lnTo>
                        <a:pt x="23" y="15"/>
                      </a:lnTo>
                      <a:lnTo>
                        <a:pt x="22" y="13"/>
                      </a:lnTo>
                      <a:lnTo>
                        <a:pt x="20" y="11"/>
                      </a:lnTo>
                      <a:lnTo>
                        <a:pt x="19" y="9"/>
                      </a:lnTo>
                      <a:lnTo>
                        <a:pt x="17" y="8"/>
                      </a:lnTo>
                      <a:lnTo>
                        <a:pt x="15" y="6"/>
                      </a:lnTo>
                      <a:lnTo>
                        <a:pt x="12" y="4"/>
                      </a:lnTo>
                      <a:lnTo>
                        <a:pt x="10" y="3"/>
                      </a:lnTo>
                      <a:lnTo>
                        <a:pt x="7" y="2"/>
                      </a:lnTo>
                      <a:lnTo>
                        <a:pt x="4" y="1"/>
                      </a:lnTo>
                      <a:lnTo>
                        <a:pt x="0" y="0"/>
                      </a:lnTo>
                      <a:lnTo>
                        <a:pt x="1" y="0"/>
                      </a:lnTo>
                      <a:lnTo>
                        <a:pt x="2" y="0"/>
                      </a:lnTo>
                      <a:lnTo>
                        <a:pt x="3" y="0"/>
                      </a:lnTo>
                      <a:lnTo>
                        <a:pt x="5" y="0"/>
                      </a:lnTo>
                      <a:lnTo>
                        <a:pt x="6" y="1"/>
                      </a:lnTo>
                      <a:lnTo>
                        <a:pt x="8" y="1"/>
                      </a:lnTo>
                      <a:lnTo>
                        <a:pt x="11" y="2"/>
                      </a:lnTo>
                      <a:lnTo>
                        <a:pt x="13" y="3"/>
                      </a:lnTo>
                      <a:lnTo>
                        <a:pt x="15" y="4"/>
                      </a:lnTo>
                      <a:lnTo>
                        <a:pt x="18" y="5"/>
                      </a:lnTo>
                      <a:lnTo>
                        <a:pt x="20" y="7"/>
                      </a:lnTo>
                      <a:lnTo>
                        <a:pt x="23" y="10"/>
                      </a:lnTo>
                      <a:lnTo>
                        <a:pt x="26" y="12"/>
                      </a:lnTo>
                      <a:lnTo>
                        <a:pt x="29" y="16"/>
                      </a:lnTo>
                      <a:lnTo>
                        <a:pt x="3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72" name="Freeform 2154">
                  <a:extLst>
                    <a:ext uri="{FF2B5EF4-FFF2-40B4-BE49-F238E27FC236}">
                      <a16:creationId xmlns:a16="http://schemas.microsoft.com/office/drawing/2014/main" id="{9D63D63A-4572-4434-B31F-31CE9CB1A2F0}"/>
                    </a:ext>
                  </a:extLst>
                </p:cNvPr>
                <p:cNvSpPr>
                  <a:spLocks/>
                </p:cNvSpPr>
                <p:nvPr/>
              </p:nvSpPr>
              <p:spPr bwMode="auto">
                <a:xfrm>
                  <a:off x="1146" y="170"/>
                  <a:ext cx="133" cy="77"/>
                </a:xfrm>
                <a:custGeom>
                  <a:avLst/>
                  <a:gdLst>
                    <a:gd name="T0" fmla="*/ 133 w 133"/>
                    <a:gd name="T1" fmla="*/ 23 h 77"/>
                    <a:gd name="T2" fmla="*/ 130 w 133"/>
                    <a:gd name="T3" fmla="*/ 20 h 77"/>
                    <a:gd name="T4" fmla="*/ 125 w 133"/>
                    <a:gd name="T5" fmla="*/ 17 h 77"/>
                    <a:gd name="T6" fmla="*/ 118 w 133"/>
                    <a:gd name="T7" fmla="*/ 16 h 77"/>
                    <a:gd name="T8" fmla="*/ 110 w 133"/>
                    <a:gd name="T9" fmla="*/ 17 h 77"/>
                    <a:gd name="T10" fmla="*/ 105 w 133"/>
                    <a:gd name="T11" fmla="*/ 16 h 77"/>
                    <a:gd name="T12" fmla="*/ 101 w 133"/>
                    <a:gd name="T13" fmla="*/ 14 h 77"/>
                    <a:gd name="T14" fmla="*/ 97 w 133"/>
                    <a:gd name="T15" fmla="*/ 11 h 77"/>
                    <a:gd name="T16" fmla="*/ 93 w 133"/>
                    <a:gd name="T17" fmla="*/ 8 h 77"/>
                    <a:gd name="T18" fmla="*/ 88 w 133"/>
                    <a:gd name="T19" fmla="*/ 4 h 77"/>
                    <a:gd name="T20" fmla="*/ 82 w 133"/>
                    <a:gd name="T21" fmla="*/ 1 h 77"/>
                    <a:gd name="T22" fmla="*/ 73 w 133"/>
                    <a:gd name="T23" fmla="*/ 0 h 77"/>
                    <a:gd name="T24" fmla="*/ 67 w 133"/>
                    <a:gd name="T25" fmla="*/ 0 h 77"/>
                    <a:gd name="T26" fmla="*/ 63 w 133"/>
                    <a:gd name="T27" fmla="*/ 0 h 77"/>
                    <a:gd name="T28" fmla="*/ 59 w 133"/>
                    <a:gd name="T29" fmla="*/ 0 h 77"/>
                    <a:gd name="T30" fmla="*/ 56 w 133"/>
                    <a:gd name="T31" fmla="*/ 1 h 77"/>
                    <a:gd name="T32" fmla="*/ 45 w 133"/>
                    <a:gd name="T33" fmla="*/ 4 h 77"/>
                    <a:gd name="T34" fmla="*/ 31 w 133"/>
                    <a:gd name="T35" fmla="*/ 11 h 77"/>
                    <a:gd name="T36" fmla="*/ 21 w 133"/>
                    <a:gd name="T37" fmla="*/ 21 h 77"/>
                    <a:gd name="T38" fmla="*/ 13 w 133"/>
                    <a:gd name="T39" fmla="*/ 33 h 77"/>
                    <a:gd name="T40" fmla="*/ 7 w 133"/>
                    <a:gd name="T41" fmla="*/ 45 h 77"/>
                    <a:gd name="T42" fmla="*/ 3 w 133"/>
                    <a:gd name="T43" fmla="*/ 57 h 77"/>
                    <a:gd name="T44" fmla="*/ 1 w 133"/>
                    <a:gd name="T45" fmla="*/ 67 h 77"/>
                    <a:gd name="T46" fmla="*/ 0 w 133"/>
                    <a:gd name="T47" fmla="*/ 74 h 77"/>
                    <a:gd name="T48" fmla="*/ 0 w 133"/>
                    <a:gd name="T49" fmla="*/ 76 h 77"/>
                    <a:gd name="T50" fmla="*/ 1 w 133"/>
                    <a:gd name="T51" fmla="*/ 71 h 77"/>
                    <a:gd name="T52" fmla="*/ 4 w 133"/>
                    <a:gd name="T53" fmla="*/ 63 h 77"/>
                    <a:gd name="T54" fmla="*/ 8 w 133"/>
                    <a:gd name="T55" fmla="*/ 53 h 77"/>
                    <a:gd name="T56" fmla="*/ 13 w 133"/>
                    <a:gd name="T57" fmla="*/ 42 h 77"/>
                    <a:gd name="T58" fmla="*/ 21 w 133"/>
                    <a:gd name="T59" fmla="*/ 31 h 77"/>
                    <a:gd name="T60" fmla="*/ 32 w 133"/>
                    <a:gd name="T61" fmla="*/ 21 h 77"/>
                    <a:gd name="T62" fmla="*/ 45 w 133"/>
                    <a:gd name="T63" fmla="*/ 13 h 77"/>
                    <a:gd name="T64" fmla="*/ 55 w 133"/>
                    <a:gd name="T65" fmla="*/ 10 h 77"/>
                    <a:gd name="T66" fmla="*/ 59 w 133"/>
                    <a:gd name="T67" fmla="*/ 10 h 77"/>
                    <a:gd name="T68" fmla="*/ 62 w 133"/>
                    <a:gd name="T69" fmla="*/ 9 h 77"/>
                    <a:gd name="T70" fmla="*/ 66 w 133"/>
                    <a:gd name="T71" fmla="*/ 9 h 77"/>
                    <a:gd name="T72" fmla="*/ 68 w 133"/>
                    <a:gd name="T73" fmla="*/ 9 h 77"/>
                    <a:gd name="T74" fmla="*/ 70 w 133"/>
                    <a:gd name="T75" fmla="*/ 9 h 77"/>
                    <a:gd name="T76" fmla="*/ 74 w 133"/>
                    <a:gd name="T77" fmla="*/ 9 h 77"/>
                    <a:gd name="T78" fmla="*/ 81 w 133"/>
                    <a:gd name="T79" fmla="*/ 11 h 77"/>
                    <a:gd name="T80" fmla="*/ 87 w 133"/>
                    <a:gd name="T81" fmla="*/ 13 h 77"/>
                    <a:gd name="T82" fmla="*/ 92 w 133"/>
                    <a:gd name="T83" fmla="*/ 16 h 77"/>
                    <a:gd name="T84" fmla="*/ 96 w 133"/>
                    <a:gd name="T85" fmla="*/ 19 h 77"/>
                    <a:gd name="T86" fmla="*/ 99 w 133"/>
                    <a:gd name="T87" fmla="*/ 21 h 77"/>
                    <a:gd name="T88" fmla="*/ 103 w 133"/>
                    <a:gd name="T89" fmla="*/ 23 h 77"/>
                    <a:gd name="T90" fmla="*/ 107 w 133"/>
                    <a:gd name="T91" fmla="*/ 23 h 77"/>
                    <a:gd name="T92" fmla="*/ 110 w 133"/>
                    <a:gd name="T93" fmla="*/ 22 h 77"/>
                    <a:gd name="T94" fmla="*/ 113 w 133"/>
                    <a:gd name="T95" fmla="*/ 21 h 77"/>
                    <a:gd name="T96" fmla="*/ 116 w 133"/>
                    <a:gd name="T97" fmla="*/ 20 h 77"/>
                    <a:gd name="T98" fmla="*/ 118 w 133"/>
                    <a:gd name="T99" fmla="*/ 20 h 77"/>
                    <a:gd name="T100" fmla="*/ 121 w 133"/>
                    <a:gd name="T101" fmla="*/ 20 h 77"/>
                    <a:gd name="T102" fmla="*/ 124 w 133"/>
                    <a:gd name="T103" fmla="*/ 21 h 77"/>
                    <a:gd name="T104" fmla="*/ 128 w 133"/>
                    <a:gd name="T105" fmla="*/ 21 h 77"/>
                    <a:gd name="T106" fmla="*/ 131 w 133"/>
                    <a:gd name="T107" fmla="*/ 23 h 7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33" h="77">
                      <a:moveTo>
                        <a:pt x="133" y="23"/>
                      </a:moveTo>
                      <a:lnTo>
                        <a:pt x="133" y="23"/>
                      </a:lnTo>
                      <a:lnTo>
                        <a:pt x="132" y="22"/>
                      </a:lnTo>
                      <a:lnTo>
                        <a:pt x="130" y="20"/>
                      </a:lnTo>
                      <a:lnTo>
                        <a:pt x="128" y="19"/>
                      </a:lnTo>
                      <a:lnTo>
                        <a:pt x="125" y="17"/>
                      </a:lnTo>
                      <a:lnTo>
                        <a:pt x="121" y="16"/>
                      </a:lnTo>
                      <a:lnTo>
                        <a:pt x="118" y="16"/>
                      </a:lnTo>
                      <a:lnTo>
                        <a:pt x="113" y="17"/>
                      </a:lnTo>
                      <a:lnTo>
                        <a:pt x="110" y="17"/>
                      </a:lnTo>
                      <a:lnTo>
                        <a:pt x="108" y="17"/>
                      </a:lnTo>
                      <a:lnTo>
                        <a:pt x="105" y="16"/>
                      </a:lnTo>
                      <a:lnTo>
                        <a:pt x="103" y="15"/>
                      </a:lnTo>
                      <a:lnTo>
                        <a:pt x="101" y="14"/>
                      </a:lnTo>
                      <a:lnTo>
                        <a:pt x="99" y="13"/>
                      </a:lnTo>
                      <a:lnTo>
                        <a:pt x="97" y="11"/>
                      </a:lnTo>
                      <a:lnTo>
                        <a:pt x="95" y="9"/>
                      </a:lnTo>
                      <a:lnTo>
                        <a:pt x="93" y="8"/>
                      </a:lnTo>
                      <a:lnTo>
                        <a:pt x="91" y="6"/>
                      </a:lnTo>
                      <a:lnTo>
                        <a:pt x="88" y="4"/>
                      </a:lnTo>
                      <a:lnTo>
                        <a:pt x="85" y="3"/>
                      </a:lnTo>
                      <a:lnTo>
                        <a:pt x="82" y="1"/>
                      </a:lnTo>
                      <a:lnTo>
                        <a:pt x="78" y="0"/>
                      </a:lnTo>
                      <a:lnTo>
                        <a:pt x="73" y="0"/>
                      </a:lnTo>
                      <a:lnTo>
                        <a:pt x="68" y="0"/>
                      </a:lnTo>
                      <a:lnTo>
                        <a:pt x="67" y="0"/>
                      </a:lnTo>
                      <a:lnTo>
                        <a:pt x="65" y="0"/>
                      </a:lnTo>
                      <a:lnTo>
                        <a:pt x="63" y="0"/>
                      </a:lnTo>
                      <a:lnTo>
                        <a:pt x="61" y="0"/>
                      </a:lnTo>
                      <a:lnTo>
                        <a:pt x="59" y="0"/>
                      </a:lnTo>
                      <a:lnTo>
                        <a:pt x="58" y="1"/>
                      </a:lnTo>
                      <a:lnTo>
                        <a:pt x="56" y="1"/>
                      </a:lnTo>
                      <a:lnTo>
                        <a:pt x="54" y="2"/>
                      </a:lnTo>
                      <a:lnTo>
                        <a:pt x="45" y="4"/>
                      </a:lnTo>
                      <a:lnTo>
                        <a:pt x="38" y="7"/>
                      </a:lnTo>
                      <a:lnTo>
                        <a:pt x="31" y="11"/>
                      </a:lnTo>
                      <a:lnTo>
                        <a:pt x="26" y="16"/>
                      </a:lnTo>
                      <a:lnTo>
                        <a:pt x="21" y="21"/>
                      </a:lnTo>
                      <a:lnTo>
                        <a:pt x="16" y="27"/>
                      </a:lnTo>
                      <a:lnTo>
                        <a:pt x="13" y="33"/>
                      </a:lnTo>
                      <a:lnTo>
                        <a:pt x="10" y="39"/>
                      </a:lnTo>
                      <a:lnTo>
                        <a:pt x="7" y="45"/>
                      </a:lnTo>
                      <a:lnTo>
                        <a:pt x="5" y="51"/>
                      </a:lnTo>
                      <a:lnTo>
                        <a:pt x="3" y="57"/>
                      </a:lnTo>
                      <a:lnTo>
                        <a:pt x="2" y="62"/>
                      </a:lnTo>
                      <a:lnTo>
                        <a:pt x="1" y="67"/>
                      </a:lnTo>
                      <a:lnTo>
                        <a:pt x="1" y="71"/>
                      </a:lnTo>
                      <a:lnTo>
                        <a:pt x="0" y="74"/>
                      </a:lnTo>
                      <a:lnTo>
                        <a:pt x="0" y="77"/>
                      </a:lnTo>
                      <a:lnTo>
                        <a:pt x="0" y="76"/>
                      </a:lnTo>
                      <a:lnTo>
                        <a:pt x="1" y="74"/>
                      </a:lnTo>
                      <a:lnTo>
                        <a:pt x="1" y="71"/>
                      </a:lnTo>
                      <a:lnTo>
                        <a:pt x="2" y="68"/>
                      </a:lnTo>
                      <a:lnTo>
                        <a:pt x="4" y="63"/>
                      </a:lnTo>
                      <a:lnTo>
                        <a:pt x="5" y="59"/>
                      </a:lnTo>
                      <a:lnTo>
                        <a:pt x="8" y="53"/>
                      </a:lnTo>
                      <a:lnTo>
                        <a:pt x="10" y="48"/>
                      </a:lnTo>
                      <a:lnTo>
                        <a:pt x="13" y="42"/>
                      </a:lnTo>
                      <a:lnTo>
                        <a:pt x="17" y="36"/>
                      </a:lnTo>
                      <a:lnTo>
                        <a:pt x="21" y="31"/>
                      </a:lnTo>
                      <a:lnTo>
                        <a:pt x="26" y="26"/>
                      </a:lnTo>
                      <a:lnTo>
                        <a:pt x="32" y="21"/>
                      </a:lnTo>
                      <a:lnTo>
                        <a:pt x="38" y="17"/>
                      </a:lnTo>
                      <a:lnTo>
                        <a:pt x="45" y="13"/>
                      </a:lnTo>
                      <a:lnTo>
                        <a:pt x="52" y="11"/>
                      </a:lnTo>
                      <a:lnTo>
                        <a:pt x="55" y="10"/>
                      </a:lnTo>
                      <a:lnTo>
                        <a:pt x="57" y="10"/>
                      </a:lnTo>
                      <a:lnTo>
                        <a:pt x="59" y="10"/>
                      </a:lnTo>
                      <a:lnTo>
                        <a:pt x="61" y="9"/>
                      </a:lnTo>
                      <a:lnTo>
                        <a:pt x="62" y="9"/>
                      </a:lnTo>
                      <a:lnTo>
                        <a:pt x="64" y="9"/>
                      </a:lnTo>
                      <a:lnTo>
                        <a:pt x="66" y="9"/>
                      </a:lnTo>
                      <a:lnTo>
                        <a:pt x="68" y="9"/>
                      </a:lnTo>
                      <a:lnTo>
                        <a:pt x="69" y="9"/>
                      </a:lnTo>
                      <a:lnTo>
                        <a:pt x="70" y="9"/>
                      </a:lnTo>
                      <a:lnTo>
                        <a:pt x="74" y="9"/>
                      </a:lnTo>
                      <a:lnTo>
                        <a:pt x="78" y="10"/>
                      </a:lnTo>
                      <a:lnTo>
                        <a:pt x="81" y="11"/>
                      </a:lnTo>
                      <a:lnTo>
                        <a:pt x="84" y="12"/>
                      </a:lnTo>
                      <a:lnTo>
                        <a:pt x="87" y="13"/>
                      </a:lnTo>
                      <a:lnTo>
                        <a:pt x="89" y="15"/>
                      </a:lnTo>
                      <a:lnTo>
                        <a:pt x="92" y="16"/>
                      </a:lnTo>
                      <a:lnTo>
                        <a:pt x="94" y="17"/>
                      </a:lnTo>
                      <a:lnTo>
                        <a:pt x="96" y="19"/>
                      </a:lnTo>
                      <a:lnTo>
                        <a:pt x="98" y="20"/>
                      </a:lnTo>
                      <a:lnTo>
                        <a:pt x="99" y="21"/>
                      </a:lnTo>
                      <a:lnTo>
                        <a:pt x="101" y="22"/>
                      </a:lnTo>
                      <a:lnTo>
                        <a:pt x="103" y="23"/>
                      </a:lnTo>
                      <a:lnTo>
                        <a:pt x="105" y="23"/>
                      </a:lnTo>
                      <a:lnTo>
                        <a:pt x="107" y="23"/>
                      </a:lnTo>
                      <a:lnTo>
                        <a:pt x="109" y="22"/>
                      </a:lnTo>
                      <a:lnTo>
                        <a:pt x="110" y="22"/>
                      </a:lnTo>
                      <a:lnTo>
                        <a:pt x="112" y="21"/>
                      </a:lnTo>
                      <a:lnTo>
                        <a:pt x="113" y="21"/>
                      </a:lnTo>
                      <a:lnTo>
                        <a:pt x="114" y="21"/>
                      </a:lnTo>
                      <a:lnTo>
                        <a:pt x="116" y="20"/>
                      </a:lnTo>
                      <a:lnTo>
                        <a:pt x="117" y="20"/>
                      </a:lnTo>
                      <a:lnTo>
                        <a:pt x="118" y="20"/>
                      </a:lnTo>
                      <a:lnTo>
                        <a:pt x="120" y="20"/>
                      </a:lnTo>
                      <a:lnTo>
                        <a:pt x="121" y="20"/>
                      </a:lnTo>
                      <a:lnTo>
                        <a:pt x="123" y="20"/>
                      </a:lnTo>
                      <a:lnTo>
                        <a:pt x="124" y="21"/>
                      </a:lnTo>
                      <a:lnTo>
                        <a:pt x="126" y="21"/>
                      </a:lnTo>
                      <a:lnTo>
                        <a:pt x="128" y="21"/>
                      </a:lnTo>
                      <a:lnTo>
                        <a:pt x="129" y="22"/>
                      </a:lnTo>
                      <a:lnTo>
                        <a:pt x="131" y="23"/>
                      </a:lnTo>
                      <a:lnTo>
                        <a:pt x="133"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73" name="Freeform 2155">
                  <a:extLst>
                    <a:ext uri="{FF2B5EF4-FFF2-40B4-BE49-F238E27FC236}">
                      <a16:creationId xmlns:a16="http://schemas.microsoft.com/office/drawing/2014/main" id="{EFFF06AB-5B4B-42A8-975E-4AC2959D3066}"/>
                    </a:ext>
                  </a:extLst>
                </p:cNvPr>
                <p:cNvSpPr>
                  <a:spLocks/>
                </p:cNvSpPr>
                <p:nvPr/>
              </p:nvSpPr>
              <p:spPr bwMode="auto">
                <a:xfrm>
                  <a:off x="1264" y="238"/>
                  <a:ext cx="16" cy="16"/>
                </a:xfrm>
                <a:custGeom>
                  <a:avLst/>
                  <a:gdLst>
                    <a:gd name="T0" fmla="*/ 16 w 16"/>
                    <a:gd name="T1" fmla="*/ 0 h 16"/>
                    <a:gd name="T2" fmla="*/ 16 w 16"/>
                    <a:gd name="T3" fmla="*/ 0 h 16"/>
                    <a:gd name="T4" fmla="*/ 16 w 16"/>
                    <a:gd name="T5" fmla="*/ 1 h 16"/>
                    <a:gd name="T6" fmla="*/ 15 w 16"/>
                    <a:gd name="T7" fmla="*/ 3 h 16"/>
                    <a:gd name="T8" fmla="*/ 14 w 16"/>
                    <a:gd name="T9" fmla="*/ 5 h 16"/>
                    <a:gd name="T10" fmla="*/ 11 w 16"/>
                    <a:gd name="T11" fmla="*/ 7 h 16"/>
                    <a:gd name="T12" fmla="*/ 9 w 16"/>
                    <a:gd name="T13" fmla="*/ 9 h 16"/>
                    <a:gd name="T14" fmla="*/ 5 w 16"/>
                    <a:gd name="T15" fmla="*/ 11 h 16"/>
                    <a:gd name="T16" fmla="*/ 0 w 16"/>
                    <a:gd name="T17" fmla="*/ 12 h 16"/>
                    <a:gd name="T18" fmla="*/ 7 w 16"/>
                    <a:gd name="T19" fmla="*/ 16 h 16"/>
                    <a:gd name="T20" fmla="*/ 8 w 16"/>
                    <a:gd name="T21" fmla="*/ 16 h 16"/>
                    <a:gd name="T22" fmla="*/ 9 w 16"/>
                    <a:gd name="T23" fmla="*/ 15 h 16"/>
                    <a:gd name="T24" fmla="*/ 10 w 16"/>
                    <a:gd name="T25" fmla="*/ 15 h 16"/>
                    <a:gd name="T26" fmla="*/ 12 w 16"/>
                    <a:gd name="T27" fmla="*/ 14 h 16"/>
                    <a:gd name="T28" fmla="*/ 14 w 16"/>
                    <a:gd name="T29" fmla="*/ 12 h 16"/>
                    <a:gd name="T30" fmla="*/ 15 w 16"/>
                    <a:gd name="T31" fmla="*/ 9 h 16"/>
                    <a:gd name="T32" fmla="*/ 16 w 16"/>
                    <a:gd name="T33" fmla="*/ 5 h 16"/>
                    <a:gd name="T34" fmla="*/ 16 w 16"/>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6" h="16">
                      <a:moveTo>
                        <a:pt x="16" y="0"/>
                      </a:moveTo>
                      <a:lnTo>
                        <a:pt x="16" y="0"/>
                      </a:lnTo>
                      <a:lnTo>
                        <a:pt x="16" y="1"/>
                      </a:lnTo>
                      <a:lnTo>
                        <a:pt x="15" y="3"/>
                      </a:lnTo>
                      <a:lnTo>
                        <a:pt x="14" y="5"/>
                      </a:lnTo>
                      <a:lnTo>
                        <a:pt x="11" y="7"/>
                      </a:lnTo>
                      <a:lnTo>
                        <a:pt x="9" y="9"/>
                      </a:lnTo>
                      <a:lnTo>
                        <a:pt x="5" y="11"/>
                      </a:lnTo>
                      <a:lnTo>
                        <a:pt x="0" y="12"/>
                      </a:lnTo>
                      <a:lnTo>
                        <a:pt x="7" y="16"/>
                      </a:lnTo>
                      <a:lnTo>
                        <a:pt x="8" y="16"/>
                      </a:lnTo>
                      <a:lnTo>
                        <a:pt x="9" y="15"/>
                      </a:lnTo>
                      <a:lnTo>
                        <a:pt x="10" y="15"/>
                      </a:lnTo>
                      <a:lnTo>
                        <a:pt x="12" y="14"/>
                      </a:lnTo>
                      <a:lnTo>
                        <a:pt x="14" y="12"/>
                      </a:lnTo>
                      <a:lnTo>
                        <a:pt x="15" y="9"/>
                      </a:lnTo>
                      <a:lnTo>
                        <a:pt x="16" y="5"/>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74" name="Freeform 2156">
                  <a:extLst>
                    <a:ext uri="{FF2B5EF4-FFF2-40B4-BE49-F238E27FC236}">
                      <a16:creationId xmlns:a16="http://schemas.microsoft.com/office/drawing/2014/main" id="{FE4D35D6-2D4C-4756-8E42-B95C3278CD74}"/>
                    </a:ext>
                  </a:extLst>
                </p:cNvPr>
                <p:cNvSpPr>
                  <a:spLocks/>
                </p:cNvSpPr>
                <p:nvPr/>
              </p:nvSpPr>
              <p:spPr bwMode="auto">
                <a:xfrm>
                  <a:off x="1213" y="259"/>
                  <a:ext cx="35" cy="12"/>
                </a:xfrm>
                <a:custGeom>
                  <a:avLst/>
                  <a:gdLst>
                    <a:gd name="T0" fmla="*/ 34 w 35"/>
                    <a:gd name="T1" fmla="*/ 2 h 12"/>
                    <a:gd name="T2" fmla="*/ 34 w 35"/>
                    <a:gd name="T3" fmla="*/ 3 h 12"/>
                    <a:gd name="T4" fmla="*/ 33 w 35"/>
                    <a:gd name="T5" fmla="*/ 3 h 12"/>
                    <a:gd name="T6" fmla="*/ 33 w 35"/>
                    <a:gd name="T7" fmla="*/ 3 h 12"/>
                    <a:gd name="T8" fmla="*/ 32 w 35"/>
                    <a:gd name="T9" fmla="*/ 4 h 12"/>
                    <a:gd name="T10" fmla="*/ 30 w 35"/>
                    <a:gd name="T11" fmla="*/ 4 h 12"/>
                    <a:gd name="T12" fmla="*/ 29 w 35"/>
                    <a:gd name="T13" fmla="*/ 5 h 12"/>
                    <a:gd name="T14" fmla="*/ 27 w 35"/>
                    <a:gd name="T15" fmla="*/ 5 h 12"/>
                    <a:gd name="T16" fmla="*/ 25 w 35"/>
                    <a:gd name="T17" fmla="*/ 6 h 12"/>
                    <a:gd name="T18" fmla="*/ 23 w 35"/>
                    <a:gd name="T19" fmla="*/ 6 h 12"/>
                    <a:gd name="T20" fmla="*/ 20 w 35"/>
                    <a:gd name="T21" fmla="*/ 6 h 12"/>
                    <a:gd name="T22" fmla="*/ 18 w 35"/>
                    <a:gd name="T23" fmla="*/ 6 h 12"/>
                    <a:gd name="T24" fmla="*/ 15 w 35"/>
                    <a:gd name="T25" fmla="*/ 5 h 12"/>
                    <a:gd name="T26" fmla="*/ 13 w 35"/>
                    <a:gd name="T27" fmla="*/ 5 h 12"/>
                    <a:gd name="T28" fmla="*/ 10 w 35"/>
                    <a:gd name="T29" fmla="*/ 4 h 12"/>
                    <a:gd name="T30" fmla="*/ 7 w 35"/>
                    <a:gd name="T31" fmla="*/ 2 h 12"/>
                    <a:gd name="T32" fmla="*/ 4 w 35"/>
                    <a:gd name="T33" fmla="*/ 0 h 12"/>
                    <a:gd name="T34" fmla="*/ 0 w 35"/>
                    <a:gd name="T35" fmla="*/ 10 h 12"/>
                    <a:gd name="T36" fmla="*/ 0 w 35"/>
                    <a:gd name="T37" fmla="*/ 10 h 12"/>
                    <a:gd name="T38" fmla="*/ 1 w 35"/>
                    <a:gd name="T39" fmla="*/ 11 h 12"/>
                    <a:gd name="T40" fmla="*/ 2 w 35"/>
                    <a:gd name="T41" fmla="*/ 11 h 12"/>
                    <a:gd name="T42" fmla="*/ 3 w 35"/>
                    <a:gd name="T43" fmla="*/ 11 h 12"/>
                    <a:gd name="T44" fmla="*/ 5 w 35"/>
                    <a:gd name="T45" fmla="*/ 12 h 12"/>
                    <a:gd name="T46" fmla="*/ 7 w 35"/>
                    <a:gd name="T47" fmla="*/ 12 h 12"/>
                    <a:gd name="T48" fmla="*/ 9 w 35"/>
                    <a:gd name="T49" fmla="*/ 12 h 12"/>
                    <a:gd name="T50" fmla="*/ 11 w 35"/>
                    <a:gd name="T51" fmla="*/ 12 h 12"/>
                    <a:gd name="T52" fmla="*/ 14 w 35"/>
                    <a:gd name="T53" fmla="*/ 12 h 12"/>
                    <a:gd name="T54" fmla="*/ 17 w 35"/>
                    <a:gd name="T55" fmla="*/ 12 h 12"/>
                    <a:gd name="T56" fmla="*/ 19 w 35"/>
                    <a:gd name="T57" fmla="*/ 12 h 12"/>
                    <a:gd name="T58" fmla="*/ 23 w 35"/>
                    <a:gd name="T59" fmla="*/ 11 h 12"/>
                    <a:gd name="T60" fmla="*/ 25 w 35"/>
                    <a:gd name="T61" fmla="*/ 10 h 12"/>
                    <a:gd name="T62" fmla="*/ 29 w 35"/>
                    <a:gd name="T63" fmla="*/ 9 h 12"/>
                    <a:gd name="T64" fmla="*/ 32 w 35"/>
                    <a:gd name="T65" fmla="*/ 8 h 12"/>
                    <a:gd name="T66" fmla="*/ 35 w 35"/>
                    <a:gd name="T67" fmla="*/ 6 h 12"/>
                    <a:gd name="T68" fmla="*/ 34 w 35"/>
                    <a:gd name="T69" fmla="*/ 2 h 1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5" h="12">
                      <a:moveTo>
                        <a:pt x="34" y="2"/>
                      </a:moveTo>
                      <a:lnTo>
                        <a:pt x="34" y="3"/>
                      </a:lnTo>
                      <a:lnTo>
                        <a:pt x="33" y="3"/>
                      </a:lnTo>
                      <a:lnTo>
                        <a:pt x="32" y="4"/>
                      </a:lnTo>
                      <a:lnTo>
                        <a:pt x="30" y="4"/>
                      </a:lnTo>
                      <a:lnTo>
                        <a:pt x="29" y="5"/>
                      </a:lnTo>
                      <a:lnTo>
                        <a:pt x="27" y="5"/>
                      </a:lnTo>
                      <a:lnTo>
                        <a:pt x="25" y="6"/>
                      </a:lnTo>
                      <a:lnTo>
                        <a:pt x="23" y="6"/>
                      </a:lnTo>
                      <a:lnTo>
                        <a:pt x="20" y="6"/>
                      </a:lnTo>
                      <a:lnTo>
                        <a:pt x="18" y="6"/>
                      </a:lnTo>
                      <a:lnTo>
                        <a:pt x="15" y="5"/>
                      </a:lnTo>
                      <a:lnTo>
                        <a:pt x="13" y="5"/>
                      </a:lnTo>
                      <a:lnTo>
                        <a:pt x="10" y="4"/>
                      </a:lnTo>
                      <a:lnTo>
                        <a:pt x="7" y="2"/>
                      </a:lnTo>
                      <a:lnTo>
                        <a:pt x="4" y="0"/>
                      </a:lnTo>
                      <a:lnTo>
                        <a:pt x="0" y="10"/>
                      </a:lnTo>
                      <a:lnTo>
                        <a:pt x="1" y="11"/>
                      </a:lnTo>
                      <a:lnTo>
                        <a:pt x="2" y="11"/>
                      </a:lnTo>
                      <a:lnTo>
                        <a:pt x="3" y="11"/>
                      </a:lnTo>
                      <a:lnTo>
                        <a:pt x="5" y="12"/>
                      </a:lnTo>
                      <a:lnTo>
                        <a:pt x="7" y="12"/>
                      </a:lnTo>
                      <a:lnTo>
                        <a:pt x="9" y="12"/>
                      </a:lnTo>
                      <a:lnTo>
                        <a:pt x="11" y="12"/>
                      </a:lnTo>
                      <a:lnTo>
                        <a:pt x="14" y="12"/>
                      </a:lnTo>
                      <a:lnTo>
                        <a:pt x="17" y="12"/>
                      </a:lnTo>
                      <a:lnTo>
                        <a:pt x="19" y="12"/>
                      </a:lnTo>
                      <a:lnTo>
                        <a:pt x="23" y="11"/>
                      </a:lnTo>
                      <a:lnTo>
                        <a:pt x="25" y="10"/>
                      </a:lnTo>
                      <a:lnTo>
                        <a:pt x="29" y="9"/>
                      </a:lnTo>
                      <a:lnTo>
                        <a:pt x="32" y="8"/>
                      </a:lnTo>
                      <a:lnTo>
                        <a:pt x="35" y="6"/>
                      </a:lnTo>
                      <a:lnTo>
                        <a:pt x="34"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81" name="Group 180">
                <a:extLst>
                  <a:ext uri="{FF2B5EF4-FFF2-40B4-BE49-F238E27FC236}">
                    <a16:creationId xmlns:a16="http://schemas.microsoft.com/office/drawing/2014/main" id="{8E0F9E35-47F7-4DA7-ACD5-2A86F65FB91C}"/>
                  </a:ext>
                </a:extLst>
              </p:cNvPr>
              <p:cNvGrpSpPr>
                <a:grpSpLocks noChangeAspect="1"/>
              </p:cNvGrpSpPr>
              <p:nvPr/>
            </p:nvGrpSpPr>
            <p:grpSpPr>
              <a:xfrm>
                <a:off x="1770449" y="144775"/>
                <a:ext cx="174930" cy="329184"/>
                <a:chOff x="3856975" y="941907"/>
                <a:chExt cx="595423" cy="1383485"/>
              </a:xfrm>
              <a:solidFill>
                <a:srgbClr val="FF7C80"/>
              </a:solidFill>
            </p:grpSpPr>
            <p:sp>
              <p:nvSpPr>
                <p:cNvPr id="182" name="Oval 181">
                  <a:extLst>
                    <a:ext uri="{FF2B5EF4-FFF2-40B4-BE49-F238E27FC236}">
                      <a16:creationId xmlns:a16="http://schemas.microsoft.com/office/drawing/2014/main" id="{1E37F3AB-F065-4201-AF29-E0083915E3A2}"/>
                    </a:ext>
                  </a:extLst>
                </p:cNvPr>
                <p:cNvSpPr>
                  <a:spLocks noChangeAspect="1"/>
                </p:cNvSpPr>
                <p:nvPr/>
              </p:nvSpPr>
              <p:spPr>
                <a:xfrm>
                  <a:off x="3967976" y="941907"/>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400" dirty="0">
                    <a:latin typeface="Calibri" panose="020F0502020204030204" pitchFamily="34" charset="0"/>
                    <a:cs typeface="Calibri" panose="020F0502020204030204" pitchFamily="34" charset="0"/>
                  </a:endParaRPr>
                </a:p>
              </p:txBody>
            </p:sp>
            <p:sp>
              <p:nvSpPr>
                <p:cNvPr id="183" name="Rectangle: Rounded Corners 182">
                  <a:extLst>
                    <a:ext uri="{FF2B5EF4-FFF2-40B4-BE49-F238E27FC236}">
                      <a16:creationId xmlns:a16="http://schemas.microsoft.com/office/drawing/2014/main" id="{DC147F33-92B8-498D-BA90-03BADC8E7187}"/>
                    </a:ext>
                  </a:extLst>
                </p:cNvPr>
                <p:cNvSpPr/>
                <p:nvPr/>
              </p:nvSpPr>
              <p:spPr>
                <a:xfrm>
                  <a:off x="3923810" y="1593872"/>
                  <a:ext cx="158193" cy="7315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400" dirty="0">
                    <a:latin typeface="Calibri" panose="020F0502020204030204" pitchFamily="34" charset="0"/>
                    <a:cs typeface="Calibri" panose="020F0502020204030204" pitchFamily="34" charset="0"/>
                  </a:endParaRPr>
                </a:p>
              </p:txBody>
            </p:sp>
            <p:sp>
              <p:nvSpPr>
                <p:cNvPr id="184" name="Rectangle: Rounded Corners 183">
                  <a:extLst>
                    <a:ext uri="{FF2B5EF4-FFF2-40B4-BE49-F238E27FC236}">
                      <a16:creationId xmlns:a16="http://schemas.microsoft.com/office/drawing/2014/main" id="{2B63809C-7D03-46BF-83AE-8F1C979F8E3B}"/>
                    </a:ext>
                  </a:extLst>
                </p:cNvPr>
                <p:cNvSpPr/>
                <p:nvPr/>
              </p:nvSpPr>
              <p:spPr>
                <a:xfrm>
                  <a:off x="4219770" y="1593872"/>
                  <a:ext cx="158193" cy="7315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400" dirty="0">
                    <a:latin typeface="Calibri" panose="020F0502020204030204" pitchFamily="34" charset="0"/>
                    <a:cs typeface="Calibri" panose="020F0502020204030204" pitchFamily="34" charset="0"/>
                  </a:endParaRPr>
                </a:p>
              </p:txBody>
            </p:sp>
            <p:sp>
              <p:nvSpPr>
                <p:cNvPr id="185" name="Rectangle: Rounded Corners 184">
                  <a:extLst>
                    <a:ext uri="{FF2B5EF4-FFF2-40B4-BE49-F238E27FC236}">
                      <a16:creationId xmlns:a16="http://schemas.microsoft.com/office/drawing/2014/main" id="{8C95AFC6-AEDB-41B5-8FCB-6FE9426D2D2E}"/>
                    </a:ext>
                  </a:extLst>
                </p:cNvPr>
                <p:cNvSpPr/>
                <p:nvPr/>
              </p:nvSpPr>
              <p:spPr>
                <a:xfrm>
                  <a:off x="3856975" y="1312112"/>
                  <a:ext cx="595423" cy="5804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400" dirty="0">
                    <a:latin typeface="Calibri" panose="020F0502020204030204" pitchFamily="34" charset="0"/>
                    <a:cs typeface="Calibri" panose="020F0502020204030204" pitchFamily="34" charset="0"/>
                  </a:endParaRPr>
                </a:p>
              </p:txBody>
            </p:sp>
          </p:grpSp>
          <p:grpSp>
            <p:nvGrpSpPr>
              <p:cNvPr id="3400" name="Group 2120">
                <a:extLst>
                  <a:ext uri="{FF2B5EF4-FFF2-40B4-BE49-F238E27FC236}">
                    <a16:creationId xmlns:a16="http://schemas.microsoft.com/office/drawing/2014/main" id="{FE3F5C44-0D36-4829-88E1-1DDEA7B2D784}"/>
                  </a:ext>
                </a:extLst>
              </p:cNvPr>
              <p:cNvGrpSpPr>
                <a:grpSpLocks noChangeAspect="1"/>
              </p:cNvGrpSpPr>
              <p:nvPr/>
            </p:nvGrpSpPr>
            <p:grpSpPr bwMode="auto">
              <a:xfrm flipH="1">
                <a:off x="1973134" y="253678"/>
                <a:ext cx="458783" cy="214316"/>
                <a:chOff x="1033" y="169"/>
                <a:chExt cx="289" cy="135"/>
              </a:xfrm>
            </p:grpSpPr>
            <p:sp>
              <p:nvSpPr>
                <p:cNvPr id="3401" name="AutoShape 2119">
                  <a:extLst>
                    <a:ext uri="{FF2B5EF4-FFF2-40B4-BE49-F238E27FC236}">
                      <a16:creationId xmlns:a16="http://schemas.microsoft.com/office/drawing/2014/main" id="{58D876CD-991E-440D-B639-A63F23A5AC66}"/>
                    </a:ext>
                  </a:extLst>
                </p:cNvPr>
                <p:cNvSpPr>
                  <a:spLocks noChangeAspect="1" noChangeArrowheads="1" noTextEdit="1"/>
                </p:cNvSpPr>
                <p:nvPr/>
              </p:nvSpPr>
              <p:spPr bwMode="auto">
                <a:xfrm>
                  <a:off x="1033" y="169"/>
                  <a:ext cx="287"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02" name="Freeform 2121">
                  <a:extLst>
                    <a:ext uri="{FF2B5EF4-FFF2-40B4-BE49-F238E27FC236}">
                      <a16:creationId xmlns:a16="http://schemas.microsoft.com/office/drawing/2014/main" id="{5785348F-0445-4745-9BE7-0736B1440DB7}"/>
                    </a:ext>
                  </a:extLst>
                </p:cNvPr>
                <p:cNvSpPr>
                  <a:spLocks/>
                </p:cNvSpPr>
                <p:nvPr/>
              </p:nvSpPr>
              <p:spPr bwMode="auto">
                <a:xfrm>
                  <a:off x="1113" y="249"/>
                  <a:ext cx="199" cy="45"/>
                </a:xfrm>
                <a:custGeom>
                  <a:avLst/>
                  <a:gdLst>
                    <a:gd name="T0" fmla="*/ 199 w 199"/>
                    <a:gd name="T1" fmla="*/ 25 h 45"/>
                    <a:gd name="T2" fmla="*/ 196 w 199"/>
                    <a:gd name="T3" fmla="*/ 28 h 45"/>
                    <a:gd name="T4" fmla="*/ 191 w 199"/>
                    <a:gd name="T5" fmla="*/ 31 h 45"/>
                    <a:gd name="T6" fmla="*/ 185 w 199"/>
                    <a:gd name="T7" fmla="*/ 34 h 45"/>
                    <a:gd name="T8" fmla="*/ 176 w 199"/>
                    <a:gd name="T9" fmla="*/ 37 h 45"/>
                    <a:gd name="T10" fmla="*/ 167 w 199"/>
                    <a:gd name="T11" fmla="*/ 39 h 45"/>
                    <a:gd name="T12" fmla="*/ 155 w 199"/>
                    <a:gd name="T13" fmla="*/ 41 h 45"/>
                    <a:gd name="T14" fmla="*/ 143 w 199"/>
                    <a:gd name="T15" fmla="*/ 43 h 45"/>
                    <a:gd name="T16" fmla="*/ 129 w 199"/>
                    <a:gd name="T17" fmla="*/ 44 h 45"/>
                    <a:gd name="T18" fmla="*/ 115 w 199"/>
                    <a:gd name="T19" fmla="*/ 45 h 45"/>
                    <a:gd name="T20" fmla="*/ 100 w 199"/>
                    <a:gd name="T21" fmla="*/ 45 h 45"/>
                    <a:gd name="T22" fmla="*/ 84 w 199"/>
                    <a:gd name="T23" fmla="*/ 45 h 45"/>
                    <a:gd name="T24" fmla="*/ 70 w 199"/>
                    <a:gd name="T25" fmla="*/ 44 h 45"/>
                    <a:gd name="T26" fmla="*/ 57 w 199"/>
                    <a:gd name="T27" fmla="*/ 43 h 45"/>
                    <a:gd name="T28" fmla="*/ 44 w 199"/>
                    <a:gd name="T29" fmla="*/ 41 h 45"/>
                    <a:gd name="T30" fmla="*/ 33 w 199"/>
                    <a:gd name="T31" fmla="*/ 39 h 45"/>
                    <a:gd name="T32" fmla="*/ 23 w 199"/>
                    <a:gd name="T33" fmla="*/ 37 h 45"/>
                    <a:gd name="T34" fmla="*/ 15 w 199"/>
                    <a:gd name="T35" fmla="*/ 34 h 45"/>
                    <a:gd name="T36" fmla="*/ 8 w 199"/>
                    <a:gd name="T37" fmla="*/ 31 h 45"/>
                    <a:gd name="T38" fmla="*/ 3 w 199"/>
                    <a:gd name="T39" fmla="*/ 28 h 45"/>
                    <a:gd name="T40" fmla="*/ 1 w 199"/>
                    <a:gd name="T41" fmla="*/ 25 h 45"/>
                    <a:gd name="T42" fmla="*/ 0 w 199"/>
                    <a:gd name="T43" fmla="*/ 22 h 45"/>
                    <a:gd name="T44" fmla="*/ 2 w 199"/>
                    <a:gd name="T45" fmla="*/ 18 h 45"/>
                    <a:gd name="T46" fmla="*/ 6 w 199"/>
                    <a:gd name="T47" fmla="*/ 15 h 45"/>
                    <a:gd name="T48" fmla="*/ 12 w 199"/>
                    <a:gd name="T49" fmla="*/ 12 h 45"/>
                    <a:gd name="T50" fmla="*/ 20 w 199"/>
                    <a:gd name="T51" fmla="*/ 9 h 45"/>
                    <a:gd name="T52" fmla="*/ 29 w 199"/>
                    <a:gd name="T53" fmla="*/ 7 h 45"/>
                    <a:gd name="T54" fmla="*/ 40 w 199"/>
                    <a:gd name="T55" fmla="*/ 5 h 45"/>
                    <a:gd name="T56" fmla="*/ 52 w 199"/>
                    <a:gd name="T57" fmla="*/ 3 h 45"/>
                    <a:gd name="T58" fmla="*/ 65 w 199"/>
                    <a:gd name="T59" fmla="*/ 1 h 45"/>
                    <a:gd name="T60" fmla="*/ 80 w 199"/>
                    <a:gd name="T61" fmla="*/ 1 h 45"/>
                    <a:gd name="T62" fmla="*/ 95 w 199"/>
                    <a:gd name="T63" fmla="*/ 0 h 45"/>
                    <a:gd name="T64" fmla="*/ 110 w 199"/>
                    <a:gd name="T65" fmla="*/ 0 h 45"/>
                    <a:gd name="T66" fmla="*/ 125 w 199"/>
                    <a:gd name="T67" fmla="*/ 1 h 45"/>
                    <a:gd name="T68" fmla="*/ 138 w 199"/>
                    <a:gd name="T69" fmla="*/ 2 h 45"/>
                    <a:gd name="T70" fmla="*/ 151 w 199"/>
                    <a:gd name="T71" fmla="*/ 3 h 45"/>
                    <a:gd name="T72" fmla="*/ 163 w 199"/>
                    <a:gd name="T73" fmla="*/ 5 h 45"/>
                    <a:gd name="T74" fmla="*/ 173 w 199"/>
                    <a:gd name="T75" fmla="*/ 8 h 45"/>
                    <a:gd name="T76" fmla="*/ 182 w 199"/>
                    <a:gd name="T77" fmla="*/ 10 h 45"/>
                    <a:gd name="T78" fmla="*/ 189 w 199"/>
                    <a:gd name="T79" fmla="*/ 13 h 45"/>
                    <a:gd name="T80" fmla="*/ 195 w 199"/>
                    <a:gd name="T81" fmla="*/ 16 h 45"/>
                    <a:gd name="T82" fmla="*/ 198 w 199"/>
                    <a:gd name="T83" fmla="*/ 19 h 45"/>
                    <a:gd name="T84" fmla="*/ 199 w 199"/>
                    <a:gd name="T85" fmla="*/ 23 h 4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99" h="45">
                      <a:moveTo>
                        <a:pt x="199" y="23"/>
                      </a:moveTo>
                      <a:lnTo>
                        <a:pt x="199" y="24"/>
                      </a:lnTo>
                      <a:lnTo>
                        <a:pt x="199" y="25"/>
                      </a:lnTo>
                      <a:lnTo>
                        <a:pt x="198" y="26"/>
                      </a:lnTo>
                      <a:lnTo>
                        <a:pt x="197" y="27"/>
                      </a:lnTo>
                      <a:lnTo>
                        <a:pt x="196" y="28"/>
                      </a:lnTo>
                      <a:lnTo>
                        <a:pt x="195" y="29"/>
                      </a:lnTo>
                      <a:lnTo>
                        <a:pt x="193" y="30"/>
                      </a:lnTo>
                      <a:lnTo>
                        <a:pt x="191" y="31"/>
                      </a:lnTo>
                      <a:lnTo>
                        <a:pt x="189" y="33"/>
                      </a:lnTo>
                      <a:lnTo>
                        <a:pt x="187" y="33"/>
                      </a:lnTo>
                      <a:lnTo>
                        <a:pt x="185" y="34"/>
                      </a:lnTo>
                      <a:lnTo>
                        <a:pt x="182" y="35"/>
                      </a:lnTo>
                      <a:lnTo>
                        <a:pt x="179" y="36"/>
                      </a:lnTo>
                      <a:lnTo>
                        <a:pt x="176" y="37"/>
                      </a:lnTo>
                      <a:lnTo>
                        <a:pt x="173" y="38"/>
                      </a:lnTo>
                      <a:lnTo>
                        <a:pt x="170" y="39"/>
                      </a:lnTo>
                      <a:lnTo>
                        <a:pt x="167" y="39"/>
                      </a:lnTo>
                      <a:lnTo>
                        <a:pt x="163" y="40"/>
                      </a:lnTo>
                      <a:lnTo>
                        <a:pt x="159" y="41"/>
                      </a:lnTo>
                      <a:lnTo>
                        <a:pt x="155" y="41"/>
                      </a:lnTo>
                      <a:lnTo>
                        <a:pt x="151" y="42"/>
                      </a:lnTo>
                      <a:lnTo>
                        <a:pt x="147" y="43"/>
                      </a:lnTo>
                      <a:lnTo>
                        <a:pt x="143" y="43"/>
                      </a:lnTo>
                      <a:lnTo>
                        <a:pt x="138" y="43"/>
                      </a:lnTo>
                      <a:lnTo>
                        <a:pt x="134" y="44"/>
                      </a:lnTo>
                      <a:lnTo>
                        <a:pt x="129" y="44"/>
                      </a:lnTo>
                      <a:lnTo>
                        <a:pt x="125" y="45"/>
                      </a:lnTo>
                      <a:lnTo>
                        <a:pt x="120" y="45"/>
                      </a:lnTo>
                      <a:lnTo>
                        <a:pt x="115" y="45"/>
                      </a:lnTo>
                      <a:lnTo>
                        <a:pt x="110" y="45"/>
                      </a:lnTo>
                      <a:lnTo>
                        <a:pt x="105" y="45"/>
                      </a:lnTo>
                      <a:lnTo>
                        <a:pt x="100" y="45"/>
                      </a:lnTo>
                      <a:lnTo>
                        <a:pt x="95" y="45"/>
                      </a:lnTo>
                      <a:lnTo>
                        <a:pt x="89" y="45"/>
                      </a:lnTo>
                      <a:lnTo>
                        <a:pt x="84" y="45"/>
                      </a:lnTo>
                      <a:lnTo>
                        <a:pt x="80" y="45"/>
                      </a:lnTo>
                      <a:lnTo>
                        <a:pt x="75" y="45"/>
                      </a:lnTo>
                      <a:lnTo>
                        <a:pt x="70" y="44"/>
                      </a:lnTo>
                      <a:lnTo>
                        <a:pt x="65" y="44"/>
                      </a:lnTo>
                      <a:lnTo>
                        <a:pt x="61" y="43"/>
                      </a:lnTo>
                      <a:lnTo>
                        <a:pt x="57" y="43"/>
                      </a:lnTo>
                      <a:lnTo>
                        <a:pt x="52" y="43"/>
                      </a:lnTo>
                      <a:lnTo>
                        <a:pt x="48" y="42"/>
                      </a:lnTo>
                      <a:lnTo>
                        <a:pt x="44" y="41"/>
                      </a:lnTo>
                      <a:lnTo>
                        <a:pt x="40" y="41"/>
                      </a:lnTo>
                      <a:lnTo>
                        <a:pt x="36" y="40"/>
                      </a:lnTo>
                      <a:lnTo>
                        <a:pt x="33" y="39"/>
                      </a:lnTo>
                      <a:lnTo>
                        <a:pt x="29" y="39"/>
                      </a:lnTo>
                      <a:lnTo>
                        <a:pt x="26" y="38"/>
                      </a:lnTo>
                      <a:lnTo>
                        <a:pt x="23" y="37"/>
                      </a:lnTo>
                      <a:lnTo>
                        <a:pt x="20" y="36"/>
                      </a:lnTo>
                      <a:lnTo>
                        <a:pt x="17" y="35"/>
                      </a:lnTo>
                      <a:lnTo>
                        <a:pt x="15" y="34"/>
                      </a:lnTo>
                      <a:lnTo>
                        <a:pt x="12" y="33"/>
                      </a:lnTo>
                      <a:lnTo>
                        <a:pt x="10" y="33"/>
                      </a:lnTo>
                      <a:lnTo>
                        <a:pt x="8" y="31"/>
                      </a:lnTo>
                      <a:lnTo>
                        <a:pt x="6" y="30"/>
                      </a:lnTo>
                      <a:lnTo>
                        <a:pt x="5" y="29"/>
                      </a:lnTo>
                      <a:lnTo>
                        <a:pt x="3" y="28"/>
                      </a:lnTo>
                      <a:lnTo>
                        <a:pt x="2" y="27"/>
                      </a:lnTo>
                      <a:lnTo>
                        <a:pt x="1" y="26"/>
                      </a:lnTo>
                      <a:lnTo>
                        <a:pt x="1" y="25"/>
                      </a:lnTo>
                      <a:lnTo>
                        <a:pt x="0" y="24"/>
                      </a:lnTo>
                      <a:lnTo>
                        <a:pt x="0" y="23"/>
                      </a:lnTo>
                      <a:lnTo>
                        <a:pt x="0" y="22"/>
                      </a:lnTo>
                      <a:lnTo>
                        <a:pt x="1" y="20"/>
                      </a:lnTo>
                      <a:lnTo>
                        <a:pt x="1" y="19"/>
                      </a:lnTo>
                      <a:lnTo>
                        <a:pt x="2" y="18"/>
                      </a:lnTo>
                      <a:lnTo>
                        <a:pt x="3" y="17"/>
                      </a:lnTo>
                      <a:lnTo>
                        <a:pt x="5" y="16"/>
                      </a:lnTo>
                      <a:lnTo>
                        <a:pt x="6" y="15"/>
                      </a:lnTo>
                      <a:lnTo>
                        <a:pt x="8" y="14"/>
                      </a:lnTo>
                      <a:lnTo>
                        <a:pt x="10" y="13"/>
                      </a:lnTo>
                      <a:lnTo>
                        <a:pt x="12" y="12"/>
                      </a:lnTo>
                      <a:lnTo>
                        <a:pt x="15" y="11"/>
                      </a:lnTo>
                      <a:lnTo>
                        <a:pt x="17" y="10"/>
                      </a:lnTo>
                      <a:lnTo>
                        <a:pt x="20" y="9"/>
                      </a:lnTo>
                      <a:lnTo>
                        <a:pt x="23" y="8"/>
                      </a:lnTo>
                      <a:lnTo>
                        <a:pt x="26" y="8"/>
                      </a:lnTo>
                      <a:lnTo>
                        <a:pt x="29" y="7"/>
                      </a:lnTo>
                      <a:lnTo>
                        <a:pt x="33" y="6"/>
                      </a:lnTo>
                      <a:lnTo>
                        <a:pt x="36" y="5"/>
                      </a:lnTo>
                      <a:lnTo>
                        <a:pt x="40" y="5"/>
                      </a:lnTo>
                      <a:lnTo>
                        <a:pt x="44" y="4"/>
                      </a:lnTo>
                      <a:lnTo>
                        <a:pt x="48" y="3"/>
                      </a:lnTo>
                      <a:lnTo>
                        <a:pt x="52" y="3"/>
                      </a:lnTo>
                      <a:lnTo>
                        <a:pt x="57" y="2"/>
                      </a:lnTo>
                      <a:lnTo>
                        <a:pt x="61" y="2"/>
                      </a:lnTo>
                      <a:lnTo>
                        <a:pt x="65" y="1"/>
                      </a:lnTo>
                      <a:lnTo>
                        <a:pt x="70" y="1"/>
                      </a:lnTo>
                      <a:lnTo>
                        <a:pt x="75" y="1"/>
                      </a:lnTo>
                      <a:lnTo>
                        <a:pt x="80" y="1"/>
                      </a:lnTo>
                      <a:lnTo>
                        <a:pt x="84" y="0"/>
                      </a:lnTo>
                      <a:lnTo>
                        <a:pt x="89" y="0"/>
                      </a:lnTo>
                      <a:lnTo>
                        <a:pt x="95" y="0"/>
                      </a:lnTo>
                      <a:lnTo>
                        <a:pt x="100" y="0"/>
                      </a:lnTo>
                      <a:lnTo>
                        <a:pt x="105" y="0"/>
                      </a:lnTo>
                      <a:lnTo>
                        <a:pt x="110" y="0"/>
                      </a:lnTo>
                      <a:lnTo>
                        <a:pt x="115" y="0"/>
                      </a:lnTo>
                      <a:lnTo>
                        <a:pt x="120" y="1"/>
                      </a:lnTo>
                      <a:lnTo>
                        <a:pt x="125" y="1"/>
                      </a:lnTo>
                      <a:lnTo>
                        <a:pt x="129" y="1"/>
                      </a:lnTo>
                      <a:lnTo>
                        <a:pt x="134" y="1"/>
                      </a:lnTo>
                      <a:lnTo>
                        <a:pt x="138" y="2"/>
                      </a:lnTo>
                      <a:lnTo>
                        <a:pt x="143" y="2"/>
                      </a:lnTo>
                      <a:lnTo>
                        <a:pt x="147" y="3"/>
                      </a:lnTo>
                      <a:lnTo>
                        <a:pt x="151" y="3"/>
                      </a:lnTo>
                      <a:lnTo>
                        <a:pt x="155" y="4"/>
                      </a:lnTo>
                      <a:lnTo>
                        <a:pt x="159" y="5"/>
                      </a:lnTo>
                      <a:lnTo>
                        <a:pt x="163" y="5"/>
                      </a:lnTo>
                      <a:lnTo>
                        <a:pt x="167" y="6"/>
                      </a:lnTo>
                      <a:lnTo>
                        <a:pt x="170" y="7"/>
                      </a:lnTo>
                      <a:lnTo>
                        <a:pt x="173" y="8"/>
                      </a:lnTo>
                      <a:lnTo>
                        <a:pt x="176" y="8"/>
                      </a:lnTo>
                      <a:lnTo>
                        <a:pt x="179" y="9"/>
                      </a:lnTo>
                      <a:lnTo>
                        <a:pt x="182" y="10"/>
                      </a:lnTo>
                      <a:lnTo>
                        <a:pt x="185" y="11"/>
                      </a:lnTo>
                      <a:lnTo>
                        <a:pt x="187" y="12"/>
                      </a:lnTo>
                      <a:lnTo>
                        <a:pt x="189" y="13"/>
                      </a:lnTo>
                      <a:lnTo>
                        <a:pt x="191" y="14"/>
                      </a:lnTo>
                      <a:lnTo>
                        <a:pt x="193" y="15"/>
                      </a:lnTo>
                      <a:lnTo>
                        <a:pt x="195" y="16"/>
                      </a:lnTo>
                      <a:lnTo>
                        <a:pt x="196" y="17"/>
                      </a:lnTo>
                      <a:lnTo>
                        <a:pt x="197" y="18"/>
                      </a:lnTo>
                      <a:lnTo>
                        <a:pt x="198" y="19"/>
                      </a:lnTo>
                      <a:lnTo>
                        <a:pt x="199" y="20"/>
                      </a:lnTo>
                      <a:lnTo>
                        <a:pt x="199" y="22"/>
                      </a:lnTo>
                      <a:lnTo>
                        <a:pt x="199"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03" name="Freeform 2122">
                  <a:extLst>
                    <a:ext uri="{FF2B5EF4-FFF2-40B4-BE49-F238E27FC236}">
                      <a16:creationId xmlns:a16="http://schemas.microsoft.com/office/drawing/2014/main" id="{EAD90612-575D-4BAC-88DE-AAE68258A087}"/>
                    </a:ext>
                  </a:extLst>
                </p:cNvPr>
                <p:cNvSpPr>
                  <a:spLocks/>
                </p:cNvSpPr>
                <p:nvPr/>
              </p:nvSpPr>
              <p:spPr bwMode="auto">
                <a:xfrm>
                  <a:off x="1117" y="250"/>
                  <a:ext cx="192" cy="42"/>
                </a:xfrm>
                <a:custGeom>
                  <a:avLst/>
                  <a:gdLst>
                    <a:gd name="T0" fmla="*/ 191 w 192"/>
                    <a:gd name="T1" fmla="*/ 23 h 42"/>
                    <a:gd name="T2" fmla="*/ 189 w 192"/>
                    <a:gd name="T3" fmla="*/ 26 h 42"/>
                    <a:gd name="T4" fmla="*/ 184 w 192"/>
                    <a:gd name="T5" fmla="*/ 29 h 42"/>
                    <a:gd name="T6" fmla="*/ 178 w 192"/>
                    <a:gd name="T7" fmla="*/ 32 h 42"/>
                    <a:gd name="T8" fmla="*/ 170 w 192"/>
                    <a:gd name="T9" fmla="*/ 34 h 42"/>
                    <a:gd name="T10" fmla="*/ 160 w 192"/>
                    <a:gd name="T11" fmla="*/ 36 h 42"/>
                    <a:gd name="T12" fmla="*/ 149 w 192"/>
                    <a:gd name="T13" fmla="*/ 38 h 42"/>
                    <a:gd name="T14" fmla="*/ 137 w 192"/>
                    <a:gd name="T15" fmla="*/ 40 h 42"/>
                    <a:gd name="T16" fmla="*/ 124 w 192"/>
                    <a:gd name="T17" fmla="*/ 41 h 42"/>
                    <a:gd name="T18" fmla="*/ 110 w 192"/>
                    <a:gd name="T19" fmla="*/ 41 h 42"/>
                    <a:gd name="T20" fmla="*/ 96 w 192"/>
                    <a:gd name="T21" fmla="*/ 42 h 42"/>
                    <a:gd name="T22" fmla="*/ 81 w 192"/>
                    <a:gd name="T23" fmla="*/ 41 h 42"/>
                    <a:gd name="T24" fmla="*/ 67 w 192"/>
                    <a:gd name="T25" fmla="*/ 41 h 42"/>
                    <a:gd name="T26" fmla="*/ 54 w 192"/>
                    <a:gd name="T27" fmla="*/ 40 h 42"/>
                    <a:gd name="T28" fmla="*/ 42 w 192"/>
                    <a:gd name="T29" fmla="*/ 38 h 42"/>
                    <a:gd name="T30" fmla="*/ 31 w 192"/>
                    <a:gd name="T31" fmla="*/ 36 h 42"/>
                    <a:gd name="T32" fmla="*/ 22 w 192"/>
                    <a:gd name="T33" fmla="*/ 34 h 42"/>
                    <a:gd name="T34" fmla="*/ 14 w 192"/>
                    <a:gd name="T35" fmla="*/ 32 h 42"/>
                    <a:gd name="T36" fmla="*/ 7 w 192"/>
                    <a:gd name="T37" fmla="*/ 29 h 42"/>
                    <a:gd name="T38" fmla="*/ 3 w 192"/>
                    <a:gd name="T39" fmla="*/ 26 h 42"/>
                    <a:gd name="T40" fmla="*/ 0 w 192"/>
                    <a:gd name="T41" fmla="*/ 23 h 42"/>
                    <a:gd name="T42" fmla="*/ 0 w 192"/>
                    <a:gd name="T43" fmla="*/ 20 h 42"/>
                    <a:gd name="T44" fmla="*/ 2 w 192"/>
                    <a:gd name="T45" fmla="*/ 17 h 42"/>
                    <a:gd name="T46" fmla="*/ 5 w 192"/>
                    <a:gd name="T47" fmla="*/ 14 h 42"/>
                    <a:gd name="T48" fmla="*/ 11 w 192"/>
                    <a:gd name="T49" fmla="*/ 11 h 42"/>
                    <a:gd name="T50" fmla="*/ 19 w 192"/>
                    <a:gd name="T51" fmla="*/ 9 h 42"/>
                    <a:gd name="T52" fmla="*/ 28 w 192"/>
                    <a:gd name="T53" fmla="*/ 7 h 42"/>
                    <a:gd name="T54" fmla="*/ 38 w 192"/>
                    <a:gd name="T55" fmla="*/ 5 h 42"/>
                    <a:gd name="T56" fmla="*/ 50 w 192"/>
                    <a:gd name="T57" fmla="*/ 3 h 42"/>
                    <a:gd name="T58" fmla="*/ 63 w 192"/>
                    <a:gd name="T59" fmla="*/ 2 h 42"/>
                    <a:gd name="T60" fmla="*/ 76 w 192"/>
                    <a:gd name="T61" fmla="*/ 1 h 42"/>
                    <a:gd name="T62" fmla="*/ 91 w 192"/>
                    <a:gd name="T63" fmla="*/ 0 h 42"/>
                    <a:gd name="T64" fmla="*/ 105 w 192"/>
                    <a:gd name="T65" fmla="*/ 1 h 42"/>
                    <a:gd name="T66" fmla="*/ 120 w 192"/>
                    <a:gd name="T67" fmla="*/ 1 h 42"/>
                    <a:gd name="T68" fmla="*/ 133 w 192"/>
                    <a:gd name="T69" fmla="*/ 2 h 42"/>
                    <a:gd name="T70" fmla="*/ 145 w 192"/>
                    <a:gd name="T71" fmla="*/ 3 h 42"/>
                    <a:gd name="T72" fmla="*/ 157 w 192"/>
                    <a:gd name="T73" fmla="*/ 5 h 42"/>
                    <a:gd name="T74" fmla="*/ 167 w 192"/>
                    <a:gd name="T75" fmla="*/ 7 h 42"/>
                    <a:gd name="T76" fmla="*/ 175 w 192"/>
                    <a:gd name="T77" fmla="*/ 10 h 42"/>
                    <a:gd name="T78" fmla="*/ 182 w 192"/>
                    <a:gd name="T79" fmla="*/ 12 h 42"/>
                    <a:gd name="T80" fmla="*/ 187 w 192"/>
                    <a:gd name="T81" fmla="*/ 15 h 42"/>
                    <a:gd name="T82" fmla="*/ 191 w 192"/>
                    <a:gd name="T83" fmla="*/ 18 h 42"/>
                    <a:gd name="T84" fmla="*/ 192 w 192"/>
                    <a:gd name="T85" fmla="*/ 21 h 4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92" h="42">
                      <a:moveTo>
                        <a:pt x="192" y="21"/>
                      </a:moveTo>
                      <a:lnTo>
                        <a:pt x="192" y="22"/>
                      </a:lnTo>
                      <a:lnTo>
                        <a:pt x="191" y="23"/>
                      </a:lnTo>
                      <a:lnTo>
                        <a:pt x="191" y="24"/>
                      </a:lnTo>
                      <a:lnTo>
                        <a:pt x="190" y="25"/>
                      </a:lnTo>
                      <a:lnTo>
                        <a:pt x="189" y="26"/>
                      </a:lnTo>
                      <a:lnTo>
                        <a:pt x="187" y="27"/>
                      </a:lnTo>
                      <a:lnTo>
                        <a:pt x="186" y="28"/>
                      </a:lnTo>
                      <a:lnTo>
                        <a:pt x="184" y="29"/>
                      </a:lnTo>
                      <a:lnTo>
                        <a:pt x="182" y="30"/>
                      </a:lnTo>
                      <a:lnTo>
                        <a:pt x="180" y="31"/>
                      </a:lnTo>
                      <a:lnTo>
                        <a:pt x="178" y="32"/>
                      </a:lnTo>
                      <a:lnTo>
                        <a:pt x="175" y="33"/>
                      </a:lnTo>
                      <a:lnTo>
                        <a:pt x="173" y="33"/>
                      </a:lnTo>
                      <a:lnTo>
                        <a:pt x="170" y="34"/>
                      </a:lnTo>
                      <a:lnTo>
                        <a:pt x="167" y="35"/>
                      </a:lnTo>
                      <a:lnTo>
                        <a:pt x="164" y="35"/>
                      </a:lnTo>
                      <a:lnTo>
                        <a:pt x="160" y="36"/>
                      </a:lnTo>
                      <a:lnTo>
                        <a:pt x="157" y="37"/>
                      </a:lnTo>
                      <a:lnTo>
                        <a:pt x="153" y="37"/>
                      </a:lnTo>
                      <a:lnTo>
                        <a:pt x="149" y="38"/>
                      </a:lnTo>
                      <a:lnTo>
                        <a:pt x="145" y="39"/>
                      </a:lnTo>
                      <a:lnTo>
                        <a:pt x="141" y="39"/>
                      </a:lnTo>
                      <a:lnTo>
                        <a:pt x="137" y="40"/>
                      </a:lnTo>
                      <a:lnTo>
                        <a:pt x="133" y="40"/>
                      </a:lnTo>
                      <a:lnTo>
                        <a:pt x="129" y="40"/>
                      </a:lnTo>
                      <a:lnTo>
                        <a:pt x="124" y="41"/>
                      </a:lnTo>
                      <a:lnTo>
                        <a:pt x="120" y="41"/>
                      </a:lnTo>
                      <a:lnTo>
                        <a:pt x="115" y="41"/>
                      </a:lnTo>
                      <a:lnTo>
                        <a:pt x="110" y="41"/>
                      </a:lnTo>
                      <a:lnTo>
                        <a:pt x="105" y="41"/>
                      </a:lnTo>
                      <a:lnTo>
                        <a:pt x="101" y="42"/>
                      </a:lnTo>
                      <a:lnTo>
                        <a:pt x="96" y="42"/>
                      </a:lnTo>
                      <a:lnTo>
                        <a:pt x="91" y="42"/>
                      </a:lnTo>
                      <a:lnTo>
                        <a:pt x="86" y="41"/>
                      </a:lnTo>
                      <a:lnTo>
                        <a:pt x="81" y="41"/>
                      </a:lnTo>
                      <a:lnTo>
                        <a:pt x="76" y="41"/>
                      </a:lnTo>
                      <a:lnTo>
                        <a:pt x="72" y="41"/>
                      </a:lnTo>
                      <a:lnTo>
                        <a:pt x="67" y="41"/>
                      </a:lnTo>
                      <a:lnTo>
                        <a:pt x="63" y="40"/>
                      </a:lnTo>
                      <a:lnTo>
                        <a:pt x="58" y="40"/>
                      </a:lnTo>
                      <a:lnTo>
                        <a:pt x="54" y="40"/>
                      </a:lnTo>
                      <a:lnTo>
                        <a:pt x="50" y="39"/>
                      </a:lnTo>
                      <a:lnTo>
                        <a:pt x="46" y="39"/>
                      </a:lnTo>
                      <a:lnTo>
                        <a:pt x="42" y="38"/>
                      </a:lnTo>
                      <a:lnTo>
                        <a:pt x="38" y="37"/>
                      </a:lnTo>
                      <a:lnTo>
                        <a:pt x="35" y="37"/>
                      </a:lnTo>
                      <a:lnTo>
                        <a:pt x="31" y="36"/>
                      </a:lnTo>
                      <a:lnTo>
                        <a:pt x="28" y="35"/>
                      </a:lnTo>
                      <a:lnTo>
                        <a:pt x="25" y="35"/>
                      </a:lnTo>
                      <a:lnTo>
                        <a:pt x="22" y="34"/>
                      </a:lnTo>
                      <a:lnTo>
                        <a:pt x="19" y="33"/>
                      </a:lnTo>
                      <a:lnTo>
                        <a:pt x="16" y="33"/>
                      </a:lnTo>
                      <a:lnTo>
                        <a:pt x="14" y="32"/>
                      </a:lnTo>
                      <a:lnTo>
                        <a:pt x="11" y="31"/>
                      </a:lnTo>
                      <a:lnTo>
                        <a:pt x="9" y="30"/>
                      </a:lnTo>
                      <a:lnTo>
                        <a:pt x="7" y="29"/>
                      </a:lnTo>
                      <a:lnTo>
                        <a:pt x="5" y="28"/>
                      </a:lnTo>
                      <a:lnTo>
                        <a:pt x="4" y="27"/>
                      </a:lnTo>
                      <a:lnTo>
                        <a:pt x="3" y="26"/>
                      </a:lnTo>
                      <a:lnTo>
                        <a:pt x="2" y="25"/>
                      </a:lnTo>
                      <a:lnTo>
                        <a:pt x="1" y="24"/>
                      </a:lnTo>
                      <a:lnTo>
                        <a:pt x="0" y="23"/>
                      </a:lnTo>
                      <a:lnTo>
                        <a:pt x="0" y="22"/>
                      </a:lnTo>
                      <a:lnTo>
                        <a:pt x="0" y="21"/>
                      </a:lnTo>
                      <a:lnTo>
                        <a:pt x="0" y="20"/>
                      </a:lnTo>
                      <a:lnTo>
                        <a:pt x="0" y="19"/>
                      </a:lnTo>
                      <a:lnTo>
                        <a:pt x="1" y="18"/>
                      </a:lnTo>
                      <a:lnTo>
                        <a:pt x="2" y="17"/>
                      </a:lnTo>
                      <a:lnTo>
                        <a:pt x="3" y="16"/>
                      </a:lnTo>
                      <a:lnTo>
                        <a:pt x="4" y="15"/>
                      </a:lnTo>
                      <a:lnTo>
                        <a:pt x="5" y="14"/>
                      </a:lnTo>
                      <a:lnTo>
                        <a:pt x="7" y="13"/>
                      </a:lnTo>
                      <a:lnTo>
                        <a:pt x="9" y="12"/>
                      </a:lnTo>
                      <a:lnTo>
                        <a:pt x="11" y="11"/>
                      </a:lnTo>
                      <a:lnTo>
                        <a:pt x="14" y="10"/>
                      </a:lnTo>
                      <a:lnTo>
                        <a:pt x="16" y="10"/>
                      </a:lnTo>
                      <a:lnTo>
                        <a:pt x="19" y="9"/>
                      </a:lnTo>
                      <a:lnTo>
                        <a:pt x="22" y="8"/>
                      </a:lnTo>
                      <a:lnTo>
                        <a:pt x="25" y="7"/>
                      </a:lnTo>
                      <a:lnTo>
                        <a:pt x="28" y="7"/>
                      </a:lnTo>
                      <a:lnTo>
                        <a:pt x="31" y="6"/>
                      </a:lnTo>
                      <a:lnTo>
                        <a:pt x="35" y="5"/>
                      </a:lnTo>
                      <a:lnTo>
                        <a:pt x="38" y="5"/>
                      </a:lnTo>
                      <a:lnTo>
                        <a:pt x="42" y="4"/>
                      </a:lnTo>
                      <a:lnTo>
                        <a:pt x="46" y="3"/>
                      </a:lnTo>
                      <a:lnTo>
                        <a:pt x="50" y="3"/>
                      </a:lnTo>
                      <a:lnTo>
                        <a:pt x="54" y="2"/>
                      </a:lnTo>
                      <a:lnTo>
                        <a:pt x="58" y="2"/>
                      </a:lnTo>
                      <a:lnTo>
                        <a:pt x="63" y="2"/>
                      </a:lnTo>
                      <a:lnTo>
                        <a:pt x="67" y="1"/>
                      </a:lnTo>
                      <a:lnTo>
                        <a:pt x="72" y="1"/>
                      </a:lnTo>
                      <a:lnTo>
                        <a:pt x="76" y="1"/>
                      </a:lnTo>
                      <a:lnTo>
                        <a:pt x="81" y="1"/>
                      </a:lnTo>
                      <a:lnTo>
                        <a:pt x="86" y="1"/>
                      </a:lnTo>
                      <a:lnTo>
                        <a:pt x="91" y="0"/>
                      </a:lnTo>
                      <a:lnTo>
                        <a:pt x="96" y="0"/>
                      </a:lnTo>
                      <a:lnTo>
                        <a:pt x="101" y="0"/>
                      </a:lnTo>
                      <a:lnTo>
                        <a:pt x="105" y="1"/>
                      </a:lnTo>
                      <a:lnTo>
                        <a:pt x="110" y="1"/>
                      </a:lnTo>
                      <a:lnTo>
                        <a:pt x="115" y="1"/>
                      </a:lnTo>
                      <a:lnTo>
                        <a:pt x="120" y="1"/>
                      </a:lnTo>
                      <a:lnTo>
                        <a:pt x="124" y="1"/>
                      </a:lnTo>
                      <a:lnTo>
                        <a:pt x="129" y="2"/>
                      </a:lnTo>
                      <a:lnTo>
                        <a:pt x="133" y="2"/>
                      </a:lnTo>
                      <a:lnTo>
                        <a:pt x="137" y="2"/>
                      </a:lnTo>
                      <a:lnTo>
                        <a:pt x="141" y="3"/>
                      </a:lnTo>
                      <a:lnTo>
                        <a:pt x="145" y="3"/>
                      </a:lnTo>
                      <a:lnTo>
                        <a:pt x="149" y="4"/>
                      </a:lnTo>
                      <a:lnTo>
                        <a:pt x="153" y="5"/>
                      </a:lnTo>
                      <a:lnTo>
                        <a:pt x="157" y="5"/>
                      </a:lnTo>
                      <a:lnTo>
                        <a:pt x="160" y="6"/>
                      </a:lnTo>
                      <a:lnTo>
                        <a:pt x="164" y="7"/>
                      </a:lnTo>
                      <a:lnTo>
                        <a:pt x="167" y="7"/>
                      </a:lnTo>
                      <a:lnTo>
                        <a:pt x="170" y="8"/>
                      </a:lnTo>
                      <a:lnTo>
                        <a:pt x="173" y="9"/>
                      </a:lnTo>
                      <a:lnTo>
                        <a:pt x="175" y="10"/>
                      </a:lnTo>
                      <a:lnTo>
                        <a:pt x="178" y="10"/>
                      </a:lnTo>
                      <a:lnTo>
                        <a:pt x="180" y="11"/>
                      </a:lnTo>
                      <a:lnTo>
                        <a:pt x="182" y="12"/>
                      </a:lnTo>
                      <a:lnTo>
                        <a:pt x="184" y="13"/>
                      </a:lnTo>
                      <a:lnTo>
                        <a:pt x="186" y="14"/>
                      </a:lnTo>
                      <a:lnTo>
                        <a:pt x="187" y="15"/>
                      </a:lnTo>
                      <a:lnTo>
                        <a:pt x="189" y="16"/>
                      </a:lnTo>
                      <a:lnTo>
                        <a:pt x="190" y="17"/>
                      </a:lnTo>
                      <a:lnTo>
                        <a:pt x="191" y="18"/>
                      </a:lnTo>
                      <a:lnTo>
                        <a:pt x="191" y="19"/>
                      </a:lnTo>
                      <a:lnTo>
                        <a:pt x="192" y="20"/>
                      </a:lnTo>
                      <a:lnTo>
                        <a:pt x="192" y="21"/>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04" name="Freeform 2123">
                  <a:extLst>
                    <a:ext uri="{FF2B5EF4-FFF2-40B4-BE49-F238E27FC236}">
                      <a16:creationId xmlns:a16="http://schemas.microsoft.com/office/drawing/2014/main" id="{601380BC-8821-4A0B-A7D1-FC639A43137A}"/>
                    </a:ext>
                  </a:extLst>
                </p:cNvPr>
                <p:cNvSpPr>
                  <a:spLocks/>
                </p:cNvSpPr>
                <p:nvPr/>
              </p:nvSpPr>
              <p:spPr bwMode="auto">
                <a:xfrm>
                  <a:off x="1120" y="252"/>
                  <a:ext cx="185" cy="37"/>
                </a:xfrm>
                <a:custGeom>
                  <a:avLst/>
                  <a:gdLst>
                    <a:gd name="T0" fmla="*/ 185 w 185"/>
                    <a:gd name="T1" fmla="*/ 20 h 37"/>
                    <a:gd name="T2" fmla="*/ 181 w 185"/>
                    <a:gd name="T3" fmla="*/ 24 h 37"/>
                    <a:gd name="T4" fmla="*/ 174 w 185"/>
                    <a:gd name="T5" fmla="*/ 27 h 37"/>
                    <a:gd name="T6" fmla="*/ 164 w 185"/>
                    <a:gd name="T7" fmla="*/ 30 h 37"/>
                    <a:gd name="T8" fmla="*/ 152 w 185"/>
                    <a:gd name="T9" fmla="*/ 32 h 37"/>
                    <a:gd name="T10" fmla="*/ 137 w 185"/>
                    <a:gd name="T11" fmla="*/ 35 h 37"/>
                    <a:gd name="T12" fmla="*/ 120 w 185"/>
                    <a:gd name="T13" fmla="*/ 36 h 37"/>
                    <a:gd name="T14" fmla="*/ 102 w 185"/>
                    <a:gd name="T15" fmla="*/ 37 h 37"/>
                    <a:gd name="T16" fmla="*/ 83 w 185"/>
                    <a:gd name="T17" fmla="*/ 37 h 37"/>
                    <a:gd name="T18" fmla="*/ 65 w 185"/>
                    <a:gd name="T19" fmla="*/ 36 h 37"/>
                    <a:gd name="T20" fmla="*/ 49 w 185"/>
                    <a:gd name="T21" fmla="*/ 35 h 37"/>
                    <a:gd name="T22" fmla="*/ 34 w 185"/>
                    <a:gd name="T23" fmla="*/ 32 h 37"/>
                    <a:gd name="T24" fmla="*/ 21 w 185"/>
                    <a:gd name="T25" fmla="*/ 30 h 37"/>
                    <a:gd name="T26" fmla="*/ 11 w 185"/>
                    <a:gd name="T27" fmla="*/ 27 h 37"/>
                    <a:gd name="T28" fmla="*/ 4 w 185"/>
                    <a:gd name="T29" fmla="*/ 24 h 37"/>
                    <a:gd name="T30" fmla="*/ 1 w 185"/>
                    <a:gd name="T31" fmla="*/ 20 h 37"/>
                    <a:gd name="T32" fmla="*/ 1 w 185"/>
                    <a:gd name="T33" fmla="*/ 16 h 37"/>
                    <a:gd name="T34" fmla="*/ 4 w 185"/>
                    <a:gd name="T35" fmla="*/ 13 h 37"/>
                    <a:gd name="T36" fmla="*/ 11 w 185"/>
                    <a:gd name="T37" fmla="*/ 9 h 37"/>
                    <a:gd name="T38" fmla="*/ 21 w 185"/>
                    <a:gd name="T39" fmla="*/ 7 h 37"/>
                    <a:gd name="T40" fmla="*/ 34 w 185"/>
                    <a:gd name="T41" fmla="*/ 4 h 37"/>
                    <a:gd name="T42" fmla="*/ 49 w 185"/>
                    <a:gd name="T43" fmla="*/ 2 h 37"/>
                    <a:gd name="T44" fmla="*/ 65 w 185"/>
                    <a:gd name="T45" fmla="*/ 1 h 37"/>
                    <a:gd name="T46" fmla="*/ 83 w 185"/>
                    <a:gd name="T47" fmla="*/ 0 h 37"/>
                    <a:gd name="T48" fmla="*/ 102 w 185"/>
                    <a:gd name="T49" fmla="*/ 0 h 37"/>
                    <a:gd name="T50" fmla="*/ 120 w 185"/>
                    <a:gd name="T51" fmla="*/ 1 h 37"/>
                    <a:gd name="T52" fmla="*/ 137 w 185"/>
                    <a:gd name="T53" fmla="*/ 2 h 37"/>
                    <a:gd name="T54" fmla="*/ 152 w 185"/>
                    <a:gd name="T55" fmla="*/ 4 h 37"/>
                    <a:gd name="T56" fmla="*/ 164 w 185"/>
                    <a:gd name="T57" fmla="*/ 7 h 37"/>
                    <a:gd name="T58" fmla="*/ 174 w 185"/>
                    <a:gd name="T59" fmla="*/ 9 h 37"/>
                    <a:gd name="T60" fmla="*/ 181 w 185"/>
                    <a:gd name="T61" fmla="*/ 13 h 37"/>
                    <a:gd name="T62" fmla="*/ 185 w 185"/>
                    <a:gd name="T63" fmla="*/ 16 h 3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85" h="37">
                      <a:moveTo>
                        <a:pt x="185" y="18"/>
                      </a:moveTo>
                      <a:lnTo>
                        <a:pt x="185" y="20"/>
                      </a:lnTo>
                      <a:lnTo>
                        <a:pt x="183" y="22"/>
                      </a:lnTo>
                      <a:lnTo>
                        <a:pt x="181" y="24"/>
                      </a:lnTo>
                      <a:lnTo>
                        <a:pt x="178" y="26"/>
                      </a:lnTo>
                      <a:lnTo>
                        <a:pt x="174" y="27"/>
                      </a:lnTo>
                      <a:lnTo>
                        <a:pt x="169" y="29"/>
                      </a:lnTo>
                      <a:lnTo>
                        <a:pt x="164" y="30"/>
                      </a:lnTo>
                      <a:lnTo>
                        <a:pt x="158" y="31"/>
                      </a:lnTo>
                      <a:lnTo>
                        <a:pt x="152" y="32"/>
                      </a:lnTo>
                      <a:lnTo>
                        <a:pt x="144" y="34"/>
                      </a:lnTo>
                      <a:lnTo>
                        <a:pt x="137" y="35"/>
                      </a:lnTo>
                      <a:lnTo>
                        <a:pt x="129" y="35"/>
                      </a:lnTo>
                      <a:lnTo>
                        <a:pt x="120" y="36"/>
                      </a:lnTo>
                      <a:lnTo>
                        <a:pt x="111" y="36"/>
                      </a:lnTo>
                      <a:lnTo>
                        <a:pt x="102" y="37"/>
                      </a:lnTo>
                      <a:lnTo>
                        <a:pt x="93" y="37"/>
                      </a:lnTo>
                      <a:lnTo>
                        <a:pt x="83" y="37"/>
                      </a:lnTo>
                      <a:lnTo>
                        <a:pt x="74" y="36"/>
                      </a:lnTo>
                      <a:lnTo>
                        <a:pt x="65" y="36"/>
                      </a:lnTo>
                      <a:lnTo>
                        <a:pt x="57" y="35"/>
                      </a:lnTo>
                      <a:lnTo>
                        <a:pt x="49" y="35"/>
                      </a:lnTo>
                      <a:lnTo>
                        <a:pt x="41" y="34"/>
                      </a:lnTo>
                      <a:lnTo>
                        <a:pt x="34" y="32"/>
                      </a:lnTo>
                      <a:lnTo>
                        <a:pt x="27" y="31"/>
                      </a:lnTo>
                      <a:lnTo>
                        <a:pt x="21" y="30"/>
                      </a:lnTo>
                      <a:lnTo>
                        <a:pt x="16" y="29"/>
                      </a:lnTo>
                      <a:lnTo>
                        <a:pt x="11" y="27"/>
                      </a:lnTo>
                      <a:lnTo>
                        <a:pt x="7" y="26"/>
                      </a:lnTo>
                      <a:lnTo>
                        <a:pt x="4" y="24"/>
                      </a:lnTo>
                      <a:lnTo>
                        <a:pt x="2" y="22"/>
                      </a:lnTo>
                      <a:lnTo>
                        <a:pt x="1" y="20"/>
                      </a:lnTo>
                      <a:lnTo>
                        <a:pt x="0" y="18"/>
                      </a:lnTo>
                      <a:lnTo>
                        <a:pt x="1" y="16"/>
                      </a:lnTo>
                      <a:lnTo>
                        <a:pt x="2" y="15"/>
                      </a:lnTo>
                      <a:lnTo>
                        <a:pt x="4" y="13"/>
                      </a:lnTo>
                      <a:lnTo>
                        <a:pt x="7" y="11"/>
                      </a:lnTo>
                      <a:lnTo>
                        <a:pt x="11" y="9"/>
                      </a:lnTo>
                      <a:lnTo>
                        <a:pt x="16" y="8"/>
                      </a:lnTo>
                      <a:lnTo>
                        <a:pt x="21" y="7"/>
                      </a:lnTo>
                      <a:lnTo>
                        <a:pt x="27" y="5"/>
                      </a:lnTo>
                      <a:lnTo>
                        <a:pt x="34" y="4"/>
                      </a:lnTo>
                      <a:lnTo>
                        <a:pt x="41" y="3"/>
                      </a:lnTo>
                      <a:lnTo>
                        <a:pt x="49" y="2"/>
                      </a:lnTo>
                      <a:lnTo>
                        <a:pt x="57" y="1"/>
                      </a:lnTo>
                      <a:lnTo>
                        <a:pt x="65" y="1"/>
                      </a:lnTo>
                      <a:lnTo>
                        <a:pt x="74" y="0"/>
                      </a:lnTo>
                      <a:lnTo>
                        <a:pt x="83" y="0"/>
                      </a:lnTo>
                      <a:lnTo>
                        <a:pt x="93" y="0"/>
                      </a:lnTo>
                      <a:lnTo>
                        <a:pt x="102" y="0"/>
                      </a:lnTo>
                      <a:lnTo>
                        <a:pt x="111" y="0"/>
                      </a:lnTo>
                      <a:lnTo>
                        <a:pt x="120" y="1"/>
                      </a:lnTo>
                      <a:lnTo>
                        <a:pt x="129" y="1"/>
                      </a:lnTo>
                      <a:lnTo>
                        <a:pt x="137" y="2"/>
                      </a:lnTo>
                      <a:lnTo>
                        <a:pt x="144" y="3"/>
                      </a:lnTo>
                      <a:lnTo>
                        <a:pt x="152" y="4"/>
                      </a:lnTo>
                      <a:lnTo>
                        <a:pt x="158" y="5"/>
                      </a:lnTo>
                      <a:lnTo>
                        <a:pt x="164" y="7"/>
                      </a:lnTo>
                      <a:lnTo>
                        <a:pt x="169" y="8"/>
                      </a:lnTo>
                      <a:lnTo>
                        <a:pt x="174" y="9"/>
                      </a:lnTo>
                      <a:lnTo>
                        <a:pt x="178" y="11"/>
                      </a:lnTo>
                      <a:lnTo>
                        <a:pt x="181" y="13"/>
                      </a:lnTo>
                      <a:lnTo>
                        <a:pt x="183" y="15"/>
                      </a:lnTo>
                      <a:lnTo>
                        <a:pt x="185" y="16"/>
                      </a:lnTo>
                      <a:lnTo>
                        <a:pt x="185" y="18"/>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05" name="Freeform 2124">
                  <a:extLst>
                    <a:ext uri="{FF2B5EF4-FFF2-40B4-BE49-F238E27FC236}">
                      <a16:creationId xmlns:a16="http://schemas.microsoft.com/office/drawing/2014/main" id="{6D5FBA7D-1479-4920-9463-51749211C7F0}"/>
                    </a:ext>
                  </a:extLst>
                </p:cNvPr>
                <p:cNvSpPr>
                  <a:spLocks/>
                </p:cNvSpPr>
                <p:nvPr/>
              </p:nvSpPr>
              <p:spPr bwMode="auto">
                <a:xfrm>
                  <a:off x="1124" y="253"/>
                  <a:ext cx="178" cy="33"/>
                </a:xfrm>
                <a:custGeom>
                  <a:avLst/>
                  <a:gdLst>
                    <a:gd name="T0" fmla="*/ 177 w 178"/>
                    <a:gd name="T1" fmla="*/ 18 h 33"/>
                    <a:gd name="T2" fmla="*/ 174 w 178"/>
                    <a:gd name="T3" fmla="*/ 21 h 33"/>
                    <a:gd name="T4" fmla="*/ 167 w 178"/>
                    <a:gd name="T5" fmla="*/ 24 h 33"/>
                    <a:gd name="T6" fmla="*/ 157 w 178"/>
                    <a:gd name="T7" fmla="*/ 27 h 33"/>
                    <a:gd name="T8" fmla="*/ 145 w 178"/>
                    <a:gd name="T9" fmla="*/ 29 h 33"/>
                    <a:gd name="T10" fmla="*/ 131 w 178"/>
                    <a:gd name="T11" fmla="*/ 31 h 33"/>
                    <a:gd name="T12" fmla="*/ 115 w 178"/>
                    <a:gd name="T13" fmla="*/ 32 h 33"/>
                    <a:gd name="T14" fmla="*/ 98 w 178"/>
                    <a:gd name="T15" fmla="*/ 33 h 33"/>
                    <a:gd name="T16" fmla="*/ 80 w 178"/>
                    <a:gd name="T17" fmla="*/ 33 h 33"/>
                    <a:gd name="T18" fmla="*/ 62 w 178"/>
                    <a:gd name="T19" fmla="*/ 32 h 33"/>
                    <a:gd name="T20" fmla="*/ 46 w 178"/>
                    <a:gd name="T21" fmla="*/ 31 h 33"/>
                    <a:gd name="T22" fmla="*/ 32 w 178"/>
                    <a:gd name="T23" fmla="*/ 29 h 33"/>
                    <a:gd name="T24" fmla="*/ 20 w 178"/>
                    <a:gd name="T25" fmla="*/ 27 h 33"/>
                    <a:gd name="T26" fmla="*/ 10 w 178"/>
                    <a:gd name="T27" fmla="*/ 24 h 33"/>
                    <a:gd name="T28" fmla="*/ 4 w 178"/>
                    <a:gd name="T29" fmla="*/ 21 h 33"/>
                    <a:gd name="T30" fmla="*/ 0 w 178"/>
                    <a:gd name="T31" fmla="*/ 18 h 33"/>
                    <a:gd name="T32" fmla="*/ 0 w 178"/>
                    <a:gd name="T33" fmla="*/ 15 h 33"/>
                    <a:gd name="T34" fmla="*/ 4 w 178"/>
                    <a:gd name="T35" fmla="*/ 12 h 33"/>
                    <a:gd name="T36" fmla="*/ 10 w 178"/>
                    <a:gd name="T37" fmla="*/ 9 h 33"/>
                    <a:gd name="T38" fmla="*/ 20 w 178"/>
                    <a:gd name="T39" fmla="*/ 6 h 33"/>
                    <a:gd name="T40" fmla="*/ 32 w 178"/>
                    <a:gd name="T41" fmla="*/ 4 h 33"/>
                    <a:gd name="T42" fmla="*/ 46 w 178"/>
                    <a:gd name="T43" fmla="*/ 2 h 33"/>
                    <a:gd name="T44" fmla="*/ 62 w 178"/>
                    <a:gd name="T45" fmla="*/ 1 h 33"/>
                    <a:gd name="T46" fmla="*/ 80 w 178"/>
                    <a:gd name="T47" fmla="*/ 0 h 33"/>
                    <a:gd name="T48" fmla="*/ 98 w 178"/>
                    <a:gd name="T49" fmla="*/ 0 h 33"/>
                    <a:gd name="T50" fmla="*/ 115 w 178"/>
                    <a:gd name="T51" fmla="*/ 1 h 33"/>
                    <a:gd name="T52" fmla="*/ 131 w 178"/>
                    <a:gd name="T53" fmla="*/ 2 h 33"/>
                    <a:gd name="T54" fmla="*/ 145 w 178"/>
                    <a:gd name="T55" fmla="*/ 4 h 33"/>
                    <a:gd name="T56" fmla="*/ 157 w 178"/>
                    <a:gd name="T57" fmla="*/ 6 h 33"/>
                    <a:gd name="T58" fmla="*/ 167 w 178"/>
                    <a:gd name="T59" fmla="*/ 9 h 33"/>
                    <a:gd name="T60" fmla="*/ 174 w 178"/>
                    <a:gd name="T61" fmla="*/ 12 h 33"/>
                    <a:gd name="T62" fmla="*/ 177 w 178"/>
                    <a:gd name="T63" fmla="*/ 15 h 3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8" h="33">
                      <a:moveTo>
                        <a:pt x="178" y="17"/>
                      </a:moveTo>
                      <a:lnTo>
                        <a:pt x="177" y="18"/>
                      </a:lnTo>
                      <a:lnTo>
                        <a:pt x="176" y="20"/>
                      </a:lnTo>
                      <a:lnTo>
                        <a:pt x="174" y="21"/>
                      </a:lnTo>
                      <a:lnTo>
                        <a:pt x="171" y="23"/>
                      </a:lnTo>
                      <a:lnTo>
                        <a:pt x="167" y="24"/>
                      </a:lnTo>
                      <a:lnTo>
                        <a:pt x="163" y="26"/>
                      </a:lnTo>
                      <a:lnTo>
                        <a:pt x="157" y="27"/>
                      </a:lnTo>
                      <a:lnTo>
                        <a:pt x="152" y="28"/>
                      </a:lnTo>
                      <a:lnTo>
                        <a:pt x="145" y="29"/>
                      </a:lnTo>
                      <a:lnTo>
                        <a:pt x="138" y="30"/>
                      </a:lnTo>
                      <a:lnTo>
                        <a:pt x="131" y="31"/>
                      </a:lnTo>
                      <a:lnTo>
                        <a:pt x="123" y="32"/>
                      </a:lnTo>
                      <a:lnTo>
                        <a:pt x="115" y="32"/>
                      </a:lnTo>
                      <a:lnTo>
                        <a:pt x="107" y="33"/>
                      </a:lnTo>
                      <a:lnTo>
                        <a:pt x="98" y="33"/>
                      </a:lnTo>
                      <a:lnTo>
                        <a:pt x="89" y="33"/>
                      </a:lnTo>
                      <a:lnTo>
                        <a:pt x="80" y="33"/>
                      </a:lnTo>
                      <a:lnTo>
                        <a:pt x="71" y="33"/>
                      </a:lnTo>
                      <a:lnTo>
                        <a:pt x="62" y="32"/>
                      </a:lnTo>
                      <a:lnTo>
                        <a:pt x="54" y="32"/>
                      </a:lnTo>
                      <a:lnTo>
                        <a:pt x="46" y="31"/>
                      </a:lnTo>
                      <a:lnTo>
                        <a:pt x="39" y="30"/>
                      </a:lnTo>
                      <a:lnTo>
                        <a:pt x="32" y="29"/>
                      </a:lnTo>
                      <a:lnTo>
                        <a:pt x="26" y="28"/>
                      </a:lnTo>
                      <a:lnTo>
                        <a:pt x="20" y="27"/>
                      </a:lnTo>
                      <a:lnTo>
                        <a:pt x="15" y="26"/>
                      </a:lnTo>
                      <a:lnTo>
                        <a:pt x="10" y="24"/>
                      </a:lnTo>
                      <a:lnTo>
                        <a:pt x="7" y="23"/>
                      </a:lnTo>
                      <a:lnTo>
                        <a:pt x="4" y="21"/>
                      </a:lnTo>
                      <a:lnTo>
                        <a:pt x="1" y="20"/>
                      </a:lnTo>
                      <a:lnTo>
                        <a:pt x="0" y="18"/>
                      </a:lnTo>
                      <a:lnTo>
                        <a:pt x="0" y="17"/>
                      </a:lnTo>
                      <a:lnTo>
                        <a:pt x="0" y="15"/>
                      </a:lnTo>
                      <a:lnTo>
                        <a:pt x="1" y="13"/>
                      </a:lnTo>
                      <a:lnTo>
                        <a:pt x="4" y="12"/>
                      </a:lnTo>
                      <a:lnTo>
                        <a:pt x="7" y="10"/>
                      </a:lnTo>
                      <a:lnTo>
                        <a:pt x="10" y="9"/>
                      </a:lnTo>
                      <a:lnTo>
                        <a:pt x="15" y="7"/>
                      </a:lnTo>
                      <a:lnTo>
                        <a:pt x="20" y="6"/>
                      </a:lnTo>
                      <a:lnTo>
                        <a:pt x="26" y="5"/>
                      </a:lnTo>
                      <a:lnTo>
                        <a:pt x="32" y="4"/>
                      </a:lnTo>
                      <a:lnTo>
                        <a:pt x="39" y="3"/>
                      </a:lnTo>
                      <a:lnTo>
                        <a:pt x="46" y="2"/>
                      </a:lnTo>
                      <a:lnTo>
                        <a:pt x="54" y="1"/>
                      </a:lnTo>
                      <a:lnTo>
                        <a:pt x="62" y="1"/>
                      </a:lnTo>
                      <a:lnTo>
                        <a:pt x="71" y="0"/>
                      </a:lnTo>
                      <a:lnTo>
                        <a:pt x="80" y="0"/>
                      </a:lnTo>
                      <a:lnTo>
                        <a:pt x="89" y="0"/>
                      </a:lnTo>
                      <a:lnTo>
                        <a:pt x="98" y="0"/>
                      </a:lnTo>
                      <a:lnTo>
                        <a:pt x="107" y="0"/>
                      </a:lnTo>
                      <a:lnTo>
                        <a:pt x="115" y="1"/>
                      </a:lnTo>
                      <a:lnTo>
                        <a:pt x="123" y="1"/>
                      </a:lnTo>
                      <a:lnTo>
                        <a:pt x="131" y="2"/>
                      </a:lnTo>
                      <a:lnTo>
                        <a:pt x="138" y="3"/>
                      </a:lnTo>
                      <a:lnTo>
                        <a:pt x="145" y="4"/>
                      </a:lnTo>
                      <a:lnTo>
                        <a:pt x="152" y="5"/>
                      </a:lnTo>
                      <a:lnTo>
                        <a:pt x="157" y="6"/>
                      </a:lnTo>
                      <a:lnTo>
                        <a:pt x="163" y="7"/>
                      </a:lnTo>
                      <a:lnTo>
                        <a:pt x="167" y="9"/>
                      </a:lnTo>
                      <a:lnTo>
                        <a:pt x="171" y="10"/>
                      </a:lnTo>
                      <a:lnTo>
                        <a:pt x="174" y="12"/>
                      </a:lnTo>
                      <a:lnTo>
                        <a:pt x="176" y="13"/>
                      </a:lnTo>
                      <a:lnTo>
                        <a:pt x="177" y="15"/>
                      </a:lnTo>
                      <a:lnTo>
                        <a:pt x="178" y="1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06" name="Freeform 2125">
                  <a:extLst>
                    <a:ext uri="{FF2B5EF4-FFF2-40B4-BE49-F238E27FC236}">
                      <a16:creationId xmlns:a16="http://schemas.microsoft.com/office/drawing/2014/main" id="{E2259493-9A96-475C-B38B-A1525238CC07}"/>
                    </a:ext>
                  </a:extLst>
                </p:cNvPr>
                <p:cNvSpPr>
                  <a:spLocks/>
                </p:cNvSpPr>
                <p:nvPr/>
              </p:nvSpPr>
              <p:spPr bwMode="auto">
                <a:xfrm>
                  <a:off x="1127" y="254"/>
                  <a:ext cx="171" cy="29"/>
                </a:xfrm>
                <a:custGeom>
                  <a:avLst/>
                  <a:gdLst>
                    <a:gd name="T0" fmla="*/ 171 w 171"/>
                    <a:gd name="T1" fmla="*/ 16 h 29"/>
                    <a:gd name="T2" fmla="*/ 168 w 171"/>
                    <a:gd name="T3" fmla="*/ 19 h 29"/>
                    <a:gd name="T4" fmla="*/ 161 w 171"/>
                    <a:gd name="T5" fmla="*/ 22 h 29"/>
                    <a:gd name="T6" fmla="*/ 152 w 171"/>
                    <a:gd name="T7" fmla="*/ 24 h 29"/>
                    <a:gd name="T8" fmla="*/ 140 w 171"/>
                    <a:gd name="T9" fmla="*/ 26 h 29"/>
                    <a:gd name="T10" fmla="*/ 126 w 171"/>
                    <a:gd name="T11" fmla="*/ 28 h 29"/>
                    <a:gd name="T12" fmla="*/ 111 w 171"/>
                    <a:gd name="T13" fmla="*/ 29 h 29"/>
                    <a:gd name="T14" fmla="*/ 94 w 171"/>
                    <a:gd name="T15" fmla="*/ 29 h 29"/>
                    <a:gd name="T16" fmla="*/ 77 w 171"/>
                    <a:gd name="T17" fmla="*/ 29 h 29"/>
                    <a:gd name="T18" fmla="*/ 60 w 171"/>
                    <a:gd name="T19" fmla="*/ 29 h 29"/>
                    <a:gd name="T20" fmla="*/ 45 w 171"/>
                    <a:gd name="T21" fmla="*/ 28 h 29"/>
                    <a:gd name="T22" fmla="*/ 31 w 171"/>
                    <a:gd name="T23" fmla="*/ 26 h 29"/>
                    <a:gd name="T24" fmla="*/ 20 w 171"/>
                    <a:gd name="T25" fmla="*/ 24 h 29"/>
                    <a:gd name="T26" fmla="*/ 10 w 171"/>
                    <a:gd name="T27" fmla="*/ 22 h 29"/>
                    <a:gd name="T28" fmla="*/ 4 w 171"/>
                    <a:gd name="T29" fmla="*/ 19 h 29"/>
                    <a:gd name="T30" fmla="*/ 1 w 171"/>
                    <a:gd name="T31" fmla="*/ 16 h 29"/>
                    <a:gd name="T32" fmla="*/ 1 w 171"/>
                    <a:gd name="T33" fmla="*/ 13 h 29"/>
                    <a:gd name="T34" fmla="*/ 4 w 171"/>
                    <a:gd name="T35" fmla="*/ 11 h 29"/>
                    <a:gd name="T36" fmla="*/ 10 w 171"/>
                    <a:gd name="T37" fmla="*/ 8 h 29"/>
                    <a:gd name="T38" fmla="*/ 20 w 171"/>
                    <a:gd name="T39" fmla="*/ 6 h 29"/>
                    <a:gd name="T40" fmla="*/ 31 w 171"/>
                    <a:gd name="T41" fmla="*/ 4 h 29"/>
                    <a:gd name="T42" fmla="*/ 45 w 171"/>
                    <a:gd name="T43" fmla="*/ 2 h 29"/>
                    <a:gd name="T44" fmla="*/ 60 w 171"/>
                    <a:gd name="T45" fmla="*/ 1 h 29"/>
                    <a:gd name="T46" fmla="*/ 77 w 171"/>
                    <a:gd name="T47" fmla="*/ 0 h 29"/>
                    <a:gd name="T48" fmla="*/ 94 w 171"/>
                    <a:gd name="T49" fmla="*/ 0 h 29"/>
                    <a:gd name="T50" fmla="*/ 111 w 171"/>
                    <a:gd name="T51" fmla="*/ 1 h 29"/>
                    <a:gd name="T52" fmla="*/ 126 w 171"/>
                    <a:gd name="T53" fmla="*/ 2 h 29"/>
                    <a:gd name="T54" fmla="*/ 140 w 171"/>
                    <a:gd name="T55" fmla="*/ 4 h 29"/>
                    <a:gd name="T56" fmla="*/ 152 w 171"/>
                    <a:gd name="T57" fmla="*/ 6 h 29"/>
                    <a:gd name="T58" fmla="*/ 161 w 171"/>
                    <a:gd name="T59" fmla="*/ 8 h 29"/>
                    <a:gd name="T60" fmla="*/ 168 w 171"/>
                    <a:gd name="T61" fmla="*/ 11 h 29"/>
                    <a:gd name="T62" fmla="*/ 171 w 171"/>
                    <a:gd name="T63" fmla="*/ 13 h 2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1" h="29">
                      <a:moveTo>
                        <a:pt x="171" y="15"/>
                      </a:moveTo>
                      <a:lnTo>
                        <a:pt x="171" y="16"/>
                      </a:lnTo>
                      <a:lnTo>
                        <a:pt x="170" y="18"/>
                      </a:lnTo>
                      <a:lnTo>
                        <a:pt x="168" y="19"/>
                      </a:lnTo>
                      <a:lnTo>
                        <a:pt x="165" y="20"/>
                      </a:lnTo>
                      <a:lnTo>
                        <a:pt x="161" y="22"/>
                      </a:lnTo>
                      <a:lnTo>
                        <a:pt x="157" y="23"/>
                      </a:lnTo>
                      <a:lnTo>
                        <a:pt x="152" y="24"/>
                      </a:lnTo>
                      <a:lnTo>
                        <a:pt x="146" y="25"/>
                      </a:lnTo>
                      <a:lnTo>
                        <a:pt x="140" y="26"/>
                      </a:lnTo>
                      <a:lnTo>
                        <a:pt x="133" y="27"/>
                      </a:lnTo>
                      <a:lnTo>
                        <a:pt x="126" y="28"/>
                      </a:lnTo>
                      <a:lnTo>
                        <a:pt x="119" y="28"/>
                      </a:lnTo>
                      <a:lnTo>
                        <a:pt x="111" y="29"/>
                      </a:lnTo>
                      <a:lnTo>
                        <a:pt x="103" y="29"/>
                      </a:lnTo>
                      <a:lnTo>
                        <a:pt x="94" y="29"/>
                      </a:lnTo>
                      <a:lnTo>
                        <a:pt x="86" y="29"/>
                      </a:lnTo>
                      <a:lnTo>
                        <a:pt x="77" y="29"/>
                      </a:lnTo>
                      <a:lnTo>
                        <a:pt x="68" y="29"/>
                      </a:lnTo>
                      <a:lnTo>
                        <a:pt x="60" y="29"/>
                      </a:lnTo>
                      <a:lnTo>
                        <a:pt x="52" y="28"/>
                      </a:lnTo>
                      <a:lnTo>
                        <a:pt x="45" y="28"/>
                      </a:lnTo>
                      <a:lnTo>
                        <a:pt x="38" y="27"/>
                      </a:lnTo>
                      <a:lnTo>
                        <a:pt x="31" y="26"/>
                      </a:lnTo>
                      <a:lnTo>
                        <a:pt x="25" y="25"/>
                      </a:lnTo>
                      <a:lnTo>
                        <a:pt x="20" y="24"/>
                      </a:lnTo>
                      <a:lnTo>
                        <a:pt x="15" y="23"/>
                      </a:lnTo>
                      <a:lnTo>
                        <a:pt x="10" y="22"/>
                      </a:lnTo>
                      <a:lnTo>
                        <a:pt x="7" y="20"/>
                      </a:lnTo>
                      <a:lnTo>
                        <a:pt x="4" y="19"/>
                      </a:lnTo>
                      <a:lnTo>
                        <a:pt x="2" y="18"/>
                      </a:lnTo>
                      <a:lnTo>
                        <a:pt x="1" y="16"/>
                      </a:lnTo>
                      <a:lnTo>
                        <a:pt x="0" y="15"/>
                      </a:lnTo>
                      <a:lnTo>
                        <a:pt x="1" y="13"/>
                      </a:lnTo>
                      <a:lnTo>
                        <a:pt x="2" y="12"/>
                      </a:lnTo>
                      <a:lnTo>
                        <a:pt x="4" y="11"/>
                      </a:lnTo>
                      <a:lnTo>
                        <a:pt x="7" y="9"/>
                      </a:lnTo>
                      <a:lnTo>
                        <a:pt x="10" y="8"/>
                      </a:lnTo>
                      <a:lnTo>
                        <a:pt x="15" y="7"/>
                      </a:lnTo>
                      <a:lnTo>
                        <a:pt x="20" y="6"/>
                      </a:lnTo>
                      <a:lnTo>
                        <a:pt x="25" y="5"/>
                      </a:lnTo>
                      <a:lnTo>
                        <a:pt x="31" y="4"/>
                      </a:lnTo>
                      <a:lnTo>
                        <a:pt x="38" y="3"/>
                      </a:lnTo>
                      <a:lnTo>
                        <a:pt x="45" y="2"/>
                      </a:lnTo>
                      <a:lnTo>
                        <a:pt x="52" y="2"/>
                      </a:lnTo>
                      <a:lnTo>
                        <a:pt x="60" y="1"/>
                      </a:lnTo>
                      <a:lnTo>
                        <a:pt x="68" y="1"/>
                      </a:lnTo>
                      <a:lnTo>
                        <a:pt x="77" y="0"/>
                      </a:lnTo>
                      <a:lnTo>
                        <a:pt x="86" y="0"/>
                      </a:lnTo>
                      <a:lnTo>
                        <a:pt x="94" y="0"/>
                      </a:lnTo>
                      <a:lnTo>
                        <a:pt x="103" y="1"/>
                      </a:lnTo>
                      <a:lnTo>
                        <a:pt x="111" y="1"/>
                      </a:lnTo>
                      <a:lnTo>
                        <a:pt x="119" y="2"/>
                      </a:lnTo>
                      <a:lnTo>
                        <a:pt x="126" y="2"/>
                      </a:lnTo>
                      <a:lnTo>
                        <a:pt x="133" y="3"/>
                      </a:lnTo>
                      <a:lnTo>
                        <a:pt x="140" y="4"/>
                      </a:lnTo>
                      <a:lnTo>
                        <a:pt x="146" y="5"/>
                      </a:lnTo>
                      <a:lnTo>
                        <a:pt x="152" y="6"/>
                      </a:lnTo>
                      <a:lnTo>
                        <a:pt x="157" y="7"/>
                      </a:lnTo>
                      <a:lnTo>
                        <a:pt x="161" y="8"/>
                      </a:lnTo>
                      <a:lnTo>
                        <a:pt x="165" y="9"/>
                      </a:lnTo>
                      <a:lnTo>
                        <a:pt x="168" y="11"/>
                      </a:lnTo>
                      <a:lnTo>
                        <a:pt x="170" y="12"/>
                      </a:lnTo>
                      <a:lnTo>
                        <a:pt x="171" y="13"/>
                      </a:lnTo>
                      <a:lnTo>
                        <a:pt x="171" y="1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07" name="Freeform 2126">
                  <a:extLst>
                    <a:ext uri="{FF2B5EF4-FFF2-40B4-BE49-F238E27FC236}">
                      <a16:creationId xmlns:a16="http://schemas.microsoft.com/office/drawing/2014/main" id="{B6809ACE-2120-44FB-BBD2-8FDDA18AC508}"/>
                    </a:ext>
                  </a:extLst>
                </p:cNvPr>
                <p:cNvSpPr>
                  <a:spLocks/>
                </p:cNvSpPr>
                <p:nvPr/>
              </p:nvSpPr>
              <p:spPr bwMode="auto">
                <a:xfrm>
                  <a:off x="1033" y="174"/>
                  <a:ext cx="286" cy="128"/>
                </a:xfrm>
                <a:custGeom>
                  <a:avLst/>
                  <a:gdLst>
                    <a:gd name="T0" fmla="*/ 284 w 286"/>
                    <a:gd name="T1" fmla="*/ 59 h 128"/>
                    <a:gd name="T2" fmla="*/ 284 w 286"/>
                    <a:gd name="T3" fmla="*/ 51 h 128"/>
                    <a:gd name="T4" fmla="*/ 279 w 286"/>
                    <a:gd name="T5" fmla="*/ 44 h 128"/>
                    <a:gd name="T6" fmla="*/ 267 w 286"/>
                    <a:gd name="T7" fmla="*/ 32 h 128"/>
                    <a:gd name="T8" fmla="*/ 250 w 286"/>
                    <a:gd name="T9" fmla="*/ 25 h 128"/>
                    <a:gd name="T10" fmla="*/ 245 w 286"/>
                    <a:gd name="T11" fmla="*/ 19 h 128"/>
                    <a:gd name="T12" fmla="*/ 231 w 286"/>
                    <a:gd name="T13" fmla="*/ 15 h 128"/>
                    <a:gd name="T14" fmla="*/ 218 w 286"/>
                    <a:gd name="T15" fmla="*/ 15 h 128"/>
                    <a:gd name="T16" fmla="*/ 207 w 286"/>
                    <a:gd name="T17" fmla="*/ 8 h 128"/>
                    <a:gd name="T18" fmla="*/ 186 w 286"/>
                    <a:gd name="T19" fmla="*/ 1 h 128"/>
                    <a:gd name="T20" fmla="*/ 170 w 286"/>
                    <a:gd name="T21" fmla="*/ 1 h 128"/>
                    <a:gd name="T22" fmla="*/ 148 w 286"/>
                    <a:gd name="T23" fmla="*/ 8 h 128"/>
                    <a:gd name="T24" fmla="*/ 126 w 286"/>
                    <a:gd name="T25" fmla="*/ 31 h 128"/>
                    <a:gd name="T26" fmla="*/ 114 w 286"/>
                    <a:gd name="T27" fmla="*/ 66 h 128"/>
                    <a:gd name="T28" fmla="*/ 109 w 286"/>
                    <a:gd name="T29" fmla="*/ 76 h 128"/>
                    <a:gd name="T30" fmla="*/ 92 w 286"/>
                    <a:gd name="T31" fmla="*/ 81 h 128"/>
                    <a:gd name="T32" fmla="*/ 75 w 286"/>
                    <a:gd name="T33" fmla="*/ 89 h 128"/>
                    <a:gd name="T34" fmla="*/ 61 w 286"/>
                    <a:gd name="T35" fmla="*/ 100 h 128"/>
                    <a:gd name="T36" fmla="*/ 52 w 286"/>
                    <a:gd name="T37" fmla="*/ 109 h 128"/>
                    <a:gd name="T38" fmla="*/ 39 w 286"/>
                    <a:gd name="T39" fmla="*/ 117 h 128"/>
                    <a:gd name="T40" fmla="*/ 24 w 286"/>
                    <a:gd name="T41" fmla="*/ 120 h 128"/>
                    <a:gd name="T42" fmla="*/ 8 w 286"/>
                    <a:gd name="T43" fmla="*/ 108 h 128"/>
                    <a:gd name="T44" fmla="*/ 2 w 286"/>
                    <a:gd name="T45" fmla="*/ 95 h 128"/>
                    <a:gd name="T46" fmla="*/ 0 w 286"/>
                    <a:gd name="T47" fmla="*/ 89 h 128"/>
                    <a:gd name="T48" fmla="*/ 0 w 286"/>
                    <a:gd name="T49" fmla="*/ 97 h 128"/>
                    <a:gd name="T50" fmla="*/ 2 w 286"/>
                    <a:gd name="T51" fmla="*/ 105 h 128"/>
                    <a:gd name="T52" fmla="*/ 9 w 286"/>
                    <a:gd name="T53" fmla="*/ 119 h 128"/>
                    <a:gd name="T54" fmla="*/ 23 w 286"/>
                    <a:gd name="T55" fmla="*/ 128 h 128"/>
                    <a:gd name="T56" fmla="*/ 31 w 286"/>
                    <a:gd name="T57" fmla="*/ 128 h 128"/>
                    <a:gd name="T58" fmla="*/ 34 w 286"/>
                    <a:gd name="T59" fmla="*/ 128 h 128"/>
                    <a:gd name="T60" fmla="*/ 52 w 286"/>
                    <a:gd name="T61" fmla="*/ 123 h 128"/>
                    <a:gd name="T62" fmla="*/ 66 w 286"/>
                    <a:gd name="T63" fmla="*/ 111 h 128"/>
                    <a:gd name="T64" fmla="*/ 80 w 286"/>
                    <a:gd name="T65" fmla="*/ 101 h 128"/>
                    <a:gd name="T66" fmla="*/ 100 w 286"/>
                    <a:gd name="T67" fmla="*/ 96 h 128"/>
                    <a:gd name="T68" fmla="*/ 116 w 286"/>
                    <a:gd name="T69" fmla="*/ 93 h 128"/>
                    <a:gd name="T70" fmla="*/ 121 w 286"/>
                    <a:gd name="T71" fmla="*/ 94 h 128"/>
                    <a:gd name="T72" fmla="*/ 133 w 286"/>
                    <a:gd name="T73" fmla="*/ 100 h 128"/>
                    <a:gd name="T74" fmla="*/ 156 w 286"/>
                    <a:gd name="T75" fmla="*/ 105 h 128"/>
                    <a:gd name="T76" fmla="*/ 169 w 286"/>
                    <a:gd name="T77" fmla="*/ 107 h 128"/>
                    <a:gd name="T78" fmla="*/ 189 w 286"/>
                    <a:gd name="T79" fmla="*/ 110 h 128"/>
                    <a:gd name="T80" fmla="*/ 200 w 286"/>
                    <a:gd name="T81" fmla="*/ 108 h 128"/>
                    <a:gd name="T82" fmla="*/ 199 w 286"/>
                    <a:gd name="T83" fmla="*/ 102 h 128"/>
                    <a:gd name="T84" fmla="*/ 186 w 286"/>
                    <a:gd name="T85" fmla="*/ 98 h 128"/>
                    <a:gd name="T86" fmla="*/ 180 w 286"/>
                    <a:gd name="T87" fmla="*/ 95 h 128"/>
                    <a:gd name="T88" fmla="*/ 182 w 286"/>
                    <a:gd name="T89" fmla="*/ 93 h 128"/>
                    <a:gd name="T90" fmla="*/ 194 w 286"/>
                    <a:gd name="T91" fmla="*/ 94 h 128"/>
                    <a:gd name="T92" fmla="*/ 208 w 286"/>
                    <a:gd name="T93" fmla="*/ 92 h 128"/>
                    <a:gd name="T94" fmla="*/ 215 w 286"/>
                    <a:gd name="T95" fmla="*/ 91 h 128"/>
                    <a:gd name="T96" fmla="*/ 220 w 286"/>
                    <a:gd name="T97" fmla="*/ 101 h 128"/>
                    <a:gd name="T98" fmla="*/ 232 w 286"/>
                    <a:gd name="T99" fmla="*/ 99 h 128"/>
                    <a:gd name="T100" fmla="*/ 238 w 286"/>
                    <a:gd name="T101" fmla="*/ 99 h 128"/>
                    <a:gd name="T102" fmla="*/ 250 w 286"/>
                    <a:gd name="T103" fmla="*/ 100 h 128"/>
                    <a:gd name="T104" fmla="*/ 256 w 286"/>
                    <a:gd name="T105" fmla="*/ 94 h 128"/>
                    <a:gd name="T106" fmla="*/ 244 w 286"/>
                    <a:gd name="T107" fmla="*/ 91 h 128"/>
                    <a:gd name="T108" fmla="*/ 238 w 286"/>
                    <a:gd name="T109" fmla="*/ 83 h 128"/>
                    <a:gd name="T110" fmla="*/ 244 w 286"/>
                    <a:gd name="T111" fmla="*/ 72 h 128"/>
                    <a:gd name="T112" fmla="*/ 250 w 286"/>
                    <a:gd name="T113" fmla="*/ 66 h 128"/>
                    <a:gd name="T114" fmla="*/ 261 w 286"/>
                    <a:gd name="T115" fmla="*/ 69 h 128"/>
                    <a:gd name="T116" fmla="*/ 272 w 286"/>
                    <a:gd name="T117" fmla="*/ 67 h 128"/>
                    <a:gd name="T118" fmla="*/ 277 w 286"/>
                    <a:gd name="T119" fmla="*/ 65 h 12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86" h="128">
                      <a:moveTo>
                        <a:pt x="280" y="62"/>
                      </a:moveTo>
                      <a:lnTo>
                        <a:pt x="281" y="61"/>
                      </a:lnTo>
                      <a:lnTo>
                        <a:pt x="282" y="61"/>
                      </a:lnTo>
                      <a:lnTo>
                        <a:pt x="283" y="60"/>
                      </a:lnTo>
                      <a:lnTo>
                        <a:pt x="284" y="59"/>
                      </a:lnTo>
                      <a:lnTo>
                        <a:pt x="285" y="58"/>
                      </a:lnTo>
                      <a:lnTo>
                        <a:pt x="285" y="57"/>
                      </a:lnTo>
                      <a:lnTo>
                        <a:pt x="286" y="55"/>
                      </a:lnTo>
                      <a:lnTo>
                        <a:pt x="285" y="54"/>
                      </a:lnTo>
                      <a:lnTo>
                        <a:pt x="285" y="53"/>
                      </a:lnTo>
                      <a:lnTo>
                        <a:pt x="284" y="51"/>
                      </a:lnTo>
                      <a:lnTo>
                        <a:pt x="282" y="50"/>
                      </a:lnTo>
                      <a:lnTo>
                        <a:pt x="282" y="49"/>
                      </a:lnTo>
                      <a:lnTo>
                        <a:pt x="281" y="47"/>
                      </a:lnTo>
                      <a:lnTo>
                        <a:pt x="280" y="46"/>
                      </a:lnTo>
                      <a:lnTo>
                        <a:pt x="279" y="44"/>
                      </a:lnTo>
                      <a:lnTo>
                        <a:pt x="278" y="42"/>
                      </a:lnTo>
                      <a:lnTo>
                        <a:pt x="276" y="40"/>
                      </a:lnTo>
                      <a:lnTo>
                        <a:pt x="275" y="38"/>
                      </a:lnTo>
                      <a:lnTo>
                        <a:pt x="273" y="36"/>
                      </a:lnTo>
                      <a:lnTo>
                        <a:pt x="270" y="34"/>
                      </a:lnTo>
                      <a:lnTo>
                        <a:pt x="267" y="32"/>
                      </a:lnTo>
                      <a:lnTo>
                        <a:pt x="264" y="30"/>
                      </a:lnTo>
                      <a:lnTo>
                        <a:pt x="261" y="28"/>
                      </a:lnTo>
                      <a:lnTo>
                        <a:pt x="258" y="27"/>
                      </a:lnTo>
                      <a:lnTo>
                        <a:pt x="254" y="26"/>
                      </a:lnTo>
                      <a:lnTo>
                        <a:pt x="250" y="25"/>
                      </a:lnTo>
                      <a:lnTo>
                        <a:pt x="249" y="24"/>
                      </a:lnTo>
                      <a:lnTo>
                        <a:pt x="248" y="23"/>
                      </a:lnTo>
                      <a:lnTo>
                        <a:pt x="247" y="22"/>
                      </a:lnTo>
                      <a:lnTo>
                        <a:pt x="246" y="21"/>
                      </a:lnTo>
                      <a:lnTo>
                        <a:pt x="245" y="19"/>
                      </a:lnTo>
                      <a:lnTo>
                        <a:pt x="243" y="18"/>
                      </a:lnTo>
                      <a:lnTo>
                        <a:pt x="242" y="17"/>
                      </a:lnTo>
                      <a:lnTo>
                        <a:pt x="240" y="16"/>
                      </a:lnTo>
                      <a:lnTo>
                        <a:pt x="237" y="15"/>
                      </a:lnTo>
                      <a:lnTo>
                        <a:pt x="234" y="15"/>
                      </a:lnTo>
                      <a:lnTo>
                        <a:pt x="231" y="15"/>
                      </a:lnTo>
                      <a:lnTo>
                        <a:pt x="228" y="15"/>
                      </a:lnTo>
                      <a:lnTo>
                        <a:pt x="224" y="16"/>
                      </a:lnTo>
                      <a:lnTo>
                        <a:pt x="220" y="17"/>
                      </a:lnTo>
                      <a:lnTo>
                        <a:pt x="220" y="16"/>
                      </a:lnTo>
                      <a:lnTo>
                        <a:pt x="219" y="16"/>
                      </a:lnTo>
                      <a:lnTo>
                        <a:pt x="218" y="15"/>
                      </a:lnTo>
                      <a:lnTo>
                        <a:pt x="217" y="14"/>
                      </a:lnTo>
                      <a:lnTo>
                        <a:pt x="216" y="13"/>
                      </a:lnTo>
                      <a:lnTo>
                        <a:pt x="214" y="12"/>
                      </a:lnTo>
                      <a:lnTo>
                        <a:pt x="212" y="11"/>
                      </a:lnTo>
                      <a:lnTo>
                        <a:pt x="210" y="9"/>
                      </a:lnTo>
                      <a:lnTo>
                        <a:pt x="207" y="8"/>
                      </a:lnTo>
                      <a:lnTo>
                        <a:pt x="205" y="6"/>
                      </a:lnTo>
                      <a:lnTo>
                        <a:pt x="202" y="5"/>
                      </a:lnTo>
                      <a:lnTo>
                        <a:pt x="198" y="3"/>
                      </a:lnTo>
                      <a:lnTo>
                        <a:pt x="195" y="2"/>
                      </a:lnTo>
                      <a:lnTo>
                        <a:pt x="191" y="1"/>
                      </a:lnTo>
                      <a:lnTo>
                        <a:pt x="186" y="1"/>
                      </a:lnTo>
                      <a:lnTo>
                        <a:pt x="182" y="0"/>
                      </a:lnTo>
                      <a:lnTo>
                        <a:pt x="180" y="0"/>
                      </a:lnTo>
                      <a:lnTo>
                        <a:pt x="177" y="0"/>
                      </a:lnTo>
                      <a:lnTo>
                        <a:pt x="175" y="0"/>
                      </a:lnTo>
                      <a:lnTo>
                        <a:pt x="172" y="0"/>
                      </a:lnTo>
                      <a:lnTo>
                        <a:pt x="170" y="1"/>
                      </a:lnTo>
                      <a:lnTo>
                        <a:pt x="168" y="1"/>
                      </a:lnTo>
                      <a:lnTo>
                        <a:pt x="165" y="2"/>
                      </a:lnTo>
                      <a:lnTo>
                        <a:pt x="162" y="2"/>
                      </a:lnTo>
                      <a:lnTo>
                        <a:pt x="157" y="4"/>
                      </a:lnTo>
                      <a:lnTo>
                        <a:pt x="153" y="5"/>
                      </a:lnTo>
                      <a:lnTo>
                        <a:pt x="148" y="8"/>
                      </a:lnTo>
                      <a:lnTo>
                        <a:pt x="144" y="11"/>
                      </a:lnTo>
                      <a:lnTo>
                        <a:pt x="140" y="14"/>
                      </a:lnTo>
                      <a:lnTo>
                        <a:pt x="136" y="18"/>
                      </a:lnTo>
                      <a:lnTo>
                        <a:pt x="132" y="22"/>
                      </a:lnTo>
                      <a:lnTo>
                        <a:pt x="129" y="26"/>
                      </a:lnTo>
                      <a:lnTo>
                        <a:pt x="126" y="31"/>
                      </a:lnTo>
                      <a:lnTo>
                        <a:pt x="123" y="36"/>
                      </a:lnTo>
                      <a:lnTo>
                        <a:pt x="121" y="42"/>
                      </a:lnTo>
                      <a:lnTo>
                        <a:pt x="119" y="47"/>
                      </a:lnTo>
                      <a:lnTo>
                        <a:pt x="117" y="53"/>
                      </a:lnTo>
                      <a:lnTo>
                        <a:pt x="115" y="60"/>
                      </a:lnTo>
                      <a:lnTo>
                        <a:pt x="114" y="66"/>
                      </a:lnTo>
                      <a:lnTo>
                        <a:pt x="113" y="73"/>
                      </a:lnTo>
                      <a:lnTo>
                        <a:pt x="112" y="73"/>
                      </a:lnTo>
                      <a:lnTo>
                        <a:pt x="112" y="74"/>
                      </a:lnTo>
                      <a:lnTo>
                        <a:pt x="110" y="75"/>
                      </a:lnTo>
                      <a:lnTo>
                        <a:pt x="109" y="76"/>
                      </a:lnTo>
                      <a:lnTo>
                        <a:pt x="106" y="77"/>
                      </a:lnTo>
                      <a:lnTo>
                        <a:pt x="103" y="78"/>
                      </a:lnTo>
                      <a:lnTo>
                        <a:pt x="99" y="79"/>
                      </a:lnTo>
                      <a:lnTo>
                        <a:pt x="97" y="79"/>
                      </a:lnTo>
                      <a:lnTo>
                        <a:pt x="95" y="80"/>
                      </a:lnTo>
                      <a:lnTo>
                        <a:pt x="92" y="81"/>
                      </a:lnTo>
                      <a:lnTo>
                        <a:pt x="89" y="82"/>
                      </a:lnTo>
                      <a:lnTo>
                        <a:pt x="86" y="83"/>
                      </a:lnTo>
                      <a:lnTo>
                        <a:pt x="84" y="84"/>
                      </a:lnTo>
                      <a:lnTo>
                        <a:pt x="81" y="86"/>
                      </a:lnTo>
                      <a:lnTo>
                        <a:pt x="78" y="87"/>
                      </a:lnTo>
                      <a:lnTo>
                        <a:pt x="75" y="89"/>
                      </a:lnTo>
                      <a:lnTo>
                        <a:pt x="72" y="91"/>
                      </a:lnTo>
                      <a:lnTo>
                        <a:pt x="70" y="93"/>
                      </a:lnTo>
                      <a:lnTo>
                        <a:pt x="67" y="95"/>
                      </a:lnTo>
                      <a:lnTo>
                        <a:pt x="65" y="96"/>
                      </a:lnTo>
                      <a:lnTo>
                        <a:pt x="62" y="98"/>
                      </a:lnTo>
                      <a:lnTo>
                        <a:pt x="61" y="100"/>
                      </a:lnTo>
                      <a:lnTo>
                        <a:pt x="59" y="102"/>
                      </a:lnTo>
                      <a:lnTo>
                        <a:pt x="58" y="103"/>
                      </a:lnTo>
                      <a:lnTo>
                        <a:pt x="57" y="104"/>
                      </a:lnTo>
                      <a:lnTo>
                        <a:pt x="55" y="106"/>
                      </a:lnTo>
                      <a:lnTo>
                        <a:pt x="54" y="107"/>
                      </a:lnTo>
                      <a:lnTo>
                        <a:pt x="52" y="109"/>
                      </a:lnTo>
                      <a:lnTo>
                        <a:pt x="50" y="110"/>
                      </a:lnTo>
                      <a:lnTo>
                        <a:pt x="48" y="111"/>
                      </a:lnTo>
                      <a:lnTo>
                        <a:pt x="46" y="113"/>
                      </a:lnTo>
                      <a:lnTo>
                        <a:pt x="44" y="114"/>
                      </a:lnTo>
                      <a:lnTo>
                        <a:pt x="42" y="116"/>
                      </a:lnTo>
                      <a:lnTo>
                        <a:pt x="39" y="117"/>
                      </a:lnTo>
                      <a:lnTo>
                        <a:pt x="37" y="118"/>
                      </a:lnTo>
                      <a:lnTo>
                        <a:pt x="34" y="119"/>
                      </a:lnTo>
                      <a:lnTo>
                        <a:pt x="32" y="119"/>
                      </a:lnTo>
                      <a:lnTo>
                        <a:pt x="29" y="120"/>
                      </a:lnTo>
                      <a:lnTo>
                        <a:pt x="27" y="120"/>
                      </a:lnTo>
                      <a:lnTo>
                        <a:pt x="24" y="120"/>
                      </a:lnTo>
                      <a:lnTo>
                        <a:pt x="21" y="119"/>
                      </a:lnTo>
                      <a:lnTo>
                        <a:pt x="18" y="118"/>
                      </a:lnTo>
                      <a:lnTo>
                        <a:pt x="15" y="116"/>
                      </a:lnTo>
                      <a:lnTo>
                        <a:pt x="12" y="114"/>
                      </a:lnTo>
                      <a:lnTo>
                        <a:pt x="10" y="111"/>
                      </a:lnTo>
                      <a:lnTo>
                        <a:pt x="8" y="108"/>
                      </a:lnTo>
                      <a:lnTo>
                        <a:pt x="5" y="104"/>
                      </a:lnTo>
                      <a:lnTo>
                        <a:pt x="5" y="102"/>
                      </a:lnTo>
                      <a:lnTo>
                        <a:pt x="4" y="101"/>
                      </a:lnTo>
                      <a:lnTo>
                        <a:pt x="4" y="99"/>
                      </a:lnTo>
                      <a:lnTo>
                        <a:pt x="3" y="98"/>
                      </a:lnTo>
                      <a:lnTo>
                        <a:pt x="2" y="95"/>
                      </a:lnTo>
                      <a:lnTo>
                        <a:pt x="2" y="93"/>
                      </a:lnTo>
                      <a:lnTo>
                        <a:pt x="1" y="90"/>
                      </a:lnTo>
                      <a:lnTo>
                        <a:pt x="0" y="87"/>
                      </a:lnTo>
                      <a:lnTo>
                        <a:pt x="0" y="88"/>
                      </a:lnTo>
                      <a:lnTo>
                        <a:pt x="0" y="89"/>
                      </a:lnTo>
                      <a:lnTo>
                        <a:pt x="0" y="90"/>
                      </a:lnTo>
                      <a:lnTo>
                        <a:pt x="0" y="92"/>
                      </a:lnTo>
                      <a:lnTo>
                        <a:pt x="0" y="93"/>
                      </a:lnTo>
                      <a:lnTo>
                        <a:pt x="0" y="95"/>
                      </a:lnTo>
                      <a:lnTo>
                        <a:pt x="0" y="97"/>
                      </a:lnTo>
                      <a:lnTo>
                        <a:pt x="1" y="97"/>
                      </a:lnTo>
                      <a:lnTo>
                        <a:pt x="1" y="98"/>
                      </a:lnTo>
                      <a:lnTo>
                        <a:pt x="1" y="100"/>
                      </a:lnTo>
                      <a:lnTo>
                        <a:pt x="1" y="103"/>
                      </a:lnTo>
                      <a:lnTo>
                        <a:pt x="2" y="105"/>
                      </a:lnTo>
                      <a:lnTo>
                        <a:pt x="3" y="107"/>
                      </a:lnTo>
                      <a:lnTo>
                        <a:pt x="3" y="110"/>
                      </a:lnTo>
                      <a:lnTo>
                        <a:pt x="4" y="112"/>
                      </a:lnTo>
                      <a:lnTo>
                        <a:pt x="5" y="114"/>
                      </a:lnTo>
                      <a:lnTo>
                        <a:pt x="7" y="117"/>
                      </a:lnTo>
                      <a:lnTo>
                        <a:pt x="9" y="119"/>
                      </a:lnTo>
                      <a:lnTo>
                        <a:pt x="10" y="121"/>
                      </a:lnTo>
                      <a:lnTo>
                        <a:pt x="12" y="123"/>
                      </a:lnTo>
                      <a:lnTo>
                        <a:pt x="15" y="124"/>
                      </a:lnTo>
                      <a:lnTo>
                        <a:pt x="17" y="126"/>
                      </a:lnTo>
                      <a:lnTo>
                        <a:pt x="20" y="127"/>
                      </a:lnTo>
                      <a:lnTo>
                        <a:pt x="23" y="128"/>
                      </a:lnTo>
                      <a:lnTo>
                        <a:pt x="27" y="128"/>
                      </a:lnTo>
                      <a:lnTo>
                        <a:pt x="28" y="128"/>
                      </a:lnTo>
                      <a:lnTo>
                        <a:pt x="29" y="128"/>
                      </a:lnTo>
                      <a:lnTo>
                        <a:pt x="30" y="128"/>
                      </a:lnTo>
                      <a:lnTo>
                        <a:pt x="31" y="128"/>
                      </a:lnTo>
                      <a:lnTo>
                        <a:pt x="32" y="128"/>
                      </a:lnTo>
                      <a:lnTo>
                        <a:pt x="33" y="128"/>
                      </a:lnTo>
                      <a:lnTo>
                        <a:pt x="34" y="128"/>
                      </a:lnTo>
                      <a:lnTo>
                        <a:pt x="38" y="128"/>
                      </a:lnTo>
                      <a:lnTo>
                        <a:pt x="42" y="127"/>
                      </a:lnTo>
                      <a:lnTo>
                        <a:pt x="46" y="126"/>
                      </a:lnTo>
                      <a:lnTo>
                        <a:pt x="49" y="125"/>
                      </a:lnTo>
                      <a:lnTo>
                        <a:pt x="52" y="123"/>
                      </a:lnTo>
                      <a:lnTo>
                        <a:pt x="54" y="121"/>
                      </a:lnTo>
                      <a:lnTo>
                        <a:pt x="57" y="119"/>
                      </a:lnTo>
                      <a:lnTo>
                        <a:pt x="59" y="117"/>
                      </a:lnTo>
                      <a:lnTo>
                        <a:pt x="61" y="115"/>
                      </a:lnTo>
                      <a:lnTo>
                        <a:pt x="63" y="113"/>
                      </a:lnTo>
                      <a:lnTo>
                        <a:pt x="66" y="111"/>
                      </a:lnTo>
                      <a:lnTo>
                        <a:pt x="68" y="109"/>
                      </a:lnTo>
                      <a:lnTo>
                        <a:pt x="70" y="107"/>
                      </a:lnTo>
                      <a:lnTo>
                        <a:pt x="72" y="105"/>
                      </a:lnTo>
                      <a:lnTo>
                        <a:pt x="74" y="103"/>
                      </a:lnTo>
                      <a:lnTo>
                        <a:pt x="77" y="102"/>
                      </a:lnTo>
                      <a:lnTo>
                        <a:pt x="80" y="101"/>
                      </a:lnTo>
                      <a:lnTo>
                        <a:pt x="83" y="100"/>
                      </a:lnTo>
                      <a:lnTo>
                        <a:pt x="86" y="99"/>
                      </a:lnTo>
                      <a:lnTo>
                        <a:pt x="90" y="98"/>
                      </a:lnTo>
                      <a:lnTo>
                        <a:pt x="93" y="97"/>
                      </a:lnTo>
                      <a:lnTo>
                        <a:pt x="97" y="96"/>
                      </a:lnTo>
                      <a:lnTo>
                        <a:pt x="100" y="96"/>
                      </a:lnTo>
                      <a:lnTo>
                        <a:pt x="103" y="95"/>
                      </a:lnTo>
                      <a:lnTo>
                        <a:pt x="107" y="94"/>
                      </a:lnTo>
                      <a:lnTo>
                        <a:pt x="110" y="94"/>
                      </a:lnTo>
                      <a:lnTo>
                        <a:pt x="112" y="94"/>
                      </a:lnTo>
                      <a:lnTo>
                        <a:pt x="114" y="93"/>
                      </a:lnTo>
                      <a:lnTo>
                        <a:pt x="116" y="93"/>
                      </a:lnTo>
                      <a:lnTo>
                        <a:pt x="118" y="93"/>
                      </a:lnTo>
                      <a:lnTo>
                        <a:pt x="119" y="93"/>
                      </a:lnTo>
                      <a:lnTo>
                        <a:pt x="120" y="93"/>
                      </a:lnTo>
                      <a:lnTo>
                        <a:pt x="121" y="94"/>
                      </a:lnTo>
                      <a:lnTo>
                        <a:pt x="122" y="95"/>
                      </a:lnTo>
                      <a:lnTo>
                        <a:pt x="123" y="96"/>
                      </a:lnTo>
                      <a:lnTo>
                        <a:pt x="125" y="97"/>
                      </a:lnTo>
                      <a:lnTo>
                        <a:pt x="127" y="98"/>
                      </a:lnTo>
                      <a:lnTo>
                        <a:pt x="130" y="99"/>
                      </a:lnTo>
                      <a:lnTo>
                        <a:pt x="133" y="100"/>
                      </a:lnTo>
                      <a:lnTo>
                        <a:pt x="136" y="101"/>
                      </a:lnTo>
                      <a:lnTo>
                        <a:pt x="139" y="102"/>
                      </a:lnTo>
                      <a:lnTo>
                        <a:pt x="143" y="103"/>
                      </a:lnTo>
                      <a:lnTo>
                        <a:pt x="147" y="104"/>
                      </a:lnTo>
                      <a:lnTo>
                        <a:pt x="152" y="105"/>
                      </a:lnTo>
                      <a:lnTo>
                        <a:pt x="156" y="105"/>
                      </a:lnTo>
                      <a:lnTo>
                        <a:pt x="162" y="105"/>
                      </a:lnTo>
                      <a:lnTo>
                        <a:pt x="163" y="105"/>
                      </a:lnTo>
                      <a:lnTo>
                        <a:pt x="165" y="106"/>
                      </a:lnTo>
                      <a:lnTo>
                        <a:pt x="167" y="106"/>
                      </a:lnTo>
                      <a:lnTo>
                        <a:pt x="169" y="107"/>
                      </a:lnTo>
                      <a:lnTo>
                        <a:pt x="172" y="107"/>
                      </a:lnTo>
                      <a:lnTo>
                        <a:pt x="176" y="108"/>
                      </a:lnTo>
                      <a:lnTo>
                        <a:pt x="179" y="109"/>
                      </a:lnTo>
                      <a:lnTo>
                        <a:pt x="182" y="109"/>
                      </a:lnTo>
                      <a:lnTo>
                        <a:pt x="185" y="110"/>
                      </a:lnTo>
                      <a:lnTo>
                        <a:pt x="189" y="110"/>
                      </a:lnTo>
                      <a:lnTo>
                        <a:pt x="192" y="111"/>
                      </a:lnTo>
                      <a:lnTo>
                        <a:pt x="194" y="112"/>
                      </a:lnTo>
                      <a:lnTo>
                        <a:pt x="196" y="112"/>
                      </a:lnTo>
                      <a:lnTo>
                        <a:pt x="198" y="112"/>
                      </a:lnTo>
                      <a:lnTo>
                        <a:pt x="199" y="113"/>
                      </a:lnTo>
                      <a:lnTo>
                        <a:pt x="200" y="108"/>
                      </a:lnTo>
                      <a:lnTo>
                        <a:pt x="204" y="104"/>
                      </a:lnTo>
                      <a:lnTo>
                        <a:pt x="203" y="104"/>
                      </a:lnTo>
                      <a:lnTo>
                        <a:pt x="203" y="103"/>
                      </a:lnTo>
                      <a:lnTo>
                        <a:pt x="202" y="103"/>
                      </a:lnTo>
                      <a:lnTo>
                        <a:pt x="200" y="103"/>
                      </a:lnTo>
                      <a:lnTo>
                        <a:pt x="199" y="102"/>
                      </a:lnTo>
                      <a:lnTo>
                        <a:pt x="197" y="102"/>
                      </a:lnTo>
                      <a:lnTo>
                        <a:pt x="195" y="101"/>
                      </a:lnTo>
                      <a:lnTo>
                        <a:pt x="193" y="100"/>
                      </a:lnTo>
                      <a:lnTo>
                        <a:pt x="191" y="100"/>
                      </a:lnTo>
                      <a:lnTo>
                        <a:pt x="189" y="99"/>
                      </a:lnTo>
                      <a:lnTo>
                        <a:pt x="186" y="98"/>
                      </a:lnTo>
                      <a:lnTo>
                        <a:pt x="185" y="98"/>
                      </a:lnTo>
                      <a:lnTo>
                        <a:pt x="183" y="97"/>
                      </a:lnTo>
                      <a:lnTo>
                        <a:pt x="182" y="96"/>
                      </a:lnTo>
                      <a:lnTo>
                        <a:pt x="181" y="96"/>
                      </a:lnTo>
                      <a:lnTo>
                        <a:pt x="180" y="95"/>
                      </a:lnTo>
                      <a:lnTo>
                        <a:pt x="180" y="94"/>
                      </a:lnTo>
                      <a:lnTo>
                        <a:pt x="180" y="93"/>
                      </a:lnTo>
                      <a:lnTo>
                        <a:pt x="181" y="93"/>
                      </a:lnTo>
                      <a:lnTo>
                        <a:pt x="182" y="93"/>
                      </a:lnTo>
                      <a:lnTo>
                        <a:pt x="185" y="93"/>
                      </a:lnTo>
                      <a:lnTo>
                        <a:pt x="186" y="93"/>
                      </a:lnTo>
                      <a:lnTo>
                        <a:pt x="188" y="93"/>
                      </a:lnTo>
                      <a:lnTo>
                        <a:pt x="190" y="93"/>
                      </a:lnTo>
                      <a:lnTo>
                        <a:pt x="192" y="94"/>
                      </a:lnTo>
                      <a:lnTo>
                        <a:pt x="194" y="94"/>
                      </a:lnTo>
                      <a:lnTo>
                        <a:pt x="196" y="93"/>
                      </a:lnTo>
                      <a:lnTo>
                        <a:pt x="199" y="93"/>
                      </a:lnTo>
                      <a:lnTo>
                        <a:pt x="201" y="93"/>
                      </a:lnTo>
                      <a:lnTo>
                        <a:pt x="203" y="93"/>
                      </a:lnTo>
                      <a:lnTo>
                        <a:pt x="206" y="93"/>
                      </a:lnTo>
                      <a:lnTo>
                        <a:pt x="208" y="92"/>
                      </a:lnTo>
                      <a:lnTo>
                        <a:pt x="210" y="92"/>
                      </a:lnTo>
                      <a:lnTo>
                        <a:pt x="211" y="92"/>
                      </a:lnTo>
                      <a:lnTo>
                        <a:pt x="213" y="91"/>
                      </a:lnTo>
                      <a:lnTo>
                        <a:pt x="214" y="91"/>
                      </a:lnTo>
                      <a:lnTo>
                        <a:pt x="215" y="91"/>
                      </a:lnTo>
                      <a:lnTo>
                        <a:pt x="215" y="92"/>
                      </a:lnTo>
                      <a:lnTo>
                        <a:pt x="215" y="94"/>
                      </a:lnTo>
                      <a:lnTo>
                        <a:pt x="216" y="96"/>
                      </a:lnTo>
                      <a:lnTo>
                        <a:pt x="217" y="98"/>
                      </a:lnTo>
                      <a:lnTo>
                        <a:pt x="218" y="100"/>
                      </a:lnTo>
                      <a:lnTo>
                        <a:pt x="220" y="101"/>
                      </a:lnTo>
                      <a:lnTo>
                        <a:pt x="222" y="101"/>
                      </a:lnTo>
                      <a:lnTo>
                        <a:pt x="224" y="101"/>
                      </a:lnTo>
                      <a:lnTo>
                        <a:pt x="227" y="100"/>
                      </a:lnTo>
                      <a:lnTo>
                        <a:pt x="229" y="100"/>
                      </a:lnTo>
                      <a:lnTo>
                        <a:pt x="230" y="99"/>
                      </a:lnTo>
                      <a:lnTo>
                        <a:pt x="232" y="99"/>
                      </a:lnTo>
                      <a:lnTo>
                        <a:pt x="233" y="98"/>
                      </a:lnTo>
                      <a:lnTo>
                        <a:pt x="234" y="98"/>
                      </a:lnTo>
                      <a:lnTo>
                        <a:pt x="235" y="98"/>
                      </a:lnTo>
                      <a:lnTo>
                        <a:pt x="238" y="99"/>
                      </a:lnTo>
                      <a:lnTo>
                        <a:pt x="240" y="99"/>
                      </a:lnTo>
                      <a:lnTo>
                        <a:pt x="243" y="100"/>
                      </a:lnTo>
                      <a:lnTo>
                        <a:pt x="246" y="100"/>
                      </a:lnTo>
                      <a:lnTo>
                        <a:pt x="248" y="100"/>
                      </a:lnTo>
                      <a:lnTo>
                        <a:pt x="250" y="100"/>
                      </a:lnTo>
                      <a:lnTo>
                        <a:pt x="251" y="99"/>
                      </a:lnTo>
                      <a:lnTo>
                        <a:pt x="252" y="98"/>
                      </a:lnTo>
                      <a:lnTo>
                        <a:pt x="254" y="97"/>
                      </a:lnTo>
                      <a:lnTo>
                        <a:pt x="255" y="96"/>
                      </a:lnTo>
                      <a:lnTo>
                        <a:pt x="256" y="95"/>
                      </a:lnTo>
                      <a:lnTo>
                        <a:pt x="256" y="94"/>
                      </a:lnTo>
                      <a:lnTo>
                        <a:pt x="256" y="93"/>
                      </a:lnTo>
                      <a:lnTo>
                        <a:pt x="255" y="92"/>
                      </a:lnTo>
                      <a:lnTo>
                        <a:pt x="252" y="92"/>
                      </a:lnTo>
                      <a:lnTo>
                        <a:pt x="250" y="91"/>
                      </a:lnTo>
                      <a:lnTo>
                        <a:pt x="247" y="91"/>
                      </a:lnTo>
                      <a:lnTo>
                        <a:pt x="244" y="91"/>
                      </a:lnTo>
                      <a:lnTo>
                        <a:pt x="241" y="91"/>
                      </a:lnTo>
                      <a:lnTo>
                        <a:pt x="239" y="92"/>
                      </a:lnTo>
                      <a:lnTo>
                        <a:pt x="238" y="92"/>
                      </a:lnTo>
                      <a:lnTo>
                        <a:pt x="238" y="91"/>
                      </a:lnTo>
                      <a:lnTo>
                        <a:pt x="238" y="87"/>
                      </a:lnTo>
                      <a:lnTo>
                        <a:pt x="238" y="83"/>
                      </a:lnTo>
                      <a:lnTo>
                        <a:pt x="237" y="79"/>
                      </a:lnTo>
                      <a:lnTo>
                        <a:pt x="239" y="78"/>
                      </a:lnTo>
                      <a:lnTo>
                        <a:pt x="240" y="76"/>
                      </a:lnTo>
                      <a:lnTo>
                        <a:pt x="242" y="74"/>
                      </a:lnTo>
                      <a:lnTo>
                        <a:pt x="244" y="72"/>
                      </a:lnTo>
                      <a:lnTo>
                        <a:pt x="246" y="70"/>
                      </a:lnTo>
                      <a:lnTo>
                        <a:pt x="248" y="67"/>
                      </a:lnTo>
                      <a:lnTo>
                        <a:pt x="248" y="65"/>
                      </a:lnTo>
                      <a:lnTo>
                        <a:pt x="249" y="65"/>
                      </a:lnTo>
                      <a:lnTo>
                        <a:pt x="249" y="66"/>
                      </a:lnTo>
                      <a:lnTo>
                        <a:pt x="250" y="66"/>
                      </a:lnTo>
                      <a:lnTo>
                        <a:pt x="252" y="66"/>
                      </a:lnTo>
                      <a:lnTo>
                        <a:pt x="253" y="67"/>
                      </a:lnTo>
                      <a:lnTo>
                        <a:pt x="255" y="67"/>
                      </a:lnTo>
                      <a:lnTo>
                        <a:pt x="257" y="68"/>
                      </a:lnTo>
                      <a:lnTo>
                        <a:pt x="259" y="68"/>
                      </a:lnTo>
                      <a:lnTo>
                        <a:pt x="261" y="69"/>
                      </a:lnTo>
                      <a:lnTo>
                        <a:pt x="263" y="69"/>
                      </a:lnTo>
                      <a:lnTo>
                        <a:pt x="265" y="69"/>
                      </a:lnTo>
                      <a:lnTo>
                        <a:pt x="267" y="69"/>
                      </a:lnTo>
                      <a:lnTo>
                        <a:pt x="269" y="69"/>
                      </a:lnTo>
                      <a:lnTo>
                        <a:pt x="270" y="68"/>
                      </a:lnTo>
                      <a:lnTo>
                        <a:pt x="272" y="67"/>
                      </a:lnTo>
                      <a:lnTo>
                        <a:pt x="273" y="66"/>
                      </a:lnTo>
                      <a:lnTo>
                        <a:pt x="274" y="66"/>
                      </a:lnTo>
                      <a:lnTo>
                        <a:pt x="275" y="66"/>
                      </a:lnTo>
                      <a:lnTo>
                        <a:pt x="276" y="66"/>
                      </a:lnTo>
                      <a:lnTo>
                        <a:pt x="277" y="65"/>
                      </a:lnTo>
                      <a:lnTo>
                        <a:pt x="279" y="64"/>
                      </a:lnTo>
                      <a:lnTo>
                        <a:pt x="280" y="63"/>
                      </a:lnTo>
                      <a:lnTo>
                        <a:pt x="280"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08" name="Freeform 2127">
                  <a:extLst>
                    <a:ext uri="{FF2B5EF4-FFF2-40B4-BE49-F238E27FC236}">
                      <a16:creationId xmlns:a16="http://schemas.microsoft.com/office/drawing/2014/main" id="{93CD7BF8-62F0-427E-850E-A921CA27CFCA}"/>
                    </a:ext>
                  </a:extLst>
                </p:cNvPr>
                <p:cNvSpPr>
                  <a:spLocks/>
                </p:cNvSpPr>
                <p:nvPr/>
              </p:nvSpPr>
              <p:spPr bwMode="auto">
                <a:xfrm>
                  <a:off x="1149" y="176"/>
                  <a:ext cx="168" cy="98"/>
                </a:xfrm>
                <a:custGeom>
                  <a:avLst/>
                  <a:gdLst>
                    <a:gd name="T0" fmla="*/ 6 w 168"/>
                    <a:gd name="T1" fmla="*/ 46 h 98"/>
                    <a:gd name="T2" fmla="*/ 15 w 168"/>
                    <a:gd name="T3" fmla="*/ 30 h 98"/>
                    <a:gd name="T4" fmla="*/ 25 w 168"/>
                    <a:gd name="T5" fmla="*/ 17 h 98"/>
                    <a:gd name="T6" fmla="*/ 38 w 168"/>
                    <a:gd name="T7" fmla="*/ 7 h 98"/>
                    <a:gd name="T8" fmla="*/ 53 w 168"/>
                    <a:gd name="T9" fmla="*/ 1 h 98"/>
                    <a:gd name="T10" fmla="*/ 65 w 168"/>
                    <a:gd name="T11" fmla="*/ 0 h 98"/>
                    <a:gd name="T12" fmla="*/ 73 w 168"/>
                    <a:gd name="T13" fmla="*/ 2 h 98"/>
                    <a:gd name="T14" fmla="*/ 80 w 168"/>
                    <a:gd name="T15" fmla="*/ 4 h 98"/>
                    <a:gd name="T16" fmla="*/ 91 w 168"/>
                    <a:gd name="T17" fmla="*/ 9 h 98"/>
                    <a:gd name="T18" fmla="*/ 99 w 168"/>
                    <a:gd name="T19" fmla="*/ 12 h 98"/>
                    <a:gd name="T20" fmla="*/ 103 w 168"/>
                    <a:gd name="T21" fmla="*/ 14 h 98"/>
                    <a:gd name="T22" fmla="*/ 107 w 168"/>
                    <a:gd name="T23" fmla="*/ 14 h 98"/>
                    <a:gd name="T24" fmla="*/ 110 w 168"/>
                    <a:gd name="T25" fmla="*/ 14 h 98"/>
                    <a:gd name="T26" fmla="*/ 115 w 168"/>
                    <a:gd name="T27" fmla="*/ 14 h 98"/>
                    <a:gd name="T28" fmla="*/ 118 w 168"/>
                    <a:gd name="T29" fmla="*/ 15 h 98"/>
                    <a:gd name="T30" fmla="*/ 121 w 168"/>
                    <a:gd name="T31" fmla="*/ 15 h 98"/>
                    <a:gd name="T32" fmla="*/ 125 w 168"/>
                    <a:gd name="T33" fmla="*/ 17 h 98"/>
                    <a:gd name="T34" fmla="*/ 128 w 168"/>
                    <a:gd name="T35" fmla="*/ 20 h 98"/>
                    <a:gd name="T36" fmla="*/ 130 w 168"/>
                    <a:gd name="T37" fmla="*/ 24 h 98"/>
                    <a:gd name="T38" fmla="*/ 132 w 168"/>
                    <a:gd name="T39" fmla="*/ 25 h 98"/>
                    <a:gd name="T40" fmla="*/ 137 w 168"/>
                    <a:gd name="T41" fmla="*/ 26 h 98"/>
                    <a:gd name="T42" fmla="*/ 145 w 168"/>
                    <a:gd name="T43" fmla="*/ 29 h 98"/>
                    <a:gd name="T44" fmla="*/ 153 w 168"/>
                    <a:gd name="T45" fmla="*/ 33 h 98"/>
                    <a:gd name="T46" fmla="*/ 160 w 168"/>
                    <a:gd name="T47" fmla="*/ 41 h 98"/>
                    <a:gd name="T48" fmla="*/ 163 w 168"/>
                    <a:gd name="T49" fmla="*/ 44 h 98"/>
                    <a:gd name="T50" fmla="*/ 164 w 168"/>
                    <a:gd name="T51" fmla="*/ 45 h 98"/>
                    <a:gd name="T52" fmla="*/ 167 w 168"/>
                    <a:gd name="T53" fmla="*/ 48 h 98"/>
                    <a:gd name="T54" fmla="*/ 167 w 168"/>
                    <a:gd name="T55" fmla="*/ 55 h 98"/>
                    <a:gd name="T56" fmla="*/ 164 w 168"/>
                    <a:gd name="T57" fmla="*/ 58 h 98"/>
                    <a:gd name="T58" fmla="*/ 162 w 168"/>
                    <a:gd name="T59" fmla="*/ 59 h 98"/>
                    <a:gd name="T60" fmla="*/ 159 w 168"/>
                    <a:gd name="T61" fmla="*/ 62 h 98"/>
                    <a:gd name="T62" fmla="*/ 157 w 168"/>
                    <a:gd name="T63" fmla="*/ 63 h 98"/>
                    <a:gd name="T64" fmla="*/ 154 w 168"/>
                    <a:gd name="T65" fmla="*/ 64 h 98"/>
                    <a:gd name="T66" fmla="*/ 149 w 168"/>
                    <a:gd name="T67" fmla="*/ 66 h 98"/>
                    <a:gd name="T68" fmla="*/ 139 w 168"/>
                    <a:gd name="T69" fmla="*/ 65 h 98"/>
                    <a:gd name="T70" fmla="*/ 136 w 168"/>
                    <a:gd name="T71" fmla="*/ 65 h 98"/>
                    <a:gd name="T72" fmla="*/ 134 w 168"/>
                    <a:gd name="T73" fmla="*/ 63 h 98"/>
                    <a:gd name="T74" fmla="*/ 132 w 168"/>
                    <a:gd name="T75" fmla="*/ 63 h 98"/>
                    <a:gd name="T76" fmla="*/ 129 w 168"/>
                    <a:gd name="T77" fmla="*/ 67 h 98"/>
                    <a:gd name="T78" fmla="*/ 124 w 168"/>
                    <a:gd name="T79" fmla="*/ 73 h 98"/>
                    <a:gd name="T80" fmla="*/ 122 w 168"/>
                    <a:gd name="T81" fmla="*/ 77 h 98"/>
                    <a:gd name="T82" fmla="*/ 120 w 168"/>
                    <a:gd name="T83" fmla="*/ 88 h 98"/>
                    <a:gd name="T84" fmla="*/ 114 w 168"/>
                    <a:gd name="T85" fmla="*/ 96 h 98"/>
                    <a:gd name="T86" fmla="*/ 107 w 168"/>
                    <a:gd name="T87" fmla="*/ 96 h 98"/>
                    <a:gd name="T88" fmla="*/ 103 w 168"/>
                    <a:gd name="T89" fmla="*/ 94 h 98"/>
                    <a:gd name="T90" fmla="*/ 101 w 168"/>
                    <a:gd name="T91" fmla="*/ 90 h 98"/>
                    <a:gd name="T92" fmla="*/ 100 w 168"/>
                    <a:gd name="T93" fmla="*/ 87 h 98"/>
                    <a:gd name="T94" fmla="*/ 98 w 168"/>
                    <a:gd name="T95" fmla="*/ 87 h 98"/>
                    <a:gd name="T96" fmla="*/ 92 w 168"/>
                    <a:gd name="T97" fmla="*/ 88 h 98"/>
                    <a:gd name="T98" fmla="*/ 85 w 168"/>
                    <a:gd name="T99" fmla="*/ 89 h 98"/>
                    <a:gd name="T100" fmla="*/ 78 w 168"/>
                    <a:gd name="T101" fmla="*/ 89 h 98"/>
                    <a:gd name="T102" fmla="*/ 71 w 168"/>
                    <a:gd name="T103" fmla="*/ 88 h 98"/>
                    <a:gd name="T104" fmla="*/ 67 w 168"/>
                    <a:gd name="T105" fmla="*/ 88 h 98"/>
                    <a:gd name="T106" fmla="*/ 59 w 168"/>
                    <a:gd name="T107" fmla="*/ 92 h 98"/>
                    <a:gd name="T108" fmla="*/ 48 w 168"/>
                    <a:gd name="T109" fmla="*/ 96 h 98"/>
                    <a:gd name="T110" fmla="*/ 44 w 168"/>
                    <a:gd name="T111" fmla="*/ 97 h 98"/>
                    <a:gd name="T112" fmla="*/ 40 w 168"/>
                    <a:gd name="T113" fmla="*/ 97 h 98"/>
                    <a:gd name="T114" fmla="*/ 33 w 168"/>
                    <a:gd name="T115" fmla="*/ 97 h 98"/>
                    <a:gd name="T116" fmla="*/ 23 w 168"/>
                    <a:gd name="T117" fmla="*/ 96 h 98"/>
                    <a:gd name="T118" fmla="*/ 13 w 168"/>
                    <a:gd name="T119" fmla="*/ 91 h 98"/>
                    <a:gd name="T120" fmla="*/ 5 w 168"/>
                    <a:gd name="T121" fmla="*/ 83 h 98"/>
                    <a:gd name="T122" fmla="*/ 0 w 168"/>
                    <a:gd name="T123" fmla="*/ 73 h 98"/>
                    <a:gd name="T124" fmla="*/ 2 w 168"/>
                    <a:gd name="T125" fmla="*/ 58 h 9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68" h="98">
                      <a:moveTo>
                        <a:pt x="2" y="58"/>
                      </a:moveTo>
                      <a:lnTo>
                        <a:pt x="4" y="52"/>
                      </a:lnTo>
                      <a:lnTo>
                        <a:pt x="6" y="46"/>
                      </a:lnTo>
                      <a:lnTo>
                        <a:pt x="9" y="41"/>
                      </a:lnTo>
                      <a:lnTo>
                        <a:pt x="12" y="35"/>
                      </a:lnTo>
                      <a:lnTo>
                        <a:pt x="15" y="30"/>
                      </a:lnTo>
                      <a:lnTo>
                        <a:pt x="18" y="26"/>
                      </a:lnTo>
                      <a:lnTo>
                        <a:pt x="22" y="21"/>
                      </a:lnTo>
                      <a:lnTo>
                        <a:pt x="25" y="17"/>
                      </a:lnTo>
                      <a:lnTo>
                        <a:pt x="30" y="13"/>
                      </a:lnTo>
                      <a:lnTo>
                        <a:pt x="34" y="10"/>
                      </a:lnTo>
                      <a:lnTo>
                        <a:pt x="38" y="7"/>
                      </a:lnTo>
                      <a:lnTo>
                        <a:pt x="43" y="5"/>
                      </a:lnTo>
                      <a:lnTo>
                        <a:pt x="48" y="3"/>
                      </a:lnTo>
                      <a:lnTo>
                        <a:pt x="53" y="1"/>
                      </a:lnTo>
                      <a:lnTo>
                        <a:pt x="58" y="0"/>
                      </a:lnTo>
                      <a:lnTo>
                        <a:pt x="63" y="0"/>
                      </a:lnTo>
                      <a:lnTo>
                        <a:pt x="65" y="0"/>
                      </a:lnTo>
                      <a:lnTo>
                        <a:pt x="68" y="1"/>
                      </a:lnTo>
                      <a:lnTo>
                        <a:pt x="70" y="1"/>
                      </a:lnTo>
                      <a:lnTo>
                        <a:pt x="73" y="2"/>
                      </a:lnTo>
                      <a:lnTo>
                        <a:pt x="75" y="2"/>
                      </a:lnTo>
                      <a:lnTo>
                        <a:pt x="78" y="3"/>
                      </a:lnTo>
                      <a:lnTo>
                        <a:pt x="80" y="4"/>
                      </a:lnTo>
                      <a:lnTo>
                        <a:pt x="83" y="5"/>
                      </a:lnTo>
                      <a:lnTo>
                        <a:pt x="87" y="7"/>
                      </a:lnTo>
                      <a:lnTo>
                        <a:pt x="91" y="9"/>
                      </a:lnTo>
                      <a:lnTo>
                        <a:pt x="94" y="10"/>
                      </a:lnTo>
                      <a:lnTo>
                        <a:pt x="96" y="11"/>
                      </a:lnTo>
                      <a:lnTo>
                        <a:pt x="99" y="12"/>
                      </a:lnTo>
                      <a:lnTo>
                        <a:pt x="101" y="13"/>
                      </a:lnTo>
                      <a:lnTo>
                        <a:pt x="102" y="14"/>
                      </a:lnTo>
                      <a:lnTo>
                        <a:pt x="103" y="14"/>
                      </a:lnTo>
                      <a:lnTo>
                        <a:pt x="105" y="14"/>
                      </a:lnTo>
                      <a:lnTo>
                        <a:pt x="106" y="14"/>
                      </a:lnTo>
                      <a:lnTo>
                        <a:pt x="107" y="14"/>
                      </a:lnTo>
                      <a:lnTo>
                        <a:pt x="108" y="14"/>
                      </a:lnTo>
                      <a:lnTo>
                        <a:pt x="109" y="14"/>
                      </a:lnTo>
                      <a:lnTo>
                        <a:pt x="110" y="14"/>
                      </a:lnTo>
                      <a:lnTo>
                        <a:pt x="112" y="14"/>
                      </a:lnTo>
                      <a:lnTo>
                        <a:pt x="113" y="14"/>
                      </a:lnTo>
                      <a:lnTo>
                        <a:pt x="115" y="14"/>
                      </a:lnTo>
                      <a:lnTo>
                        <a:pt x="116" y="14"/>
                      </a:lnTo>
                      <a:lnTo>
                        <a:pt x="117" y="14"/>
                      </a:lnTo>
                      <a:lnTo>
                        <a:pt x="118" y="15"/>
                      </a:lnTo>
                      <a:lnTo>
                        <a:pt x="119" y="15"/>
                      </a:lnTo>
                      <a:lnTo>
                        <a:pt x="120" y="15"/>
                      </a:lnTo>
                      <a:lnTo>
                        <a:pt x="121" y="15"/>
                      </a:lnTo>
                      <a:lnTo>
                        <a:pt x="122" y="16"/>
                      </a:lnTo>
                      <a:lnTo>
                        <a:pt x="123" y="16"/>
                      </a:lnTo>
                      <a:lnTo>
                        <a:pt x="125" y="17"/>
                      </a:lnTo>
                      <a:lnTo>
                        <a:pt x="126" y="18"/>
                      </a:lnTo>
                      <a:lnTo>
                        <a:pt x="127" y="19"/>
                      </a:lnTo>
                      <a:lnTo>
                        <a:pt x="128" y="20"/>
                      </a:lnTo>
                      <a:lnTo>
                        <a:pt x="129" y="22"/>
                      </a:lnTo>
                      <a:lnTo>
                        <a:pt x="130" y="23"/>
                      </a:lnTo>
                      <a:lnTo>
                        <a:pt x="130" y="24"/>
                      </a:lnTo>
                      <a:lnTo>
                        <a:pt x="131" y="24"/>
                      </a:lnTo>
                      <a:lnTo>
                        <a:pt x="132" y="25"/>
                      </a:lnTo>
                      <a:lnTo>
                        <a:pt x="134" y="25"/>
                      </a:lnTo>
                      <a:lnTo>
                        <a:pt x="136" y="25"/>
                      </a:lnTo>
                      <a:lnTo>
                        <a:pt x="137" y="26"/>
                      </a:lnTo>
                      <a:lnTo>
                        <a:pt x="140" y="27"/>
                      </a:lnTo>
                      <a:lnTo>
                        <a:pt x="142" y="27"/>
                      </a:lnTo>
                      <a:lnTo>
                        <a:pt x="145" y="29"/>
                      </a:lnTo>
                      <a:lnTo>
                        <a:pt x="147" y="30"/>
                      </a:lnTo>
                      <a:lnTo>
                        <a:pt x="150" y="32"/>
                      </a:lnTo>
                      <a:lnTo>
                        <a:pt x="153" y="33"/>
                      </a:lnTo>
                      <a:lnTo>
                        <a:pt x="155" y="35"/>
                      </a:lnTo>
                      <a:lnTo>
                        <a:pt x="158" y="38"/>
                      </a:lnTo>
                      <a:lnTo>
                        <a:pt x="160" y="41"/>
                      </a:lnTo>
                      <a:lnTo>
                        <a:pt x="162" y="44"/>
                      </a:lnTo>
                      <a:lnTo>
                        <a:pt x="163" y="44"/>
                      </a:lnTo>
                      <a:lnTo>
                        <a:pt x="164" y="45"/>
                      </a:lnTo>
                      <a:lnTo>
                        <a:pt x="165" y="46"/>
                      </a:lnTo>
                      <a:lnTo>
                        <a:pt x="166" y="47"/>
                      </a:lnTo>
                      <a:lnTo>
                        <a:pt x="167" y="48"/>
                      </a:lnTo>
                      <a:lnTo>
                        <a:pt x="167" y="50"/>
                      </a:lnTo>
                      <a:lnTo>
                        <a:pt x="168" y="52"/>
                      </a:lnTo>
                      <a:lnTo>
                        <a:pt x="167" y="55"/>
                      </a:lnTo>
                      <a:lnTo>
                        <a:pt x="166" y="57"/>
                      </a:lnTo>
                      <a:lnTo>
                        <a:pt x="165" y="58"/>
                      </a:lnTo>
                      <a:lnTo>
                        <a:pt x="164" y="58"/>
                      </a:lnTo>
                      <a:lnTo>
                        <a:pt x="163" y="59"/>
                      </a:lnTo>
                      <a:lnTo>
                        <a:pt x="162" y="59"/>
                      </a:lnTo>
                      <a:lnTo>
                        <a:pt x="162" y="60"/>
                      </a:lnTo>
                      <a:lnTo>
                        <a:pt x="161" y="61"/>
                      </a:lnTo>
                      <a:lnTo>
                        <a:pt x="159" y="62"/>
                      </a:lnTo>
                      <a:lnTo>
                        <a:pt x="158" y="62"/>
                      </a:lnTo>
                      <a:lnTo>
                        <a:pt x="157" y="63"/>
                      </a:lnTo>
                      <a:lnTo>
                        <a:pt x="156" y="63"/>
                      </a:lnTo>
                      <a:lnTo>
                        <a:pt x="155" y="63"/>
                      </a:lnTo>
                      <a:lnTo>
                        <a:pt x="154" y="64"/>
                      </a:lnTo>
                      <a:lnTo>
                        <a:pt x="153" y="65"/>
                      </a:lnTo>
                      <a:lnTo>
                        <a:pt x="151" y="65"/>
                      </a:lnTo>
                      <a:lnTo>
                        <a:pt x="149" y="66"/>
                      </a:lnTo>
                      <a:lnTo>
                        <a:pt x="146" y="66"/>
                      </a:lnTo>
                      <a:lnTo>
                        <a:pt x="143" y="66"/>
                      </a:lnTo>
                      <a:lnTo>
                        <a:pt x="139" y="65"/>
                      </a:lnTo>
                      <a:lnTo>
                        <a:pt x="138" y="65"/>
                      </a:lnTo>
                      <a:lnTo>
                        <a:pt x="137" y="65"/>
                      </a:lnTo>
                      <a:lnTo>
                        <a:pt x="136" y="65"/>
                      </a:lnTo>
                      <a:lnTo>
                        <a:pt x="136" y="64"/>
                      </a:lnTo>
                      <a:lnTo>
                        <a:pt x="135" y="64"/>
                      </a:lnTo>
                      <a:lnTo>
                        <a:pt x="134" y="63"/>
                      </a:lnTo>
                      <a:lnTo>
                        <a:pt x="133" y="63"/>
                      </a:lnTo>
                      <a:lnTo>
                        <a:pt x="132" y="62"/>
                      </a:lnTo>
                      <a:lnTo>
                        <a:pt x="132" y="63"/>
                      </a:lnTo>
                      <a:lnTo>
                        <a:pt x="131" y="64"/>
                      </a:lnTo>
                      <a:lnTo>
                        <a:pt x="130" y="65"/>
                      </a:lnTo>
                      <a:lnTo>
                        <a:pt x="129" y="67"/>
                      </a:lnTo>
                      <a:lnTo>
                        <a:pt x="128" y="69"/>
                      </a:lnTo>
                      <a:lnTo>
                        <a:pt x="126" y="71"/>
                      </a:lnTo>
                      <a:lnTo>
                        <a:pt x="124" y="73"/>
                      </a:lnTo>
                      <a:lnTo>
                        <a:pt x="122" y="74"/>
                      </a:lnTo>
                      <a:lnTo>
                        <a:pt x="122" y="75"/>
                      </a:lnTo>
                      <a:lnTo>
                        <a:pt x="122" y="77"/>
                      </a:lnTo>
                      <a:lnTo>
                        <a:pt x="122" y="80"/>
                      </a:lnTo>
                      <a:lnTo>
                        <a:pt x="121" y="84"/>
                      </a:lnTo>
                      <a:lnTo>
                        <a:pt x="120" y="88"/>
                      </a:lnTo>
                      <a:lnTo>
                        <a:pt x="119" y="91"/>
                      </a:lnTo>
                      <a:lnTo>
                        <a:pt x="117" y="94"/>
                      </a:lnTo>
                      <a:lnTo>
                        <a:pt x="114" y="96"/>
                      </a:lnTo>
                      <a:lnTo>
                        <a:pt x="111" y="96"/>
                      </a:lnTo>
                      <a:lnTo>
                        <a:pt x="109" y="96"/>
                      </a:lnTo>
                      <a:lnTo>
                        <a:pt x="107" y="96"/>
                      </a:lnTo>
                      <a:lnTo>
                        <a:pt x="106" y="96"/>
                      </a:lnTo>
                      <a:lnTo>
                        <a:pt x="104" y="95"/>
                      </a:lnTo>
                      <a:lnTo>
                        <a:pt x="103" y="94"/>
                      </a:lnTo>
                      <a:lnTo>
                        <a:pt x="102" y="92"/>
                      </a:lnTo>
                      <a:lnTo>
                        <a:pt x="101" y="91"/>
                      </a:lnTo>
                      <a:lnTo>
                        <a:pt x="101" y="90"/>
                      </a:lnTo>
                      <a:lnTo>
                        <a:pt x="101" y="89"/>
                      </a:lnTo>
                      <a:lnTo>
                        <a:pt x="100" y="88"/>
                      </a:lnTo>
                      <a:lnTo>
                        <a:pt x="100" y="87"/>
                      </a:lnTo>
                      <a:lnTo>
                        <a:pt x="99" y="87"/>
                      </a:lnTo>
                      <a:lnTo>
                        <a:pt x="98" y="87"/>
                      </a:lnTo>
                      <a:lnTo>
                        <a:pt x="96" y="87"/>
                      </a:lnTo>
                      <a:lnTo>
                        <a:pt x="94" y="88"/>
                      </a:lnTo>
                      <a:lnTo>
                        <a:pt x="92" y="88"/>
                      </a:lnTo>
                      <a:lnTo>
                        <a:pt x="90" y="88"/>
                      </a:lnTo>
                      <a:lnTo>
                        <a:pt x="88" y="89"/>
                      </a:lnTo>
                      <a:lnTo>
                        <a:pt x="85" y="89"/>
                      </a:lnTo>
                      <a:lnTo>
                        <a:pt x="83" y="89"/>
                      </a:lnTo>
                      <a:lnTo>
                        <a:pt x="80" y="89"/>
                      </a:lnTo>
                      <a:lnTo>
                        <a:pt x="78" y="89"/>
                      </a:lnTo>
                      <a:lnTo>
                        <a:pt x="75" y="89"/>
                      </a:lnTo>
                      <a:lnTo>
                        <a:pt x="73" y="88"/>
                      </a:lnTo>
                      <a:lnTo>
                        <a:pt x="71" y="88"/>
                      </a:lnTo>
                      <a:lnTo>
                        <a:pt x="69" y="87"/>
                      </a:lnTo>
                      <a:lnTo>
                        <a:pt x="67" y="88"/>
                      </a:lnTo>
                      <a:lnTo>
                        <a:pt x="65" y="89"/>
                      </a:lnTo>
                      <a:lnTo>
                        <a:pt x="62" y="90"/>
                      </a:lnTo>
                      <a:lnTo>
                        <a:pt x="59" y="92"/>
                      </a:lnTo>
                      <a:lnTo>
                        <a:pt x="56" y="93"/>
                      </a:lnTo>
                      <a:lnTo>
                        <a:pt x="52" y="95"/>
                      </a:lnTo>
                      <a:lnTo>
                        <a:pt x="48" y="96"/>
                      </a:lnTo>
                      <a:lnTo>
                        <a:pt x="47" y="96"/>
                      </a:lnTo>
                      <a:lnTo>
                        <a:pt x="45" y="96"/>
                      </a:lnTo>
                      <a:lnTo>
                        <a:pt x="44" y="97"/>
                      </a:lnTo>
                      <a:lnTo>
                        <a:pt x="43" y="97"/>
                      </a:lnTo>
                      <a:lnTo>
                        <a:pt x="41" y="97"/>
                      </a:lnTo>
                      <a:lnTo>
                        <a:pt x="40" y="97"/>
                      </a:lnTo>
                      <a:lnTo>
                        <a:pt x="38" y="98"/>
                      </a:lnTo>
                      <a:lnTo>
                        <a:pt x="36" y="98"/>
                      </a:lnTo>
                      <a:lnTo>
                        <a:pt x="33" y="97"/>
                      </a:lnTo>
                      <a:lnTo>
                        <a:pt x="30" y="97"/>
                      </a:lnTo>
                      <a:lnTo>
                        <a:pt x="26" y="96"/>
                      </a:lnTo>
                      <a:lnTo>
                        <a:pt x="23" y="96"/>
                      </a:lnTo>
                      <a:lnTo>
                        <a:pt x="20" y="94"/>
                      </a:lnTo>
                      <a:lnTo>
                        <a:pt x="16" y="93"/>
                      </a:lnTo>
                      <a:lnTo>
                        <a:pt x="13" y="91"/>
                      </a:lnTo>
                      <a:lnTo>
                        <a:pt x="10" y="89"/>
                      </a:lnTo>
                      <a:lnTo>
                        <a:pt x="7" y="86"/>
                      </a:lnTo>
                      <a:lnTo>
                        <a:pt x="5" y="83"/>
                      </a:lnTo>
                      <a:lnTo>
                        <a:pt x="3" y="80"/>
                      </a:lnTo>
                      <a:lnTo>
                        <a:pt x="1" y="76"/>
                      </a:lnTo>
                      <a:lnTo>
                        <a:pt x="0" y="73"/>
                      </a:lnTo>
                      <a:lnTo>
                        <a:pt x="0" y="68"/>
                      </a:lnTo>
                      <a:lnTo>
                        <a:pt x="0" y="63"/>
                      </a:lnTo>
                      <a:lnTo>
                        <a:pt x="2"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09" name="Freeform 2128">
                  <a:extLst>
                    <a:ext uri="{FF2B5EF4-FFF2-40B4-BE49-F238E27FC236}">
                      <a16:creationId xmlns:a16="http://schemas.microsoft.com/office/drawing/2014/main" id="{DA611983-9A73-44FC-8470-9224B8D49532}"/>
                    </a:ext>
                  </a:extLst>
                </p:cNvPr>
                <p:cNvSpPr>
                  <a:spLocks/>
                </p:cNvSpPr>
                <p:nvPr/>
              </p:nvSpPr>
              <p:spPr bwMode="auto">
                <a:xfrm>
                  <a:off x="1151" y="179"/>
                  <a:ext cx="163" cy="91"/>
                </a:xfrm>
                <a:custGeom>
                  <a:avLst/>
                  <a:gdLst>
                    <a:gd name="T0" fmla="*/ 8 w 163"/>
                    <a:gd name="T1" fmla="*/ 38 h 91"/>
                    <a:gd name="T2" fmla="*/ 21 w 163"/>
                    <a:gd name="T3" fmla="*/ 19 h 91"/>
                    <a:gd name="T4" fmla="*/ 37 w 163"/>
                    <a:gd name="T5" fmla="*/ 6 h 91"/>
                    <a:gd name="T6" fmla="*/ 56 w 163"/>
                    <a:gd name="T7" fmla="*/ 0 h 91"/>
                    <a:gd name="T8" fmla="*/ 68 w 163"/>
                    <a:gd name="T9" fmla="*/ 1 h 91"/>
                    <a:gd name="T10" fmla="*/ 77 w 163"/>
                    <a:gd name="T11" fmla="*/ 4 h 91"/>
                    <a:gd name="T12" fmla="*/ 90 w 163"/>
                    <a:gd name="T13" fmla="*/ 9 h 91"/>
                    <a:gd name="T14" fmla="*/ 98 w 163"/>
                    <a:gd name="T15" fmla="*/ 13 h 91"/>
                    <a:gd name="T16" fmla="*/ 103 w 163"/>
                    <a:gd name="T17" fmla="*/ 14 h 91"/>
                    <a:gd name="T18" fmla="*/ 108 w 163"/>
                    <a:gd name="T19" fmla="*/ 13 h 91"/>
                    <a:gd name="T20" fmla="*/ 113 w 163"/>
                    <a:gd name="T21" fmla="*/ 14 h 91"/>
                    <a:gd name="T22" fmla="*/ 117 w 163"/>
                    <a:gd name="T23" fmla="*/ 14 h 91"/>
                    <a:gd name="T24" fmla="*/ 123 w 163"/>
                    <a:gd name="T25" fmla="*/ 17 h 91"/>
                    <a:gd name="T26" fmla="*/ 126 w 163"/>
                    <a:gd name="T27" fmla="*/ 21 h 91"/>
                    <a:gd name="T28" fmla="*/ 129 w 163"/>
                    <a:gd name="T29" fmla="*/ 23 h 91"/>
                    <a:gd name="T30" fmla="*/ 136 w 163"/>
                    <a:gd name="T31" fmla="*/ 25 h 91"/>
                    <a:gd name="T32" fmla="*/ 146 w 163"/>
                    <a:gd name="T33" fmla="*/ 29 h 91"/>
                    <a:gd name="T34" fmla="*/ 156 w 163"/>
                    <a:gd name="T35" fmla="*/ 38 h 91"/>
                    <a:gd name="T36" fmla="*/ 159 w 163"/>
                    <a:gd name="T37" fmla="*/ 41 h 91"/>
                    <a:gd name="T38" fmla="*/ 162 w 163"/>
                    <a:gd name="T39" fmla="*/ 44 h 91"/>
                    <a:gd name="T40" fmla="*/ 163 w 163"/>
                    <a:gd name="T41" fmla="*/ 51 h 91"/>
                    <a:gd name="T42" fmla="*/ 159 w 163"/>
                    <a:gd name="T43" fmla="*/ 55 h 91"/>
                    <a:gd name="T44" fmla="*/ 157 w 163"/>
                    <a:gd name="T45" fmla="*/ 57 h 91"/>
                    <a:gd name="T46" fmla="*/ 153 w 163"/>
                    <a:gd name="T47" fmla="*/ 59 h 91"/>
                    <a:gd name="T48" fmla="*/ 149 w 163"/>
                    <a:gd name="T49" fmla="*/ 61 h 91"/>
                    <a:gd name="T50" fmla="*/ 139 w 163"/>
                    <a:gd name="T51" fmla="*/ 62 h 91"/>
                    <a:gd name="T52" fmla="*/ 133 w 163"/>
                    <a:gd name="T53" fmla="*/ 60 h 91"/>
                    <a:gd name="T54" fmla="*/ 130 w 163"/>
                    <a:gd name="T55" fmla="*/ 59 h 91"/>
                    <a:gd name="T56" fmla="*/ 127 w 163"/>
                    <a:gd name="T57" fmla="*/ 61 h 91"/>
                    <a:gd name="T58" fmla="*/ 121 w 163"/>
                    <a:gd name="T59" fmla="*/ 68 h 91"/>
                    <a:gd name="T60" fmla="*/ 119 w 163"/>
                    <a:gd name="T61" fmla="*/ 75 h 91"/>
                    <a:gd name="T62" fmla="*/ 114 w 163"/>
                    <a:gd name="T63" fmla="*/ 88 h 91"/>
                    <a:gd name="T64" fmla="*/ 106 w 163"/>
                    <a:gd name="T65" fmla="*/ 90 h 91"/>
                    <a:gd name="T66" fmla="*/ 101 w 163"/>
                    <a:gd name="T67" fmla="*/ 87 h 91"/>
                    <a:gd name="T68" fmla="*/ 99 w 163"/>
                    <a:gd name="T69" fmla="*/ 83 h 91"/>
                    <a:gd name="T70" fmla="*/ 96 w 163"/>
                    <a:gd name="T71" fmla="*/ 82 h 91"/>
                    <a:gd name="T72" fmla="*/ 90 w 163"/>
                    <a:gd name="T73" fmla="*/ 83 h 91"/>
                    <a:gd name="T74" fmla="*/ 81 w 163"/>
                    <a:gd name="T75" fmla="*/ 84 h 91"/>
                    <a:gd name="T76" fmla="*/ 72 w 163"/>
                    <a:gd name="T77" fmla="*/ 82 h 91"/>
                    <a:gd name="T78" fmla="*/ 70 w 163"/>
                    <a:gd name="T79" fmla="*/ 82 h 91"/>
                    <a:gd name="T80" fmla="*/ 64 w 163"/>
                    <a:gd name="T81" fmla="*/ 84 h 91"/>
                    <a:gd name="T82" fmla="*/ 57 w 163"/>
                    <a:gd name="T83" fmla="*/ 86 h 91"/>
                    <a:gd name="T84" fmla="*/ 49 w 163"/>
                    <a:gd name="T85" fmla="*/ 89 h 91"/>
                    <a:gd name="T86" fmla="*/ 43 w 163"/>
                    <a:gd name="T87" fmla="*/ 90 h 91"/>
                    <a:gd name="T88" fmla="*/ 37 w 163"/>
                    <a:gd name="T89" fmla="*/ 91 h 91"/>
                    <a:gd name="T90" fmla="*/ 25 w 163"/>
                    <a:gd name="T91" fmla="*/ 90 h 91"/>
                    <a:gd name="T92" fmla="*/ 12 w 163"/>
                    <a:gd name="T93" fmla="*/ 85 h 91"/>
                    <a:gd name="T94" fmla="*/ 3 w 163"/>
                    <a:gd name="T95" fmla="*/ 75 h 91"/>
                    <a:gd name="T96" fmla="*/ 1 w 163"/>
                    <a:gd name="T97" fmla="*/ 59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63" h="91">
                      <a:moveTo>
                        <a:pt x="2" y="54"/>
                      </a:moveTo>
                      <a:lnTo>
                        <a:pt x="4" y="48"/>
                      </a:lnTo>
                      <a:lnTo>
                        <a:pt x="6" y="43"/>
                      </a:lnTo>
                      <a:lnTo>
                        <a:pt x="8" y="38"/>
                      </a:lnTo>
                      <a:lnTo>
                        <a:pt x="11" y="33"/>
                      </a:lnTo>
                      <a:lnTo>
                        <a:pt x="14" y="28"/>
                      </a:lnTo>
                      <a:lnTo>
                        <a:pt x="18" y="24"/>
                      </a:lnTo>
                      <a:lnTo>
                        <a:pt x="21" y="19"/>
                      </a:lnTo>
                      <a:lnTo>
                        <a:pt x="25" y="15"/>
                      </a:lnTo>
                      <a:lnTo>
                        <a:pt x="29" y="12"/>
                      </a:lnTo>
                      <a:lnTo>
                        <a:pt x="33" y="9"/>
                      </a:lnTo>
                      <a:lnTo>
                        <a:pt x="37" y="6"/>
                      </a:lnTo>
                      <a:lnTo>
                        <a:pt x="41" y="4"/>
                      </a:lnTo>
                      <a:lnTo>
                        <a:pt x="46" y="2"/>
                      </a:lnTo>
                      <a:lnTo>
                        <a:pt x="51" y="1"/>
                      </a:lnTo>
                      <a:lnTo>
                        <a:pt x="56" y="0"/>
                      </a:lnTo>
                      <a:lnTo>
                        <a:pt x="61" y="0"/>
                      </a:lnTo>
                      <a:lnTo>
                        <a:pt x="63" y="0"/>
                      </a:lnTo>
                      <a:lnTo>
                        <a:pt x="65" y="0"/>
                      </a:lnTo>
                      <a:lnTo>
                        <a:pt x="68" y="1"/>
                      </a:lnTo>
                      <a:lnTo>
                        <a:pt x="70" y="1"/>
                      </a:lnTo>
                      <a:lnTo>
                        <a:pt x="72" y="2"/>
                      </a:lnTo>
                      <a:lnTo>
                        <a:pt x="75" y="3"/>
                      </a:lnTo>
                      <a:lnTo>
                        <a:pt x="77" y="4"/>
                      </a:lnTo>
                      <a:lnTo>
                        <a:pt x="79" y="5"/>
                      </a:lnTo>
                      <a:lnTo>
                        <a:pt x="83" y="6"/>
                      </a:lnTo>
                      <a:lnTo>
                        <a:pt x="87" y="8"/>
                      </a:lnTo>
                      <a:lnTo>
                        <a:pt x="90" y="9"/>
                      </a:lnTo>
                      <a:lnTo>
                        <a:pt x="92" y="11"/>
                      </a:lnTo>
                      <a:lnTo>
                        <a:pt x="95" y="11"/>
                      </a:lnTo>
                      <a:lnTo>
                        <a:pt x="96" y="12"/>
                      </a:lnTo>
                      <a:lnTo>
                        <a:pt x="98" y="13"/>
                      </a:lnTo>
                      <a:lnTo>
                        <a:pt x="100" y="13"/>
                      </a:lnTo>
                      <a:lnTo>
                        <a:pt x="101" y="13"/>
                      </a:lnTo>
                      <a:lnTo>
                        <a:pt x="102" y="14"/>
                      </a:lnTo>
                      <a:lnTo>
                        <a:pt x="103" y="14"/>
                      </a:lnTo>
                      <a:lnTo>
                        <a:pt x="104" y="14"/>
                      </a:lnTo>
                      <a:lnTo>
                        <a:pt x="106" y="14"/>
                      </a:lnTo>
                      <a:lnTo>
                        <a:pt x="107" y="14"/>
                      </a:lnTo>
                      <a:lnTo>
                        <a:pt x="108" y="13"/>
                      </a:lnTo>
                      <a:lnTo>
                        <a:pt x="110" y="13"/>
                      </a:lnTo>
                      <a:lnTo>
                        <a:pt x="111" y="13"/>
                      </a:lnTo>
                      <a:lnTo>
                        <a:pt x="112" y="14"/>
                      </a:lnTo>
                      <a:lnTo>
                        <a:pt x="113" y="14"/>
                      </a:lnTo>
                      <a:lnTo>
                        <a:pt x="114" y="14"/>
                      </a:lnTo>
                      <a:lnTo>
                        <a:pt x="115" y="14"/>
                      </a:lnTo>
                      <a:lnTo>
                        <a:pt x="116" y="14"/>
                      </a:lnTo>
                      <a:lnTo>
                        <a:pt x="117" y="14"/>
                      </a:lnTo>
                      <a:lnTo>
                        <a:pt x="118" y="15"/>
                      </a:lnTo>
                      <a:lnTo>
                        <a:pt x="120" y="15"/>
                      </a:lnTo>
                      <a:lnTo>
                        <a:pt x="121" y="16"/>
                      </a:lnTo>
                      <a:lnTo>
                        <a:pt x="123" y="17"/>
                      </a:lnTo>
                      <a:lnTo>
                        <a:pt x="124" y="18"/>
                      </a:lnTo>
                      <a:lnTo>
                        <a:pt x="125" y="19"/>
                      </a:lnTo>
                      <a:lnTo>
                        <a:pt x="126" y="20"/>
                      </a:lnTo>
                      <a:lnTo>
                        <a:pt x="126" y="21"/>
                      </a:lnTo>
                      <a:lnTo>
                        <a:pt x="127" y="23"/>
                      </a:lnTo>
                      <a:lnTo>
                        <a:pt x="128" y="23"/>
                      </a:lnTo>
                      <a:lnTo>
                        <a:pt x="129" y="23"/>
                      </a:lnTo>
                      <a:lnTo>
                        <a:pt x="130" y="23"/>
                      </a:lnTo>
                      <a:lnTo>
                        <a:pt x="132" y="24"/>
                      </a:lnTo>
                      <a:lnTo>
                        <a:pt x="134" y="24"/>
                      </a:lnTo>
                      <a:lnTo>
                        <a:pt x="136" y="25"/>
                      </a:lnTo>
                      <a:lnTo>
                        <a:pt x="139" y="26"/>
                      </a:lnTo>
                      <a:lnTo>
                        <a:pt x="141" y="27"/>
                      </a:lnTo>
                      <a:lnTo>
                        <a:pt x="144" y="28"/>
                      </a:lnTo>
                      <a:lnTo>
                        <a:pt x="146" y="29"/>
                      </a:lnTo>
                      <a:lnTo>
                        <a:pt x="149" y="31"/>
                      </a:lnTo>
                      <a:lnTo>
                        <a:pt x="151" y="33"/>
                      </a:lnTo>
                      <a:lnTo>
                        <a:pt x="154" y="35"/>
                      </a:lnTo>
                      <a:lnTo>
                        <a:pt x="156" y="38"/>
                      </a:lnTo>
                      <a:lnTo>
                        <a:pt x="158" y="41"/>
                      </a:lnTo>
                      <a:lnTo>
                        <a:pt x="159" y="41"/>
                      </a:lnTo>
                      <a:lnTo>
                        <a:pt x="160" y="42"/>
                      </a:lnTo>
                      <a:lnTo>
                        <a:pt x="161" y="43"/>
                      </a:lnTo>
                      <a:lnTo>
                        <a:pt x="162" y="44"/>
                      </a:lnTo>
                      <a:lnTo>
                        <a:pt x="163" y="45"/>
                      </a:lnTo>
                      <a:lnTo>
                        <a:pt x="163" y="47"/>
                      </a:lnTo>
                      <a:lnTo>
                        <a:pt x="163" y="49"/>
                      </a:lnTo>
                      <a:lnTo>
                        <a:pt x="163" y="51"/>
                      </a:lnTo>
                      <a:lnTo>
                        <a:pt x="161" y="53"/>
                      </a:lnTo>
                      <a:lnTo>
                        <a:pt x="161" y="54"/>
                      </a:lnTo>
                      <a:lnTo>
                        <a:pt x="160" y="54"/>
                      </a:lnTo>
                      <a:lnTo>
                        <a:pt x="159" y="55"/>
                      </a:lnTo>
                      <a:lnTo>
                        <a:pt x="158" y="56"/>
                      </a:lnTo>
                      <a:lnTo>
                        <a:pt x="157" y="57"/>
                      </a:lnTo>
                      <a:lnTo>
                        <a:pt x="155" y="58"/>
                      </a:lnTo>
                      <a:lnTo>
                        <a:pt x="154" y="59"/>
                      </a:lnTo>
                      <a:lnTo>
                        <a:pt x="153" y="59"/>
                      </a:lnTo>
                      <a:lnTo>
                        <a:pt x="152" y="59"/>
                      </a:lnTo>
                      <a:lnTo>
                        <a:pt x="151" y="59"/>
                      </a:lnTo>
                      <a:lnTo>
                        <a:pt x="150" y="60"/>
                      </a:lnTo>
                      <a:lnTo>
                        <a:pt x="149" y="61"/>
                      </a:lnTo>
                      <a:lnTo>
                        <a:pt x="147" y="61"/>
                      </a:lnTo>
                      <a:lnTo>
                        <a:pt x="145" y="62"/>
                      </a:lnTo>
                      <a:lnTo>
                        <a:pt x="142" y="62"/>
                      </a:lnTo>
                      <a:lnTo>
                        <a:pt x="139" y="62"/>
                      </a:lnTo>
                      <a:lnTo>
                        <a:pt x="136" y="61"/>
                      </a:lnTo>
                      <a:lnTo>
                        <a:pt x="135" y="61"/>
                      </a:lnTo>
                      <a:lnTo>
                        <a:pt x="134" y="61"/>
                      </a:lnTo>
                      <a:lnTo>
                        <a:pt x="133" y="60"/>
                      </a:lnTo>
                      <a:lnTo>
                        <a:pt x="132" y="60"/>
                      </a:lnTo>
                      <a:lnTo>
                        <a:pt x="131" y="59"/>
                      </a:lnTo>
                      <a:lnTo>
                        <a:pt x="130" y="59"/>
                      </a:lnTo>
                      <a:lnTo>
                        <a:pt x="129" y="59"/>
                      </a:lnTo>
                      <a:lnTo>
                        <a:pt x="128" y="60"/>
                      </a:lnTo>
                      <a:lnTo>
                        <a:pt x="127" y="61"/>
                      </a:lnTo>
                      <a:lnTo>
                        <a:pt x="126" y="63"/>
                      </a:lnTo>
                      <a:lnTo>
                        <a:pt x="124" y="65"/>
                      </a:lnTo>
                      <a:lnTo>
                        <a:pt x="123" y="67"/>
                      </a:lnTo>
                      <a:lnTo>
                        <a:pt x="121" y="68"/>
                      </a:lnTo>
                      <a:lnTo>
                        <a:pt x="119" y="69"/>
                      </a:lnTo>
                      <a:lnTo>
                        <a:pt x="119" y="70"/>
                      </a:lnTo>
                      <a:lnTo>
                        <a:pt x="119" y="72"/>
                      </a:lnTo>
                      <a:lnTo>
                        <a:pt x="119" y="75"/>
                      </a:lnTo>
                      <a:lnTo>
                        <a:pt x="118" y="79"/>
                      </a:lnTo>
                      <a:lnTo>
                        <a:pt x="117" y="82"/>
                      </a:lnTo>
                      <a:lnTo>
                        <a:pt x="116" y="85"/>
                      </a:lnTo>
                      <a:lnTo>
                        <a:pt x="114" y="88"/>
                      </a:lnTo>
                      <a:lnTo>
                        <a:pt x="112" y="89"/>
                      </a:lnTo>
                      <a:lnTo>
                        <a:pt x="109" y="90"/>
                      </a:lnTo>
                      <a:lnTo>
                        <a:pt x="107" y="90"/>
                      </a:lnTo>
                      <a:lnTo>
                        <a:pt x="106" y="90"/>
                      </a:lnTo>
                      <a:lnTo>
                        <a:pt x="104" y="89"/>
                      </a:lnTo>
                      <a:lnTo>
                        <a:pt x="103" y="89"/>
                      </a:lnTo>
                      <a:lnTo>
                        <a:pt x="102" y="88"/>
                      </a:lnTo>
                      <a:lnTo>
                        <a:pt x="101" y="87"/>
                      </a:lnTo>
                      <a:lnTo>
                        <a:pt x="100" y="85"/>
                      </a:lnTo>
                      <a:lnTo>
                        <a:pt x="100" y="84"/>
                      </a:lnTo>
                      <a:lnTo>
                        <a:pt x="99" y="84"/>
                      </a:lnTo>
                      <a:lnTo>
                        <a:pt x="99" y="83"/>
                      </a:lnTo>
                      <a:lnTo>
                        <a:pt x="99" y="82"/>
                      </a:lnTo>
                      <a:lnTo>
                        <a:pt x="98" y="82"/>
                      </a:lnTo>
                      <a:lnTo>
                        <a:pt x="96" y="82"/>
                      </a:lnTo>
                      <a:lnTo>
                        <a:pt x="95" y="82"/>
                      </a:lnTo>
                      <a:lnTo>
                        <a:pt x="93" y="83"/>
                      </a:lnTo>
                      <a:lnTo>
                        <a:pt x="92" y="83"/>
                      </a:lnTo>
                      <a:lnTo>
                        <a:pt x="90" y="83"/>
                      </a:lnTo>
                      <a:lnTo>
                        <a:pt x="87" y="83"/>
                      </a:lnTo>
                      <a:lnTo>
                        <a:pt x="85" y="83"/>
                      </a:lnTo>
                      <a:lnTo>
                        <a:pt x="83" y="84"/>
                      </a:lnTo>
                      <a:lnTo>
                        <a:pt x="81" y="84"/>
                      </a:lnTo>
                      <a:lnTo>
                        <a:pt x="78" y="83"/>
                      </a:lnTo>
                      <a:lnTo>
                        <a:pt x="76" y="83"/>
                      </a:lnTo>
                      <a:lnTo>
                        <a:pt x="74" y="83"/>
                      </a:lnTo>
                      <a:lnTo>
                        <a:pt x="72" y="82"/>
                      </a:lnTo>
                      <a:lnTo>
                        <a:pt x="71" y="82"/>
                      </a:lnTo>
                      <a:lnTo>
                        <a:pt x="70" y="82"/>
                      </a:lnTo>
                      <a:lnTo>
                        <a:pt x="68" y="82"/>
                      </a:lnTo>
                      <a:lnTo>
                        <a:pt x="67" y="83"/>
                      </a:lnTo>
                      <a:lnTo>
                        <a:pt x="66" y="83"/>
                      </a:lnTo>
                      <a:lnTo>
                        <a:pt x="64" y="84"/>
                      </a:lnTo>
                      <a:lnTo>
                        <a:pt x="63" y="84"/>
                      </a:lnTo>
                      <a:lnTo>
                        <a:pt x="61" y="85"/>
                      </a:lnTo>
                      <a:lnTo>
                        <a:pt x="59" y="86"/>
                      </a:lnTo>
                      <a:lnTo>
                        <a:pt x="57" y="86"/>
                      </a:lnTo>
                      <a:lnTo>
                        <a:pt x="55" y="87"/>
                      </a:lnTo>
                      <a:lnTo>
                        <a:pt x="53" y="87"/>
                      </a:lnTo>
                      <a:lnTo>
                        <a:pt x="51" y="88"/>
                      </a:lnTo>
                      <a:lnTo>
                        <a:pt x="49" y="89"/>
                      </a:lnTo>
                      <a:lnTo>
                        <a:pt x="47" y="89"/>
                      </a:lnTo>
                      <a:lnTo>
                        <a:pt x="46" y="89"/>
                      </a:lnTo>
                      <a:lnTo>
                        <a:pt x="45" y="90"/>
                      </a:lnTo>
                      <a:lnTo>
                        <a:pt x="43" y="90"/>
                      </a:lnTo>
                      <a:lnTo>
                        <a:pt x="42" y="90"/>
                      </a:lnTo>
                      <a:lnTo>
                        <a:pt x="40" y="91"/>
                      </a:lnTo>
                      <a:lnTo>
                        <a:pt x="39" y="91"/>
                      </a:lnTo>
                      <a:lnTo>
                        <a:pt x="37" y="91"/>
                      </a:lnTo>
                      <a:lnTo>
                        <a:pt x="35" y="91"/>
                      </a:lnTo>
                      <a:lnTo>
                        <a:pt x="32" y="91"/>
                      </a:lnTo>
                      <a:lnTo>
                        <a:pt x="29" y="91"/>
                      </a:lnTo>
                      <a:lnTo>
                        <a:pt x="25" y="90"/>
                      </a:lnTo>
                      <a:lnTo>
                        <a:pt x="22" y="89"/>
                      </a:lnTo>
                      <a:lnTo>
                        <a:pt x="19" y="88"/>
                      </a:lnTo>
                      <a:lnTo>
                        <a:pt x="15" y="87"/>
                      </a:lnTo>
                      <a:lnTo>
                        <a:pt x="12" y="85"/>
                      </a:lnTo>
                      <a:lnTo>
                        <a:pt x="9" y="83"/>
                      </a:lnTo>
                      <a:lnTo>
                        <a:pt x="7" y="81"/>
                      </a:lnTo>
                      <a:lnTo>
                        <a:pt x="4" y="78"/>
                      </a:lnTo>
                      <a:lnTo>
                        <a:pt x="3" y="75"/>
                      </a:lnTo>
                      <a:lnTo>
                        <a:pt x="1" y="71"/>
                      </a:lnTo>
                      <a:lnTo>
                        <a:pt x="0" y="68"/>
                      </a:lnTo>
                      <a:lnTo>
                        <a:pt x="0" y="63"/>
                      </a:lnTo>
                      <a:lnTo>
                        <a:pt x="1" y="59"/>
                      </a:lnTo>
                      <a:lnTo>
                        <a:pt x="2" y="54"/>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10" name="Freeform 2129">
                  <a:extLst>
                    <a:ext uri="{FF2B5EF4-FFF2-40B4-BE49-F238E27FC236}">
                      <a16:creationId xmlns:a16="http://schemas.microsoft.com/office/drawing/2014/main" id="{E7C5B232-8DBA-4F43-ADA1-F43D37A9AD57}"/>
                    </a:ext>
                  </a:extLst>
                </p:cNvPr>
                <p:cNvSpPr>
                  <a:spLocks/>
                </p:cNvSpPr>
                <p:nvPr/>
              </p:nvSpPr>
              <p:spPr bwMode="auto">
                <a:xfrm>
                  <a:off x="1154" y="182"/>
                  <a:ext cx="159" cy="85"/>
                </a:xfrm>
                <a:custGeom>
                  <a:avLst/>
                  <a:gdLst>
                    <a:gd name="T0" fmla="*/ 8 w 159"/>
                    <a:gd name="T1" fmla="*/ 35 h 85"/>
                    <a:gd name="T2" fmla="*/ 19 w 159"/>
                    <a:gd name="T3" fmla="*/ 18 h 85"/>
                    <a:gd name="T4" fmla="*/ 35 w 159"/>
                    <a:gd name="T5" fmla="*/ 5 h 85"/>
                    <a:gd name="T6" fmla="*/ 52 w 159"/>
                    <a:gd name="T7" fmla="*/ 0 h 85"/>
                    <a:gd name="T8" fmla="*/ 64 w 159"/>
                    <a:gd name="T9" fmla="*/ 0 h 85"/>
                    <a:gd name="T10" fmla="*/ 73 w 159"/>
                    <a:gd name="T11" fmla="*/ 3 h 85"/>
                    <a:gd name="T12" fmla="*/ 85 w 159"/>
                    <a:gd name="T13" fmla="*/ 9 h 85"/>
                    <a:gd name="T14" fmla="*/ 94 w 159"/>
                    <a:gd name="T15" fmla="*/ 12 h 85"/>
                    <a:gd name="T16" fmla="*/ 99 w 159"/>
                    <a:gd name="T17" fmla="*/ 13 h 85"/>
                    <a:gd name="T18" fmla="*/ 104 w 159"/>
                    <a:gd name="T19" fmla="*/ 13 h 85"/>
                    <a:gd name="T20" fmla="*/ 109 w 159"/>
                    <a:gd name="T21" fmla="*/ 13 h 85"/>
                    <a:gd name="T22" fmla="*/ 113 w 159"/>
                    <a:gd name="T23" fmla="*/ 13 h 85"/>
                    <a:gd name="T24" fmla="*/ 119 w 159"/>
                    <a:gd name="T25" fmla="*/ 16 h 85"/>
                    <a:gd name="T26" fmla="*/ 122 w 159"/>
                    <a:gd name="T27" fmla="*/ 20 h 85"/>
                    <a:gd name="T28" fmla="*/ 125 w 159"/>
                    <a:gd name="T29" fmla="*/ 21 h 85"/>
                    <a:gd name="T30" fmla="*/ 132 w 159"/>
                    <a:gd name="T31" fmla="*/ 23 h 85"/>
                    <a:gd name="T32" fmla="*/ 142 w 159"/>
                    <a:gd name="T33" fmla="*/ 27 h 85"/>
                    <a:gd name="T34" fmla="*/ 152 w 159"/>
                    <a:gd name="T35" fmla="*/ 35 h 85"/>
                    <a:gd name="T36" fmla="*/ 154 w 159"/>
                    <a:gd name="T37" fmla="*/ 38 h 85"/>
                    <a:gd name="T38" fmla="*/ 157 w 159"/>
                    <a:gd name="T39" fmla="*/ 41 h 85"/>
                    <a:gd name="T40" fmla="*/ 158 w 159"/>
                    <a:gd name="T41" fmla="*/ 48 h 85"/>
                    <a:gd name="T42" fmla="*/ 155 w 159"/>
                    <a:gd name="T43" fmla="*/ 51 h 85"/>
                    <a:gd name="T44" fmla="*/ 152 w 159"/>
                    <a:gd name="T45" fmla="*/ 53 h 85"/>
                    <a:gd name="T46" fmla="*/ 149 w 159"/>
                    <a:gd name="T47" fmla="*/ 55 h 85"/>
                    <a:gd name="T48" fmla="*/ 145 w 159"/>
                    <a:gd name="T49" fmla="*/ 56 h 85"/>
                    <a:gd name="T50" fmla="*/ 135 w 159"/>
                    <a:gd name="T51" fmla="*/ 57 h 85"/>
                    <a:gd name="T52" fmla="*/ 130 w 159"/>
                    <a:gd name="T53" fmla="*/ 56 h 85"/>
                    <a:gd name="T54" fmla="*/ 127 w 159"/>
                    <a:gd name="T55" fmla="*/ 55 h 85"/>
                    <a:gd name="T56" fmla="*/ 123 w 159"/>
                    <a:gd name="T57" fmla="*/ 58 h 85"/>
                    <a:gd name="T58" fmla="*/ 117 w 159"/>
                    <a:gd name="T59" fmla="*/ 64 h 85"/>
                    <a:gd name="T60" fmla="*/ 115 w 159"/>
                    <a:gd name="T61" fmla="*/ 70 h 85"/>
                    <a:gd name="T62" fmla="*/ 111 w 159"/>
                    <a:gd name="T63" fmla="*/ 81 h 85"/>
                    <a:gd name="T64" fmla="*/ 104 w 159"/>
                    <a:gd name="T65" fmla="*/ 84 h 85"/>
                    <a:gd name="T66" fmla="*/ 99 w 159"/>
                    <a:gd name="T67" fmla="*/ 81 h 85"/>
                    <a:gd name="T68" fmla="*/ 97 w 159"/>
                    <a:gd name="T69" fmla="*/ 78 h 85"/>
                    <a:gd name="T70" fmla="*/ 95 w 159"/>
                    <a:gd name="T71" fmla="*/ 78 h 85"/>
                    <a:gd name="T72" fmla="*/ 89 w 159"/>
                    <a:gd name="T73" fmla="*/ 78 h 85"/>
                    <a:gd name="T74" fmla="*/ 81 w 159"/>
                    <a:gd name="T75" fmla="*/ 78 h 85"/>
                    <a:gd name="T76" fmla="*/ 74 w 159"/>
                    <a:gd name="T77" fmla="*/ 77 h 85"/>
                    <a:gd name="T78" fmla="*/ 70 w 159"/>
                    <a:gd name="T79" fmla="*/ 77 h 85"/>
                    <a:gd name="T80" fmla="*/ 64 w 159"/>
                    <a:gd name="T81" fmla="*/ 78 h 85"/>
                    <a:gd name="T82" fmla="*/ 56 w 159"/>
                    <a:gd name="T83" fmla="*/ 80 h 85"/>
                    <a:gd name="T84" fmla="*/ 48 w 159"/>
                    <a:gd name="T85" fmla="*/ 82 h 85"/>
                    <a:gd name="T86" fmla="*/ 42 w 159"/>
                    <a:gd name="T87" fmla="*/ 83 h 85"/>
                    <a:gd name="T88" fmla="*/ 35 w 159"/>
                    <a:gd name="T89" fmla="*/ 85 h 85"/>
                    <a:gd name="T90" fmla="*/ 24 w 159"/>
                    <a:gd name="T91" fmla="*/ 84 h 85"/>
                    <a:gd name="T92" fmla="*/ 11 w 159"/>
                    <a:gd name="T93" fmla="*/ 79 h 85"/>
                    <a:gd name="T94" fmla="*/ 2 w 159"/>
                    <a:gd name="T95" fmla="*/ 70 h 85"/>
                    <a:gd name="T96" fmla="*/ 0 w 159"/>
                    <a:gd name="T97" fmla="*/ 55 h 8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59" h="85">
                      <a:moveTo>
                        <a:pt x="2" y="50"/>
                      </a:moveTo>
                      <a:lnTo>
                        <a:pt x="3" y="45"/>
                      </a:lnTo>
                      <a:lnTo>
                        <a:pt x="5" y="40"/>
                      </a:lnTo>
                      <a:lnTo>
                        <a:pt x="8" y="35"/>
                      </a:lnTo>
                      <a:lnTo>
                        <a:pt x="10" y="30"/>
                      </a:lnTo>
                      <a:lnTo>
                        <a:pt x="13" y="26"/>
                      </a:lnTo>
                      <a:lnTo>
                        <a:pt x="16" y="22"/>
                      </a:lnTo>
                      <a:lnTo>
                        <a:pt x="19" y="18"/>
                      </a:lnTo>
                      <a:lnTo>
                        <a:pt x="23" y="14"/>
                      </a:lnTo>
                      <a:lnTo>
                        <a:pt x="27" y="11"/>
                      </a:lnTo>
                      <a:lnTo>
                        <a:pt x="30" y="8"/>
                      </a:lnTo>
                      <a:lnTo>
                        <a:pt x="35" y="5"/>
                      </a:lnTo>
                      <a:lnTo>
                        <a:pt x="39" y="3"/>
                      </a:lnTo>
                      <a:lnTo>
                        <a:pt x="43" y="2"/>
                      </a:lnTo>
                      <a:lnTo>
                        <a:pt x="48" y="1"/>
                      </a:lnTo>
                      <a:lnTo>
                        <a:pt x="52" y="0"/>
                      </a:lnTo>
                      <a:lnTo>
                        <a:pt x="57" y="0"/>
                      </a:lnTo>
                      <a:lnTo>
                        <a:pt x="59" y="0"/>
                      </a:lnTo>
                      <a:lnTo>
                        <a:pt x="61" y="0"/>
                      </a:lnTo>
                      <a:lnTo>
                        <a:pt x="64" y="0"/>
                      </a:lnTo>
                      <a:lnTo>
                        <a:pt x="66" y="1"/>
                      </a:lnTo>
                      <a:lnTo>
                        <a:pt x="68" y="2"/>
                      </a:lnTo>
                      <a:lnTo>
                        <a:pt x="71" y="2"/>
                      </a:lnTo>
                      <a:lnTo>
                        <a:pt x="73" y="3"/>
                      </a:lnTo>
                      <a:lnTo>
                        <a:pt x="75" y="4"/>
                      </a:lnTo>
                      <a:lnTo>
                        <a:pt x="79" y="6"/>
                      </a:lnTo>
                      <a:lnTo>
                        <a:pt x="82" y="7"/>
                      </a:lnTo>
                      <a:lnTo>
                        <a:pt x="85" y="9"/>
                      </a:lnTo>
                      <a:lnTo>
                        <a:pt x="88" y="10"/>
                      </a:lnTo>
                      <a:lnTo>
                        <a:pt x="90" y="11"/>
                      </a:lnTo>
                      <a:lnTo>
                        <a:pt x="92" y="11"/>
                      </a:lnTo>
                      <a:lnTo>
                        <a:pt x="94" y="12"/>
                      </a:lnTo>
                      <a:lnTo>
                        <a:pt x="95" y="12"/>
                      </a:lnTo>
                      <a:lnTo>
                        <a:pt x="97" y="13"/>
                      </a:lnTo>
                      <a:lnTo>
                        <a:pt x="98" y="13"/>
                      </a:lnTo>
                      <a:lnTo>
                        <a:pt x="99" y="13"/>
                      </a:lnTo>
                      <a:lnTo>
                        <a:pt x="100" y="13"/>
                      </a:lnTo>
                      <a:lnTo>
                        <a:pt x="101" y="13"/>
                      </a:lnTo>
                      <a:lnTo>
                        <a:pt x="103" y="13"/>
                      </a:lnTo>
                      <a:lnTo>
                        <a:pt x="104" y="13"/>
                      </a:lnTo>
                      <a:lnTo>
                        <a:pt x="106" y="13"/>
                      </a:lnTo>
                      <a:lnTo>
                        <a:pt x="107" y="13"/>
                      </a:lnTo>
                      <a:lnTo>
                        <a:pt x="108" y="13"/>
                      </a:lnTo>
                      <a:lnTo>
                        <a:pt x="109" y="13"/>
                      </a:lnTo>
                      <a:lnTo>
                        <a:pt x="110" y="13"/>
                      </a:lnTo>
                      <a:lnTo>
                        <a:pt x="111" y="13"/>
                      </a:lnTo>
                      <a:lnTo>
                        <a:pt x="112" y="13"/>
                      </a:lnTo>
                      <a:lnTo>
                        <a:pt x="113" y="13"/>
                      </a:lnTo>
                      <a:lnTo>
                        <a:pt x="114" y="14"/>
                      </a:lnTo>
                      <a:lnTo>
                        <a:pt x="116" y="14"/>
                      </a:lnTo>
                      <a:lnTo>
                        <a:pt x="117" y="15"/>
                      </a:lnTo>
                      <a:lnTo>
                        <a:pt x="119" y="16"/>
                      </a:lnTo>
                      <a:lnTo>
                        <a:pt x="120" y="17"/>
                      </a:lnTo>
                      <a:lnTo>
                        <a:pt x="121" y="18"/>
                      </a:lnTo>
                      <a:lnTo>
                        <a:pt x="122" y="19"/>
                      </a:lnTo>
                      <a:lnTo>
                        <a:pt x="122" y="20"/>
                      </a:lnTo>
                      <a:lnTo>
                        <a:pt x="123" y="21"/>
                      </a:lnTo>
                      <a:lnTo>
                        <a:pt x="124" y="21"/>
                      </a:lnTo>
                      <a:lnTo>
                        <a:pt x="125" y="21"/>
                      </a:lnTo>
                      <a:lnTo>
                        <a:pt x="126" y="22"/>
                      </a:lnTo>
                      <a:lnTo>
                        <a:pt x="128" y="22"/>
                      </a:lnTo>
                      <a:lnTo>
                        <a:pt x="130" y="23"/>
                      </a:lnTo>
                      <a:lnTo>
                        <a:pt x="132" y="23"/>
                      </a:lnTo>
                      <a:lnTo>
                        <a:pt x="135" y="24"/>
                      </a:lnTo>
                      <a:lnTo>
                        <a:pt x="137" y="25"/>
                      </a:lnTo>
                      <a:lnTo>
                        <a:pt x="140" y="26"/>
                      </a:lnTo>
                      <a:lnTo>
                        <a:pt x="142" y="27"/>
                      </a:lnTo>
                      <a:lnTo>
                        <a:pt x="145" y="29"/>
                      </a:lnTo>
                      <a:lnTo>
                        <a:pt x="147" y="31"/>
                      </a:lnTo>
                      <a:lnTo>
                        <a:pt x="150" y="33"/>
                      </a:lnTo>
                      <a:lnTo>
                        <a:pt x="152" y="35"/>
                      </a:lnTo>
                      <a:lnTo>
                        <a:pt x="154" y="38"/>
                      </a:lnTo>
                      <a:lnTo>
                        <a:pt x="155" y="39"/>
                      </a:lnTo>
                      <a:lnTo>
                        <a:pt x="156" y="40"/>
                      </a:lnTo>
                      <a:lnTo>
                        <a:pt x="157" y="41"/>
                      </a:lnTo>
                      <a:lnTo>
                        <a:pt x="158" y="42"/>
                      </a:lnTo>
                      <a:lnTo>
                        <a:pt x="159" y="43"/>
                      </a:lnTo>
                      <a:lnTo>
                        <a:pt x="159" y="46"/>
                      </a:lnTo>
                      <a:lnTo>
                        <a:pt x="158" y="48"/>
                      </a:lnTo>
                      <a:lnTo>
                        <a:pt x="156" y="50"/>
                      </a:lnTo>
                      <a:lnTo>
                        <a:pt x="156" y="51"/>
                      </a:lnTo>
                      <a:lnTo>
                        <a:pt x="155" y="51"/>
                      </a:lnTo>
                      <a:lnTo>
                        <a:pt x="154" y="52"/>
                      </a:lnTo>
                      <a:lnTo>
                        <a:pt x="153" y="52"/>
                      </a:lnTo>
                      <a:lnTo>
                        <a:pt x="152" y="53"/>
                      </a:lnTo>
                      <a:lnTo>
                        <a:pt x="151" y="54"/>
                      </a:lnTo>
                      <a:lnTo>
                        <a:pt x="150" y="54"/>
                      </a:lnTo>
                      <a:lnTo>
                        <a:pt x="149" y="55"/>
                      </a:lnTo>
                      <a:lnTo>
                        <a:pt x="148" y="55"/>
                      </a:lnTo>
                      <a:lnTo>
                        <a:pt x="147" y="55"/>
                      </a:lnTo>
                      <a:lnTo>
                        <a:pt x="146" y="56"/>
                      </a:lnTo>
                      <a:lnTo>
                        <a:pt x="145" y="56"/>
                      </a:lnTo>
                      <a:lnTo>
                        <a:pt x="143" y="57"/>
                      </a:lnTo>
                      <a:lnTo>
                        <a:pt x="141" y="58"/>
                      </a:lnTo>
                      <a:lnTo>
                        <a:pt x="138" y="58"/>
                      </a:lnTo>
                      <a:lnTo>
                        <a:pt x="135" y="57"/>
                      </a:lnTo>
                      <a:lnTo>
                        <a:pt x="132" y="57"/>
                      </a:lnTo>
                      <a:lnTo>
                        <a:pt x="131" y="56"/>
                      </a:lnTo>
                      <a:lnTo>
                        <a:pt x="130" y="56"/>
                      </a:lnTo>
                      <a:lnTo>
                        <a:pt x="129" y="56"/>
                      </a:lnTo>
                      <a:lnTo>
                        <a:pt x="128" y="56"/>
                      </a:lnTo>
                      <a:lnTo>
                        <a:pt x="127" y="55"/>
                      </a:lnTo>
                      <a:lnTo>
                        <a:pt x="126" y="55"/>
                      </a:lnTo>
                      <a:lnTo>
                        <a:pt x="125" y="55"/>
                      </a:lnTo>
                      <a:lnTo>
                        <a:pt x="124" y="56"/>
                      </a:lnTo>
                      <a:lnTo>
                        <a:pt x="123" y="58"/>
                      </a:lnTo>
                      <a:lnTo>
                        <a:pt x="122" y="59"/>
                      </a:lnTo>
                      <a:lnTo>
                        <a:pt x="120" y="61"/>
                      </a:lnTo>
                      <a:lnTo>
                        <a:pt x="119" y="62"/>
                      </a:lnTo>
                      <a:lnTo>
                        <a:pt x="117" y="64"/>
                      </a:lnTo>
                      <a:lnTo>
                        <a:pt x="115" y="65"/>
                      </a:lnTo>
                      <a:lnTo>
                        <a:pt x="115" y="67"/>
                      </a:lnTo>
                      <a:lnTo>
                        <a:pt x="115" y="70"/>
                      </a:lnTo>
                      <a:lnTo>
                        <a:pt x="115" y="73"/>
                      </a:lnTo>
                      <a:lnTo>
                        <a:pt x="114" y="76"/>
                      </a:lnTo>
                      <a:lnTo>
                        <a:pt x="113" y="79"/>
                      </a:lnTo>
                      <a:lnTo>
                        <a:pt x="111" y="81"/>
                      </a:lnTo>
                      <a:lnTo>
                        <a:pt x="109" y="83"/>
                      </a:lnTo>
                      <a:lnTo>
                        <a:pt x="107" y="83"/>
                      </a:lnTo>
                      <a:lnTo>
                        <a:pt x="105" y="84"/>
                      </a:lnTo>
                      <a:lnTo>
                        <a:pt x="104" y="84"/>
                      </a:lnTo>
                      <a:lnTo>
                        <a:pt x="102" y="83"/>
                      </a:lnTo>
                      <a:lnTo>
                        <a:pt x="101" y="83"/>
                      </a:lnTo>
                      <a:lnTo>
                        <a:pt x="100" y="82"/>
                      </a:lnTo>
                      <a:lnTo>
                        <a:pt x="99" y="81"/>
                      </a:lnTo>
                      <a:lnTo>
                        <a:pt x="98" y="80"/>
                      </a:lnTo>
                      <a:lnTo>
                        <a:pt x="98" y="79"/>
                      </a:lnTo>
                      <a:lnTo>
                        <a:pt x="97" y="78"/>
                      </a:lnTo>
                      <a:lnTo>
                        <a:pt x="97" y="77"/>
                      </a:lnTo>
                      <a:lnTo>
                        <a:pt x="96" y="77"/>
                      </a:lnTo>
                      <a:lnTo>
                        <a:pt x="95" y="78"/>
                      </a:lnTo>
                      <a:lnTo>
                        <a:pt x="93" y="78"/>
                      </a:lnTo>
                      <a:lnTo>
                        <a:pt x="92" y="78"/>
                      </a:lnTo>
                      <a:lnTo>
                        <a:pt x="90" y="78"/>
                      </a:lnTo>
                      <a:lnTo>
                        <a:pt x="89" y="78"/>
                      </a:lnTo>
                      <a:lnTo>
                        <a:pt x="87" y="78"/>
                      </a:lnTo>
                      <a:lnTo>
                        <a:pt x="85" y="78"/>
                      </a:lnTo>
                      <a:lnTo>
                        <a:pt x="83" y="78"/>
                      </a:lnTo>
                      <a:lnTo>
                        <a:pt x="81" y="78"/>
                      </a:lnTo>
                      <a:lnTo>
                        <a:pt x="79" y="78"/>
                      </a:lnTo>
                      <a:lnTo>
                        <a:pt x="77" y="78"/>
                      </a:lnTo>
                      <a:lnTo>
                        <a:pt x="75" y="77"/>
                      </a:lnTo>
                      <a:lnTo>
                        <a:pt x="74" y="77"/>
                      </a:lnTo>
                      <a:lnTo>
                        <a:pt x="72" y="76"/>
                      </a:lnTo>
                      <a:lnTo>
                        <a:pt x="71" y="76"/>
                      </a:lnTo>
                      <a:lnTo>
                        <a:pt x="70" y="77"/>
                      </a:lnTo>
                      <a:lnTo>
                        <a:pt x="69" y="77"/>
                      </a:lnTo>
                      <a:lnTo>
                        <a:pt x="68" y="77"/>
                      </a:lnTo>
                      <a:lnTo>
                        <a:pt x="66" y="78"/>
                      </a:lnTo>
                      <a:lnTo>
                        <a:pt x="64" y="78"/>
                      </a:lnTo>
                      <a:lnTo>
                        <a:pt x="62" y="79"/>
                      </a:lnTo>
                      <a:lnTo>
                        <a:pt x="60" y="79"/>
                      </a:lnTo>
                      <a:lnTo>
                        <a:pt x="58" y="79"/>
                      </a:lnTo>
                      <a:lnTo>
                        <a:pt x="56" y="80"/>
                      </a:lnTo>
                      <a:lnTo>
                        <a:pt x="54" y="80"/>
                      </a:lnTo>
                      <a:lnTo>
                        <a:pt x="52" y="81"/>
                      </a:lnTo>
                      <a:lnTo>
                        <a:pt x="50" y="81"/>
                      </a:lnTo>
                      <a:lnTo>
                        <a:pt x="48" y="82"/>
                      </a:lnTo>
                      <a:lnTo>
                        <a:pt x="46" y="82"/>
                      </a:lnTo>
                      <a:lnTo>
                        <a:pt x="45" y="82"/>
                      </a:lnTo>
                      <a:lnTo>
                        <a:pt x="44" y="83"/>
                      </a:lnTo>
                      <a:lnTo>
                        <a:pt x="42" y="83"/>
                      </a:lnTo>
                      <a:lnTo>
                        <a:pt x="41" y="84"/>
                      </a:lnTo>
                      <a:lnTo>
                        <a:pt x="39" y="84"/>
                      </a:lnTo>
                      <a:lnTo>
                        <a:pt x="37" y="85"/>
                      </a:lnTo>
                      <a:lnTo>
                        <a:pt x="35" y="85"/>
                      </a:lnTo>
                      <a:lnTo>
                        <a:pt x="33" y="85"/>
                      </a:lnTo>
                      <a:lnTo>
                        <a:pt x="30" y="85"/>
                      </a:lnTo>
                      <a:lnTo>
                        <a:pt x="27" y="84"/>
                      </a:lnTo>
                      <a:lnTo>
                        <a:pt x="24" y="84"/>
                      </a:lnTo>
                      <a:lnTo>
                        <a:pt x="21" y="83"/>
                      </a:lnTo>
                      <a:lnTo>
                        <a:pt x="18" y="82"/>
                      </a:lnTo>
                      <a:lnTo>
                        <a:pt x="14" y="81"/>
                      </a:lnTo>
                      <a:lnTo>
                        <a:pt x="11" y="79"/>
                      </a:lnTo>
                      <a:lnTo>
                        <a:pt x="9" y="77"/>
                      </a:lnTo>
                      <a:lnTo>
                        <a:pt x="6" y="75"/>
                      </a:lnTo>
                      <a:lnTo>
                        <a:pt x="4" y="73"/>
                      </a:lnTo>
                      <a:lnTo>
                        <a:pt x="2" y="70"/>
                      </a:lnTo>
                      <a:lnTo>
                        <a:pt x="1" y="67"/>
                      </a:lnTo>
                      <a:lnTo>
                        <a:pt x="0" y="63"/>
                      </a:lnTo>
                      <a:lnTo>
                        <a:pt x="0" y="59"/>
                      </a:lnTo>
                      <a:lnTo>
                        <a:pt x="0" y="55"/>
                      </a:lnTo>
                      <a:lnTo>
                        <a:pt x="2" y="5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11" name="Freeform 2130">
                  <a:extLst>
                    <a:ext uri="{FF2B5EF4-FFF2-40B4-BE49-F238E27FC236}">
                      <a16:creationId xmlns:a16="http://schemas.microsoft.com/office/drawing/2014/main" id="{942A7956-8F74-4E00-B71D-7EDEC429C101}"/>
                    </a:ext>
                  </a:extLst>
                </p:cNvPr>
                <p:cNvSpPr>
                  <a:spLocks/>
                </p:cNvSpPr>
                <p:nvPr/>
              </p:nvSpPr>
              <p:spPr bwMode="auto">
                <a:xfrm>
                  <a:off x="1157" y="184"/>
                  <a:ext cx="154" cy="80"/>
                </a:xfrm>
                <a:custGeom>
                  <a:avLst/>
                  <a:gdLst>
                    <a:gd name="T0" fmla="*/ 6 w 154"/>
                    <a:gd name="T1" fmla="*/ 36 h 80"/>
                    <a:gd name="T2" fmla="*/ 16 w 154"/>
                    <a:gd name="T3" fmla="*/ 20 h 80"/>
                    <a:gd name="T4" fmla="*/ 28 w 154"/>
                    <a:gd name="T5" fmla="*/ 8 h 80"/>
                    <a:gd name="T6" fmla="*/ 43 w 154"/>
                    <a:gd name="T7" fmla="*/ 1 h 80"/>
                    <a:gd name="T8" fmla="*/ 60 w 154"/>
                    <a:gd name="T9" fmla="*/ 1 h 80"/>
                    <a:gd name="T10" fmla="*/ 75 w 154"/>
                    <a:gd name="T11" fmla="*/ 6 h 80"/>
                    <a:gd name="T12" fmla="*/ 83 w 154"/>
                    <a:gd name="T13" fmla="*/ 10 h 80"/>
                    <a:gd name="T14" fmla="*/ 89 w 154"/>
                    <a:gd name="T15" fmla="*/ 12 h 80"/>
                    <a:gd name="T16" fmla="*/ 94 w 154"/>
                    <a:gd name="T17" fmla="*/ 13 h 80"/>
                    <a:gd name="T18" fmla="*/ 97 w 154"/>
                    <a:gd name="T19" fmla="*/ 13 h 80"/>
                    <a:gd name="T20" fmla="*/ 102 w 154"/>
                    <a:gd name="T21" fmla="*/ 13 h 80"/>
                    <a:gd name="T22" fmla="*/ 105 w 154"/>
                    <a:gd name="T23" fmla="*/ 13 h 80"/>
                    <a:gd name="T24" fmla="*/ 108 w 154"/>
                    <a:gd name="T25" fmla="*/ 13 h 80"/>
                    <a:gd name="T26" fmla="*/ 111 w 154"/>
                    <a:gd name="T27" fmla="*/ 14 h 80"/>
                    <a:gd name="T28" fmla="*/ 116 w 154"/>
                    <a:gd name="T29" fmla="*/ 16 h 80"/>
                    <a:gd name="T30" fmla="*/ 118 w 154"/>
                    <a:gd name="T31" fmla="*/ 20 h 80"/>
                    <a:gd name="T32" fmla="*/ 120 w 154"/>
                    <a:gd name="T33" fmla="*/ 21 h 80"/>
                    <a:gd name="T34" fmla="*/ 124 w 154"/>
                    <a:gd name="T35" fmla="*/ 21 h 80"/>
                    <a:gd name="T36" fmla="*/ 131 w 154"/>
                    <a:gd name="T37" fmla="*/ 23 h 80"/>
                    <a:gd name="T38" fmla="*/ 138 w 154"/>
                    <a:gd name="T39" fmla="*/ 26 h 80"/>
                    <a:gd name="T40" fmla="*/ 145 w 154"/>
                    <a:gd name="T41" fmla="*/ 31 h 80"/>
                    <a:gd name="T42" fmla="*/ 150 w 154"/>
                    <a:gd name="T43" fmla="*/ 36 h 80"/>
                    <a:gd name="T44" fmla="*/ 150 w 154"/>
                    <a:gd name="T45" fmla="*/ 37 h 80"/>
                    <a:gd name="T46" fmla="*/ 153 w 154"/>
                    <a:gd name="T47" fmla="*/ 39 h 80"/>
                    <a:gd name="T48" fmla="*/ 154 w 154"/>
                    <a:gd name="T49" fmla="*/ 43 h 80"/>
                    <a:gd name="T50" fmla="*/ 151 w 154"/>
                    <a:gd name="T51" fmla="*/ 48 h 80"/>
                    <a:gd name="T52" fmla="*/ 150 w 154"/>
                    <a:gd name="T53" fmla="*/ 49 h 80"/>
                    <a:gd name="T54" fmla="*/ 148 w 154"/>
                    <a:gd name="T55" fmla="*/ 50 h 80"/>
                    <a:gd name="T56" fmla="*/ 145 w 154"/>
                    <a:gd name="T57" fmla="*/ 52 h 80"/>
                    <a:gd name="T58" fmla="*/ 143 w 154"/>
                    <a:gd name="T59" fmla="*/ 53 h 80"/>
                    <a:gd name="T60" fmla="*/ 138 w 154"/>
                    <a:gd name="T61" fmla="*/ 54 h 80"/>
                    <a:gd name="T62" fmla="*/ 131 w 154"/>
                    <a:gd name="T63" fmla="*/ 54 h 80"/>
                    <a:gd name="T64" fmla="*/ 127 w 154"/>
                    <a:gd name="T65" fmla="*/ 53 h 80"/>
                    <a:gd name="T66" fmla="*/ 125 w 154"/>
                    <a:gd name="T67" fmla="*/ 53 h 80"/>
                    <a:gd name="T68" fmla="*/ 122 w 154"/>
                    <a:gd name="T69" fmla="*/ 52 h 80"/>
                    <a:gd name="T70" fmla="*/ 119 w 154"/>
                    <a:gd name="T71" fmla="*/ 55 h 80"/>
                    <a:gd name="T72" fmla="*/ 115 w 154"/>
                    <a:gd name="T73" fmla="*/ 59 h 80"/>
                    <a:gd name="T74" fmla="*/ 112 w 154"/>
                    <a:gd name="T75" fmla="*/ 62 h 80"/>
                    <a:gd name="T76" fmla="*/ 111 w 154"/>
                    <a:gd name="T77" fmla="*/ 68 h 80"/>
                    <a:gd name="T78" fmla="*/ 108 w 154"/>
                    <a:gd name="T79" fmla="*/ 76 h 80"/>
                    <a:gd name="T80" fmla="*/ 103 w 154"/>
                    <a:gd name="T81" fmla="*/ 78 h 80"/>
                    <a:gd name="T82" fmla="*/ 100 w 154"/>
                    <a:gd name="T83" fmla="*/ 78 h 80"/>
                    <a:gd name="T84" fmla="*/ 97 w 154"/>
                    <a:gd name="T85" fmla="*/ 76 h 80"/>
                    <a:gd name="T86" fmla="*/ 96 w 154"/>
                    <a:gd name="T87" fmla="*/ 74 h 80"/>
                    <a:gd name="T88" fmla="*/ 92 w 154"/>
                    <a:gd name="T89" fmla="*/ 74 h 80"/>
                    <a:gd name="T90" fmla="*/ 82 w 154"/>
                    <a:gd name="T91" fmla="*/ 74 h 80"/>
                    <a:gd name="T92" fmla="*/ 73 w 154"/>
                    <a:gd name="T93" fmla="*/ 72 h 80"/>
                    <a:gd name="T94" fmla="*/ 71 w 154"/>
                    <a:gd name="T95" fmla="*/ 72 h 80"/>
                    <a:gd name="T96" fmla="*/ 67 w 154"/>
                    <a:gd name="T97" fmla="*/ 73 h 80"/>
                    <a:gd name="T98" fmla="*/ 60 w 154"/>
                    <a:gd name="T99" fmla="*/ 74 h 80"/>
                    <a:gd name="T100" fmla="*/ 53 w 154"/>
                    <a:gd name="T101" fmla="*/ 75 h 80"/>
                    <a:gd name="T102" fmla="*/ 46 w 154"/>
                    <a:gd name="T103" fmla="*/ 76 h 80"/>
                    <a:gd name="T104" fmla="*/ 43 w 154"/>
                    <a:gd name="T105" fmla="*/ 77 h 80"/>
                    <a:gd name="T106" fmla="*/ 38 w 154"/>
                    <a:gd name="T107" fmla="*/ 79 h 80"/>
                    <a:gd name="T108" fmla="*/ 31 w 154"/>
                    <a:gd name="T109" fmla="*/ 80 h 80"/>
                    <a:gd name="T110" fmla="*/ 22 w 154"/>
                    <a:gd name="T111" fmla="*/ 79 h 80"/>
                    <a:gd name="T112" fmla="*/ 13 w 154"/>
                    <a:gd name="T113" fmla="*/ 76 h 80"/>
                    <a:gd name="T114" fmla="*/ 6 w 154"/>
                    <a:gd name="T115" fmla="*/ 70 h 80"/>
                    <a:gd name="T116" fmla="*/ 1 w 154"/>
                    <a:gd name="T117" fmla="*/ 62 h 80"/>
                    <a:gd name="T118" fmla="*/ 0 w 154"/>
                    <a:gd name="T119" fmla="*/ 52 h 8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54" h="80">
                      <a:moveTo>
                        <a:pt x="1" y="47"/>
                      </a:moveTo>
                      <a:lnTo>
                        <a:pt x="3" y="41"/>
                      </a:lnTo>
                      <a:lnTo>
                        <a:pt x="6" y="36"/>
                      </a:lnTo>
                      <a:lnTo>
                        <a:pt x="9" y="30"/>
                      </a:lnTo>
                      <a:lnTo>
                        <a:pt x="12" y="25"/>
                      </a:lnTo>
                      <a:lnTo>
                        <a:pt x="16" y="20"/>
                      </a:lnTo>
                      <a:lnTo>
                        <a:pt x="20" y="16"/>
                      </a:lnTo>
                      <a:lnTo>
                        <a:pt x="24" y="12"/>
                      </a:lnTo>
                      <a:lnTo>
                        <a:pt x="28" y="8"/>
                      </a:lnTo>
                      <a:lnTo>
                        <a:pt x="33" y="6"/>
                      </a:lnTo>
                      <a:lnTo>
                        <a:pt x="38" y="3"/>
                      </a:lnTo>
                      <a:lnTo>
                        <a:pt x="43" y="1"/>
                      </a:lnTo>
                      <a:lnTo>
                        <a:pt x="48" y="1"/>
                      </a:lnTo>
                      <a:lnTo>
                        <a:pt x="54" y="0"/>
                      </a:lnTo>
                      <a:lnTo>
                        <a:pt x="60" y="1"/>
                      </a:lnTo>
                      <a:lnTo>
                        <a:pt x="65" y="2"/>
                      </a:lnTo>
                      <a:lnTo>
                        <a:pt x="71" y="5"/>
                      </a:lnTo>
                      <a:lnTo>
                        <a:pt x="75" y="6"/>
                      </a:lnTo>
                      <a:lnTo>
                        <a:pt x="78" y="8"/>
                      </a:lnTo>
                      <a:lnTo>
                        <a:pt x="81" y="9"/>
                      </a:lnTo>
                      <a:lnTo>
                        <a:pt x="83" y="10"/>
                      </a:lnTo>
                      <a:lnTo>
                        <a:pt x="86" y="11"/>
                      </a:lnTo>
                      <a:lnTo>
                        <a:pt x="88" y="12"/>
                      </a:lnTo>
                      <a:lnTo>
                        <a:pt x="89" y="12"/>
                      </a:lnTo>
                      <a:lnTo>
                        <a:pt x="91" y="12"/>
                      </a:lnTo>
                      <a:lnTo>
                        <a:pt x="92" y="13"/>
                      </a:lnTo>
                      <a:lnTo>
                        <a:pt x="94" y="13"/>
                      </a:lnTo>
                      <a:lnTo>
                        <a:pt x="95" y="13"/>
                      </a:lnTo>
                      <a:lnTo>
                        <a:pt x="96" y="13"/>
                      </a:lnTo>
                      <a:lnTo>
                        <a:pt x="97" y="13"/>
                      </a:lnTo>
                      <a:lnTo>
                        <a:pt x="99" y="13"/>
                      </a:lnTo>
                      <a:lnTo>
                        <a:pt x="100" y="13"/>
                      </a:lnTo>
                      <a:lnTo>
                        <a:pt x="102" y="13"/>
                      </a:lnTo>
                      <a:lnTo>
                        <a:pt x="103" y="13"/>
                      </a:lnTo>
                      <a:lnTo>
                        <a:pt x="104" y="13"/>
                      </a:lnTo>
                      <a:lnTo>
                        <a:pt x="105" y="13"/>
                      </a:lnTo>
                      <a:lnTo>
                        <a:pt x="106" y="13"/>
                      </a:lnTo>
                      <a:lnTo>
                        <a:pt x="107" y="13"/>
                      </a:lnTo>
                      <a:lnTo>
                        <a:pt x="108" y="13"/>
                      </a:lnTo>
                      <a:lnTo>
                        <a:pt x="109" y="13"/>
                      </a:lnTo>
                      <a:lnTo>
                        <a:pt x="110" y="13"/>
                      </a:lnTo>
                      <a:lnTo>
                        <a:pt x="111" y="14"/>
                      </a:lnTo>
                      <a:lnTo>
                        <a:pt x="113" y="15"/>
                      </a:lnTo>
                      <a:lnTo>
                        <a:pt x="115" y="15"/>
                      </a:lnTo>
                      <a:lnTo>
                        <a:pt x="116" y="16"/>
                      </a:lnTo>
                      <a:lnTo>
                        <a:pt x="117" y="17"/>
                      </a:lnTo>
                      <a:lnTo>
                        <a:pt x="118" y="18"/>
                      </a:lnTo>
                      <a:lnTo>
                        <a:pt x="118" y="20"/>
                      </a:lnTo>
                      <a:lnTo>
                        <a:pt x="119" y="21"/>
                      </a:lnTo>
                      <a:lnTo>
                        <a:pt x="120" y="21"/>
                      </a:lnTo>
                      <a:lnTo>
                        <a:pt x="121" y="21"/>
                      </a:lnTo>
                      <a:lnTo>
                        <a:pt x="122" y="21"/>
                      </a:lnTo>
                      <a:lnTo>
                        <a:pt x="124" y="21"/>
                      </a:lnTo>
                      <a:lnTo>
                        <a:pt x="126" y="22"/>
                      </a:lnTo>
                      <a:lnTo>
                        <a:pt x="128" y="22"/>
                      </a:lnTo>
                      <a:lnTo>
                        <a:pt x="131" y="23"/>
                      </a:lnTo>
                      <a:lnTo>
                        <a:pt x="133" y="24"/>
                      </a:lnTo>
                      <a:lnTo>
                        <a:pt x="136" y="25"/>
                      </a:lnTo>
                      <a:lnTo>
                        <a:pt x="138" y="26"/>
                      </a:lnTo>
                      <a:lnTo>
                        <a:pt x="141" y="28"/>
                      </a:lnTo>
                      <a:lnTo>
                        <a:pt x="143" y="29"/>
                      </a:lnTo>
                      <a:lnTo>
                        <a:pt x="145" y="31"/>
                      </a:lnTo>
                      <a:lnTo>
                        <a:pt x="148" y="34"/>
                      </a:lnTo>
                      <a:lnTo>
                        <a:pt x="150" y="36"/>
                      </a:lnTo>
                      <a:lnTo>
                        <a:pt x="150" y="37"/>
                      </a:lnTo>
                      <a:lnTo>
                        <a:pt x="151" y="37"/>
                      </a:lnTo>
                      <a:lnTo>
                        <a:pt x="152" y="38"/>
                      </a:lnTo>
                      <a:lnTo>
                        <a:pt x="153" y="39"/>
                      </a:lnTo>
                      <a:lnTo>
                        <a:pt x="153" y="40"/>
                      </a:lnTo>
                      <a:lnTo>
                        <a:pt x="154" y="41"/>
                      </a:lnTo>
                      <a:lnTo>
                        <a:pt x="154" y="43"/>
                      </a:lnTo>
                      <a:lnTo>
                        <a:pt x="153" y="46"/>
                      </a:lnTo>
                      <a:lnTo>
                        <a:pt x="152" y="48"/>
                      </a:lnTo>
                      <a:lnTo>
                        <a:pt x="151" y="48"/>
                      </a:lnTo>
                      <a:lnTo>
                        <a:pt x="150" y="48"/>
                      </a:lnTo>
                      <a:lnTo>
                        <a:pt x="150" y="49"/>
                      </a:lnTo>
                      <a:lnTo>
                        <a:pt x="149" y="49"/>
                      </a:lnTo>
                      <a:lnTo>
                        <a:pt x="149" y="50"/>
                      </a:lnTo>
                      <a:lnTo>
                        <a:pt x="148" y="50"/>
                      </a:lnTo>
                      <a:lnTo>
                        <a:pt x="146" y="51"/>
                      </a:lnTo>
                      <a:lnTo>
                        <a:pt x="145" y="52"/>
                      </a:lnTo>
                      <a:lnTo>
                        <a:pt x="144" y="52"/>
                      </a:lnTo>
                      <a:lnTo>
                        <a:pt x="143" y="52"/>
                      </a:lnTo>
                      <a:lnTo>
                        <a:pt x="143" y="53"/>
                      </a:lnTo>
                      <a:lnTo>
                        <a:pt x="142" y="53"/>
                      </a:lnTo>
                      <a:lnTo>
                        <a:pt x="140" y="54"/>
                      </a:lnTo>
                      <a:lnTo>
                        <a:pt x="138" y="54"/>
                      </a:lnTo>
                      <a:lnTo>
                        <a:pt x="136" y="54"/>
                      </a:lnTo>
                      <a:lnTo>
                        <a:pt x="134" y="54"/>
                      </a:lnTo>
                      <a:lnTo>
                        <a:pt x="131" y="54"/>
                      </a:lnTo>
                      <a:lnTo>
                        <a:pt x="128" y="53"/>
                      </a:lnTo>
                      <a:lnTo>
                        <a:pt x="127" y="53"/>
                      </a:lnTo>
                      <a:lnTo>
                        <a:pt x="126" y="53"/>
                      </a:lnTo>
                      <a:lnTo>
                        <a:pt x="125" y="53"/>
                      </a:lnTo>
                      <a:lnTo>
                        <a:pt x="124" y="53"/>
                      </a:lnTo>
                      <a:lnTo>
                        <a:pt x="123" y="52"/>
                      </a:lnTo>
                      <a:lnTo>
                        <a:pt x="122" y="52"/>
                      </a:lnTo>
                      <a:lnTo>
                        <a:pt x="122" y="53"/>
                      </a:lnTo>
                      <a:lnTo>
                        <a:pt x="121" y="54"/>
                      </a:lnTo>
                      <a:lnTo>
                        <a:pt x="119" y="55"/>
                      </a:lnTo>
                      <a:lnTo>
                        <a:pt x="118" y="56"/>
                      </a:lnTo>
                      <a:lnTo>
                        <a:pt x="117" y="58"/>
                      </a:lnTo>
                      <a:lnTo>
                        <a:pt x="115" y="59"/>
                      </a:lnTo>
                      <a:lnTo>
                        <a:pt x="113" y="60"/>
                      </a:lnTo>
                      <a:lnTo>
                        <a:pt x="112" y="61"/>
                      </a:lnTo>
                      <a:lnTo>
                        <a:pt x="112" y="62"/>
                      </a:lnTo>
                      <a:lnTo>
                        <a:pt x="112" y="63"/>
                      </a:lnTo>
                      <a:lnTo>
                        <a:pt x="111" y="66"/>
                      </a:lnTo>
                      <a:lnTo>
                        <a:pt x="111" y="68"/>
                      </a:lnTo>
                      <a:lnTo>
                        <a:pt x="111" y="71"/>
                      </a:lnTo>
                      <a:lnTo>
                        <a:pt x="110" y="74"/>
                      </a:lnTo>
                      <a:lnTo>
                        <a:pt x="108" y="76"/>
                      </a:lnTo>
                      <a:lnTo>
                        <a:pt x="106" y="77"/>
                      </a:lnTo>
                      <a:lnTo>
                        <a:pt x="105" y="78"/>
                      </a:lnTo>
                      <a:lnTo>
                        <a:pt x="103" y="78"/>
                      </a:lnTo>
                      <a:lnTo>
                        <a:pt x="102" y="78"/>
                      </a:lnTo>
                      <a:lnTo>
                        <a:pt x="101" y="78"/>
                      </a:lnTo>
                      <a:lnTo>
                        <a:pt x="100" y="78"/>
                      </a:lnTo>
                      <a:lnTo>
                        <a:pt x="98" y="77"/>
                      </a:lnTo>
                      <a:lnTo>
                        <a:pt x="97" y="76"/>
                      </a:lnTo>
                      <a:lnTo>
                        <a:pt x="96" y="75"/>
                      </a:lnTo>
                      <a:lnTo>
                        <a:pt x="96" y="74"/>
                      </a:lnTo>
                      <a:lnTo>
                        <a:pt x="95" y="73"/>
                      </a:lnTo>
                      <a:lnTo>
                        <a:pt x="94" y="74"/>
                      </a:lnTo>
                      <a:lnTo>
                        <a:pt x="92" y="74"/>
                      </a:lnTo>
                      <a:lnTo>
                        <a:pt x="89" y="74"/>
                      </a:lnTo>
                      <a:lnTo>
                        <a:pt x="86" y="74"/>
                      </a:lnTo>
                      <a:lnTo>
                        <a:pt x="82" y="74"/>
                      </a:lnTo>
                      <a:lnTo>
                        <a:pt x="79" y="74"/>
                      </a:lnTo>
                      <a:lnTo>
                        <a:pt x="76" y="73"/>
                      </a:lnTo>
                      <a:lnTo>
                        <a:pt x="73" y="72"/>
                      </a:lnTo>
                      <a:lnTo>
                        <a:pt x="72" y="72"/>
                      </a:lnTo>
                      <a:lnTo>
                        <a:pt x="71" y="72"/>
                      </a:lnTo>
                      <a:lnTo>
                        <a:pt x="70" y="72"/>
                      </a:lnTo>
                      <a:lnTo>
                        <a:pt x="68" y="73"/>
                      </a:lnTo>
                      <a:lnTo>
                        <a:pt x="67" y="73"/>
                      </a:lnTo>
                      <a:lnTo>
                        <a:pt x="65" y="73"/>
                      </a:lnTo>
                      <a:lnTo>
                        <a:pt x="62" y="74"/>
                      </a:lnTo>
                      <a:lnTo>
                        <a:pt x="60" y="74"/>
                      </a:lnTo>
                      <a:lnTo>
                        <a:pt x="58" y="74"/>
                      </a:lnTo>
                      <a:lnTo>
                        <a:pt x="55" y="75"/>
                      </a:lnTo>
                      <a:lnTo>
                        <a:pt x="53" y="75"/>
                      </a:lnTo>
                      <a:lnTo>
                        <a:pt x="51" y="76"/>
                      </a:lnTo>
                      <a:lnTo>
                        <a:pt x="48" y="76"/>
                      </a:lnTo>
                      <a:lnTo>
                        <a:pt x="46" y="76"/>
                      </a:lnTo>
                      <a:lnTo>
                        <a:pt x="45" y="77"/>
                      </a:lnTo>
                      <a:lnTo>
                        <a:pt x="44" y="77"/>
                      </a:lnTo>
                      <a:lnTo>
                        <a:pt x="43" y="77"/>
                      </a:lnTo>
                      <a:lnTo>
                        <a:pt x="41" y="78"/>
                      </a:lnTo>
                      <a:lnTo>
                        <a:pt x="39" y="78"/>
                      </a:lnTo>
                      <a:lnTo>
                        <a:pt x="38" y="79"/>
                      </a:lnTo>
                      <a:lnTo>
                        <a:pt x="36" y="79"/>
                      </a:lnTo>
                      <a:lnTo>
                        <a:pt x="33" y="79"/>
                      </a:lnTo>
                      <a:lnTo>
                        <a:pt x="31" y="80"/>
                      </a:lnTo>
                      <a:lnTo>
                        <a:pt x="28" y="79"/>
                      </a:lnTo>
                      <a:lnTo>
                        <a:pt x="25" y="79"/>
                      </a:lnTo>
                      <a:lnTo>
                        <a:pt x="22" y="79"/>
                      </a:lnTo>
                      <a:lnTo>
                        <a:pt x="19" y="78"/>
                      </a:lnTo>
                      <a:lnTo>
                        <a:pt x="16" y="77"/>
                      </a:lnTo>
                      <a:lnTo>
                        <a:pt x="13" y="76"/>
                      </a:lnTo>
                      <a:lnTo>
                        <a:pt x="11" y="74"/>
                      </a:lnTo>
                      <a:lnTo>
                        <a:pt x="8" y="72"/>
                      </a:lnTo>
                      <a:lnTo>
                        <a:pt x="6" y="70"/>
                      </a:lnTo>
                      <a:lnTo>
                        <a:pt x="4" y="68"/>
                      </a:lnTo>
                      <a:lnTo>
                        <a:pt x="2" y="65"/>
                      </a:lnTo>
                      <a:lnTo>
                        <a:pt x="1" y="62"/>
                      </a:lnTo>
                      <a:lnTo>
                        <a:pt x="0" y="59"/>
                      </a:lnTo>
                      <a:lnTo>
                        <a:pt x="0" y="55"/>
                      </a:lnTo>
                      <a:lnTo>
                        <a:pt x="0" y="52"/>
                      </a:lnTo>
                      <a:lnTo>
                        <a:pt x="1" y="4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12" name="Freeform 2131">
                  <a:extLst>
                    <a:ext uri="{FF2B5EF4-FFF2-40B4-BE49-F238E27FC236}">
                      <a16:creationId xmlns:a16="http://schemas.microsoft.com/office/drawing/2014/main" id="{4AA9AE88-DDDE-4483-B3CC-85D4EBF4D78D}"/>
                    </a:ext>
                  </a:extLst>
                </p:cNvPr>
                <p:cNvSpPr>
                  <a:spLocks/>
                </p:cNvSpPr>
                <p:nvPr/>
              </p:nvSpPr>
              <p:spPr bwMode="auto">
                <a:xfrm>
                  <a:off x="1159" y="187"/>
                  <a:ext cx="150" cy="73"/>
                </a:xfrm>
                <a:custGeom>
                  <a:avLst/>
                  <a:gdLst>
                    <a:gd name="T0" fmla="*/ 6 w 150"/>
                    <a:gd name="T1" fmla="*/ 33 h 73"/>
                    <a:gd name="T2" fmla="*/ 16 w 150"/>
                    <a:gd name="T3" fmla="*/ 19 h 73"/>
                    <a:gd name="T4" fmla="*/ 28 w 150"/>
                    <a:gd name="T5" fmla="*/ 8 h 73"/>
                    <a:gd name="T6" fmla="*/ 42 w 150"/>
                    <a:gd name="T7" fmla="*/ 1 h 73"/>
                    <a:gd name="T8" fmla="*/ 57 w 150"/>
                    <a:gd name="T9" fmla="*/ 0 h 73"/>
                    <a:gd name="T10" fmla="*/ 71 w 150"/>
                    <a:gd name="T11" fmla="*/ 6 h 73"/>
                    <a:gd name="T12" fmla="*/ 80 w 150"/>
                    <a:gd name="T13" fmla="*/ 9 h 73"/>
                    <a:gd name="T14" fmla="*/ 86 w 150"/>
                    <a:gd name="T15" fmla="*/ 11 h 73"/>
                    <a:gd name="T16" fmla="*/ 91 w 150"/>
                    <a:gd name="T17" fmla="*/ 12 h 73"/>
                    <a:gd name="T18" fmla="*/ 95 w 150"/>
                    <a:gd name="T19" fmla="*/ 12 h 73"/>
                    <a:gd name="T20" fmla="*/ 99 w 150"/>
                    <a:gd name="T21" fmla="*/ 12 h 73"/>
                    <a:gd name="T22" fmla="*/ 102 w 150"/>
                    <a:gd name="T23" fmla="*/ 12 h 73"/>
                    <a:gd name="T24" fmla="*/ 105 w 150"/>
                    <a:gd name="T25" fmla="*/ 12 h 73"/>
                    <a:gd name="T26" fmla="*/ 108 w 150"/>
                    <a:gd name="T27" fmla="*/ 13 h 73"/>
                    <a:gd name="T28" fmla="*/ 113 w 150"/>
                    <a:gd name="T29" fmla="*/ 15 h 73"/>
                    <a:gd name="T30" fmla="*/ 115 w 150"/>
                    <a:gd name="T31" fmla="*/ 18 h 73"/>
                    <a:gd name="T32" fmla="*/ 117 w 150"/>
                    <a:gd name="T33" fmla="*/ 19 h 73"/>
                    <a:gd name="T34" fmla="*/ 121 w 150"/>
                    <a:gd name="T35" fmla="*/ 20 h 73"/>
                    <a:gd name="T36" fmla="*/ 128 w 150"/>
                    <a:gd name="T37" fmla="*/ 21 h 73"/>
                    <a:gd name="T38" fmla="*/ 135 w 150"/>
                    <a:gd name="T39" fmla="*/ 24 h 73"/>
                    <a:gd name="T40" fmla="*/ 142 w 150"/>
                    <a:gd name="T41" fmla="*/ 29 h 73"/>
                    <a:gd name="T42" fmla="*/ 146 w 150"/>
                    <a:gd name="T43" fmla="*/ 33 h 73"/>
                    <a:gd name="T44" fmla="*/ 147 w 150"/>
                    <a:gd name="T45" fmla="*/ 34 h 73"/>
                    <a:gd name="T46" fmla="*/ 149 w 150"/>
                    <a:gd name="T47" fmla="*/ 36 h 73"/>
                    <a:gd name="T48" fmla="*/ 150 w 150"/>
                    <a:gd name="T49" fmla="*/ 40 h 73"/>
                    <a:gd name="T50" fmla="*/ 148 w 150"/>
                    <a:gd name="T51" fmla="*/ 44 h 73"/>
                    <a:gd name="T52" fmla="*/ 146 w 150"/>
                    <a:gd name="T53" fmla="*/ 45 h 73"/>
                    <a:gd name="T54" fmla="*/ 144 w 150"/>
                    <a:gd name="T55" fmla="*/ 47 h 73"/>
                    <a:gd name="T56" fmla="*/ 142 w 150"/>
                    <a:gd name="T57" fmla="*/ 48 h 73"/>
                    <a:gd name="T58" fmla="*/ 139 w 150"/>
                    <a:gd name="T59" fmla="*/ 49 h 73"/>
                    <a:gd name="T60" fmla="*/ 135 w 150"/>
                    <a:gd name="T61" fmla="*/ 50 h 73"/>
                    <a:gd name="T62" fmla="*/ 128 w 150"/>
                    <a:gd name="T63" fmla="*/ 50 h 73"/>
                    <a:gd name="T64" fmla="*/ 124 w 150"/>
                    <a:gd name="T65" fmla="*/ 49 h 73"/>
                    <a:gd name="T66" fmla="*/ 122 w 150"/>
                    <a:gd name="T67" fmla="*/ 49 h 73"/>
                    <a:gd name="T68" fmla="*/ 120 w 150"/>
                    <a:gd name="T69" fmla="*/ 48 h 73"/>
                    <a:gd name="T70" fmla="*/ 117 w 150"/>
                    <a:gd name="T71" fmla="*/ 51 h 73"/>
                    <a:gd name="T72" fmla="*/ 112 w 150"/>
                    <a:gd name="T73" fmla="*/ 55 h 73"/>
                    <a:gd name="T74" fmla="*/ 109 w 150"/>
                    <a:gd name="T75" fmla="*/ 57 h 73"/>
                    <a:gd name="T76" fmla="*/ 109 w 150"/>
                    <a:gd name="T77" fmla="*/ 63 h 73"/>
                    <a:gd name="T78" fmla="*/ 106 w 150"/>
                    <a:gd name="T79" fmla="*/ 70 h 73"/>
                    <a:gd name="T80" fmla="*/ 102 w 150"/>
                    <a:gd name="T81" fmla="*/ 72 h 73"/>
                    <a:gd name="T82" fmla="*/ 99 w 150"/>
                    <a:gd name="T83" fmla="*/ 72 h 73"/>
                    <a:gd name="T84" fmla="*/ 96 w 150"/>
                    <a:gd name="T85" fmla="*/ 70 h 73"/>
                    <a:gd name="T86" fmla="*/ 95 w 150"/>
                    <a:gd name="T87" fmla="*/ 69 h 73"/>
                    <a:gd name="T88" fmla="*/ 91 w 150"/>
                    <a:gd name="T89" fmla="*/ 69 h 73"/>
                    <a:gd name="T90" fmla="*/ 83 w 150"/>
                    <a:gd name="T91" fmla="*/ 69 h 73"/>
                    <a:gd name="T92" fmla="*/ 76 w 150"/>
                    <a:gd name="T93" fmla="*/ 66 h 73"/>
                    <a:gd name="T94" fmla="*/ 73 w 150"/>
                    <a:gd name="T95" fmla="*/ 66 h 73"/>
                    <a:gd name="T96" fmla="*/ 68 w 150"/>
                    <a:gd name="T97" fmla="*/ 67 h 73"/>
                    <a:gd name="T98" fmla="*/ 60 w 150"/>
                    <a:gd name="T99" fmla="*/ 68 h 73"/>
                    <a:gd name="T100" fmla="*/ 53 w 150"/>
                    <a:gd name="T101" fmla="*/ 69 h 73"/>
                    <a:gd name="T102" fmla="*/ 46 w 150"/>
                    <a:gd name="T103" fmla="*/ 69 h 73"/>
                    <a:gd name="T104" fmla="*/ 43 w 150"/>
                    <a:gd name="T105" fmla="*/ 70 h 73"/>
                    <a:gd name="T106" fmla="*/ 37 w 150"/>
                    <a:gd name="T107" fmla="*/ 72 h 73"/>
                    <a:gd name="T108" fmla="*/ 30 w 150"/>
                    <a:gd name="T109" fmla="*/ 73 h 73"/>
                    <a:gd name="T110" fmla="*/ 22 w 150"/>
                    <a:gd name="T111" fmla="*/ 73 h 73"/>
                    <a:gd name="T112" fmla="*/ 13 w 150"/>
                    <a:gd name="T113" fmla="*/ 70 h 73"/>
                    <a:gd name="T114" fmla="*/ 6 w 150"/>
                    <a:gd name="T115" fmla="*/ 65 h 73"/>
                    <a:gd name="T116" fmla="*/ 1 w 150"/>
                    <a:gd name="T117" fmla="*/ 57 h 73"/>
                    <a:gd name="T118" fmla="*/ 1 w 150"/>
                    <a:gd name="T119" fmla="*/ 47 h 7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50" h="73">
                      <a:moveTo>
                        <a:pt x="2" y="44"/>
                      </a:moveTo>
                      <a:lnTo>
                        <a:pt x="4" y="38"/>
                      </a:lnTo>
                      <a:lnTo>
                        <a:pt x="6" y="33"/>
                      </a:lnTo>
                      <a:lnTo>
                        <a:pt x="9" y="28"/>
                      </a:lnTo>
                      <a:lnTo>
                        <a:pt x="12" y="23"/>
                      </a:lnTo>
                      <a:lnTo>
                        <a:pt x="16" y="19"/>
                      </a:lnTo>
                      <a:lnTo>
                        <a:pt x="19" y="14"/>
                      </a:lnTo>
                      <a:lnTo>
                        <a:pt x="23" y="11"/>
                      </a:lnTo>
                      <a:lnTo>
                        <a:pt x="28" y="8"/>
                      </a:lnTo>
                      <a:lnTo>
                        <a:pt x="32" y="5"/>
                      </a:lnTo>
                      <a:lnTo>
                        <a:pt x="37" y="3"/>
                      </a:lnTo>
                      <a:lnTo>
                        <a:pt x="42" y="1"/>
                      </a:lnTo>
                      <a:lnTo>
                        <a:pt x="46" y="0"/>
                      </a:lnTo>
                      <a:lnTo>
                        <a:pt x="52" y="0"/>
                      </a:lnTo>
                      <a:lnTo>
                        <a:pt x="57" y="0"/>
                      </a:lnTo>
                      <a:lnTo>
                        <a:pt x="62" y="2"/>
                      </a:lnTo>
                      <a:lnTo>
                        <a:pt x="68" y="4"/>
                      </a:lnTo>
                      <a:lnTo>
                        <a:pt x="71" y="6"/>
                      </a:lnTo>
                      <a:lnTo>
                        <a:pt x="74" y="7"/>
                      </a:lnTo>
                      <a:lnTo>
                        <a:pt x="77" y="8"/>
                      </a:lnTo>
                      <a:lnTo>
                        <a:pt x="80" y="9"/>
                      </a:lnTo>
                      <a:lnTo>
                        <a:pt x="82" y="10"/>
                      </a:lnTo>
                      <a:lnTo>
                        <a:pt x="84" y="10"/>
                      </a:lnTo>
                      <a:lnTo>
                        <a:pt x="86" y="11"/>
                      </a:lnTo>
                      <a:lnTo>
                        <a:pt x="88" y="11"/>
                      </a:lnTo>
                      <a:lnTo>
                        <a:pt x="89" y="12"/>
                      </a:lnTo>
                      <a:lnTo>
                        <a:pt x="91" y="12"/>
                      </a:lnTo>
                      <a:lnTo>
                        <a:pt x="92" y="12"/>
                      </a:lnTo>
                      <a:lnTo>
                        <a:pt x="93" y="12"/>
                      </a:lnTo>
                      <a:lnTo>
                        <a:pt x="95" y="12"/>
                      </a:lnTo>
                      <a:lnTo>
                        <a:pt x="96" y="12"/>
                      </a:lnTo>
                      <a:lnTo>
                        <a:pt x="97" y="12"/>
                      </a:lnTo>
                      <a:lnTo>
                        <a:pt x="99" y="12"/>
                      </a:lnTo>
                      <a:lnTo>
                        <a:pt x="100" y="12"/>
                      </a:lnTo>
                      <a:lnTo>
                        <a:pt x="101" y="12"/>
                      </a:lnTo>
                      <a:lnTo>
                        <a:pt x="102" y="12"/>
                      </a:lnTo>
                      <a:lnTo>
                        <a:pt x="103" y="12"/>
                      </a:lnTo>
                      <a:lnTo>
                        <a:pt x="104" y="12"/>
                      </a:lnTo>
                      <a:lnTo>
                        <a:pt x="105" y="12"/>
                      </a:lnTo>
                      <a:lnTo>
                        <a:pt x="106" y="12"/>
                      </a:lnTo>
                      <a:lnTo>
                        <a:pt x="107" y="12"/>
                      </a:lnTo>
                      <a:lnTo>
                        <a:pt x="108" y="13"/>
                      </a:lnTo>
                      <a:lnTo>
                        <a:pt x="110" y="13"/>
                      </a:lnTo>
                      <a:lnTo>
                        <a:pt x="112" y="14"/>
                      </a:lnTo>
                      <a:lnTo>
                        <a:pt x="113" y="15"/>
                      </a:lnTo>
                      <a:lnTo>
                        <a:pt x="114" y="16"/>
                      </a:lnTo>
                      <a:lnTo>
                        <a:pt x="115" y="17"/>
                      </a:lnTo>
                      <a:lnTo>
                        <a:pt x="115" y="18"/>
                      </a:lnTo>
                      <a:lnTo>
                        <a:pt x="116" y="19"/>
                      </a:lnTo>
                      <a:lnTo>
                        <a:pt x="117" y="19"/>
                      </a:lnTo>
                      <a:lnTo>
                        <a:pt x="118" y="19"/>
                      </a:lnTo>
                      <a:lnTo>
                        <a:pt x="119" y="20"/>
                      </a:lnTo>
                      <a:lnTo>
                        <a:pt x="121" y="20"/>
                      </a:lnTo>
                      <a:lnTo>
                        <a:pt x="123" y="20"/>
                      </a:lnTo>
                      <a:lnTo>
                        <a:pt x="125" y="21"/>
                      </a:lnTo>
                      <a:lnTo>
                        <a:pt x="128" y="21"/>
                      </a:lnTo>
                      <a:lnTo>
                        <a:pt x="130" y="22"/>
                      </a:lnTo>
                      <a:lnTo>
                        <a:pt x="133" y="23"/>
                      </a:lnTo>
                      <a:lnTo>
                        <a:pt x="135" y="24"/>
                      </a:lnTo>
                      <a:lnTo>
                        <a:pt x="137" y="25"/>
                      </a:lnTo>
                      <a:lnTo>
                        <a:pt x="140" y="27"/>
                      </a:lnTo>
                      <a:lnTo>
                        <a:pt x="142" y="29"/>
                      </a:lnTo>
                      <a:lnTo>
                        <a:pt x="144" y="31"/>
                      </a:lnTo>
                      <a:lnTo>
                        <a:pt x="146" y="33"/>
                      </a:lnTo>
                      <a:lnTo>
                        <a:pt x="147" y="34"/>
                      </a:lnTo>
                      <a:lnTo>
                        <a:pt x="148" y="35"/>
                      </a:lnTo>
                      <a:lnTo>
                        <a:pt x="149" y="36"/>
                      </a:lnTo>
                      <a:lnTo>
                        <a:pt x="150" y="37"/>
                      </a:lnTo>
                      <a:lnTo>
                        <a:pt x="150" y="38"/>
                      </a:lnTo>
                      <a:lnTo>
                        <a:pt x="150" y="40"/>
                      </a:lnTo>
                      <a:lnTo>
                        <a:pt x="150" y="42"/>
                      </a:lnTo>
                      <a:lnTo>
                        <a:pt x="148" y="44"/>
                      </a:lnTo>
                      <a:lnTo>
                        <a:pt x="147" y="45"/>
                      </a:lnTo>
                      <a:lnTo>
                        <a:pt x="146" y="45"/>
                      </a:lnTo>
                      <a:lnTo>
                        <a:pt x="146" y="46"/>
                      </a:lnTo>
                      <a:lnTo>
                        <a:pt x="145" y="46"/>
                      </a:lnTo>
                      <a:lnTo>
                        <a:pt x="144" y="47"/>
                      </a:lnTo>
                      <a:lnTo>
                        <a:pt x="143" y="47"/>
                      </a:lnTo>
                      <a:lnTo>
                        <a:pt x="142" y="47"/>
                      </a:lnTo>
                      <a:lnTo>
                        <a:pt x="142" y="48"/>
                      </a:lnTo>
                      <a:lnTo>
                        <a:pt x="141" y="48"/>
                      </a:lnTo>
                      <a:lnTo>
                        <a:pt x="140" y="48"/>
                      </a:lnTo>
                      <a:lnTo>
                        <a:pt x="139" y="49"/>
                      </a:lnTo>
                      <a:lnTo>
                        <a:pt x="138" y="49"/>
                      </a:lnTo>
                      <a:lnTo>
                        <a:pt x="137" y="50"/>
                      </a:lnTo>
                      <a:lnTo>
                        <a:pt x="135" y="50"/>
                      </a:lnTo>
                      <a:lnTo>
                        <a:pt x="133" y="50"/>
                      </a:lnTo>
                      <a:lnTo>
                        <a:pt x="131" y="50"/>
                      </a:lnTo>
                      <a:lnTo>
                        <a:pt x="128" y="50"/>
                      </a:lnTo>
                      <a:lnTo>
                        <a:pt x="125" y="49"/>
                      </a:lnTo>
                      <a:lnTo>
                        <a:pt x="124" y="49"/>
                      </a:lnTo>
                      <a:lnTo>
                        <a:pt x="123" y="49"/>
                      </a:lnTo>
                      <a:lnTo>
                        <a:pt x="122" y="49"/>
                      </a:lnTo>
                      <a:lnTo>
                        <a:pt x="122" y="48"/>
                      </a:lnTo>
                      <a:lnTo>
                        <a:pt x="121" y="48"/>
                      </a:lnTo>
                      <a:lnTo>
                        <a:pt x="120" y="48"/>
                      </a:lnTo>
                      <a:lnTo>
                        <a:pt x="119" y="49"/>
                      </a:lnTo>
                      <a:lnTo>
                        <a:pt x="118" y="50"/>
                      </a:lnTo>
                      <a:lnTo>
                        <a:pt x="117" y="51"/>
                      </a:lnTo>
                      <a:lnTo>
                        <a:pt x="115" y="52"/>
                      </a:lnTo>
                      <a:lnTo>
                        <a:pt x="114" y="53"/>
                      </a:lnTo>
                      <a:lnTo>
                        <a:pt x="112" y="55"/>
                      </a:lnTo>
                      <a:lnTo>
                        <a:pt x="111" y="56"/>
                      </a:lnTo>
                      <a:lnTo>
                        <a:pt x="109" y="56"/>
                      </a:lnTo>
                      <a:lnTo>
                        <a:pt x="109" y="57"/>
                      </a:lnTo>
                      <a:lnTo>
                        <a:pt x="109" y="58"/>
                      </a:lnTo>
                      <a:lnTo>
                        <a:pt x="109" y="61"/>
                      </a:lnTo>
                      <a:lnTo>
                        <a:pt x="109" y="63"/>
                      </a:lnTo>
                      <a:lnTo>
                        <a:pt x="108" y="65"/>
                      </a:lnTo>
                      <a:lnTo>
                        <a:pt x="107" y="68"/>
                      </a:lnTo>
                      <a:lnTo>
                        <a:pt x="106" y="70"/>
                      </a:lnTo>
                      <a:lnTo>
                        <a:pt x="105" y="71"/>
                      </a:lnTo>
                      <a:lnTo>
                        <a:pt x="103" y="72"/>
                      </a:lnTo>
                      <a:lnTo>
                        <a:pt x="102" y="72"/>
                      </a:lnTo>
                      <a:lnTo>
                        <a:pt x="101" y="72"/>
                      </a:lnTo>
                      <a:lnTo>
                        <a:pt x="100" y="72"/>
                      </a:lnTo>
                      <a:lnTo>
                        <a:pt x="99" y="72"/>
                      </a:lnTo>
                      <a:lnTo>
                        <a:pt x="98" y="72"/>
                      </a:lnTo>
                      <a:lnTo>
                        <a:pt x="97" y="71"/>
                      </a:lnTo>
                      <a:lnTo>
                        <a:pt x="96" y="70"/>
                      </a:lnTo>
                      <a:lnTo>
                        <a:pt x="95" y="69"/>
                      </a:lnTo>
                      <a:lnTo>
                        <a:pt x="93" y="69"/>
                      </a:lnTo>
                      <a:lnTo>
                        <a:pt x="91" y="69"/>
                      </a:lnTo>
                      <a:lnTo>
                        <a:pt x="89" y="69"/>
                      </a:lnTo>
                      <a:lnTo>
                        <a:pt x="86" y="69"/>
                      </a:lnTo>
                      <a:lnTo>
                        <a:pt x="83" y="69"/>
                      </a:lnTo>
                      <a:lnTo>
                        <a:pt x="80" y="68"/>
                      </a:lnTo>
                      <a:lnTo>
                        <a:pt x="78" y="67"/>
                      </a:lnTo>
                      <a:lnTo>
                        <a:pt x="76" y="66"/>
                      </a:lnTo>
                      <a:lnTo>
                        <a:pt x="75" y="66"/>
                      </a:lnTo>
                      <a:lnTo>
                        <a:pt x="74" y="66"/>
                      </a:lnTo>
                      <a:lnTo>
                        <a:pt x="73" y="66"/>
                      </a:lnTo>
                      <a:lnTo>
                        <a:pt x="72" y="66"/>
                      </a:lnTo>
                      <a:lnTo>
                        <a:pt x="70" y="67"/>
                      </a:lnTo>
                      <a:lnTo>
                        <a:pt x="68" y="67"/>
                      </a:lnTo>
                      <a:lnTo>
                        <a:pt x="66" y="67"/>
                      </a:lnTo>
                      <a:lnTo>
                        <a:pt x="63" y="67"/>
                      </a:lnTo>
                      <a:lnTo>
                        <a:pt x="60" y="68"/>
                      </a:lnTo>
                      <a:lnTo>
                        <a:pt x="58" y="68"/>
                      </a:lnTo>
                      <a:lnTo>
                        <a:pt x="55" y="68"/>
                      </a:lnTo>
                      <a:lnTo>
                        <a:pt x="53" y="69"/>
                      </a:lnTo>
                      <a:lnTo>
                        <a:pt x="50" y="69"/>
                      </a:lnTo>
                      <a:lnTo>
                        <a:pt x="48" y="69"/>
                      </a:lnTo>
                      <a:lnTo>
                        <a:pt x="46" y="69"/>
                      </a:lnTo>
                      <a:lnTo>
                        <a:pt x="44" y="70"/>
                      </a:lnTo>
                      <a:lnTo>
                        <a:pt x="43" y="70"/>
                      </a:lnTo>
                      <a:lnTo>
                        <a:pt x="41" y="71"/>
                      </a:lnTo>
                      <a:lnTo>
                        <a:pt x="39" y="72"/>
                      </a:lnTo>
                      <a:lnTo>
                        <a:pt x="37" y="72"/>
                      </a:lnTo>
                      <a:lnTo>
                        <a:pt x="35" y="73"/>
                      </a:lnTo>
                      <a:lnTo>
                        <a:pt x="32" y="73"/>
                      </a:lnTo>
                      <a:lnTo>
                        <a:pt x="30" y="73"/>
                      </a:lnTo>
                      <a:lnTo>
                        <a:pt x="27" y="73"/>
                      </a:lnTo>
                      <a:lnTo>
                        <a:pt x="25" y="73"/>
                      </a:lnTo>
                      <a:lnTo>
                        <a:pt x="22" y="73"/>
                      </a:lnTo>
                      <a:lnTo>
                        <a:pt x="19" y="72"/>
                      </a:lnTo>
                      <a:lnTo>
                        <a:pt x="16" y="71"/>
                      </a:lnTo>
                      <a:lnTo>
                        <a:pt x="13" y="70"/>
                      </a:lnTo>
                      <a:lnTo>
                        <a:pt x="11" y="68"/>
                      </a:lnTo>
                      <a:lnTo>
                        <a:pt x="8" y="67"/>
                      </a:lnTo>
                      <a:lnTo>
                        <a:pt x="6" y="65"/>
                      </a:lnTo>
                      <a:lnTo>
                        <a:pt x="4" y="63"/>
                      </a:lnTo>
                      <a:lnTo>
                        <a:pt x="3" y="60"/>
                      </a:lnTo>
                      <a:lnTo>
                        <a:pt x="1" y="57"/>
                      </a:lnTo>
                      <a:lnTo>
                        <a:pt x="1" y="54"/>
                      </a:lnTo>
                      <a:lnTo>
                        <a:pt x="0" y="51"/>
                      </a:lnTo>
                      <a:lnTo>
                        <a:pt x="1" y="47"/>
                      </a:lnTo>
                      <a:lnTo>
                        <a:pt x="2" y="4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13" name="Freeform 2132">
                  <a:extLst>
                    <a:ext uri="{FF2B5EF4-FFF2-40B4-BE49-F238E27FC236}">
                      <a16:creationId xmlns:a16="http://schemas.microsoft.com/office/drawing/2014/main" id="{8C92E22B-75EA-451F-9E09-584CB7C85807}"/>
                    </a:ext>
                  </a:extLst>
                </p:cNvPr>
                <p:cNvSpPr>
                  <a:spLocks/>
                </p:cNvSpPr>
                <p:nvPr/>
              </p:nvSpPr>
              <p:spPr bwMode="auto">
                <a:xfrm>
                  <a:off x="1162" y="190"/>
                  <a:ext cx="146" cy="67"/>
                </a:xfrm>
                <a:custGeom>
                  <a:avLst/>
                  <a:gdLst>
                    <a:gd name="T0" fmla="*/ 6 w 146"/>
                    <a:gd name="T1" fmla="*/ 30 h 67"/>
                    <a:gd name="T2" fmla="*/ 14 w 146"/>
                    <a:gd name="T3" fmla="*/ 17 h 67"/>
                    <a:gd name="T4" fmla="*/ 26 w 146"/>
                    <a:gd name="T5" fmla="*/ 7 h 67"/>
                    <a:gd name="T6" fmla="*/ 39 w 146"/>
                    <a:gd name="T7" fmla="*/ 1 h 67"/>
                    <a:gd name="T8" fmla="*/ 54 w 146"/>
                    <a:gd name="T9" fmla="*/ 0 h 67"/>
                    <a:gd name="T10" fmla="*/ 67 w 146"/>
                    <a:gd name="T11" fmla="*/ 5 h 67"/>
                    <a:gd name="T12" fmla="*/ 75 w 146"/>
                    <a:gd name="T13" fmla="*/ 8 h 67"/>
                    <a:gd name="T14" fmla="*/ 81 w 146"/>
                    <a:gd name="T15" fmla="*/ 10 h 67"/>
                    <a:gd name="T16" fmla="*/ 86 w 146"/>
                    <a:gd name="T17" fmla="*/ 11 h 67"/>
                    <a:gd name="T18" fmla="*/ 91 w 146"/>
                    <a:gd name="T19" fmla="*/ 11 h 67"/>
                    <a:gd name="T20" fmla="*/ 95 w 146"/>
                    <a:gd name="T21" fmla="*/ 11 h 67"/>
                    <a:gd name="T22" fmla="*/ 98 w 146"/>
                    <a:gd name="T23" fmla="*/ 11 h 67"/>
                    <a:gd name="T24" fmla="*/ 101 w 146"/>
                    <a:gd name="T25" fmla="*/ 11 h 67"/>
                    <a:gd name="T26" fmla="*/ 104 w 146"/>
                    <a:gd name="T27" fmla="*/ 12 h 67"/>
                    <a:gd name="T28" fmla="*/ 109 w 146"/>
                    <a:gd name="T29" fmla="*/ 14 h 67"/>
                    <a:gd name="T30" fmla="*/ 111 w 146"/>
                    <a:gd name="T31" fmla="*/ 17 h 67"/>
                    <a:gd name="T32" fmla="*/ 113 w 146"/>
                    <a:gd name="T33" fmla="*/ 18 h 67"/>
                    <a:gd name="T34" fmla="*/ 117 w 146"/>
                    <a:gd name="T35" fmla="*/ 18 h 67"/>
                    <a:gd name="T36" fmla="*/ 124 w 146"/>
                    <a:gd name="T37" fmla="*/ 19 h 67"/>
                    <a:gd name="T38" fmla="*/ 131 w 146"/>
                    <a:gd name="T39" fmla="*/ 22 h 67"/>
                    <a:gd name="T40" fmla="*/ 138 w 146"/>
                    <a:gd name="T41" fmla="*/ 26 h 67"/>
                    <a:gd name="T42" fmla="*/ 142 w 146"/>
                    <a:gd name="T43" fmla="*/ 30 h 67"/>
                    <a:gd name="T44" fmla="*/ 142 w 146"/>
                    <a:gd name="T45" fmla="*/ 31 h 67"/>
                    <a:gd name="T46" fmla="*/ 144 w 146"/>
                    <a:gd name="T47" fmla="*/ 33 h 67"/>
                    <a:gd name="T48" fmla="*/ 146 w 146"/>
                    <a:gd name="T49" fmla="*/ 37 h 67"/>
                    <a:gd name="T50" fmla="*/ 143 w 146"/>
                    <a:gd name="T51" fmla="*/ 41 h 67"/>
                    <a:gd name="T52" fmla="*/ 142 w 146"/>
                    <a:gd name="T53" fmla="*/ 42 h 67"/>
                    <a:gd name="T54" fmla="*/ 140 w 146"/>
                    <a:gd name="T55" fmla="*/ 43 h 67"/>
                    <a:gd name="T56" fmla="*/ 137 w 146"/>
                    <a:gd name="T57" fmla="*/ 44 h 67"/>
                    <a:gd name="T58" fmla="*/ 135 w 146"/>
                    <a:gd name="T59" fmla="*/ 45 h 67"/>
                    <a:gd name="T60" fmla="*/ 131 w 146"/>
                    <a:gd name="T61" fmla="*/ 46 h 67"/>
                    <a:gd name="T62" fmla="*/ 124 w 146"/>
                    <a:gd name="T63" fmla="*/ 45 h 67"/>
                    <a:gd name="T64" fmla="*/ 121 w 146"/>
                    <a:gd name="T65" fmla="*/ 44 h 67"/>
                    <a:gd name="T66" fmla="*/ 119 w 146"/>
                    <a:gd name="T67" fmla="*/ 44 h 67"/>
                    <a:gd name="T68" fmla="*/ 117 w 146"/>
                    <a:gd name="T69" fmla="*/ 44 h 67"/>
                    <a:gd name="T70" fmla="*/ 113 w 146"/>
                    <a:gd name="T71" fmla="*/ 47 h 67"/>
                    <a:gd name="T72" fmla="*/ 109 w 146"/>
                    <a:gd name="T73" fmla="*/ 50 h 67"/>
                    <a:gd name="T74" fmla="*/ 106 w 146"/>
                    <a:gd name="T75" fmla="*/ 52 h 67"/>
                    <a:gd name="T76" fmla="*/ 105 w 146"/>
                    <a:gd name="T77" fmla="*/ 57 h 67"/>
                    <a:gd name="T78" fmla="*/ 103 w 146"/>
                    <a:gd name="T79" fmla="*/ 63 h 67"/>
                    <a:gd name="T80" fmla="*/ 99 w 146"/>
                    <a:gd name="T81" fmla="*/ 66 h 67"/>
                    <a:gd name="T82" fmla="*/ 97 w 146"/>
                    <a:gd name="T83" fmla="*/ 66 h 67"/>
                    <a:gd name="T84" fmla="*/ 95 w 146"/>
                    <a:gd name="T85" fmla="*/ 65 h 67"/>
                    <a:gd name="T86" fmla="*/ 93 w 146"/>
                    <a:gd name="T87" fmla="*/ 64 h 67"/>
                    <a:gd name="T88" fmla="*/ 90 w 146"/>
                    <a:gd name="T89" fmla="*/ 64 h 67"/>
                    <a:gd name="T90" fmla="*/ 83 w 146"/>
                    <a:gd name="T91" fmla="*/ 63 h 67"/>
                    <a:gd name="T92" fmla="*/ 77 w 146"/>
                    <a:gd name="T93" fmla="*/ 61 h 67"/>
                    <a:gd name="T94" fmla="*/ 74 w 146"/>
                    <a:gd name="T95" fmla="*/ 61 h 67"/>
                    <a:gd name="T96" fmla="*/ 68 w 146"/>
                    <a:gd name="T97" fmla="*/ 61 h 67"/>
                    <a:gd name="T98" fmla="*/ 60 w 146"/>
                    <a:gd name="T99" fmla="*/ 62 h 67"/>
                    <a:gd name="T100" fmla="*/ 52 w 146"/>
                    <a:gd name="T101" fmla="*/ 62 h 67"/>
                    <a:gd name="T102" fmla="*/ 45 w 146"/>
                    <a:gd name="T103" fmla="*/ 63 h 67"/>
                    <a:gd name="T104" fmla="*/ 41 w 146"/>
                    <a:gd name="T105" fmla="*/ 64 h 67"/>
                    <a:gd name="T106" fmla="*/ 36 w 146"/>
                    <a:gd name="T107" fmla="*/ 66 h 67"/>
                    <a:gd name="T108" fmla="*/ 28 w 146"/>
                    <a:gd name="T109" fmla="*/ 67 h 67"/>
                    <a:gd name="T110" fmla="*/ 20 w 146"/>
                    <a:gd name="T111" fmla="*/ 66 h 67"/>
                    <a:gd name="T112" fmla="*/ 12 w 146"/>
                    <a:gd name="T113" fmla="*/ 64 h 67"/>
                    <a:gd name="T114" fmla="*/ 5 w 146"/>
                    <a:gd name="T115" fmla="*/ 59 h 67"/>
                    <a:gd name="T116" fmla="*/ 1 w 146"/>
                    <a:gd name="T117" fmla="*/ 52 h 67"/>
                    <a:gd name="T118" fmla="*/ 1 w 146"/>
                    <a:gd name="T119" fmla="*/ 43 h 6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46" h="67">
                      <a:moveTo>
                        <a:pt x="2" y="40"/>
                      </a:moveTo>
                      <a:lnTo>
                        <a:pt x="3" y="35"/>
                      </a:lnTo>
                      <a:lnTo>
                        <a:pt x="6" y="30"/>
                      </a:lnTo>
                      <a:lnTo>
                        <a:pt x="8" y="25"/>
                      </a:lnTo>
                      <a:lnTo>
                        <a:pt x="11" y="21"/>
                      </a:lnTo>
                      <a:lnTo>
                        <a:pt x="14" y="17"/>
                      </a:lnTo>
                      <a:lnTo>
                        <a:pt x="18" y="13"/>
                      </a:lnTo>
                      <a:lnTo>
                        <a:pt x="22" y="9"/>
                      </a:lnTo>
                      <a:lnTo>
                        <a:pt x="26" y="7"/>
                      </a:lnTo>
                      <a:lnTo>
                        <a:pt x="30" y="4"/>
                      </a:lnTo>
                      <a:lnTo>
                        <a:pt x="34" y="2"/>
                      </a:lnTo>
                      <a:lnTo>
                        <a:pt x="39" y="1"/>
                      </a:lnTo>
                      <a:lnTo>
                        <a:pt x="44" y="0"/>
                      </a:lnTo>
                      <a:lnTo>
                        <a:pt x="48" y="0"/>
                      </a:lnTo>
                      <a:lnTo>
                        <a:pt x="54" y="0"/>
                      </a:lnTo>
                      <a:lnTo>
                        <a:pt x="59" y="1"/>
                      </a:lnTo>
                      <a:lnTo>
                        <a:pt x="64" y="3"/>
                      </a:lnTo>
                      <a:lnTo>
                        <a:pt x="67" y="5"/>
                      </a:lnTo>
                      <a:lnTo>
                        <a:pt x="70" y="6"/>
                      </a:lnTo>
                      <a:lnTo>
                        <a:pt x="73" y="7"/>
                      </a:lnTo>
                      <a:lnTo>
                        <a:pt x="75" y="8"/>
                      </a:lnTo>
                      <a:lnTo>
                        <a:pt x="77" y="9"/>
                      </a:lnTo>
                      <a:lnTo>
                        <a:pt x="80" y="10"/>
                      </a:lnTo>
                      <a:lnTo>
                        <a:pt x="81" y="10"/>
                      </a:lnTo>
                      <a:lnTo>
                        <a:pt x="83" y="11"/>
                      </a:lnTo>
                      <a:lnTo>
                        <a:pt x="85" y="11"/>
                      </a:lnTo>
                      <a:lnTo>
                        <a:pt x="86" y="11"/>
                      </a:lnTo>
                      <a:lnTo>
                        <a:pt x="88" y="11"/>
                      </a:lnTo>
                      <a:lnTo>
                        <a:pt x="89" y="11"/>
                      </a:lnTo>
                      <a:lnTo>
                        <a:pt x="91" y="11"/>
                      </a:lnTo>
                      <a:lnTo>
                        <a:pt x="92" y="11"/>
                      </a:lnTo>
                      <a:lnTo>
                        <a:pt x="93" y="11"/>
                      </a:lnTo>
                      <a:lnTo>
                        <a:pt x="95" y="11"/>
                      </a:lnTo>
                      <a:lnTo>
                        <a:pt x="96" y="11"/>
                      </a:lnTo>
                      <a:lnTo>
                        <a:pt x="97" y="11"/>
                      </a:lnTo>
                      <a:lnTo>
                        <a:pt x="98" y="11"/>
                      </a:lnTo>
                      <a:lnTo>
                        <a:pt x="99" y="11"/>
                      </a:lnTo>
                      <a:lnTo>
                        <a:pt x="100" y="11"/>
                      </a:lnTo>
                      <a:lnTo>
                        <a:pt x="101" y="11"/>
                      </a:lnTo>
                      <a:lnTo>
                        <a:pt x="102" y="11"/>
                      </a:lnTo>
                      <a:lnTo>
                        <a:pt x="104" y="12"/>
                      </a:lnTo>
                      <a:lnTo>
                        <a:pt x="106" y="12"/>
                      </a:lnTo>
                      <a:lnTo>
                        <a:pt x="107" y="13"/>
                      </a:lnTo>
                      <a:lnTo>
                        <a:pt x="109" y="14"/>
                      </a:lnTo>
                      <a:lnTo>
                        <a:pt x="110" y="15"/>
                      </a:lnTo>
                      <a:lnTo>
                        <a:pt x="111" y="16"/>
                      </a:lnTo>
                      <a:lnTo>
                        <a:pt x="111" y="17"/>
                      </a:lnTo>
                      <a:lnTo>
                        <a:pt x="112" y="18"/>
                      </a:lnTo>
                      <a:lnTo>
                        <a:pt x="113" y="18"/>
                      </a:lnTo>
                      <a:lnTo>
                        <a:pt x="114" y="18"/>
                      </a:lnTo>
                      <a:lnTo>
                        <a:pt x="115" y="18"/>
                      </a:lnTo>
                      <a:lnTo>
                        <a:pt x="117" y="18"/>
                      </a:lnTo>
                      <a:lnTo>
                        <a:pt x="119" y="18"/>
                      </a:lnTo>
                      <a:lnTo>
                        <a:pt x="121" y="19"/>
                      </a:lnTo>
                      <a:lnTo>
                        <a:pt x="124" y="19"/>
                      </a:lnTo>
                      <a:lnTo>
                        <a:pt x="126" y="20"/>
                      </a:lnTo>
                      <a:lnTo>
                        <a:pt x="128" y="21"/>
                      </a:lnTo>
                      <a:lnTo>
                        <a:pt x="131" y="22"/>
                      </a:lnTo>
                      <a:lnTo>
                        <a:pt x="133" y="23"/>
                      </a:lnTo>
                      <a:lnTo>
                        <a:pt x="136" y="25"/>
                      </a:lnTo>
                      <a:lnTo>
                        <a:pt x="138" y="26"/>
                      </a:lnTo>
                      <a:lnTo>
                        <a:pt x="140" y="28"/>
                      </a:lnTo>
                      <a:lnTo>
                        <a:pt x="141" y="30"/>
                      </a:lnTo>
                      <a:lnTo>
                        <a:pt x="142" y="30"/>
                      </a:lnTo>
                      <a:lnTo>
                        <a:pt x="142" y="31"/>
                      </a:lnTo>
                      <a:lnTo>
                        <a:pt x="143" y="31"/>
                      </a:lnTo>
                      <a:lnTo>
                        <a:pt x="144" y="32"/>
                      </a:lnTo>
                      <a:lnTo>
                        <a:pt x="144" y="33"/>
                      </a:lnTo>
                      <a:lnTo>
                        <a:pt x="145" y="34"/>
                      </a:lnTo>
                      <a:lnTo>
                        <a:pt x="146" y="35"/>
                      </a:lnTo>
                      <a:lnTo>
                        <a:pt x="146" y="37"/>
                      </a:lnTo>
                      <a:lnTo>
                        <a:pt x="145" y="39"/>
                      </a:lnTo>
                      <a:lnTo>
                        <a:pt x="143" y="41"/>
                      </a:lnTo>
                      <a:lnTo>
                        <a:pt x="142" y="41"/>
                      </a:lnTo>
                      <a:lnTo>
                        <a:pt x="142" y="42"/>
                      </a:lnTo>
                      <a:lnTo>
                        <a:pt x="141" y="42"/>
                      </a:lnTo>
                      <a:lnTo>
                        <a:pt x="140" y="43"/>
                      </a:lnTo>
                      <a:lnTo>
                        <a:pt x="138" y="43"/>
                      </a:lnTo>
                      <a:lnTo>
                        <a:pt x="138" y="44"/>
                      </a:lnTo>
                      <a:lnTo>
                        <a:pt x="137" y="44"/>
                      </a:lnTo>
                      <a:lnTo>
                        <a:pt x="136" y="44"/>
                      </a:lnTo>
                      <a:lnTo>
                        <a:pt x="135" y="45"/>
                      </a:lnTo>
                      <a:lnTo>
                        <a:pt x="134" y="45"/>
                      </a:lnTo>
                      <a:lnTo>
                        <a:pt x="132" y="45"/>
                      </a:lnTo>
                      <a:lnTo>
                        <a:pt x="131" y="46"/>
                      </a:lnTo>
                      <a:lnTo>
                        <a:pt x="129" y="46"/>
                      </a:lnTo>
                      <a:lnTo>
                        <a:pt x="127" y="46"/>
                      </a:lnTo>
                      <a:lnTo>
                        <a:pt x="124" y="45"/>
                      </a:lnTo>
                      <a:lnTo>
                        <a:pt x="121" y="45"/>
                      </a:lnTo>
                      <a:lnTo>
                        <a:pt x="121" y="44"/>
                      </a:lnTo>
                      <a:lnTo>
                        <a:pt x="120" y="44"/>
                      </a:lnTo>
                      <a:lnTo>
                        <a:pt x="119" y="44"/>
                      </a:lnTo>
                      <a:lnTo>
                        <a:pt x="118" y="44"/>
                      </a:lnTo>
                      <a:lnTo>
                        <a:pt x="117" y="44"/>
                      </a:lnTo>
                      <a:lnTo>
                        <a:pt x="116" y="45"/>
                      </a:lnTo>
                      <a:lnTo>
                        <a:pt x="114" y="46"/>
                      </a:lnTo>
                      <a:lnTo>
                        <a:pt x="113" y="47"/>
                      </a:lnTo>
                      <a:lnTo>
                        <a:pt x="112" y="48"/>
                      </a:lnTo>
                      <a:lnTo>
                        <a:pt x="110" y="49"/>
                      </a:lnTo>
                      <a:lnTo>
                        <a:pt x="109" y="50"/>
                      </a:lnTo>
                      <a:lnTo>
                        <a:pt x="107" y="51"/>
                      </a:lnTo>
                      <a:lnTo>
                        <a:pt x="106" y="52"/>
                      </a:lnTo>
                      <a:lnTo>
                        <a:pt x="106" y="53"/>
                      </a:lnTo>
                      <a:lnTo>
                        <a:pt x="106" y="55"/>
                      </a:lnTo>
                      <a:lnTo>
                        <a:pt x="105" y="57"/>
                      </a:lnTo>
                      <a:lnTo>
                        <a:pt x="105" y="59"/>
                      </a:lnTo>
                      <a:lnTo>
                        <a:pt x="104" y="62"/>
                      </a:lnTo>
                      <a:lnTo>
                        <a:pt x="103" y="63"/>
                      </a:lnTo>
                      <a:lnTo>
                        <a:pt x="102" y="65"/>
                      </a:lnTo>
                      <a:lnTo>
                        <a:pt x="100" y="65"/>
                      </a:lnTo>
                      <a:lnTo>
                        <a:pt x="99" y="66"/>
                      </a:lnTo>
                      <a:lnTo>
                        <a:pt x="98" y="66"/>
                      </a:lnTo>
                      <a:lnTo>
                        <a:pt x="97" y="66"/>
                      </a:lnTo>
                      <a:lnTo>
                        <a:pt x="96" y="66"/>
                      </a:lnTo>
                      <a:lnTo>
                        <a:pt x="95" y="65"/>
                      </a:lnTo>
                      <a:lnTo>
                        <a:pt x="94" y="65"/>
                      </a:lnTo>
                      <a:lnTo>
                        <a:pt x="94" y="64"/>
                      </a:lnTo>
                      <a:lnTo>
                        <a:pt x="93" y="64"/>
                      </a:lnTo>
                      <a:lnTo>
                        <a:pt x="92" y="64"/>
                      </a:lnTo>
                      <a:lnTo>
                        <a:pt x="90" y="64"/>
                      </a:lnTo>
                      <a:lnTo>
                        <a:pt x="88" y="64"/>
                      </a:lnTo>
                      <a:lnTo>
                        <a:pt x="85" y="64"/>
                      </a:lnTo>
                      <a:lnTo>
                        <a:pt x="83" y="63"/>
                      </a:lnTo>
                      <a:lnTo>
                        <a:pt x="81" y="63"/>
                      </a:lnTo>
                      <a:lnTo>
                        <a:pt x="79" y="62"/>
                      </a:lnTo>
                      <a:lnTo>
                        <a:pt x="77" y="61"/>
                      </a:lnTo>
                      <a:lnTo>
                        <a:pt x="76" y="61"/>
                      </a:lnTo>
                      <a:lnTo>
                        <a:pt x="74" y="61"/>
                      </a:lnTo>
                      <a:lnTo>
                        <a:pt x="73" y="61"/>
                      </a:lnTo>
                      <a:lnTo>
                        <a:pt x="71" y="61"/>
                      </a:lnTo>
                      <a:lnTo>
                        <a:pt x="68" y="61"/>
                      </a:lnTo>
                      <a:lnTo>
                        <a:pt x="66" y="61"/>
                      </a:lnTo>
                      <a:lnTo>
                        <a:pt x="63" y="61"/>
                      </a:lnTo>
                      <a:lnTo>
                        <a:pt x="60" y="62"/>
                      </a:lnTo>
                      <a:lnTo>
                        <a:pt x="57" y="62"/>
                      </a:lnTo>
                      <a:lnTo>
                        <a:pt x="54" y="62"/>
                      </a:lnTo>
                      <a:lnTo>
                        <a:pt x="52" y="62"/>
                      </a:lnTo>
                      <a:lnTo>
                        <a:pt x="49" y="62"/>
                      </a:lnTo>
                      <a:lnTo>
                        <a:pt x="47" y="63"/>
                      </a:lnTo>
                      <a:lnTo>
                        <a:pt x="45" y="63"/>
                      </a:lnTo>
                      <a:lnTo>
                        <a:pt x="43" y="63"/>
                      </a:lnTo>
                      <a:lnTo>
                        <a:pt x="41" y="64"/>
                      </a:lnTo>
                      <a:lnTo>
                        <a:pt x="40" y="64"/>
                      </a:lnTo>
                      <a:lnTo>
                        <a:pt x="38" y="65"/>
                      </a:lnTo>
                      <a:lnTo>
                        <a:pt x="36" y="66"/>
                      </a:lnTo>
                      <a:lnTo>
                        <a:pt x="34" y="66"/>
                      </a:lnTo>
                      <a:lnTo>
                        <a:pt x="31" y="67"/>
                      </a:lnTo>
                      <a:lnTo>
                        <a:pt x="28" y="67"/>
                      </a:lnTo>
                      <a:lnTo>
                        <a:pt x="25" y="67"/>
                      </a:lnTo>
                      <a:lnTo>
                        <a:pt x="23" y="67"/>
                      </a:lnTo>
                      <a:lnTo>
                        <a:pt x="20" y="66"/>
                      </a:lnTo>
                      <a:lnTo>
                        <a:pt x="18" y="65"/>
                      </a:lnTo>
                      <a:lnTo>
                        <a:pt x="15" y="65"/>
                      </a:lnTo>
                      <a:lnTo>
                        <a:pt x="12" y="64"/>
                      </a:lnTo>
                      <a:lnTo>
                        <a:pt x="10" y="62"/>
                      </a:lnTo>
                      <a:lnTo>
                        <a:pt x="8" y="61"/>
                      </a:lnTo>
                      <a:lnTo>
                        <a:pt x="5" y="59"/>
                      </a:lnTo>
                      <a:lnTo>
                        <a:pt x="4" y="57"/>
                      </a:lnTo>
                      <a:lnTo>
                        <a:pt x="2" y="55"/>
                      </a:lnTo>
                      <a:lnTo>
                        <a:pt x="1" y="52"/>
                      </a:lnTo>
                      <a:lnTo>
                        <a:pt x="0" y="50"/>
                      </a:lnTo>
                      <a:lnTo>
                        <a:pt x="0" y="47"/>
                      </a:lnTo>
                      <a:lnTo>
                        <a:pt x="1" y="43"/>
                      </a:lnTo>
                      <a:lnTo>
                        <a:pt x="2" y="4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14" name="Freeform 2133">
                  <a:extLst>
                    <a:ext uri="{FF2B5EF4-FFF2-40B4-BE49-F238E27FC236}">
                      <a16:creationId xmlns:a16="http://schemas.microsoft.com/office/drawing/2014/main" id="{B53DC0DA-082F-420A-A807-071858375215}"/>
                    </a:ext>
                  </a:extLst>
                </p:cNvPr>
                <p:cNvSpPr>
                  <a:spLocks/>
                </p:cNvSpPr>
                <p:nvPr/>
              </p:nvSpPr>
              <p:spPr bwMode="auto">
                <a:xfrm>
                  <a:off x="1165" y="192"/>
                  <a:ext cx="141" cy="62"/>
                </a:xfrm>
                <a:custGeom>
                  <a:avLst/>
                  <a:gdLst>
                    <a:gd name="T0" fmla="*/ 5 w 141"/>
                    <a:gd name="T1" fmla="*/ 28 h 62"/>
                    <a:gd name="T2" fmla="*/ 13 w 141"/>
                    <a:gd name="T3" fmla="*/ 16 h 62"/>
                    <a:gd name="T4" fmla="*/ 24 w 141"/>
                    <a:gd name="T5" fmla="*/ 6 h 62"/>
                    <a:gd name="T6" fmla="*/ 36 w 141"/>
                    <a:gd name="T7" fmla="*/ 1 h 62"/>
                    <a:gd name="T8" fmla="*/ 50 w 141"/>
                    <a:gd name="T9" fmla="*/ 1 h 62"/>
                    <a:gd name="T10" fmla="*/ 63 w 141"/>
                    <a:gd name="T11" fmla="*/ 5 h 62"/>
                    <a:gd name="T12" fmla="*/ 71 w 141"/>
                    <a:gd name="T13" fmla="*/ 8 h 62"/>
                    <a:gd name="T14" fmla="*/ 77 w 141"/>
                    <a:gd name="T15" fmla="*/ 10 h 62"/>
                    <a:gd name="T16" fmla="*/ 82 w 141"/>
                    <a:gd name="T17" fmla="*/ 11 h 62"/>
                    <a:gd name="T18" fmla="*/ 87 w 141"/>
                    <a:gd name="T19" fmla="*/ 11 h 62"/>
                    <a:gd name="T20" fmla="*/ 91 w 141"/>
                    <a:gd name="T21" fmla="*/ 11 h 62"/>
                    <a:gd name="T22" fmla="*/ 94 w 141"/>
                    <a:gd name="T23" fmla="*/ 11 h 62"/>
                    <a:gd name="T24" fmla="*/ 97 w 141"/>
                    <a:gd name="T25" fmla="*/ 11 h 62"/>
                    <a:gd name="T26" fmla="*/ 100 w 141"/>
                    <a:gd name="T27" fmla="*/ 12 h 62"/>
                    <a:gd name="T28" fmla="*/ 105 w 141"/>
                    <a:gd name="T29" fmla="*/ 13 h 62"/>
                    <a:gd name="T30" fmla="*/ 107 w 141"/>
                    <a:gd name="T31" fmla="*/ 16 h 62"/>
                    <a:gd name="T32" fmla="*/ 109 w 141"/>
                    <a:gd name="T33" fmla="*/ 17 h 62"/>
                    <a:gd name="T34" fmla="*/ 113 w 141"/>
                    <a:gd name="T35" fmla="*/ 17 h 62"/>
                    <a:gd name="T36" fmla="*/ 120 w 141"/>
                    <a:gd name="T37" fmla="*/ 19 h 62"/>
                    <a:gd name="T38" fmla="*/ 127 w 141"/>
                    <a:gd name="T39" fmla="*/ 21 h 62"/>
                    <a:gd name="T40" fmla="*/ 134 w 141"/>
                    <a:gd name="T41" fmla="*/ 25 h 62"/>
                    <a:gd name="T42" fmla="*/ 137 w 141"/>
                    <a:gd name="T43" fmla="*/ 28 h 62"/>
                    <a:gd name="T44" fmla="*/ 138 w 141"/>
                    <a:gd name="T45" fmla="*/ 29 h 62"/>
                    <a:gd name="T46" fmla="*/ 140 w 141"/>
                    <a:gd name="T47" fmla="*/ 31 h 62"/>
                    <a:gd name="T48" fmla="*/ 141 w 141"/>
                    <a:gd name="T49" fmla="*/ 35 h 62"/>
                    <a:gd name="T50" fmla="*/ 138 w 141"/>
                    <a:gd name="T51" fmla="*/ 38 h 62"/>
                    <a:gd name="T52" fmla="*/ 137 w 141"/>
                    <a:gd name="T53" fmla="*/ 39 h 62"/>
                    <a:gd name="T54" fmla="*/ 135 w 141"/>
                    <a:gd name="T55" fmla="*/ 40 h 62"/>
                    <a:gd name="T56" fmla="*/ 133 w 141"/>
                    <a:gd name="T57" fmla="*/ 41 h 62"/>
                    <a:gd name="T58" fmla="*/ 130 w 141"/>
                    <a:gd name="T59" fmla="*/ 42 h 62"/>
                    <a:gd name="T60" fmla="*/ 126 w 141"/>
                    <a:gd name="T61" fmla="*/ 43 h 62"/>
                    <a:gd name="T62" fmla="*/ 120 w 141"/>
                    <a:gd name="T63" fmla="*/ 42 h 62"/>
                    <a:gd name="T64" fmla="*/ 116 w 141"/>
                    <a:gd name="T65" fmla="*/ 41 h 62"/>
                    <a:gd name="T66" fmla="*/ 112 w 141"/>
                    <a:gd name="T67" fmla="*/ 42 h 62"/>
                    <a:gd name="T68" fmla="*/ 108 w 141"/>
                    <a:gd name="T69" fmla="*/ 45 h 62"/>
                    <a:gd name="T70" fmla="*/ 103 w 141"/>
                    <a:gd name="T71" fmla="*/ 48 h 62"/>
                    <a:gd name="T72" fmla="*/ 102 w 141"/>
                    <a:gd name="T73" fmla="*/ 53 h 62"/>
                    <a:gd name="T74" fmla="*/ 98 w 141"/>
                    <a:gd name="T75" fmla="*/ 60 h 62"/>
                    <a:gd name="T76" fmla="*/ 96 w 141"/>
                    <a:gd name="T77" fmla="*/ 61 h 62"/>
                    <a:gd name="T78" fmla="*/ 94 w 141"/>
                    <a:gd name="T79" fmla="*/ 61 h 62"/>
                    <a:gd name="T80" fmla="*/ 92 w 141"/>
                    <a:gd name="T81" fmla="*/ 60 h 62"/>
                    <a:gd name="T82" fmla="*/ 90 w 141"/>
                    <a:gd name="T83" fmla="*/ 60 h 62"/>
                    <a:gd name="T84" fmla="*/ 85 w 141"/>
                    <a:gd name="T85" fmla="*/ 60 h 62"/>
                    <a:gd name="T86" fmla="*/ 79 w 141"/>
                    <a:gd name="T87" fmla="*/ 57 h 62"/>
                    <a:gd name="T88" fmla="*/ 77 w 141"/>
                    <a:gd name="T89" fmla="*/ 56 h 62"/>
                    <a:gd name="T90" fmla="*/ 71 w 141"/>
                    <a:gd name="T91" fmla="*/ 56 h 62"/>
                    <a:gd name="T92" fmla="*/ 63 w 141"/>
                    <a:gd name="T93" fmla="*/ 56 h 62"/>
                    <a:gd name="T94" fmla="*/ 53 w 141"/>
                    <a:gd name="T95" fmla="*/ 57 h 62"/>
                    <a:gd name="T96" fmla="*/ 46 w 141"/>
                    <a:gd name="T97" fmla="*/ 57 h 62"/>
                    <a:gd name="T98" fmla="*/ 41 w 141"/>
                    <a:gd name="T99" fmla="*/ 57 h 62"/>
                    <a:gd name="T100" fmla="*/ 37 w 141"/>
                    <a:gd name="T101" fmla="*/ 59 h 62"/>
                    <a:gd name="T102" fmla="*/ 29 w 141"/>
                    <a:gd name="T103" fmla="*/ 61 h 62"/>
                    <a:gd name="T104" fmla="*/ 21 w 141"/>
                    <a:gd name="T105" fmla="*/ 61 h 62"/>
                    <a:gd name="T106" fmla="*/ 14 w 141"/>
                    <a:gd name="T107" fmla="*/ 60 h 62"/>
                    <a:gd name="T108" fmla="*/ 7 w 141"/>
                    <a:gd name="T109" fmla="*/ 56 h 62"/>
                    <a:gd name="T110" fmla="*/ 2 w 141"/>
                    <a:gd name="T111" fmla="*/ 51 h 62"/>
                    <a:gd name="T112" fmla="*/ 0 w 141"/>
                    <a:gd name="T113" fmla="*/ 43 h 6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41" h="62">
                      <a:moveTo>
                        <a:pt x="1" y="37"/>
                      </a:moveTo>
                      <a:lnTo>
                        <a:pt x="3" y="32"/>
                      </a:lnTo>
                      <a:lnTo>
                        <a:pt x="5" y="28"/>
                      </a:lnTo>
                      <a:lnTo>
                        <a:pt x="7" y="24"/>
                      </a:lnTo>
                      <a:lnTo>
                        <a:pt x="10" y="19"/>
                      </a:lnTo>
                      <a:lnTo>
                        <a:pt x="13" y="16"/>
                      </a:lnTo>
                      <a:lnTo>
                        <a:pt x="16" y="12"/>
                      </a:lnTo>
                      <a:lnTo>
                        <a:pt x="20" y="9"/>
                      </a:lnTo>
                      <a:lnTo>
                        <a:pt x="24" y="6"/>
                      </a:lnTo>
                      <a:lnTo>
                        <a:pt x="28" y="4"/>
                      </a:lnTo>
                      <a:lnTo>
                        <a:pt x="32" y="3"/>
                      </a:lnTo>
                      <a:lnTo>
                        <a:pt x="36" y="1"/>
                      </a:lnTo>
                      <a:lnTo>
                        <a:pt x="41" y="0"/>
                      </a:lnTo>
                      <a:lnTo>
                        <a:pt x="45" y="0"/>
                      </a:lnTo>
                      <a:lnTo>
                        <a:pt x="50" y="1"/>
                      </a:lnTo>
                      <a:lnTo>
                        <a:pt x="55" y="2"/>
                      </a:lnTo>
                      <a:lnTo>
                        <a:pt x="59" y="4"/>
                      </a:lnTo>
                      <a:lnTo>
                        <a:pt x="63" y="5"/>
                      </a:lnTo>
                      <a:lnTo>
                        <a:pt x="65" y="6"/>
                      </a:lnTo>
                      <a:lnTo>
                        <a:pt x="68" y="7"/>
                      </a:lnTo>
                      <a:lnTo>
                        <a:pt x="71" y="8"/>
                      </a:lnTo>
                      <a:lnTo>
                        <a:pt x="73" y="9"/>
                      </a:lnTo>
                      <a:lnTo>
                        <a:pt x="75" y="10"/>
                      </a:lnTo>
                      <a:lnTo>
                        <a:pt x="77" y="10"/>
                      </a:lnTo>
                      <a:lnTo>
                        <a:pt x="79" y="11"/>
                      </a:lnTo>
                      <a:lnTo>
                        <a:pt x="81" y="11"/>
                      </a:lnTo>
                      <a:lnTo>
                        <a:pt x="82" y="11"/>
                      </a:lnTo>
                      <a:lnTo>
                        <a:pt x="84" y="11"/>
                      </a:lnTo>
                      <a:lnTo>
                        <a:pt x="85" y="11"/>
                      </a:lnTo>
                      <a:lnTo>
                        <a:pt x="87" y="11"/>
                      </a:lnTo>
                      <a:lnTo>
                        <a:pt x="88" y="11"/>
                      </a:lnTo>
                      <a:lnTo>
                        <a:pt x="89" y="11"/>
                      </a:lnTo>
                      <a:lnTo>
                        <a:pt x="91" y="11"/>
                      </a:lnTo>
                      <a:lnTo>
                        <a:pt x="92" y="11"/>
                      </a:lnTo>
                      <a:lnTo>
                        <a:pt x="93" y="11"/>
                      </a:lnTo>
                      <a:lnTo>
                        <a:pt x="94" y="11"/>
                      </a:lnTo>
                      <a:lnTo>
                        <a:pt x="95" y="11"/>
                      </a:lnTo>
                      <a:lnTo>
                        <a:pt x="96" y="11"/>
                      </a:lnTo>
                      <a:lnTo>
                        <a:pt x="97" y="11"/>
                      </a:lnTo>
                      <a:lnTo>
                        <a:pt x="98" y="11"/>
                      </a:lnTo>
                      <a:lnTo>
                        <a:pt x="100" y="12"/>
                      </a:lnTo>
                      <a:lnTo>
                        <a:pt x="102" y="12"/>
                      </a:lnTo>
                      <a:lnTo>
                        <a:pt x="103" y="13"/>
                      </a:lnTo>
                      <a:lnTo>
                        <a:pt x="105" y="13"/>
                      </a:lnTo>
                      <a:lnTo>
                        <a:pt x="106" y="14"/>
                      </a:lnTo>
                      <a:lnTo>
                        <a:pt x="107" y="15"/>
                      </a:lnTo>
                      <a:lnTo>
                        <a:pt x="107" y="16"/>
                      </a:lnTo>
                      <a:lnTo>
                        <a:pt x="108" y="17"/>
                      </a:lnTo>
                      <a:lnTo>
                        <a:pt x="109" y="17"/>
                      </a:lnTo>
                      <a:lnTo>
                        <a:pt x="110" y="17"/>
                      </a:lnTo>
                      <a:lnTo>
                        <a:pt x="111" y="17"/>
                      </a:lnTo>
                      <a:lnTo>
                        <a:pt x="113" y="17"/>
                      </a:lnTo>
                      <a:lnTo>
                        <a:pt x="115" y="18"/>
                      </a:lnTo>
                      <a:lnTo>
                        <a:pt x="117" y="18"/>
                      </a:lnTo>
                      <a:lnTo>
                        <a:pt x="120" y="19"/>
                      </a:lnTo>
                      <a:lnTo>
                        <a:pt x="122" y="19"/>
                      </a:lnTo>
                      <a:lnTo>
                        <a:pt x="124" y="20"/>
                      </a:lnTo>
                      <a:lnTo>
                        <a:pt x="127" y="21"/>
                      </a:lnTo>
                      <a:lnTo>
                        <a:pt x="129" y="22"/>
                      </a:lnTo>
                      <a:lnTo>
                        <a:pt x="131" y="23"/>
                      </a:lnTo>
                      <a:lnTo>
                        <a:pt x="134" y="25"/>
                      </a:lnTo>
                      <a:lnTo>
                        <a:pt x="135" y="26"/>
                      </a:lnTo>
                      <a:lnTo>
                        <a:pt x="137" y="28"/>
                      </a:lnTo>
                      <a:lnTo>
                        <a:pt x="137" y="29"/>
                      </a:lnTo>
                      <a:lnTo>
                        <a:pt x="138" y="29"/>
                      </a:lnTo>
                      <a:lnTo>
                        <a:pt x="139" y="30"/>
                      </a:lnTo>
                      <a:lnTo>
                        <a:pt x="140" y="31"/>
                      </a:lnTo>
                      <a:lnTo>
                        <a:pt x="141" y="32"/>
                      </a:lnTo>
                      <a:lnTo>
                        <a:pt x="141" y="33"/>
                      </a:lnTo>
                      <a:lnTo>
                        <a:pt x="141" y="35"/>
                      </a:lnTo>
                      <a:lnTo>
                        <a:pt x="141" y="36"/>
                      </a:lnTo>
                      <a:lnTo>
                        <a:pt x="138" y="38"/>
                      </a:lnTo>
                      <a:lnTo>
                        <a:pt x="138" y="39"/>
                      </a:lnTo>
                      <a:lnTo>
                        <a:pt x="137" y="39"/>
                      </a:lnTo>
                      <a:lnTo>
                        <a:pt x="136" y="40"/>
                      </a:lnTo>
                      <a:lnTo>
                        <a:pt x="135" y="40"/>
                      </a:lnTo>
                      <a:lnTo>
                        <a:pt x="134" y="40"/>
                      </a:lnTo>
                      <a:lnTo>
                        <a:pt x="133" y="41"/>
                      </a:lnTo>
                      <a:lnTo>
                        <a:pt x="132" y="41"/>
                      </a:lnTo>
                      <a:lnTo>
                        <a:pt x="131" y="41"/>
                      </a:lnTo>
                      <a:lnTo>
                        <a:pt x="130" y="42"/>
                      </a:lnTo>
                      <a:lnTo>
                        <a:pt x="129" y="42"/>
                      </a:lnTo>
                      <a:lnTo>
                        <a:pt x="128" y="42"/>
                      </a:lnTo>
                      <a:lnTo>
                        <a:pt x="126" y="43"/>
                      </a:lnTo>
                      <a:lnTo>
                        <a:pt x="124" y="43"/>
                      </a:lnTo>
                      <a:lnTo>
                        <a:pt x="122" y="43"/>
                      </a:lnTo>
                      <a:lnTo>
                        <a:pt x="120" y="42"/>
                      </a:lnTo>
                      <a:lnTo>
                        <a:pt x="117" y="41"/>
                      </a:lnTo>
                      <a:lnTo>
                        <a:pt x="116" y="41"/>
                      </a:lnTo>
                      <a:lnTo>
                        <a:pt x="115" y="41"/>
                      </a:lnTo>
                      <a:lnTo>
                        <a:pt x="113" y="42"/>
                      </a:lnTo>
                      <a:lnTo>
                        <a:pt x="112" y="42"/>
                      </a:lnTo>
                      <a:lnTo>
                        <a:pt x="111" y="43"/>
                      </a:lnTo>
                      <a:lnTo>
                        <a:pt x="109" y="44"/>
                      </a:lnTo>
                      <a:lnTo>
                        <a:pt x="108" y="45"/>
                      </a:lnTo>
                      <a:lnTo>
                        <a:pt x="106" y="46"/>
                      </a:lnTo>
                      <a:lnTo>
                        <a:pt x="105" y="47"/>
                      </a:lnTo>
                      <a:lnTo>
                        <a:pt x="103" y="48"/>
                      </a:lnTo>
                      <a:lnTo>
                        <a:pt x="102" y="48"/>
                      </a:lnTo>
                      <a:lnTo>
                        <a:pt x="102" y="50"/>
                      </a:lnTo>
                      <a:lnTo>
                        <a:pt x="102" y="53"/>
                      </a:lnTo>
                      <a:lnTo>
                        <a:pt x="101" y="57"/>
                      </a:lnTo>
                      <a:lnTo>
                        <a:pt x="99" y="59"/>
                      </a:lnTo>
                      <a:lnTo>
                        <a:pt x="98" y="60"/>
                      </a:lnTo>
                      <a:lnTo>
                        <a:pt x="97" y="61"/>
                      </a:lnTo>
                      <a:lnTo>
                        <a:pt x="96" y="61"/>
                      </a:lnTo>
                      <a:lnTo>
                        <a:pt x="95" y="61"/>
                      </a:lnTo>
                      <a:lnTo>
                        <a:pt x="94" y="61"/>
                      </a:lnTo>
                      <a:lnTo>
                        <a:pt x="93" y="61"/>
                      </a:lnTo>
                      <a:lnTo>
                        <a:pt x="92" y="60"/>
                      </a:lnTo>
                      <a:lnTo>
                        <a:pt x="91" y="60"/>
                      </a:lnTo>
                      <a:lnTo>
                        <a:pt x="90" y="60"/>
                      </a:lnTo>
                      <a:lnTo>
                        <a:pt x="88" y="60"/>
                      </a:lnTo>
                      <a:lnTo>
                        <a:pt x="86" y="60"/>
                      </a:lnTo>
                      <a:lnTo>
                        <a:pt x="85" y="60"/>
                      </a:lnTo>
                      <a:lnTo>
                        <a:pt x="83" y="59"/>
                      </a:lnTo>
                      <a:lnTo>
                        <a:pt x="81" y="58"/>
                      </a:lnTo>
                      <a:lnTo>
                        <a:pt x="79" y="57"/>
                      </a:lnTo>
                      <a:lnTo>
                        <a:pt x="78" y="56"/>
                      </a:lnTo>
                      <a:lnTo>
                        <a:pt x="77" y="56"/>
                      </a:lnTo>
                      <a:lnTo>
                        <a:pt x="75" y="56"/>
                      </a:lnTo>
                      <a:lnTo>
                        <a:pt x="73" y="56"/>
                      </a:lnTo>
                      <a:lnTo>
                        <a:pt x="71" y="56"/>
                      </a:lnTo>
                      <a:lnTo>
                        <a:pt x="68" y="56"/>
                      </a:lnTo>
                      <a:lnTo>
                        <a:pt x="66" y="56"/>
                      </a:lnTo>
                      <a:lnTo>
                        <a:pt x="63" y="56"/>
                      </a:lnTo>
                      <a:lnTo>
                        <a:pt x="60" y="57"/>
                      </a:lnTo>
                      <a:lnTo>
                        <a:pt x="57" y="57"/>
                      </a:lnTo>
                      <a:lnTo>
                        <a:pt x="53" y="57"/>
                      </a:lnTo>
                      <a:lnTo>
                        <a:pt x="51" y="57"/>
                      </a:lnTo>
                      <a:lnTo>
                        <a:pt x="48" y="57"/>
                      </a:lnTo>
                      <a:lnTo>
                        <a:pt x="46" y="57"/>
                      </a:lnTo>
                      <a:lnTo>
                        <a:pt x="44" y="57"/>
                      </a:lnTo>
                      <a:lnTo>
                        <a:pt x="42" y="57"/>
                      </a:lnTo>
                      <a:lnTo>
                        <a:pt x="41" y="57"/>
                      </a:lnTo>
                      <a:lnTo>
                        <a:pt x="40" y="58"/>
                      </a:lnTo>
                      <a:lnTo>
                        <a:pt x="39" y="58"/>
                      </a:lnTo>
                      <a:lnTo>
                        <a:pt x="37" y="59"/>
                      </a:lnTo>
                      <a:lnTo>
                        <a:pt x="35" y="60"/>
                      </a:lnTo>
                      <a:lnTo>
                        <a:pt x="32" y="61"/>
                      </a:lnTo>
                      <a:lnTo>
                        <a:pt x="29" y="61"/>
                      </a:lnTo>
                      <a:lnTo>
                        <a:pt x="26" y="62"/>
                      </a:lnTo>
                      <a:lnTo>
                        <a:pt x="24" y="62"/>
                      </a:lnTo>
                      <a:lnTo>
                        <a:pt x="21" y="61"/>
                      </a:lnTo>
                      <a:lnTo>
                        <a:pt x="19" y="61"/>
                      </a:lnTo>
                      <a:lnTo>
                        <a:pt x="16" y="60"/>
                      </a:lnTo>
                      <a:lnTo>
                        <a:pt x="14" y="60"/>
                      </a:lnTo>
                      <a:lnTo>
                        <a:pt x="11" y="59"/>
                      </a:lnTo>
                      <a:lnTo>
                        <a:pt x="9" y="57"/>
                      </a:lnTo>
                      <a:lnTo>
                        <a:pt x="7" y="56"/>
                      </a:lnTo>
                      <a:lnTo>
                        <a:pt x="5" y="55"/>
                      </a:lnTo>
                      <a:lnTo>
                        <a:pt x="3" y="53"/>
                      </a:lnTo>
                      <a:lnTo>
                        <a:pt x="2" y="51"/>
                      </a:lnTo>
                      <a:lnTo>
                        <a:pt x="1" y="48"/>
                      </a:lnTo>
                      <a:lnTo>
                        <a:pt x="0" y="46"/>
                      </a:lnTo>
                      <a:lnTo>
                        <a:pt x="0" y="43"/>
                      </a:lnTo>
                      <a:lnTo>
                        <a:pt x="0" y="40"/>
                      </a:lnTo>
                      <a:lnTo>
                        <a:pt x="1" y="3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15" name="Freeform 2134">
                  <a:extLst>
                    <a:ext uri="{FF2B5EF4-FFF2-40B4-BE49-F238E27FC236}">
                      <a16:creationId xmlns:a16="http://schemas.microsoft.com/office/drawing/2014/main" id="{109D2FCB-877D-4D16-87EB-BA1E0763DD3E}"/>
                    </a:ext>
                  </a:extLst>
                </p:cNvPr>
                <p:cNvSpPr>
                  <a:spLocks/>
                </p:cNvSpPr>
                <p:nvPr/>
              </p:nvSpPr>
              <p:spPr bwMode="auto">
                <a:xfrm>
                  <a:off x="1168" y="195"/>
                  <a:ext cx="137" cy="55"/>
                </a:xfrm>
                <a:custGeom>
                  <a:avLst/>
                  <a:gdLst>
                    <a:gd name="T0" fmla="*/ 4 w 137"/>
                    <a:gd name="T1" fmla="*/ 25 h 55"/>
                    <a:gd name="T2" fmla="*/ 12 w 137"/>
                    <a:gd name="T3" fmla="*/ 14 h 55"/>
                    <a:gd name="T4" fmla="*/ 22 w 137"/>
                    <a:gd name="T5" fmla="*/ 6 h 55"/>
                    <a:gd name="T6" fmla="*/ 34 w 137"/>
                    <a:gd name="T7" fmla="*/ 1 h 55"/>
                    <a:gd name="T8" fmla="*/ 46 w 137"/>
                    <a:gd name="T9" fmla="*/ 0 h 55"/>
                    <a:gd name="T10" fmla="*/ 58 w 137"/>
                    <a:gd name="T11" fmla="*/ 4 h 55"/>
                    <a:gd name="T12" fmla="*/ 66 w 137"/>
                    <a:gd name="T13" fmla="*/ 7 h 55"/>
                    <a:gd name="T14" fmla="*/ 72 w 137"/>
                    <a:gd name="T15" fmla="*/ 9 h 55"/>
                    <a:gd name="T16" fmla="*/ 78 w 137"/>
                    <a:gd name="T17" fmla="*/ 10 h 55"/>
                    <a:gd name="T18" fmla="*/ 83 w 137"/>
                    <a:gd name="T19" fmla="*/ 11 h 55"/>
                    <a:gd name="T20" fmla="*/ 87 w 137"/>
                    <a:gd name="T21" fmla="*/ 10 h 55"/>
                    <a:gd name="T22" fmla="*/ 90 w 137"/>
                    <a:gd name="T23" fmla="*/ 10 h 55"/>
                    <a:gd name="T24" fmla="*/ 93 w 137"/>
                    <a:gd name="T25" fmla="*/ 10 h 55"/>
                    <a:gd name="T26" fmla="*/ 96 w 137"/>
                    <a:gd name="T27" fmla="*/ 10 h 55"/>
                    <a:gd name="T28" fmla="*/ 101 w 137"/>
                    <a:gd name="T29" fmla="*/ 12 h 55"/>
                    <a:gd name="T30" fmla="*/ 103 w 137"/>
                    <a:gd name="T31" fmla="*/ 15 h 55"/>
                    <a:gd name="T32" fmla="*/ 105 w 137"/>
                    <a:gd name="T33" fmla="*/ 16 h 55"/>
                    <a:gd name="T34" fmla="*/ 109 w 137"/>
                    <a:gd name="T35" fmla="*/ 16 h 55"/>
                    <a:gd name="T36" fmla="*/ 115 w 137"/>
                    <a:gd name="T37" fmla="*/ 17 h 55"/>
                    <a:gd name="T38" fmla="*/ 123 w 137"/>
                    <a:gd name="T39" fmla="*/ 19 h 55"/>
                    <a:gd name="T40" fmla="*/ 129 w 137"/>
                    <a:gd name="T41" fmla="*/ 22 h 55"/>
                    <a:gd name="T42" fmla="*/ 133 w 137"/>
                    <a:gd name="T43" fmla="*/ 25 h 55"/>
                    <a:gd name="T44" fmla="*/ 133 w 137"/>
                    <a:gd name="T45" fmla="*/ 26 h 55"/>
                    <a:gd name="T46" fmla="*/ 135 w 137"/>
                    <a:gd name="T47" fmla="*/ 28 h 55"/>
                    <a:gd name="T48" fmla="*/ 137 w 137"/>
                    <a:gd name="T49" fmla="*/ 31 h 55"/>
                    <a:gd name="T50" fmla="*/ 134 w 137"/>
                    <a:gd name="T51" fmla="*/ 35 h 55"/>
                    <a:gd name="T52" fmla="*/ 133 w 137"/>
                    <a:gd name="T53" fmla="*/ 35 h 55"/>
                    <a:gd name="T54" fmla="*/ 130 w 137"/>
                    <a:gd name="T55" fmla="*/ 36 h 55"/>
                    <a:gd name="T56" fmla="*/ 128 w 137"/>
                    <a:gd name="T57" fmla="*/ 37 h 55"/>
                    <a:gd name="T58" fmla="*/ 126 w 137"/>
                    <a:gd name="T59" fmla="*/ 38 h 55"/>
                    <a:gd name="T60" fmla="*/ 122 w 137"/>
                    <a:gd name="T61" fmla="*/ 38 h 55"/>
                    <a:gd name="T62" fmla="*/ 116 w 137"/>
                    <a:gd name="T63" fmla="*/ 38 h 55"/>
                    <a:gd name="T64" fmla="*/ 112 w 137"/>
                    <a:gd name="T65" fmla="*/ 37 h 55"/>
                    <a:gd name="T66" fmla="*/ 108 w 137"/>
                    <a:gd name="T67" fmla="*/ 38 h 55"/>
                    <a:gd name="T68" fmla="*/ 104 w 137"/>
                    <a:gd name="T69" fmla="*/ 41 h 55"/>
                    <a:gd name="T70" fmla="*/ 99 w 137"/>
                    <a:gd name="T71" fmla="*/ 43 h 55"/>
                    <a:gd name="T72" fmla="*/ 98 w 137"/>
                    <a:gd name="T73" fmla="*/ 47 h 55"/>
                    <a:gd name="T74" fmla="*/ 96 w 137"/>
                    <a:gd name="T75" fmla="*/ 54 h 55"/>
                    <a:gd name="T76" fmla="*/ 94 w 137"/>
                    <a:gd name="T77" fmla="*/ 55 h 55"/>
                    <a:gd name="T78" fmla="*/ 92 w 137"/>
                    <a:gd name="T79" fmla="*/ 55 h 55"/>
                    <a:gd name="T80" fmla="*/ 90 w 137"/>
                    <a:gd name="T81" fmla="*/ 55 h 55"/>
                    <a:gd name="T82" fmla="*/ 88 w 137"/>
                    <a:gd name="T83" fmla="*/ 55 h 55"/>
                    <a:gd name="T84" fmla="*/ 84 w 137"/>
                    <a:gd name="T85" fmla="*/ 54 h 55"/>
                    <a:gd name="T86" fmla="*/ 80 w 137"/>
                    <a:gd name="T87" fmla="*/ 52 h 55"/>
                    <a:gd name="T88" fmla="*/ 78 w 137"/>
                    <a:gd name="T89" fmla="*/ 51 h 55"/>
                    <a:gd name="T90" fmla="*/ 72 w 137"/>
                    <a:gd name="T91" fmla="*/ 51 h 55"/>
                    <a:gd name="T92" fmla="*/ 63 w 137"/>
                    <a:gd name="T93" fmla="*/ 51 h 55"/>
                    <a:gd name="T94" fmla="*/ 53 w 137"/>
                    <a:gd name="T95" fmla="*/ 51 h 55"/>
                    <a:gd name="T96" fmla="*/ 44 w 137"/>
                    <a:gd name="T97" fmla="*/ 51 h 55"/>
                    <a:gd name="T98" fmla="*/ 40 w 137"/>
                    <a:gd name="T99" fmla="*/ 51 h 55"/>
                    <a:gd name="T100" fmla="*/ 36 w 137"/>
                    <a:gd name="T101" fmla="*/ 53 h 55"/>
                    <a:gd name="T102" fmla="*/ 27 w 137"/>
                    <a:gd name="T103" fmla="*/ 55 h 55"/>
                    <a:gd name="T104" fmla="*/ 20 w 137"/>
                    <a:gd name="T105" fmla="*/ 55 h 55"/>
                    <a:gd name="T106" fmla="*/ 12 w 137"/>
                    <a:gd name="T107" fmla="*/ 53 h 55"/>
                    <a:gd name="T108" fmla="*/ 6 w 137"/>
                    <a:gd name="T109" fmla="*/ 50 h 55"/>
                    <a:gd name="T110" fmla="*/ 1 w 137"/>
                    <a:gd name="T111" fmla="*/ 45 h 55"/>
                    <a:gd name="T112" fmla="*/ 0 w 137"/>
                    <a:gd name="T113" fmla="*/ 39 h 5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7" h="55">
                      <a:moveTo>
                        <a:pt x="1" y="33"/>
                      </a:moveTo>
                      <a:lnTo>
                        <a:pt x="2" y="29"/>
                      </a:lnTo>
                      <a:lnTo>
                        <a:pt x="4" y="25"/>
                      </a:lnTo>
                      <a:lnTo>
                        <a:pt x="7" y="21"/>
                      </a:lnTo>
                      <a:lnTo>
                        <a:pt x="9" y="17"/>
                      </a:lnTo>
                      <a:lnTo>
                        <a:pt x="12" y="14"/>
                      </a:lnTo>
                      <a:lnTo>
                        <a:pt x="15" y="11"/>
                      </a:lnTo>
                      <a:lnTo>
                        <a:pt x="18" y="8"/>
                      </a:lnTo>
                      <a:lnTo>
                        <a:pt x="22" y="6"/>
                      </a:lnTo>
                      <a:lnTo>
                        <a:pt x="26" y="3"/>
                      </a:lnTo>
                      <a:lnTo>
                        <a:pt x="29" y="2"/>
                      </a:lnTo>
                      <a:lnTo>
                        <a:pt x="34" y="1"/>
                      </a:lnTo>
                      <a:lnTo>
                        <a:pt x="38" y="0"/>
                      </a:lnTo>
                      <a:lnTo>
                        <a:pt x="42" y="0"/>
                      </a:lnTo>
                      <a:lnTo>
                        <a:pt x="46" y="0"/>
                      </a:lnTo>
                      <a:lnTo>
                        <a:pt x="51" y="2"/>
                      </a:lnTo>
                      <a:lnTo>
                        <a:pt x="55" y="3"/>
                      </a:lnTo>
                      <a:lnTo>
                        <a:pt x="58" y="4"/>
                      </a:lnTo>
                      <a:lnTo>
                        <a:pt x="61" y="6"/>
                      </a:lnTo>
                      <a:lnTo>
                        <a:pt x="64" y="7"/>
                      </a:lnTo>
                      <a:lnTo>
                        <a:pt x="66" y="7"/>
                      </a:lnTo>
                      <a:lnTo>
                        <a:pt x="68" y="8"/>
                      </a:lnTo>
                      <a:lnTo>
                        <a:pt x="71" y="9"/>
                      </a:lnTo>
                      <a:lnTo>
                        <a:pt x="72" y="9"/>
                      </a:lnTo>
                      <a:lnTo>
                        <a:pt x="75" y="10"/>
                      </a:lnTo>
                      <a:lnTo>
                        <a:pt x="76" y="10"/>
                      </a:lnTo>
                      <a:lnTo>
                        <a:pt x="78" y="10"/>
                      </a:lnTo>
                      <a:lnTo>
                        <a:pt x="79" y="10"/>
                      </a:lnTo>
                      <a:lnTo>
                        <a:pt x="81" y="10"/>
                      </a:lnTo>
                      <a:lnTo>
                        <a:pt x="83" y="11"/>
                      </a:lnTo>
                      <a:lnTo>
                        <a:pt x="84" y="11"/>
                      </a:lnTo>
                      <a:lnTo>
                        <a:pt x="85" y="10"/>
                      </a:lnTo>
                      <a:lnTo>
                        <a:pt x="87" y="10"/>
                      </a:lnTo>
                      <a:lnTo>
                        <a:pt x="88" y="10"/>
                      </a:lnTo>
                      <a:lnTo>
                        <a:pt x="89" y="10"/>
                      </a:lnTo>
                      <a:lnTo>
                        <a:pt x="90" y="10"/>
                      </a:lnTo>
                      <a:lnTo>
                        <a:pt x="91" y="10"/>
                      </a:lnTo>
                      <a:lnTo>
                        <a:pt x="92" y="10"/>
                      </a:lnTo>
                      <a:lnTo>
                        <a:pt x="93" y="10"/>
                      </a:lnTo>
                      <a:lnTo>
                        <a:pt x="94" y="10"/>
                      </a:lnTo>
                      <a:lnTo>
                        <a:pt x="96" y="10"/>
                      </a:lnTo>
                      <a:lnTo>
                        <a:pt x="98" y="11"/>
                      </a:lnTo>
                      <a:lnTo>
                        <a:pt x="99" y="11"/>
                      </a:lnTo>
                      <a:lnTo>
                        <a:pt x="101" y="12"/>
                      </a:lnTo>
                      <a:lnTo>
                        <a:pt x="102" y="13"/>
                      </a:lnTo>
                      <a:lnTo>
                        <a:pt x="103" y="14"/>
                      </a:lnTo>
                      <a:lnTo>
                        <a:pt x="103" y="15"/>
                      </a:lnTo>
                      <a:lnTo>
                        <a:pt x="104" y="16"/>
                      </a:lnTo>
                      <a:lnTo>
                        <a:pt x="105" y="16"/>
                      </a:lnTo>
                      <a:lnTo>
                        <a:pt x="106" y="16"/>
                      </a:lnTo>
                      <a:lnTo>
                        <a:pt x="107" y="16"/>
                      </a:lnTo>
                      <a:lnTo>
                        <a:pt x="109" y="16"/>
                      </a:lnTo>
                      <a:lnTo>
                        <a:pt x="111" y="16"/>
                      </a:lnTo>
                      <a:lnTo>
                        <a:pt x="113" y="16"/>
                      </a:lnTo>
                      <a:lnTo>
                        <a:pt x="115" y="17"/>
                      </a:lnTo>
                      <a:lnTo>
                        <a:pt x="118" y="17"/>
                      </a:lnTo>
                      <a:lnTo>
                        <a:pt x="120" y="18"/>
                      </a:lnTo>
                      <a:lnTo>
                        <a:pt x="123" y="19"/>
                      </a:lnTo>
                      <a:lnTo>
                        <a:pt x="125" y="20"/>
                      </a:lnTo>
                      <a:lnTo>
                        <a:pt x="127" y="21"/>
                      </a:lnTo>
                      <a:lnTo>
                        <a:pt x="129" y="22"/>
                      </a:lnTo>
                      <a:lnTo>
                        <a:pt x="131" y="24"/>
                      </a:lnTo>
                      <a:lnTo>
                        <a:pt x="133" y="25"/>
                      </a:lnTo>
                      <a:lnTo>
                        <a:pt x="133" y="26"/>
                      </a:lnTo>
                      <a:lnTo>
                        <a:pt x="134" y="26"/>
                      </a:lnTo>
                      <a:lnTo>
                        <a:pt x="134" y="27"/>
                      </a:lnTo>
                      <a:lnTo>
                        <a:pt x="135" y="28"/>
                      </a:lnTo>
                      <a:lnTo>
                        <a:pt x="136" y="28"/>
                      </a:lnTo>
                      <a:lnTo>
                        <a:pt x="136" y="30"/>
                      </a:lnTo>
                      <a:lnTo>
                        <a:pt x="137" y="31"/>
                      </a:lnTo>
                      <a:lnTo>
                        <a:pt x="136" y="33"/>
                      </a:lnTo>
                      <a:lnTo>
                        <a:pt x="134" y="34"/>
                      </a:lnTo>
                      <a:lnTo>
                        <a:pt x="134" y="35"/>
                      </a:lnTo>
                      <a:lnTo>
                        <a:pt x="133" y="35"/>
                      </a:lnTo>
                      <a:lnTo>
                        <a:pt x="132" y="36"/>
                      </a:lnTo>
                      <a:lnTo>
                        <a:pt x="131" y="36"/>
                      </a:lnTo>
                      <a:lnTo>
                        <a:pt x="130" y="36"/>
                      </a:lnTo>
                      <a:lnTo>
                        <a:pt x="129" y="37"/>
                      </a:lnTo>
                      <a:lnTo>
                        <a:pt x="128" y="37"/>
                      </a:lnTo>
                      <a:lnTo>
                        <a:pt x="127" y="37"/>
                      </a:lnTo>
                      <a:lnTo>
                        <a:pt x="126" y="38"/>
                      </a:lnTo>
                      <a:lnTo>
                        <a:pt x="125" y="38"/>
                      </a:lnTo>
                      <a:lnTo>
                        <a:pt x="124" y="38"/>
                      </a:lnTo>
                      <a:lnTo>
                        <a:pt x="122" y="38"/>
                      </a:lnTo>
                      <a:lnTo>
                        <a:pt x="120" y="38"/>
                      </a:lnTo>
                      <a:lnTo>
                        <a:pt x="118" y="38"/>
                      </a:lnTo>
                      <a:lnTo>
                        <a:pt x="116" y="38"/>
                      </a:lnTo>
                      <a:lnTo>
                        <a:pt x="114" y="37"/>
                      </a:lnTo>
                      <a:lnTo>
                        <a:pt x="113" y="37"/>
                      </a:lnTo>
                      <a:lnTo>
                        <a:pt x="112" y="37"/>
                      </a:lnTo>
                      <a:lnTo>
                        <a:pt x="111" y="37"/>
                      </a:lnTo>
                      <a:lnTo>
                        <a:pt x="110" y="38"/>
                      </a:lnTo>
                      <a:lnTo>
                        <a:pt x="108" y="38"/>
                      </a:lnTo>
                      <a:lnTo>
                        <a:pt x="107" y="39"/>
                      </a:lnTo>
                      <a:lnTo>
                        <a:pt x="106" y="40"/>
                      </a:lnTo>
                      <a:lnTo>
                        <a:pt x="104" y="41"/>
                      </a:lnTo>
                      <a:lnTo>
                        <a:pt x="102" y="42"/>
                      </a:lnTo>
                      <a:lnTo>
                        <a:pt x="101" y="42"/>
                      </a:lnTo>
                      <a:lnTo>
                        <a:pt x="99" y="43"/>
                      </a:lnTo>
                      <a:lnTo>
                        <a:pt x="98" y="43"/>
                      </a:lnTo>
                      <a:lnTo>
                        <a:pt x="98" y="45"/>
                      </a:lnTo>
                      <a:lnTo>
                        <a:pt x="98" y="47"/>
                      </a:lnTo>
                      <a:lnTo>
                        <a:pt x="98" y="50"/>
                      </a:lnTo>
                      <a:lnTo>
                        <a:pt x="96" y="53"/>
                      </a:lnTo>
                      <a:lnTo>
                        <a:pt x="96" y="54"/>
                      </a:lnTo>
                      <a:lnTo>
                        <a:pt x="95" y="54"/>
                      </a:lnTo>
                      <a:lnTo>
                        <a:pt x="94" y="55"/>
                      </a:lnTo>
                      <a:lnTo>
                        <a:pt x="93" y="55"/>
                      </a:lnTo>
                      <a:lnTo>
                        <a:pt x="92" y="55"/>
                      </a:lnTo>
                      <a:lnTo>
                        <a:pt x="91" y="55"/>
                      </a:lnTo>
                      <a:lnTo>
                        <a:pt x="90" y="55"/>
                      </a:lnTo>
                      <a:lnTo>
                        <a:pt x="88" y="55"/>
                      </a:lnTo>
                      <a:lnTo>
                        <a:pt x="87" y="55"/>
                      </a:lnTo>
                      <a:lnTo>
                        <a:pt x="85" y="54"/>
                      </a:lnTo>
                      <a:lnTo>
                        <a:pt x="84" y="54"/>
                      </a:lnTo>
                      <a:lnTo>
                        <a:pt x="82" y="54"/>
                      </a:lnTo>
                      <a:lnTo>
                        <a:pt x="81" y="53"/>
                      </a:lnTo>
                      <a:lnTo>
                        <a:pt x="80" y="52"/>
                      </a:lnTo>
                      <a:lnTo>
                        <a:pt x="79" y="51"/>
                      </a:lnTo>
                      <a:lnTo>
                        <a:pt x="78" y="51"/>
                      </a:lnTo>
                      <a:lnTo>
                        <a:pt x="76" y="51"/>
                      </a:lnTo>
                      <a:lnTo>
                        <a:pt x="74" y="51"/>
                      </a:lnTo>
                      <a:lnTo>
                        <a:pt x="72" y="51"/>
                      </a:lnTo>
                      <a:lnTo>
                        <a:pt x="69" y="51"/>
                      </a:lnTo>
                      <a:lnTo>
                        <a:pt x="66" y="51"/>
                      </a:lnTo>
                      <a:lnTo>
                        <a:pt x="63" y="51"/>
                      </a:lnTo>
                      <a:lnTo>
                        <a:pt x="59" y="51"/>
                      </a:lnTo>
                      <a:lnTo>
                        <a:pt x="56" y="51"/>
                      </a:lnTo>
                      <a:lnTo>
                        <a:pt x="53" y="51"/>
                      </a:lnTo>
                      <a:lnTo>
                        <a:pt x="50" y="51"/>
                      </a:lnTo>
                      <a:lnTo>
                        <a:pt x="47" y="51"/>
                      </a:lnTo>
                      <a:lnTo>
                        <a:pt x="44" y="51"/>
                      </a:lnTo>
                      <a:lnTo>
                        <a:pt x="42" y="51"/>
                      </a:lnTo>
                      <a:lnTo>
                        <a:pt x="41" y="50"/>
                      </a:lnTo>
                      <a:lnTo>
                        <a:pt x="40" y="51"/>
                      </a:lnTo>
                      <a:lnTo>
                        <a:pt x="39" y="51"/>
                      </a:lnTo>
                      <a:lnTo>
                        <a:pt x="38" y="52"/>
                      </a:lnTo>
                      <a:lnTo>
                        <a:pt x="36" y="53"/>
                      </a:lnTo>
                      <a:lnTo>
                        <a:pt x="33" y="54"/>
                      </a:lnTo>
                      <a:lnTo>
                        <a:pt x="30" y="54"/>
                      </a:lnTo>
                      <a:lnTo>
                        <a:pt x="27" y="55"/>
                      </a:lnTo>
                      <a:lnTo>
                        <a:pt x="24" y="55"/>
                      </a:lnTo>
                      <a:lnTo>
                        <a:pt x="22" y="55"/>
                      </a:lnTo>
                      <a:lnTo>
                        <a:pt x="20" y="55"/>
                      </a:lnTo>
                      <a:lnTo>
                        <a:pt x="17" y="54"/>
                      </a:lnTo>
                      <a:lnTo>
                        <a:pt x="15" y="54"/>
                      </a:lnTo>
                      <a:lnTo>
                        <a:pt x="12" y="53"/>
                      </a:lnTo>
                      <a:lnTo>
                        <a:pt x="10" y="53"/>
                      </a:lnTo>
                      <a:lnTo>
                        <a:pt x="8" y="51"/>
                      </a:lnTo>
                      <a:lnTo>
                        <a:pt x="6" y="50"/>
                      </a:lnTo>
                      <a:lnTo>
                        <a:pt x="4" y="49"/>
                      </a:lnTo>
                      <a:lnTo>
                        <a:pt x="3" y="47"/>
                      </a:lnTo>
                      <a:lnTo>
                        <a:pt x="1" y="45"/>
                      </a:lnTo>
                      <a:lnTo>
                        <a:pt x="0" y="43"/>
                      </a:lnTo>
                      <a:lnTo>
                        <a:pt x="0" y="41"/>
                      </a:lnTo>
                      <a:lnTo>
                        <a:pt x="0" y="39"/>
                      </a:lnTo>
                      <a:lnTo>
                        <a:pt x="0" y="36"/>
                      </a:lnTo>
                      <a:lnTo>
                        <a:pt x="1" y="3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16" name="Freeform 2135">
                  <a:extLst>
                    <a:ext uri="{FF2B5EF4-FFF2-40B4-BE49-F238E27FC236}">
                      <a16:creationId xmlns:a16="http://schemas.microsoft.com/office/drawing/2014/main" id="{1FE9E0E0-CF3E-4E12-AAE4-A850AE90E503}"/>
                    </a:ext>
                  </a:extLst>
                </p:cNvPr>
                <p:cNvSpPr>
                  <a:spLocks/>
                </p:cNvSpPr>
                <p:nvPr/>
              </p:nvSpPr>
              <p:spPr bwMode="auto">
                <a:xfrm>
                  <a:off x="1170" y="197"/>
                  <a:ext cx="133" cy="51"/>
                </a:xfrm>
                <a:custGeom>
                  <a:avLst/>
                  <a:gdLst>
                    <a:gd name="T0" fmla="*/ 109 w 133"/>
                    <a:gd name="T1" fmla="*/ 34 h 51"/>
                    <a:gd name="T2" fmla="*/ 102 w 133"/>
                    <a:gd name="T3" fmla="*/ 37 h 51"/>
                    <a:gd name="T4" fmla="*/ 96 w 133"/>
                    <a:gd name="T5" fmla="*/ 39 h 51"/>
                    <a:gd name="T6" fmla="*/ 96 w 133"/>
                    <a:gd name="T7" fmla="*/ 43 h 51"/>
                    <a:gd name="T8" fmla="*/ 94 w 133"/>
                    <a:gd name="T9" fmla="*/ 48 h 51"/>
                    <a:gd name="T10" fmla="*/ 89 w 133"/>
                    <a:gd name="T11" fmla="*/ 51 h 51"/>
                    <a:gd name="T12" fmla="*/ 84 w 133"/>
                    <a:gd name="T13" fmla="*/ 50 h 51"/>
                    <a:gd name="T14" fmla="*/ 82 w 133"/>
                    <a:gd name="T15" fmla="*/ 47 h 51"/>
                    <a:gd name="T16" fmla="*/ 80 w 133"/>
                    <a:gd name="T17" fmla="*/ 46 h 51"/>
                    <a:gd name="T18" fmla="*/ 73 w 133"/>
                    <a:gd name="T19" fmla="*/ 46 h 51"/>
                    <a:gd name="T20" fmla="*/ 63 w 133"/>
                    <a:gd name="T21" fmla="*/ 45 h 51"/>
                    <a:gd name="T22" fmla="*/ 53 w 133"/>
                    <a:gd name="T23" fmla="*/ 45 h 51"/>
                    <a:gd name="T24" fmla="*/ 44 w 133"/>
                    <a:gd name="T25" fmla="*/ 45 h 51"/>
                    <a:gd name="T26" fmla="*/ 40 w 133"/>
                    <a:gd name="T27" fmla="*/ 44 h 51"/>
                    <a:gd name="T28" fmla="*/ 35 w 133"/>
                    <a:gd name="T29" fmla="*/ 47 h 51"/>
                    <a:gd name="T30" fmla="*/ 27 w 133"/>
                    <a:gd name="T31" fmla="*/ 49 h 51"/>
                    <a:gd name="T32" fmla="*/ 19 w 133"/>
                    <a:gd name="T33" fmla="*/ 49 h 51"/>
                    <a:gd name="T34" fmla="*/ 12 w 133"/>
                    <a:gd name="T35" fmla="*/ 48 h 51"/>
                    <a:gd name="T36" fmla="*/ 6 w 133"/>
                    <a:gd name="T37" fmla="*/ 45 h 51"/>
                    <a:gd name="T38" fmla="*/ 2 w 133"/>
                    <a:gd name="T39" fmla="*/ 41 h 51"/>
                    <a:gd name="T40" fmla="*/ 0 w 133"/>
                    <a:gd name="T41" fmla="*/ 34 h 51"/>
                    <a:gd name="T42" fmla="*/ 3 w 133"/>
                    <a:gd name="T43" fmla="*/ 26 h 51"/>
                    <a:gd name="T44" fmla="*/ 9 w 133"/>
                    <a:gd name="T45" fmla="*/ 16 h 51"/>
                    <a:gd name="T46" fmla="*/ 18 w 133"/>
                    <a:gd name="T47" fmla="*/ 7 h 51"/>
                    <a:gd name="T48" fmla="*/ 28 w 133"/>
                    <a:gd name="T49" fmla="*/ 2 h 51"/>
                    <a:gd name="T50" fmla="*/ 40 w 133"/>
                    <a:gd name="T51" fmla="*/ 0 h 51"/>
                    <a:gd name="T52" fmla="*/ 52 w 133"/>
                    <a:gd name="T53" fmla="*/ 3 h 51"/>
                    <a:gd name="T54" fmla="*/ 64 w 133"/>
                    <a:gd name="T55" fmla="*/ 7 h 51"/>
                    <a:gd name="T56" fmla="*/ 73 w 133"/>
                    <a:gd name="T57" fmla="*/ 10 h 51"/>
                    <a:gd name="T58" fmla="*/ 80 w 133"/>
                    <a:gd name="T59" fmla="*/ 10 h 51"/>
                    <a:gd name="T60" fmla="*/ 85 w 133"/>
                    <a:gd name="T61" fmla="*/ 10 h 51"/>
                    <a:gd name="T62" fmla="*/ 90 w 133"/>
                    <a:gd name="T63" fmla="*/ 10 h 51"/>
                    <a:gd name="T64" fmla="*/ 95 w 133"/>
                    <a:gd name="T65" fmla="*/ 10 h 51"/>
                    <a:gd name="T66" fmla="*/ 99 w 133"/>
                    <a:gd name="T67" fmla="*/ 12 h 51"/>
                    <a:gd name="T68" fmla="*/ 101 w 133"/>
                    <a:gd name="T69" fmla="*/ 15 h 51"/>
                    <a:gd name="T70" fmla="*/ 103 w 133"/>
                    <a:gd name="T71" fmla="*/ 15 h 51"/>
                    <a:gd name="T72" fmla="*/ 109 w 133"/>
                    <a:gd name="T73" fmla="*/ 15 h 51"/>
                    <a:gd name="T74" fmla="*/ 116 w 133"/>
                    <a:gd name="T75" fmla="*/ 16 h 51"/>
                    <a:gd name="T76" fmla="*/ 123 w 133"/>
                    <a:gd name="T77" fmla="*/ 18 h 51"/>
                    <a:gd name="T78" fmla="*/ 128 w 133"/>
                    <a:gd name="T79" fmla="*/ 22 h 51"/>
                    <a:gd name="T80" fmla="*/ 131 w 133"/>
                    <a:gd name="T81" fmla="*/ 24 h 51"/>
                    <a:gd name="T82" fmla="*/ 133 w 133"/>
                    <a:gd name="T83" fmla="*/ 27 h 51"/>
                    <a:gd name="T84" fmla="*/ 130 w 133"/>
                    <a:gd name="T85" fmla="*/ 31 h 51"/>
                    <a:gd name="T86" fmla="*/ 130 w 133"/>
                    <a:gd name="T87" fmla="*/ 32 h 51"/>
                    <a:gd name="T88" fmla="*/ 128 w 133"/>
                    <a:gd name="T89" fmla="*/ 33 h 51"/>
                    <a:gd name="T90" fmla="*/ 125 w 133"/>
                    <a:gd name="T91" fmla="*/ 34 h 51"/>
                    <a:gd name="T92" fmla="*/ 122 w 133"/>
                    <a:gd name="T93" fmla="*/ 35 h 51"/>
                    <a:gd name="T94" fmla="*/ 114 w 133"/>
                    <a:gd name="T95" fmla="*/ 34 h 5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33" h="51">
                      <a:moveTo>
                        <a:pt x="111" y="33"/>
                      </a:moveTo>
                      <a:lnTo>
                        <a:pt x="110" y="33"/>
                      </a:lnTo>
                      <a:lnTo>
                        <a:pt x="109" y="34"/>
                      </a:lnTo>
                      <a:lnTo>
                        <a:pt x="107" y="35"/>
                      </a:lnTo>
                      <a:lnTo>
                        <a:pt x="105" y="36"/>
                      </a:lnTo>
                      <a:lnTo>
                        <a:pt x="102" y="37"/>
                      </a:lnTo>
                      <a:lnTo>
                        <a:pt x="100" y="38"/>
                      </a:lnTo>
                      <a:lnTo>
                        <a:pt x="97" y="39"/>
                      </a:lnTo>
                      <a:lnTo>
                        <a:pt x="96" y="39"/>
                      </a:lnTo>
                      <a:lnTo>
                        <a:pt x="96" y="40"/>
                      </a:lnTo>
                      <a:lnTo>
                        <a:pt x="96" y="41"/>
                      </a:lnTo>
                      <a:lnTo>
                        <a:pt x="96" y="43"/>
                      </a:lnTo>
                      <a:lnTo>
                        <a:pt x="95" y="45"/>
                      </a:lnTo>
                      <a:lnTo>
                        <a:pt x="95" y="47"/>
                      </a:lnTo>
                      <a:lnTo>
                        <a:pt x="94" y="48"/>
                      </a:lnTo>
                      <a:lnTo>
                        <a:pt x="92" y="50"/>
                      </a:lnTo>
                      <a:lnTo>
                        <a:pt x="91" y="51"/>
                      </a:lnTo>
                      <a:lnTo>
                        <a:pt x="89" y="51"/>
                      </a:lnTo>
                      <a:lnTo>
                        <a:pt x="87" y="51"/>
                      </a:lnTo>
                      <a:lnTo>
                        <a:pt x="85" y="50"/>
                      </a:lnTo>
                      <a:lnTo>
                        <a:pt x="84" y="50"/>
                      </a:lnTo>
                      <a:lnTo>
                        <a:pt x="83" y="49"/>
                      </a:lnTo>
                      <a:lnTo>
                        <a:pt x="83" y="48"/>
                      </a:lnTo>
                      <a:lnTo>
                        <a:pt x="82" y="47"/>
                      </a:lnTo>
                      <a:lnTo>
                        <a:pt x="82" y="46"/>
                      </a:lnTo>
                      <a:lnTo>
                        <a:pt x="81" y="46"/>
                      </a:lnTo>
                      <a:lnTo>
                        <a:pt x="80" y="46"/>
                      </a:lnTo>
                      <a:lnTo>
                        <a:pt x="78" y="46"/>
                      </a:lnTo>
                      <a:lnTo>
                        <a:pt x="76" y="46"/>
                      </a:lnTo>
                      <a:lnTo>
                        <a:pt x="73" y="46"/>
                      </a:lnTo>
                      <a:lnTo>
                        <a:pt x="70" y="46"/>
                      </a:lnTo>
                      <a:lnTo>
                        <a:pt x="67" y="46"/>
                      </a:lnTo>
                      <a:lnTo>
                        <a:pt x="63" y="45"/>
                      </a:lnTo>
                      <a:lnTo>
                        <a:pt x="60" y="45"/>
                      </a:lnTo>
                      <a:lnTo>
                        <a:pt x="56" y="45"/>
                      </a:lnTo>
                      <a:lnTo>
                        <a:pt x="53" y="45"/>
                      </a:lnTo>
                      <a:lnTo>
                        <a:pt x="49" y="45"/>
                      </a:lnTo>
                      <a:lnTo>
                        <a:pt x="47" y="45"/>
                      </a:lnTo>
                      <a:lnTo>
                        <a:pt x="44" y="45"/>
                      </a:lnTo>
                      <a:lnTo>
                        <a:pt x="42" y="44"/>
                      </a:lnTo>
                      <a:lnTo>
                        <a:pt x="41" y="44"/>
                      </a:lnTo>
                      <a:lnTo>
                        <a:pt x="40" y="44"/>
                      </a:lnTo>
                      <a:lnTo>
                        <a:pt x="39" y="45"/>
                      </a:lnTo>
                      <a:lnTo>
                        <a:pt x="38" y="46"/>
                      </a:lnTo>
                      <a:lnTo>
                        <a:pt x="35" y="47"/>
                      </a:lnTo>
                      <a:lnTo>
                        <a:pt x="33" y="48"/>
                      </a:lnTo>
                      <a:lnTo>
                        <a:pt x="30" y="49"/>
                      </a:lnTo>
                      <a:lnTo>
                        <a:pt x="27" y="49"/>
                      </a:lnTo>
                      <a:lnTo>
                        <a:pt x="23" y="49"/>
                      </a:lnTo>
                      <a:lnTo>
                        <a:pt x="21" y="49"/>
                      </a:lnTo>
                      <a:lnTo>
                        <a:pt x="19" y="49"/>
                      </a:lnTo>
                      <a:lnTo>
                        <a:pt x="17" y="49"/>
                      </a:lnTo>
                      <a:lnTo>
                        <a:pt x="14" y="48"/>
                      </a:lnTo>
                      <a:lnTo>
                        <a:pt x="12" y="48"/>
                      </a:lnTo>
                      <a:lnTo>
                        <a:pt x="10" y="47"/>
                      </a:lnTo>
                      <a:lnTo>
                        <a:pt x="8" y="46"/>
                      </a:lnTo>
                      <a:lnTo>
                        <a:pt x="6" y="45"/>
                      </a:lnTo>
                      <a:lnTo>
                        <a:pt x="5" y="44"/>
                      </a:lnTo>
                      <a:lnTo>
                        <a:pt x="3" y="42"/>
                      </a:lnTo>
                      <a:lnTo>
                        <a:pt x="2" y="41"/>
                      </a:lnTo>
                      <a:lnTo>
                        <a:pt x="1" y="39"/>
                      </a:lnTo>
                      <a:lnTo>
                        <a:pt x="0" y="37"/>
                      </a:lnTo>
                      <a:lnTo>
                        <a:pt x="0" y="34"/>
                      </a:lnTo>
                      <a:lnTo>
                        <a:pt x="1" y="32"/>
                      </a:lnTo>
                      <a:lnTo>
                        <a:pt x="1" y="29"/>
                      </a:lnTo>
                      <a:lnTo>
                        <a:pt x="3" y="26"/>
                      </a:lnTo>
                      <a:lnTo>
                        <a:pt x="5" y="22"/>
                      </a:lnTo>
                      <a:lnTo>
                        <a:pt x="7" y="19"/>
                      </a:lnTo>
                      <a:lnTo>
                        <a:pt x="9" y="16"/>
                      </a:lnTo>
                      <a:lnTo>
                        <a:pt x="12" y="12"/>
                      </a:lnTo>
                      <a:lnTo>
                        <a:pt x="15" y="10"/>
                      </a:lnTo>
                      <a:lnTo>
                        <a:pt x="18" y="7"/>
                      </a:lnTo>
                      <a:lnTo>
                        <a:pt x="21" y="5"/>
                      </a:lnTo>
                      <a:lnTo>
                        <a:pt x="25" y="3"/>
                      </a:lnTo>
                      <a:lnTo>
                        <a:pt x="28" y="2"/>
                      </a:lnTo>
                      <a:lnTo>
                        <a:pt x="32" y="1"/>
                      </a:lnTo>
                      <a:lnTo>
                        <a:pt x="36" y="0"/>
                      </a:lnTo>
                      <a:lnTo>
                        <a:pt x="40" y="0"/>
                      </a:lnTo>
                      <a:lnTo>
                        <a:pt x="44" y="0"/>
                      </a:lnTo>
                      <a:lnTo>
                        <a:pt x="48" y="1"/>
                      </a:lnTo>
                      <a:lnTo>
                        <a:pt x="52" y="3"/>
                      </a:lnTo>
                      <a:lnTo>
                        <a:pt x="56" y="5"/>
                      </a:lnTo>
                      <a:lnTo>
                        <a:pt x="60" y="6"/>
                      </a:lnTo>
                      <a:lnTo>
                        <a:pt x="64" y="7"/>
                      </a:lnTo>
                      <a:lnTo>
                        <a:pt x="67" y="8"/>
                      </a:lnTo>
                      <a:lnTo>
                        <a:pt x="70" y="9"/>
                      </a:lnTo>
                      <a:lnTo>
                        <a:pt x="73" y="10"/>
                      </a:lnTo>
                      <a:lnTo>
                        <a:pt x="75" y="10"/>
                      </a:lnTo>
                      <a:lnTo>
                        <a:pt x="78" y="10"/>
                      </a:lnTo>
                      <a:lnTo>
                        <a:pt x="80" y="10"/>
                      </a:lnTo>
                      <a:lnTo>
                        <a:pt x="82" y="10"/>
                      </a:lnTo>
                      <a:lnTo>
                        <a:pt x="84" y="10"/>
                      </a:lnTo>
                      <a:lnTo>
                        <a:pt x="85" y="10"/>
                      </a:lnTo>
                      <a:lnTo>
                        <a:pt x="87" y="10"/>
                      </a:lnTo>
                      <a:lnTo>
                        <a:pt x="88" y="10"/>
                      </a:lnTo>
                      <a:lnTo>
                        <a:pt x="90" y="10"/>
                      </a:lnTo>
                      <a:lnTo>
                        <a:pt x="91" y="10"/>
                      </a:lnTo>
                      <a:lnTo>
                        <a:pt x="93" y="10"/>
                      </a:lnTo>
                      <a:lnTo>
                        <a:pt x="95" y="10"/>
                      </a:lnTo>
                      <a:lnTo>
                        <a:pt x="96" y="10"/>
                      </a:lnTo>
                      <a:lnTo>
                        <a:pt x="98" y="11"/>
                      </a:lnTo>
                      <a:lnTo>
                        <a:pt x="99" y="12"/>
                      </a:lnTo>
                      <a:lnTo>
                        <a:pt x="100" y="13"/>
                      </a:lnTo>
                      <a:lnTo>
                        <a:pt x="101" y="14"/>
                      </a:lnTo>
                      <a:lnTo>
                        <a:pt x="101" y="15"/>
                      </a:lnTo>
                      <a:lnTo>
                        <a:pt x="102" y="15"/>
                      </a:lnTo>
                      <a:lnTo>
                        <a:pt x="103" y="15"/>
                      </a:lnTo>
                      <a:lnTo>
                        <a:pt x="105" y="15"/>
                      </a:lnTo>
                      <a:lnTo>
                        <a:pt x="106" y="15"/>
                      </a:lnTo>
                      <a:lnTo>
                        <a:pt x="109" y="15"/>
                      </a:lnTo>
                      <a:lnTo>
                        <a:pt x="111" y="15"/>
                      </a:lnTo>
                      <a:lnTo>
                        <a:pt x="113" y="16"/>
                      </a:lnTo>
                      <a:lnTo>
                        <a:pt x="116" y="16"/>
                      </a:lnTo>
                      <a:lnTo>
                        <a:pt x="118" y="17"/>
                      </a:lnTo>
                      <a:lnTo>
                        <a:pt x="120" y="17"/>
                      </a:lnTo>
                      <a:lnTo>
                        <a:pt x="123" y="18"/>
                      </a:lnTo>
                      <a:lnTo>
                        <a:pt x="125" y="19"/>
                      </a:lnTo>
                      <a:lnTo>
                        <a:pt x="127" y="21"/>
                      </a:lnTo>
                      <a:lnTo>
                        <a:pt x="128" y="22"/>
                      </a:lnTo>
                      <a:lnTo>
                        <a:pt x="130" y="24"/>
                      </a:lnTo>
                      <a:lnTo>
                        <a:pt x="131" y="24"/>
                      </a:lnTo>
                      <a:lnTo>
                        <a:pt x="132" y="25"/>
                      </a:lnTo>
                      <a:lnTo>
                        <a:pt x="132" y="26"/>
                      </a:lnTo>
                      <a:lnTo>
                        <a:pt x="133" y="27"/>
                      </a:lnTo>
                      <a:lnTo>
                        <a:pt x="133" y="28"/>
                      </a:lnTo>
                      <a:lnTo>
                        <a:pt x="132" y="30"/>
                      </a:lnTo>
                      <a:lnTo>
                        <a:pt x="130" y="31"/>
                      </a:lnTo>
                      <a:lnTo>
                        <a:pt x="130" y="32"/>
                      </a:lnTo>
                      <a:lnTo>
                        <a:pt x="129" y="32"/>
                      </a:lnTo>
                      <a:lnTo>
                        <a:pt x="129" y="33"/>
                      </a:lnTo>
                      <a:lnTo>
                        <a:pt x="128" y="33"/>
                      </a:lnTo>
                      <a:lnTo>
                        <a:pt x="127" y="33"/>
                      </a:lnTo>
                      <a:lnTo>
                        <a:pt x="125" y="33"/>
                      </a:lnTo>
                      <a:lnTo>
                        <a:pt x="125" y="34"/>
                      </a:lnTo>
                      <a:lnTo>
                        <a:pt x="124" y="34"/>
                      </a:lnTo>
                      <a:lnTo>
                        <a:pt x="123" y="34"/>
                      </a:lnTo>
                      <a:lnTo>
                        <a:pt x="122" y="35"/>
                      </a:lnTo>
                      <a:lnTo>
                        <a:pt x="119" y="35"/>
                      </a:lnTo>
                      <a:lnTo>
                        <a:pt x="117" y="35"/>
                      </a:lnTo>
                      <a:lnTo>
                        <a:pt x="114" y="34"/>
                      </a:lnTo>
                      <a:lnTo>
                        <a:pt x="111" y="33"/>
                      </a:lnTo>
                      <a:close/>
                    </a:path>
                  </a:pathLst>
                </a:custGeom>
                <a:solidFill>
                  <a:srgbClr val="FF7C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17" name="Freeform 2136">
                  <a:extLst>
                    <a:ext uri="{FF2B5EF4-FFF2-40B4-BE49-F238E27FC236}">
                      <a16:creationId xmlns:a16="http://schemas.microsoft.com/office/drawing/2014/main" id="{D7BD07BC-8655-4072-BE72-AD1A7DD596AE}"/>
                    </a:ext>
                  </a:extLst>
                </p:cNvPr>
                <p:cNvSpPr>
                  <a:spLocks/>
                </p:cNvSpPr>
                <p:nvPr/>
              </p:nvSpPr>
              <p:spPr bwMode="auto">
                <a:xfrm>
                  <a:off x="1034" y="246"/>
                  <a:ext cx="111" cy="50"/>
                </a:xfrm>
                <a:custGeom>
                  <a:avLst/>
                  <a:gdLst>
                    <a:gd name="T0" fmla="*/ 109 w 111"/>
                    <a:gd name="T1" fmla="*/ 0 h 50"/>
                    <a:gd name="T2" fmla="*/ 106 w 111"/>
                    <a:gd name="T3" fmla="*/ 1 h 50"/>
                    <a:gd name="T4" fmla="*/ 101 w 111"/>
                    <a:gd name="T5" fmla="*/ 2 h 50"/>
                    <a:gd name="T6" fmla="*/ 94 w 111"/>
                    <a:gd name="T7" fmla="*/ 4 h 50"/>
                    <a:gd name="T8" fmla="*/ 87 w 111"/>
                    <a:gd name="T9" fmla="*/ 7 h 50"/>
                    <a:gd name="T10" fmla="*/ 78 w 111"/>
                    <a:gd name="T11" fmla="*/ 12 h 50"/>
                    <a:gd name="T12" fmla="*/ 70 w 111"/>
                    <a:gd name="T13" fmla="*/ 18 h 50"/>
                    <a:gd name="T14" fmla="*/ 61 w 111"/>
                    <a:gd name="T15" fmla="*/ 26 h 50"/>
                    <a:gd name="T16" fmla="*/ 57 w 111"/>
                    <a:gd name="T17" fmla="*/ 32 h 50"/>
                    <a:gd name="T18" fmla="*/ 53 w 111"/>
                    <a:gd name="T19" fmla="*/ 35 h 50"/>
                    <a:gd name="T20" fmla="*/ 50 w 111"/>
                    <a:gd name="T21" fmla="*/ 38 h 50"/>
                    <a:gd name="T22" fmla="*/ 46 w 111"/>
                    <a:gd name="T23" fmla="*/ 41 h 50"/>
                    <a:gd name="T24" fmla="*/ 42 w 111"/>
                    <a:gd name="T25" fmla="*/ 43 h 50"/>
                    <a:gd name="T26" fmla="*/ 37 w 111"/>
                    <a:gd name="T27" fmla="*/ 45 h 50"/>
                    <a:gd name="T28" fmla="*/ 33 w 111"/>
                    <a:gd name="T29" fmla="*/ 46 h 50"/>
                    <a:gd name="T30" fmla="*/ 28 w 111"/>
                    <a:gd name="T31" fmla="*/ 46 h 50"/>
                    <a:gd name="T32" fmla="*/ 23 w 111"/>
                    <a:gd name="T33" fmla="*/ 46 h 50"/>
                    <a:gd name="T34" fmla="*/ 17 w 111"/>
                    <a:gd name="T35" fmla="*/ 45 h 50"/>
                    <a:gd name="T36" fmla="*/ 12 w 111"/>
                    <a:gd name="T37" fmla="*/ 42 h 50"/>
                    <a:gd name="T38" fmla="*/ 8 w 111"/>
                    <a:gd name="T39" fmla="*/ 38 h 50"/>
                    <a:gd name="T40" fmla="*/ 5 w 111"/>
                    <a:gd name="T41" fmla="*/ 33 h 50"/>
                    <a:gd name="T42" fmla="*/ 3 w 111"/>
                    <a:gd name="T43" fmla="*/ 28 h 50"/>
                    <a:gd name="T44" fmla="*/ 1 w 111"/>
                    <a:gd name="T45" fmla="*/ 22 h 50"/>
                    <a:gd name="T46" fmla="*/ 0 w 111"/>
                    <a:gd name="T47" fmla="*/ 16 h 50"/>
                    <a:gd name="T48" fmla="*/ 0 w 111"/>
                    <a:gd name="T49" fmla="*/ 13 h 50"/>
                    <a:gd name="T50" fmla="*/ 0 w 111"/>
                    <a:gd name="T51" fmla="*/ 19 h 50"/>
                    <a:gd name="T52" fmla="*/ 1 w 111"/>
                    <a:gd name="T53" fmla="*/ 26 h 50"/>
                    <a:gd name="T54" fmla="*/ 2 w 111"/>
                    <a:gd name="T55" fmla="*/ 30 h 50"/>
                    <a:gd name="T56" fmla="*/ 3 w 111"/>
                    <a:gd name="T57" fmla="*/ 34 h 50"/>
                    <a:gd name="T58" fmla="*/ 5 w 111"/>
                    <a:gd name="T59" fmla="*/ 38 h 50"/>
                    <a:gd name="T60" fmla="*/ 7 w 111"/>
                    <a:gd name="T61" fmla="*/ 41 h 50"/>
                    <a:gd name="T62" fmla="*/ 10 w 111"/>
                    <a:gd name="T63" fmla="*/ 44 h 50"/>
                    <a:gd name="T64" fmla="*/ 13 w 111"/>
                    <a:gd name="T65" fmla="*/ 47 h 50"/>
                    <a:gd name="T66" fmla="*/ 17 w 111"/>
                    <a:gd name="T67" fmla="*/ 49 h 50"/>
                    <a:gd name="T68" fmla="*/ 22 w 111"/>
                    <a:gd name="T69" fmla="*/ 50 h 50"/>
                    <a:gd name="T70" fmla="*/ 28 w 111"/>
                    <a:gd name="T71" fmla="*/ 50 h 50"/>
                    <a:gd name="T72" fmla="*/ 37 w 111"/>
                    <a:gd name="T73" fmla="*/ 49 h 50"/>
                    <a:gd name="T74" fmla="*/ 47 w 111"/>
                    <a:gd name="T75" fmla="*/ 45 h 50"/>
                    <a:gd name="T76" fmla="*/ 55 w 111"/>
                    <a:gd name="T77" fmla="*/ 39 h 50"/>
                    <a:gd name="T78" fmla="*/ 61 w 111"/>
                    <a:gd name="T79" fmla="*/ 33 h 50"/>
                    <a:gd name="T80" fmla="*/ 68 w 111"/>
                    <a:gd name="T81" fmla="*/ 26 h 50"/>
                    <a:gd name="T82" fmla="*/ 76 w 111"/>
                    <a:gd name="T83" fmla="*/ 20 h 50"/>
                    <a:gd name="T84" fmla="*/ 87 w 111"/>
                    <a:gd name="T85" fmla="*/ 14 h 50"/>
                    <a:gd name="T86" fmla="*/ 102 w 111"/>
                    <a:gd name="T87" fmla="*/ 10 h 50"/>
                    <a:gd name="T88" fmla="*/ 109 w 111"/>
                    <a:gd name="T89" fmla="*/ 0 h 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11" h="50">
                      <a:moveTo>
                        <a:pt x="109" y="0"/>
                      </a:moveTo>
                      <a:lnTo>
                        <a:pt x="109" y="0"/>
                      </a:lnTo>
                      <a:lnTo>
                        <a:pt x="108" y="0"/>
                      </a:lnTo>
                      <a:lnTo>
                        <a:pt x="106" y="1"/>
                      </a:lnTo>
                      <a:lnTo>
                        <a:pt x="104" y="1"/>
                      </a:lnTo>
                      <a:lnTo>
                        <a:pt x="101" y="2"/>
                      </a:lnTo>
                      <a:lnTo>
                        <a:pt x="98" y="3"/>
                      </a:lnTo>
                      <a:lnTo>
                        <a:pt x="94" y="4"/>
                      </a:lnTo>
                      <a:lnTo>
                        <a:pt x="91" y="5"/>
                      </a:lnTo>
                      <a:lnTo>
                        <a:pt x="87" y="7"/>
                      </a:lnTo>
                      <a:lnTo>
                        <a:pt x="82" y="9"/>
                      </a:lnTo>
                      <a:lnTo>
                        <a:pt x="78" y="12"/>
                      </a:lnTo>
                      <a:lnTo>
                        <a:pt x="74" y="14"/>
                      </a:lnTo>
                      <a:lnTo>
                        <a:pt x="70" y="18"/>
                      </a:lnTo>
                      <a:lnTo>
                        <a:pt x="65" y="21"/>
                      </a:lnTo>
                      <a:lnTo>
                        <a:pt x="61" y="26"/>
                      </a:lnTo>
                      <a:lnTo>
                        <a:pt x="58" y="30"/>
                      </a:lnTo>
                      <a:lnTo>
                        <a:pt x="57" y="32"/>
                      </a:lnTo>
                      <a:lnTo>
                        <a:pt x="55" y="33"/>
                      </a:lnTo>
                      <a:lnTo>
                        <a:pt x="53" y="35"/>
                      </a:lnTo>
                      <a:lnTo>
                        <a:pt x="52" y="37"/>
                      </a:lnTo>
                      <a:lnTo>
                        <a:pt x="50" y="38"/>
                      </a:lnTo>
                      <a:lnTo>
                        <a:pt x="48" y="39"/>
                      </a:lnTo>
                      <a:lnTo>
                        <a:pt x="46" y="41"/>
                      </a:lnTo>
                      <a:lnTo>
                        <a:pt x="44" y="42"/>
                      </a:lnTo>
                      <a:lnTo>
                        <a:pt x="42" y="43"/>
                      </a:lnTo>
                      <a:lnTo>
                        <a:pt x="40" y="44"/>
                      </a:lnTo>
                      <a:lnTo>
                        <a:pt x="37" y="45"/>
                      </a:lnTo>
                      <a:lnTo>
                        <a:pt x="35" y="45"/>
                      </a:lnTo>
                      <a:lnTo>
                        <a:pt x="33" y="46"/>
                      </a:lnTo>
                      <a:lnTo>
                        <a:pt x="31" y="46"/>
                      </a:lnTo>
                      <a:lnTo>
                        <a:pt x="28" y="46"/>
                      </a:lnTo>
                      <a:lnTo>
                        <a:pt x="26" y="46"/>
                      </a:lnTo>
                      <a:lnTo>
                        <a:pt x="23" y="46"/>
                      </a:lnTo>
                      <a:lnTo>
                        <a:pt x="20" y="46"/>
                      </a:lnTo>
                      <a:lnTo>
                        <a:pt x="17" y="45"/>
                      </a:lnTo>
                      <a:lnTo>
                        <a:pt x="15" y="44"/>
                      </a:lnTo>
                      <a:lnTo>
                        <a:pt x="12" y="42"/>
                      </a:lnTo>
                      <a:lnTo>
                        <a:pt x="10" y="40"/>
                      </a:lnTo>
                      <a:lnTo>
                        <a:pt x="8" y="38"/>
                      </a:lnTo>
                      <a:lnTo>
                        <a:pt x="6" y="35"/>
                      </a:lnTo>
                      <a:lnTo>
                        <a:pt x="5" y="33"/>
                      </a:lnTo>
                      <a:lnTo>
                        <a:pt x="3" y="30"/>
                      </a:lnTo>
                      <a:lnTo>
                        <a:pt x="3" y="28"/>
                      </a:lnTo>
                      <a:lnTo>
                        <a:pt x="2" y="25"/>
                      </a:lnTo>
                      <a:lnTo>
                        <a:pt x="1" y="22"/>
                      </a:lnTo>
                      <a:lnTo>
                        <a:pt x="0" y="19"/>
                      </a:lnTo>
                      <a:lnTo>
                        <a:pt x="0" y="16"/>
                      </a:lnTo>
                      <a:lnTo>
                        <a:pt x="0" y="12"/>
                      </a:lnTo>
                      <a:lnTo>
                        <a:pt x="0" y="13"/>
                      </a:lnTo>
                      <a:lnTo>
                        <a:pt x="0" y="16"/>
                      </a:lnTo>
                      <a:lnTo>
                        <a:pt x="0" y="19"/>
                      </a:lnTo>
                      <a:lnTo>
                        <a:pt x="1" y="24"/>
                      </a:lnTo>
                      <a:lnTo>
                        <a:pt x="1" y="26"/>
                      </a:lnTo>
                      <a:lnTo>
                        <a:pt x="1" y="28"/>
                      </a:lnTo>
                      <a:lnTo>
                        <a:pt x="2" y="30"/>
                      </a:lnTo>
                      <a:lnTo>
                        <a:pt x="3" y="32"/>
                      </a:lnTo>
                      <a:lnTo>
                        <a:pt x="3" y="34"/>
                      </a:lnTo>
                      <a:lnTo>
                        <a:pt x="4" y="36"/>
                      </a:lnTo>
                      <a:lnTo>
                        <a:pt x="5" y="38"/>
                      </a:lnTo>
                      <a:lnTo>
                        <a:pt x="6" y="39"/>
                      </a:lnTo>
                      <a:lnTo>
                        <a:pt x="7" y="41"/>
                      </a:lnTo>
                      <a:lnTo>
                        <a:pt x="9" y="43"/>
                      </a:lnTo>
                      <a:lnTo>
                        <a:pt x="10" y="44"/>
                      </a:lnTo>
                      <a:lnTo>
                        <a:pt x="12" y="46"/>
                      </a:lnTo>
                      <a:lnTo>
                        <a:pt x="13" y="47"/>
                      </a:lnTo>
                      <a:lnTo>
                        <a:pt x="15" y="48"/>
                      </a:lnTo>
                      <a:lnTo>
                        <a:pt x="17" y="49"/>
                      </a:lnTo>
                      <a:lnTo>
                        <a:pt x="20" y="50"/>
                      </a:lnTo>
                      <a:lnTo>
                        <a:pt x="22" y="50"/>
                      </a:lnTo>
                      <a:lnTo>
                        <a:pt x="25" y="50"/>
                      </a:lnTo>
                      <a:lnTo>
                        <a:pt x="28" y="50"/>
                      </a:lnTo>
                      <a:lnTo>
                        <a:pt x="31" y="50"/>
                      </a:lnTo>
                      <a:lnTo>
                        <a:pt x="37" y="49"/>
                      </a:lnTo>
                      <a:lnTo>
                        <a:pt x="43" y="47"/>
                      </a:lnTo>
                      <a:lnTo>
                        <a:pt x="47" y="45"/>
                      </a:lnTo>
                      <a:lnTo>
                        <a:pt x="51" y="42"/>
                      </a:lnTo>
                      <a:lnTo>
                        <a:pt x="55" y="39"/>
                      </a:lnTo>
                      <a:lnTo>
                        <a:pt x="58" y="36"/>
                      </a:lnTo>
                      <a:lnTo>
                        <a:pt x="61" y="33"/>
                      </a:lnTo>
                      <a:lnTo>
                        <a:pt x="64" y="29"/>
                      </a:lnTo>
                      <a:lnTo>
                        <a:pt x="68" y="26"/>
                      </a:lnTo>
                      <a:lnTo>
                        <a:pt x="71" y="23"/>
                      </a:lnTo>
                      <a:lnTo>
                        <a:pt x="76" y="20"/>
                      </a:lnTo>
                      <a:lnTo>
                        <a:pt x="81" y="17"/>
                      </a:lnTo>
                      <a:lnTo>
                        <a:pt x="87" y="14"/>
                      </a:lnTo>
                      <a:lnTo>
                        <a:pt x="94" y="12"/>
                      </a:lnTo>
                      <a:lnTo>
                        <a:pt x="102" y="10"/>
                      </a:lnTo>
                      <a:lnTo>
                        <a:pt x="111" y="9"/>
                      </a:lnTo>
                      <a:lnTo>
                        <a:pt x="10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18" name="Freeform 2137">
                  <a:extLst>
                    <a:ext uri="{FF2B5EF4-FFF2-40B4-BE49-F238E27FC236}">
                      <a16:creationId xmlns:a16="http://schemas.microsoft.com/office/drawing/2014/main" id="{65B59BF4-8A03-4E01-80C3-19AD270AC403}"/>
                    </a:ext>
                  </a:extLst>
                </p:cNvPr>
                <p:cNvSpPr>
                  <a:spLocks/>
                </p:cNvSpPr>
                <p:nvPr/>
              </p:nvSpPr>
              <p:spPr bwMode="auto">
                <a:xfrm>
                  <a:off x="1043" y="259"/>
                  <a:ext cx="109" cy="45"/>
                </a:xfrm>
                <a:custGeom>
                  <a:avLst/>
                  <a:gdLst>
                    <a:gd name="T0" fmla="*/ 17 w 109"/>
                    <a:gd name="T1" fmla="*/ 41 h 45"/>
                    <a:gd name="T2" fmla="*/ 9 w 109"/>
                    <a:gd name="T3" fmla="*/ 39 h 45"/>
                    <a:gd name="T4" fmla="*/ 3 w 109"/>
                    <a:gd name="T5" fmla="*/ 37 h 45"/>
                    <a:gd name="T6" fmla="*/ 1 w 109"/>
                    <a:gd name="T7" fmla="*/ 35 h 45"/>
                    <a:gd name="T8" fmla="*/ 1 w 109"/>
                    <a:gd name="T9" fmla="*/ 35 h 45"/>
                    <a:gd name="T10" fmla="*/ 3 w 109"/>
                    <a:gd name="T11" fmla="*/ 38 h 45"/>
                    <a:gd name="T12" fmla="*/ 9 w 109"/>
                    <a:gd name="T13" fmla="*/ 41 h 45"/>
                    <a:gd name="T14" fmla="*/ 17 w 109"/>
                    <a:gd name="T15" fmla="*/ 44 h 45"/>
                    <a:gd name="T16" fmla="*/ 22 w 109"/>
                    <a:gd name="T17" fmla="*/ 45 h 45"/>
                    <a:gd name="T18" fmla="*/ 24 w 109"/>
                    <a:gd name="T19" fmla="*/ 45 h 45"/>
                    <a:gd name="T20" fmla="*/ 26 w 109"/>
                    <a:gd name="T21" fmla="*/ 45 h 45"/>
                    <a:gd name="T22" fmla="*/ 29 w 109"/>
                    <a:gd name="T23" fmla="*/ 44 h 45"/>
                    <a:gd name="T24" fmla="*/ 32 w 109"/>
                    <a:gd name="T25" fmla="*/ 44 h 45"/>
                    <a:gd name="T26" fmla="*/ 35 w 109"/>
                    <a:gd name="T27" fmla="*/ 43 h 45"/>
                    <a:gd name="T28" fmla="*/ 38 w 109"/>
                    <a:gd name="T29" fmla="*/ 42 h 45"/>
                    <a:gd name="T30" fmla="*/ 42 w 109"/>
                    <a:gd name="T31" fmla="*/ 40 h 45"/>
                    <a:gd name="T32" fmla="*/ 45 w 109"/>
                    <a:gd name="T33" fmla="*/ 38 h 45"/>
                    <a:gd name="T34" fmla="*/ 49 w 109"/>
                    <a:gd name="T35" fmla="*/ 36 h 45"/>
                    <a:gd name="T36" fmla="*/ 56 w 109"/>
                    <a:gd name="T37" fmla="*/ 30 h 45"/>
                    <a:gd name="T38" fmla="*/ 66 w 109"/>
                    <a:gd name="T39" fmla="*/ 22 h 45"/>
                    <a:gd name="T40" fmla="*/ 75 w 109"/>
                    <a:gd name="T41" fmla="*/ 17 h 45"/>
                    <a:gd name="T42" fmla="*/ 83 w 109"/>
                    <a:gd name="T43" fmla="*/ 14 h 45"/>
                    <a:gd name="T44" fmla="*/ 90 w 109"/>
                    <a:gd name="T45" fmla="*/ 12 h 45"/>
                    <a:gd name="T46" fmla="*/ 96 w 109"/>
                    <a:gd name="T47" fmla="*/ 11 h 45"/>
                    <a:gd name="T48" fmla="*/ 102 w 109"/>
                    <a:gd name="T49" fmla="*/ 11 h 45"/>
                    <a:gd name="T50" fmla="*/ 107 w 109"/>
                    <a:gd name="T51" fmla="*/ 11 h 45"/>
                    <a:gd name="T52" fmla="*/ 106 w 109"/>
                    <a:gd name="T53" fmla="*/ 0 h 45"/>
                    <a:gd name="T54" fmla="*/ 105 w 109"/>
                    <a:gd name="T55" fmla="*/ 0 h 45"/>
                    <a:gd name="T56" fmla="*/ 101 w 109"/>
                    <a:gd name="T57" fmla="*/ 0 h 45"/>
                    <a:gd name="T58" fmla="*/ 96 w 109"/>
                    <a:gd name="T59" fmla="*/ 1 h 45"/>
                    <a:gd name="T60" fmla="*/ 90 w 109"/>
                    <a:gd name="T61" fmla="*/ 2 h 45"/>
                    <a:gd name="T62" fmla="*/ 82 w 109"/>
                    <a:gd name="T63" fmla="*/ 5 h 45"/>
                    <a:gd name="T64" fmla="*/ 73 w 109"/>
                    <a:gd name="T65" fmla="*/ 10 h 45"/>
                    <a:gd name="T66" fmla="*/ 63 w 109"/>
                    <a:gd name="T67" fmla="*/ 16 h 45"/>
                    <a:gd name="T68" fmla="*/ 53 w 109"/>
                    <a:gd name="T69" fmla="*/ 25 h 45"/>
                    <a:gd name="T70" fmla="*/ 49 w 109"/>
                    <a:gd name="T71" fmla="*/ 29 h 45"/>
                    <a:gd name="T72" fmla="*/ 44 w 109"/>
                    <a:gd name="T73" fmla="*/ 33 h 45"/>
                    <a:gd name="T74" fmla="*/ 40 w 109"/>
                    <a:gd name="T75" fmla="*/ 35 h 45"/>
                    <a:gd name="T76" fmla="*/ 36 w 109"/>
                    <a:gd name="T77" fmla="*/ 37 h 45"/>
                    <a:gd name="T78" fmla="*/ 32 w 109"/>
                    <a:gd name="T79" fmla="*/ 39 h 45"/>
                    <a:gd name="T80" fmla="*/ 28 w 109"/>
                    <a:gd name="T81" fmla="*/ 40 h 45"/>
                    <a:gd name="T82" fmla="*/ 25 w 109"/>
                    <a:gd name="T83" fmla="*/ 41 h 45"/>
                    <a:gd name="T84" fmla="*/ 21 w 109"/>
                    <a:gd name="T85" fmla="*/ 41 h 4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9" h="45">
                      <a:moveTo>
                        <a:pt x="21" y="41"/>
                      </a:moveTo>
                      <a:lnTo>
                        <a:pt x="17" y="41"/>
                      </a:lnTo>
                      <a:lnTo>
                        <a:pt x="13" y="40"/>
                      </a:lnTo>
                      <a:lnTo>
                        <a:pt x="9" y="39"/>
                      </a:lnTo>
                      <a:lnTo>
                        <a:pt x="6" y="38"/>
                      </a:lnTo>
                      <a:lnTo>
                        <a:pt x="3" y="37"/>
                      </a:lnTo>
                      <a:lnTo>
                        <a:pt x="2" y="36"/>
                      </a:lnTo>
                      <a:lnTo>
                        <a:pt x="1" y="35"/>
                      </a:lnTo>
                      <a:lnTo>
                        <a:pt x="0" y="35"/>
                      </a:lnTo>
                      <a:lnTo>
                        <a:pt x="1" y="35"/>
                      </a:lnTo>
                      <a:lnTo>
                        <a:pt x="2" y="36"/>
                      </a:lnTo>
                      <a:lnTo>
                        <a:pt x="3" y="38"/>
                      </a:lnTo>
                      <a:lnTo>
                        <a:pt x="6" y="39"/>
                      </a:lnTo>
                      <a:lnTo>
                        <a:pt x="9" y="41"/>
                      </a:lnTo>
                      <a:lnTo>
                        <a:pt x="13" y="43"/>
                      </a:lnTo>
                      <a:lnTo>
                        <a:pt x="17" y="44"/>
                      </a:lnTo>
                      <a:lnTo>
                        <a:pt x="22" y="45"/>
                      </a:lnTo>
                      <a:lnTo>
                        <a:pt x="23" y="45"/>
                      </a:lnTo>
                      <a:lnTo>
                        <a:pt x="24" y="45"/>
                      </a:lnTo>
                      <a:lnTo>
                        <a:pt x="26" y="45"/>
                      </a:lnTo>
                      <a:lnTo>
                        <a:pt x="27" y="45"/>
                      </a:lnTo>
                      <a:lnTo>
                        <a:pt x="29" y="44"/>
                      </a:lnTo>
                      <a:lnTo>
                        <a:pt x="30" y="44"/>
                      </a:lnTo>
                      <a:lnTo>
                        <a:pt x="32" y="44"/>
                      </a:lnTo>
                      <a:lnTo>
                        <a:pt x="33" y="43"/>
                      </a:lnTo>
                      <a:lnTo>
                        <a:pt x="35" y="43"/>
                      </a:lnTo>
                      <a:lnTo>
                        <a:pt x="37" y="42"/>
                      </a:lnTo>
                      <a:lnTo>
                        <a:pt x="38" y="42"/>
                      </a:lnTo>
                      <a:lnTo>
                        <a:pt x="40" y="41"/>
                      </a:lnTo>
                      <a:lnTo>
                        <a:pt x="42" y="40"/>
                      </a:lnTo>
                      <a:lnTo>
                        <a:pt x="43" y="39"/>
                      </a:lnTo>
                      <a:lnTo>
                        <a:pt x="45" y="38"/>
                      </a:lnTo>
                      <a:lnTo>
                        <a:pt x="47" y="37"/>
                      </a:lnTo>
                      <a:lnTo>
                        <a:pt x="49" y="36"/>
                      </a:lnTo>
                      <a:lnTo>
                        <a:pt x="50" y="34"/>
                      </a:lnTo>
                      <a:lnTo>
                        <a:pt x="56" y="30"/>
                      </a:lnTo>
                      <a:lnTo>
                        <a:pt x="61" y="26"/>
                      </a:lnTo>
                      <a:lnTo>
                        <a:pt x="66" y="22"/>
                      </a:lnTo>
                      <a:lnTo>
                        <a:pt x="71" y="20"/>
                      </a:lnTo>
                      <a:lnTo>
                        <a:pt x="75" y="17"/>
                      </a:lnTo>
                      <a:lnTo>
                        <a:pt x="79" y="15"/>
                      </a:lnTo>
                      <a:lnTo>
                        <a:pt x="83" y="14"/>
                      </a:lnTo>
                      <a:lnTo>
                        <a:pt x="87" y="13"/>
                      </a:lnTo>
                      <a:lnTo>
                        <a:pt x="90" y="12"/>
                      </a:lnTo>
                      <a:lnTo>
                        <a:pt x="93" y="12"/>
                      </a:lnTo>
                      <a:lnTo>
                        <a:pt x="96" y="11"/>
                      </a:lnTo>
                      <a:lnTo>
                        <a:pt x="99" y="11"/>
                      </a:lnTo>
                      <a:lnTo>
                        <a:pt x="102" y="11"/>
                      </a:lnTo>
                      <a:lnTo>
                        <a:pt x="104" y="11"/>
                      </a:lnTo>
                      <a:lnTo>
                        <a:pt x="107" y="11"/>
                      </a:lnTo>
                      <a:lnTo>
                        <a:pt x="109" y="12"/>
                      </a:lnTo>
                      <a:lnTo>
                        <a:pt x="106" y="0"/>
                      </a:lnTo>
                      <a:lnTo>
                        <a:pt x="105" y="0"/>
                      </a:lnTo>
                      <a:lnTo>
                        <a:pt x="103" y="0"/>
                      </a:lnTo>
                      <a:lnTo>
                        <a:pt x="101" y="0"/>
                      </a:lnTo>
                      <a:lnTo>
                        <a:pt x="99" y="0"/>
                      </a:lnTo>
                      <a:lnTo>
                        <a:pt x="96" y="1"/>
                      </a:lnTo>
                      <a:lnTo>
                        <a:pt x="93" y="2"/>
                      </a:lnTo>
                      <a:lnTo>
                        <a:pt x="90" y="2"/>
                      </a:lnTo>
                      <a:lnTo>
                        <a:pt x="86" y="4"/>
                      </a:lnTo>
                      <a:lnTo>
                        <a:pt x="82" y="5"/>
                      </a:lnTo>
                      <a:lnTo>
                        <a:pt x="77" y="7"/>
                      </a:lnTo>
                      <a:lnTo>
                        <a:pt x="73" y="10"/>
                      </a:lnTo>
                      <a:lnTo>
                        <a:pt x="68" y="13"/>
                      </a:lnTo>
                      <a:lnTo>
                        <a:pt x="63" y="16"/>
                      </a:lnTo>
                      <a:lnTo>
                        <a:pt x="58" y="20"/>
                      </a:lnTo>
                      <a:lnTo>
                        <a:pt x="53" y="25"/>
                      </a:lnTo>
                      <a:lnTo>
                        <a:pt x="51" y="27"/>
                      </a:lnTo>
                      <a:lnTo>
                        <a:pt x="49" y="29"/>
                      </a:lnTo>
                      <a:lnTo>
                        <a:pt x="47" y="31"/>
                      </a:lnTo>
                      <a:lnTo>
                        <a:pt x="44" y="33"/>
                      </a:lnTo>
                      <a:lnTo>
                        <a:pt x="42" y="34"/>
                      </a:lnTo>
                      <a:lnTo>
                        <a:pt x="40" y="35"/>
                      </a:lnTo>
                      <a:lnTo>
                        <a:pt x="38" y="36"/>
                      </a:lnTo>
                      <a:lnTo>
                        <a:pt x="36" y="37"/>
                      </a:lnTo>
                      <a:lnTo>
                        <a:pt x="34" y="38"/>
                      </a:lnTo>
                      <a:lnTo>
                        <a:pt x="32" y="39"/>
                      </a:lnTo>
                      <a:lnTo>
                        <a:pt x="30" y="40"/>
                      </a:lnTo>
                      <a:lnTo>
                        <a:pt x="28" y="40"/>
                      </a:lnTo>
                      <a:lnTo>
                        <a:pt x="27" y="41"/>
                      </a:lnTo>
                      <a:lnTo>
                        <a:pt x="25" y="41"/>
                      </a:lnTo>
                      <a:lnTo>
                        <a:pt x="23" y="41"/>
                      </a:lnTo>
                      <a:lnTo>
                        <a:pt x="2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19" name="Freeform 2138">
                  <a:extLst>
                    <a:ext uri="{FF2B5EF4-FFF2-40B4-BE49-F238E27FC236}">
                      <a16:creationId xmlns:a16="http://schemas.microsoft.com/office/drawing/2014/main" id="{B8A819D6-11C4-41B0-9B77-FF3D1CA57D46}"/>
                    </a:ext>
                  </a:extLst>
                </p:cNvPr>
                <p:cNvSpPr>
                  <a:spLocks/>
                </p:cNvSpPr>
                <p:nvPr/>
              </p:nvSpPr>
              <p:spPr bwMode="auto">
                <a:xfrm>
                  <a:off x="1141" y="230"/>
                  <a:ext cx="76" cy="53"/>
                </a:xfrm>
                <a:custGeom>
                  <a:avLst/>
                  <a:gdLst>
                    <a:gd name="T0" fmla="*/ 0 w 76"/>
                    <a:gd name="T1" fmla="*/ 31 h 53"/>
                    <a:gd name="T2" fmla="*/ 0 w 76"/>
                    <a:gd name="T3" fmla="*/ 31 h 53"/>
                    <a:gd name="T4" fmla="*/ 1 w 76"/>
                    <a:gd name="T5" fmla="*/ 32 h 53"/>
                    <a:gd name="T6" fmla="*/ 3 w 76"/>
                    <a:gd name="T7" fmla="*/ 34 h 53"/>
                    <a:gd name="T8" fmla="*/ 5 w 76"/>
                    <a:gd name="T9" fmla="*/ 36 h 53"/>
                    <a:gd name="T10" fmla="*/ 7 w 76"/>
                    <a:gd name="T11" fmla="*/ 38 h 53"/>
                    <a:gd name="T12" fmla="*/ 10 w 76"/>
                    <a:gd name="T13" fmla="*/ 40 h 53"/>
                    <a:gd name="T14" fmla="*/ 14 w 76"/>
                    <a:gd name="T15" fmla="*/ 43 h 53"/>
                    <a:gd name="T16" fmla="*/ 18 w 76"/>
                    <a:gd name="T17" fmla="*/ 45 h 53"/>
                    <a:gd name="T18" fmla="*/ 22 w 76"/>
                    <a:gd name="T19" fmla="*/ 47 h 53"/>
                    <a:gd name="T20" fmla="*/ 27 w 76"/>
                    <a:gd name="T21" fmla="*/ 49 h 53"/>
                    <a:gd name="T22" fmla="*/ 32 w 76"/>
                    <a:gd name="T23" fmla="*/ 51 h 53"/>
                    <a:gd name="T24" fmla="*/ 37 w 76"/>
                    <a:gd name="T25" fmla="*/ 52 h 53"/>
                    <a:gd name="T26" fmla="*/ 42 w 76"/>
                    <a:gd name="T27" fmla="*/ 53 h 53"/>
                    <a:gd name="T28" fmla="*/ 48 w 76"/>
                    <a:gd name="T29" fmla="*/ 52 h 53"/>
                    <a:gd name="T30" fmla="*/ 55 w 76"/>
                    <a:gd name="T31" fmla="*/ 51 h 53"/>
                    <a:gd name="T32" fmla="*/ 61 w 76"/>
                    <a:gd name="T33" fmla="*/ 49 h 53"/>
                    <a:gd name="T34" fmla="*/ 66 w 76"/>
                    <a:gd name="T35" fmla="*/ 47 h 53"/>
                    <a:gd name="T36" fmla="*/ 70 w 76"/>
                    <a:gd name="T37" fmla="*/ 44 h 53"/>
                    <a:gd name="T38" fmla="*/ 73 w 76"/>
                    <a:gd name="T39" fmla="*/ 41 h 53"/>
                    <a:gd name="T40" fmla="*/ 75 w 76"/>
                    <a:gd name="T41" fmla="*/ 37 h 53"/>
                    <a:gd name="T42" fmla="*/ 76 w 76"/>
                    <a:gd name="T43" fmla="*/ 33 h 53"/>
                    <a:gd name="T44" fmla="*/ 76 w 76"/>
                    <a:gd name="T45" fmla="*/ 29 h 53"/>
                    <a:gd name="T46" fmla="*/ 76 w 76"/>
                    <a:gd name="T47" fmla="*/ 25 h 53"/>
                    <a:gd name="T48" fmla="*/ 76 w 76"/>
                    <a:gd name="T49" fmla="*/ 20 h 53"/>
                    <a:gd name="T50" fmla="*/ 75 w 76"/>
                    <a:gd name="T51" fmla="*/ 16 h 53"/>
                    <a:gd name="T52" fmla="*/ 74 w 76"/>
                    <a:gd name="T53" fmla="*/ 12 h 53"/>
                    <a:gd name="T54" fmla="*/ 73 w 76"/>
                    <a:gd name="T55" fmla="*/ 9 h 53"/>
                    <a:gd name="T56" fmla="*/ 72 w 76"/>
                    <a:gd name="T57" fmla="*/ 6 h 53"/>
                    <a:gd name="T58" fmla="*/ 70 w 76"/>
                    <a:gd name="T59" fmla="*/ 3 h 53"/>
                    <a:gd name="T60" fmla="*/ 70 w 76"/>
                    <a:gd name="T61" fmla="*/ 1 h 53"/>
                    <a:gd name="T62" fmla="*/ 69 w 76"/>
                    <a:gd name="T63" fmla="*/ 0 h 53"/>
                    <a:gd name="T64" fmla="*/ 69 w 76"/>
                    <a:gd name="T65" fmla="*/ 0 h 53"/>
                    <a:gd name="T66" fmla="*/ 69 w 76"/>
                    <a:gd name="T67" fmla="*/ 1 h 53"/>
                    <a:gd name="T68" fmla="*/ 70 w 76"/>
                    <a:gd name="T69" fmla="*/ 5 h 53"/>
                    <a:gd name="T70" fmla="*/ 71 w 76"/>
                    <a:gd name="T71" fmla="*/ 11 h 53"/>
                    <a:gd name="T72" fmla="*/ 71 w 76"/>
                    <a:gd name="T73" fmla="*/ 18 h 53"/>
                    <a:gd name="T74" fmla="*/ 71 w 76"/>
                    <a:gd name="T75" fmla="*/ 25 h 53"/>
                    <a:gd name="T76" fmla="*/ 69 w 76"/>
                    <a:gd name="T77" fmla="*/ 32 h 53"/>
                    <a:gd name="T78" fmla="*/ 65 w 76"/>
                    <a:gd name="T79" fmla="*/ 38 h 53"/>
                    <a:gd name="T80" fmla="*/ 59 w 76"/>
                    <a:gd name="T81" fmla="*/ 42 h 53"/>
                    <a:gd name="T82" fmla="*/ 54 w 76"/>
                    <a:gd name="T83" fmla="*/ 44 h 53"/>
                    <a:gd name="T84" fmla="*/ 49 w 76"/>
                    <a:gd name="T85" fmla="*/ 45 h 53"/>
                    <a:gd name="T86" fmla="*/ 44 w 76"/>
                    <a:gd name="T87" fmla="*/ 45 h 53"/>
                    <a:gd name="T88" fmla="*/ 40 w 76"/>
                    <a:gd name="T89" fmla="*/ 45 h 53"/>
                    <a:gd name="T90" fmla="*/ 35 w 76"/>
                    <a:gd name="T91" fmla="*/ 44 h 53"/>
                    <a:gd name="T92" fmla="*/ 31 w 76"/>
                    <a:gd name="T93" fmla="*/ 43 h 53"/>
                    <a:gd name="T94" fmla="*/ 28 w 76"/>
                    <a:gd name="T95" fmla="*/ 42 h 53"/>
                    <a:gd name="T96" fmla="*/ 24 w 76"/>
                    <a:gd name="T97" fmla="*/ 41 h 53"/>
                    <a:gd name="T98" fmla="*/ 21 w 76"/>
                    <a:gd name="T99" fmla="*/ 39 h 53"/>
                    <a:gd name="T100" fmla="*/ 18 w 76"/>
                    <a:gd name="T101" fmla="*/ 38 h 53"/>
                    <a:gd name="T102" fmla="*/ 15 w 76"/>
                    <a:gd name="T103" fmla="*/ 36 h 53"/>
                    <a:gd name="T104" fmla="*/ 13 w 76"/>
                    <a:gd name="T105" fmla="*/ 34 h 53"/>
                    <a:gd name="T106" fmla="*/ 11 w 76"/>
                    <a:gd name="T107" fmla="*/ 33 h 53"/>
                    <a:gd name="T108" fmla="*/ 10 w 76"/>
                    <a:gd name="T109" fmla="*/ 31 h 53"/>
                    <a:gd name="T110" fmla="*/ 9 w 76"/>
                    <a:gd name="T111" fmla="*/ 30 h 53"/>
                    <a:gd name="T112" fmla="*/ 8 w 76"/>
                    <a:gd name="T113" fmla="*/ 29 h 53"/>
                    <a:gd name="T114" fmla="*/ 0 w 76"/>
                    <a:gd name="T115" fmla="*/ 31 h 5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76" h="53">
                      <a:moveTo>
                        <a:pt x="0" y="31"/>
                      </a:moveTo>
                      <a:lnTo>
                        <a:pt x="0" y="31"/>
                      </a:lnTo>
                      <a:lnTo>
                        <a:pt x="1" y="32"/>
                      </a:lnTo>
                      <a:lnTo>
                        <a:pt x="3" y="34"/>
                      </a:lnTo>
                      <a:lnTo>
                        <a:pt x="5" y="36"/>
                      </a:lnTo>
                      <a:lnTo>
                        <a:pt x="7" y="38"/>
                      </a:lnTo>
                      <a:lnTo>
                        <a:pt x="10" y="40"/>
                      </a:lnTo>
                      <a:lnTo>
                        <a:pt x="14" y="43"/>
                      </a:lnTo>
                      <a:lnTo>
                        <a:pt x="18" y="45"/>
                      </a:lnTo>
                      <a:lnTo>
                        <a:pt x="22" y="47"/>
                      </a:lnTo>
                      <a:lnTo>
                        <a:pt x="27" y="49"/>
                      </a:lnTo>
                      <a:lnTo>
                        <a:pt x="32" y="51"/>
                      </a:lnTo>
                      <a:lnTo>
                        <a:pt x="37" y="52"/>
                      </a:lnTo>
                      <a:lnTo>
                        <a:pt x="42" y="53"/>
                      </a:lnTo>
                      <a:lnTo>
                        <a:pt x="48" y="52"/>
                      </a:lnTo>
                      <a:lnTo>
                        <a:pt x="55" y="51"/>
                      </a:lnTo>
                      <a:lnTo>
                        <a:pt x="61" y="49"/>
                      </a:lnTo>
                      <a:lnTo>
                        <a:pt x="66" y="47"/>
                      </a:lnTo>
                      <a:lnTo>
                        <a:pt x="70" y="44"/>
                      </a:lnTo>
                      <a:lnTo>
                        <a:pt x="73" y="41"/>
                      </a:lnTo>
                      <a:lnTo>
                        <a:pt x="75" y="37"/>
                      </a:lnTo>
                      <a:lnTo>
                        <a:pt x="76" y="33"/>
                      </a:lnTo>
                      <a:lnTo>
                        <a:pt x="76" y="29"/>
                      </a:lnTo>
                      <a:lnTo>
                        <a:pt x="76" y="25"/>
                      </a:lnTo>
                      <a:lnTo>
                        <a:pt x="76" y="20"/>
                      </a:lnTo>
                      <a:lnTo>
                        <a:pt x="75" y="16"/>
                      </a:lnTo>
                      <a:lnTo>
                        <a:pt x="74" y="12"/>
                      </a:lnTo>
                      <a:lnTo>
                        <a:pt x="73" y="9"/>
                      </a:lnTo>
                      <a:lnTo>
                        <a:pt x="72" y="6"/>
                      </a:lnTo>
                      <a:lnTo>
                        <a:pt x="70" y="3"/>
                      </a:lnTo>
                      <a:lnTo>
                        <a:pt x="70" y="1"/>
                      </a:lnTo>
                      <a:lnTo>
                        <a:pt x="69" y="0"/>
                      </a:lnTo>
                      <a:lnTo>
                        <a:pt x="69" y="1"/>
                      </a:lnTo>
                      <a:lnTo>
                        <a:pt x="70" y="5"/>
                      </a:lnTo>
                      <a:lnTo>
                        <a:pt x="71" y="11"/>
                      </a:lnTo>
                      <a:lnTo>
                        <a:pt x="71" y="18"/>
                      </a:lnTo>
                      <a:lnTo>
                        <a:pt x="71" y="25"/>
                      </a:lnTo>
                      <a:lnTo>
                        <a:pt x="69" y="32"/>
                      </a:lnTo>
                      <a:lnTo>
                        <a:pt x="65" y="38"/>
                      </a:lnTo>
                      <a:lnTo>
                        <a:pt x="59" y="42"/>
                      </a:lnTo>
                      <a:lnTo>
                        <a:pt x="54" y="44"/>
                      </a:lnTo>
                      <a:lnTo>
                        <a:pt x="49" y="45"/>
                      </a:lnTo>
                      <a:lnTo>
                        <a:pt x="44" y="45"/>
                      </a:lnTo>
                      <a:lnTo>
                        <a:pt x="40" y="45"/>
                      </a:lnTo>
                      <a:lnTo>
                        <a:pt x="35" y="44"/>
                      </a:lnTo>
                      <a:lnTo>
                        <a:pt x="31" y="43"/>
                      </a:lnTo>
                      <a:lnTo>
                        <a:pt x="28" y="42"/>
                      </a:lnTo>
                      <a:lnTo>
                        <a:pt x="24" y="41"/>
                      </a:lnTo>
                      <a:lnTo>
                        <a:pt x="21" y="39"/>
                      </a:lnTo>
                      <a:lnTo>
                        <a:pt x="18" y="38"/>
                      </a:lnTo>
                      <a:lnTo>
                        <a:pt x="15" y="36"/>
                      </a:lnTo>
                      <a:lnTo>
                        <a:pt x="13" y="34"/>
                      </a:lnTo>
                      <a:lnTo>
                        <a:pt x="11" y="33"/>
                      </a:lnTo>
                      <a:lnTo>
                        <a:pt x="10" y="31"/>
                      </a:lnTo>
                      <a:lnTo>
                        <a:pt x="9" y="30"/>
                      </a:lnTo>
                      <a:lnTo>
                        <a:pt x="8" y="29"/>
                      </a:lnTo>
                      <a:lnTo>
                        <a:pt x="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20" name="Freeform 2139">
                  <a:extLst>
                    <a:ext uri="{FF2B5EF4-FFF2-40B4-BE49-F238E27FC236}">
                      <a16:creationId xmlns:a16="http://schemas.microsoft.com/office/drawing/2014/main" id="{6AAB2244-FB62-4D97-9B5A-0CB190A5F9DD}"/>
                    </a:ext>
                  </a:extLst>
                </p:cNvPr>
                <p:cNvSpPr>
                  <a:spLocks/>
                </p:cNvSpPr>
                <p:nvPr/>
              </p:nvSpPr>
              <p:spPr bwMode="auto">
                <a:xfrm>
                  <a:off x="1213" y="272"/>
                  <a:ext cx="27" cy="6"/>
                </a:xfrm>
                <a:custGeom>
                  <a:avLst/>
                  <a:gdLst>
                    <a:gd name="T0" fmla="*/ 3 w 27"/>
                    <a:gd name="T1" fmla="*/ 0 h 6"/>
                    <a:gd name="T2" fmla="*/ 4 w 27"/>
                    <a:gd name="T3" fmla="*/ 0 h 6"/>
                    <a:gd name="T4" fmla="*/ 4 w 27"/>
                    <a:gd name="T5" fmla="*/ 0 h 6"/>
                    <a:gd name="T6" fmla="*/ 5 w 27"/>
                    <a:gd name="T7" fmla="*/ 1 h 6"/>
                    <a:gd name="T8" fmla="*/ 7 w 27"/>
                    <a:gd name="T9" fmla="*/ 1 h 6"/>
                    <a:gd name="T10" fmla="*/ 8 w 27"/>
                    <a:gd name="T11" fmla="*/ 1 h 6"/>
                    <a:gd name="T12" fmla="*/ 10 w 27"/>
                    <a:gd name="T13" fmla="*/ 2 h 6"/>
                    <a:gd name="T14" fmla="*/ 12 w 27"/>
                    <a:gd name="T15" fmla="*/ 2 h 6"/>
                    <a:gd name="T16" fmla="*/ 14 w 27"/>
                    <a:gd name="T17" fmla="*/ 3 h 6"/>
                    <a:gd name="T18" fmla="*/ 16 w 27"/>
                    <a:gd name="T19" fmla="*/ 3 h 6"/>
                    <a:gd name="T20" fmla="*/ 18 w 27"/>
                    <a:gd name="T21" fmla="*/ 4 h 6"/>
                    <a:gd name="T22" fmla="*/ 20 w 27"/>
                    <a:gd name="T23" fmla="*/ 4 h 6"/>
                    <a:gd name="T24" fmla="*/ 22 w 27"/>
                    <a:gd name="T25" fmla="*/ 4 h 6"/>
                    <a:gd name="T26" fmla="*/ 24 w 27"/>
                    <a:gd name="T27" fmla="*/ 3 h 6"/>
                    <a:gd name="T28" fmla="*/ 25 w 27"/>
                    <a:gd name="T29" fmla="*/ 3 h 6"/>
                    <a:gd name="T30" fmla="*/ 26 w 27"/>
                    <a:gd name="T31" fmla="*/ 3 h 6"/>
                    <a:gd name="T32" fmla="*/ 27 w 27"/>
                    <a:gd name="T33" fmla="*/ 3 h 6"/>
                    <a:gd name="T34" fmla="*/ 26 w 27"/>
                    <a:gd name="T35" fmla="*/ 3 h 6"/>
                    <a:gd name="T36" fmla="*/ 26 w 27"/>
                    <a:gd name="T37" fmla="*/ 4 h 6"/>
                    <a:gd name="T38" fmla="*/ 25 w 27"/>
                    <a:gd name="T39" fmla="*/ 4 h 6"/>
                    <a:gd name="T40" fmla="*/ 23 w 27"/>
                    <a:gd name="T41" fmla="*/ 5 h 6"/>
                    <a:gd name="T42" fmla="*/ 21 w 27"/>
                    <a:gd name="T43" fmla="*/ 5 h 6"/>
                    <a:gd name="T44" fmla="*/ 18 w 27"/>
                    <a:gd name="T45" fmla="*/ 6 h 6"/>
                    <a:gd name="T46" fmla="*/ 15 w 27"/>
                    <a:gd name="T47" fmla="*/ 6 h 6"/>
                    <a:gd name="T48" fmla="*/ 12 w 27"/>
                    <a:gd name="T49" fmla="*/ 5 h 6"/>
                    <a:gd name="T50" fmla="*/ 10 w 27"/>
                    <a:gd name="T51" fmla="*/ 4 h 6"/>
                    <a:gd name="T52" fmla="*/ 7 w 27"/>
                    <a:gd name="T53" fmla="*/ 4 h 6"/>
                    <a:gd name="T54" fmla="*/ 5 w 27"/>
                    <a:gd name="T55" fmla="*/ 4 h 6"/>
                    <a:gd name="T56" fmla="*/ 3 w 27"/>
                    <a:gd name="T57" fmla="*/ 4 h 6"/>
                    <a:gd name="T58" fmla="*/ 2 w 27"/>
                    <a:gd name="T59" fmla="*/ 4 h 6"/>
                    <a:gd name="T60" fmla="*/ 1 w 27"/>
                    <a:gd name="T61" fmla="*/ 4 h 6"/>
                    <a:gd name="T62" fmla="*/ 0 w 27"/>
                    <a:gd name="T63" fmla="*/ 4 h 6"/>
                    <a:gd name="T64" fmla="*/ 0 w 27"/>
                    <a:gd name="T65" fmla="*/ 4 h 6"/>
                    <a:gd name="T66" fmla="*/ 3 w 27"/>
                    <a:gd name="T67" fmla="*/ 0 h 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7" h="6">
                      <a:moveTo>
                        <a:pt x="3" y="0"/>
                      </a:moveTo>
                      <a:lnTo>
                        <a:pt x="4" y="0"/>
                      </a:lnTo>
                      <a:lnTo>
                        <a:pt x="5" y="1"/>
                      </a:lnTo>
                      <a:lnTo>
                        <a:pt x="7" y="1"/>
                      </a:lnTo>
                      <a:lnTo>
                        <a:pt x="8" y="1"/>
                      </a:lnTo>
                      <a:lnTo>
                        <a:pt x="10" y="2"/>
                      </a:lnTo>
                      <a:lnTo>
                        <a:pt x="12" y="2"/>
                      </a:lnTo>
                      <a:lnTo>
                        <a:pt x="14" y="3"/>
                      </a:lnTo>
                      <a:lnTo>
                        <a:pt x="16" y="3"/>
                      </a:lnTo>
                      <a:lnTo>
                        <a:pt x="18" y="4"/>
                      </a:lnTo>
                      <a:lnTo>
                        <a:pt x="20" y="4"/>
                      </a:lnTo>
                      <a:lnTo>
                        <a:pt x="22" y="4"/>
                      </a:lnTo>
                      <a:lnTo>
                        <a:pt x="24" y="3"/>
                      </a:lnTo>
                      <a:lnTo>
                        <a:pt x="25" y="3"/>
                      </a:lnTo>
                      <a:lnTo>
                        <a:pt x="26" y="3"/>
                      </a:lnTo>
                      <a:lnTo>
                        <a:pt x="27" y="3"/>
                      </a:lnTo>
                      <a:lnTo>
                        <a:pt x="26" y="3"/>
                      </a:lnTo>
                      <a:lnTo>
                        <a:pt x="26" y="4"/>
                      </a:lnTo>
                      <a:lnTo>
                        <a:pt x="25" y="4"/>
                      </a:lnTo>
                      <a:lnTo>
                        <a:pt x="23" y="5"/>
                      </a:lnTo>
                      <a:lnTo>
                        <a:pt x="21" y="5"/>
                      </a:lnTo>
                      <a:lnTo>
                        <a:pt x="18" y="6"/>
                      </a:lnTo>
                      <a:lnTo>
                        <a:pt x="15" y="6"/>
                      </a:lnTo>
                      <a:lnTo>
                        <a:pt x="12" y="5"/>
                      </a:lnTo>
                      <a:lnTo>
                        <a:pt x="10" y="4"/>
                      </a:lnTo>
                      <a:lnTo>
                        <a:pt x="7" y="4"/>
                      </a:lnTo>
                      <a:lnTo>
                        <a:pt x="5" y="4"/>
                      </a:lnTo>
                      <a:lnTo>
                        <a:pt x="3" y="4"/>
                      </a:lnTo>
                      <a:lnTo>
                        <a:pt x="2" y="4"/>
                      </a:lnTo>
                      <a:lnTo>
                        <a:pt x="1" y="4"/>
                      </a:lnTo>
                      <a:lnTo>
                        <a:pt x="0" y="4"/>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21" name="Freeform 2140">
                  <a:extLst>
                    <a:ext uri="{FF2B5EF4-FFF2-40B4-BE49-F238E27FC236}">
                      <a16:creationId xmlns:a16="http://schemas.microsoft.com/office/drawing/2014/main" id="{FD9F419B-2104-4993-8563-1BD023E4FD20}"/>
                    </a:ext>
                  </a:extLst>
                </p:cNvPr>
                <p:cNvSpPr>
                  <a:spLocks/>
                </p:cNvSpPr>
                <p:nvPr/>
              </p:nvSpPr>
              <p:spPr bwMode="auto">
                <a:xfrm>
                  <a:off x="1202" y="278"/>
                  <a:ext cx="30" cy="9"/>
                </a:xfrm>
                <a:custGeom>
                  <a:avLst/>
                  <a:gdLst>
                    <a:gd name="T0" fmla="*/ 0 w 30"/>
                    <a:gd name="T1" fmla="*/ 6 h 9"/>
                    <a:gd name="T2" fmla="*/ 1 w 30"/>
                    <a:gd name="T3" fmla="*/ 6 h 9"/>
                    <a:gd name="T4" fmla="*/ 1 w 30"/>
                    <a:gd name="T5" fmla="*/ 6 h 9"/>
                    <a:gd name="T6" fmla="*/ 2 w 30"/>
                    <a:gd name="T7" fmla="*/ 6 h 9"/>
                    <a:gd name="T8" fmla="*/ 4 w 30"/>
                    <a:gd name="T9" fmla="*/ 6 h 9"/>
                    <a:gd name="T10" fmla="*/ 6 w 30"/>
                    <a:gd name="T11" fmla="*/ 6 h 9"/>
                    <a:gd name="T12" fmla="*/ 9 w 30"/>
                    <a:gd name="T13" fmla="*/ 6 h 9"/>
                    <a:gd name="T14" fmla="*/ 12 w 30"/>
                    <a:gd name="T15" fmla="*/ 7 h 9"/>
                    <a:gd name="T16" fmla="*/ 16 w 30"/>
                    <a:gd name="T17" fmla="*/ 7 h 9"/>
                    <a:gd name="T18" fmla="*/ 19 w 30"/>
                    <a:gd name="T19" fmla="*/ 8 h 9"/>
                    <a:gd name="T20" fmla="*/ 22 w 30"/>
                    <a:gd name="T21" fmla="*/ 8 h 9"/>
                    <a:gd name="T22" fmla="*/ 25 w 30"/>
                    <a:gd name="T23" fmla="*/ 8 h 9"/>
                    <a:gd name="T24" fmla="*/ 27 w 30"/>
                    <a:gd name="T25" fmla="*/ 9 h 9"/>
                    <a:gd name="T26" fmla="*/ 28 w 30"/>
                    <a:gd name="T27" fmla="*/ 9 h 9"/>
                    <a:gd name="T28" fmla="*/ 29 w 30"/>
                    <a:gd name="T29" fmla="*/ 9 h 9"/>
                    <a:gd name="T30" fmla="*/ 30 w 30"/>
                    <a:gd name="T31" fmla="*/ 9 h 9"/>
                    <a:gd name="T32" fmla="*/ 30 w 30"/>
                    <a:gd name="T33" fmla="*/ 9 h 9"/>
                    <a:gd name="T34" fmla="*/ 30 w 30"/>
                    <a:gd name="T35" fmla="*/ 8 h 9"/>
                    <a:gd name="T36" fmla="*/ 29 w 30"/>
                    <a:gd name="T37" fmla="*/ 8 h 9"/>
                    <a:gd name="T38" fmla="*/ 29 w 30"/>
                    <a:gd name="T39" fmla="*/ 8 h 9"/>
                    <a:gd name="T40" fmla="*/ 27 w 30"/>
                    <a:gd name="T41" fmla="*/ 7 h 9"/>
                    <a:gd name="T42" fmla="*/ 26 w 30"/>
                    <a:gd name="T43" fmla="*/ 7 h 9"/>
                    <a:gd name="T44" fmla="*/ 24 w 30"/>
                    <a:gd name="T45" fmla="*/ 6 h 9"/>
                    <a:gd name="T46" fmla="*/ 22 w 30"/>
                    <a:gd name="T47" fmla="*/ 5 h 9"/>
                    <a:gd name="T48" fmla="*/ 20 w 30"/>
                    <a:gd name="T49" fmla="*/ 5 h 9"/>
                    <a:gd name="T50" fmla="*/ 18 w 30"/>
                    <a:gd name="T51" fmla="*/ 4 h 9"/>
                    <a:gd name="T52" fmla="*/ 15 w 30"/>
                    <a:gd name="T53" fmla="*/ 4 h 9"/>
                    <a:gd name="T54" fmla="*/ 13 w 30"/>
                    <a:gd name="T55" fmla="*/ 3 h 9"/>
                    <a:gd name="T56" fmla="*/ 11 w 30"/>
                    <a:gd name="T57" fmla="*/ 2 h 9"/>
                    <a:gd name="T58" fmla="*/ 9 w 30"/>
                    <a:gd name="T59" fmla="*/ 1 h 9"/>
                    <a:gd name="T60" fmla="*/ 8 w 30"/>
                    <a:gd name="T61" fmla="*/ 1 h 9"/>
                    <a:gd name="T62" fmla="*/ 7 w 30"/>
                    <a:gd name="T63" fmla="*/ 1 h 9"/>
                    <a:gd name="T64" fmla="*/ 6 w 30"/>
                    <a:gd name="T65" fmla="*/ 0 h 9"/>
                    <a:gd name="T66" fmla="*/ 0 w 30"/>
                    <a:gd name="T67" fmla="*/ 6 h 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0" h="9">
                      <a:moveTo>
                        <a:pt x="0" y="6"/>
                      </a:moveTo>
                      <a:lnTo>
                        <a:pt x="1" y="6"/>
                      </a:lnTo>
                      <a:lnTo>
                        <a:pt x="2" y="6"/>
                      </a:lnTo>
                      <a:lnTo>
                        <a:pt x="4" y="6"/>
                      </a:lnTo>
                      <a:lnTo>
                        <a:pt x="6" y="6"/>
                      </a:lnTo>
                      <a:lnTo>
                        <a:pt x="9" y="6"/>
                      </a:lnTo>
                      <a:lnTo>
                        <a:pt x="12" y="7"/>
                      </a:lnTo>
                      <a:lnTo>
                        <a:pt x="16" y="7"/>
                      </a:lnTo>
                      <a:lnTo>
                        <a:pt x="19" y="8"/>
                      </a:lnTo>
                      <a:lnTo>
                        <a:pt x="22" y="8"/>
                      </a:lnTo>
                      <a:lnTo>
                        <a:pt x="25" y="8"/>
                      </a:lnTo>
                      <a:lnTo>
                        <a:pt x="27" y="9"/>
                      </a:lnTo>
                      <a:lnTo>
                        <a:pt x="28" y="9"/>
                      </a:lnTo>
                      <a:lnTo>
                        <a:pt x="29" y="9"/>
                      </a:lnTo>
                      <a:lnTo>
                        <a:pt x="30" y="9"/>
                      </a:lnTo>
                      <a:lnTo>
                        <a:pt x="30" y="8"/>
                      </a:lnTo>
                      <a:lnTo>
                        <a:pt x="29" y="8"/>
                      </a:lnTo>
                      <a:lnTo>
                        <a:pt x="27" y="7"/>
                      </a:lnTo>
                      <a:lnTo>
                        <a:pt x="26" y="7"/>
                      </a:lnTo>
                      <a:lnTo>
                        <a:pt x="24" y="6"/>
                      </a:lnTo>
                      <a:lnTo>
                        <a:pt x="22" y="5"/>
                      </a:lnTo>
                      <a:lnTo>
                        <a:pt x="20" y="5"/>
                      </a:lnTo>
                      <a:lnTo>
                        <a:pt x="18" y="4"/>
                      </a:lnTo>
                      <a:lnTo>
                        <a:pt x="15" y="4"/>
                      </a:lnTo>
                      <a:lnTo>
                        <a:pt x="13" y="3"/>
                      </a:lnTo>
                      <a:lnTo>
                        <a:pt x="11" y="2"/>
                      </a:lnTo>
                      <a:lnTo>
                        <a:pt x="9" y="1"/>
                      </a:lnTo>
                      <a:lnTo>
                        <a:pt x="8" y="1"/>
                      </a:lnTo>
                      <a:lnTo>
                        <a:pt x="7" y="1"/>
                      </a:lnTo>
                      <a:lnTo>
                        <a:pt x="6"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22" name="Freeform 2141">
                  <a:extLst>
                    <a:ext uri="{FF2B5EF4-FFF2-40B4-BE49-F238E27FC236}">
                      <a16:creationId xmlns:a16="http://schemas.microsoft.com/office/drawing/2014/main" id="{843E02D5-DCBE-4A53-B678-D0CA1CA1EE99}"/>
                    </a:ext>
                  </a:extLst>
                </p:cNvPr>
                <p:cNvSpPr>
                  <a:spLocks/>
                </p:cNvSpPr>
                <p:nvPr/>
              </p:nvSpPr>
              <p:spPr bwMode="auto">
                <a:xfrm>
                  <a:off x="1230" y="280"/>
                  <a:ext cx="12" cy="3"/>
                </a:xfrm>
                <a:custGeom>
                  <a:avLst/>
                  <a:gdLst>
                    <a:gd name="T0" fmla="*/ 12 w 12"/>
                    <a:gd name="T1" fmla="*/ 1 h 3"/>
                    <a:gd name="T2" fmla="*/ 1 w 12"/>
                    <a:gd name="T3" fmla="*/ 0 h 3"/>
                    <a:gd name="T4" fmla="*/ 0 w 12"/>
                    <a:gd name="T5" fmla="*/ 3 h 3"/>
                    <a:gd name="T6" fmla="*/ 12 w 12"/>
                    <a:gd name="T7" fmla="*/ 1 h 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 h="3">
                      <a:moveTo>
                        <a:pt x="12" y="1"/>
                      </a:moveTo>
                      <a:lnTo>
                        <a:pt x="1" y="0"/>
                      </a:lnTo>
                      <a:lnTo>
                        <a:pt x="0" y="3"/>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23" name="Freeform 2142">
                  <a:extLst>
                    <a:ext uri="{FF2B5EF4-FFF2-40B4-BE49-F238E27FC236}">
                      <a16:creationId xmlns:a16="http://schemas.microsoft.com/office/drawing/2014/main" id="{FDAAE798-BEA1-450D-A277-CF9674B88F9F}"/>
                    </a:ext>
                  </a:extLst>
                </p:cNvPr>
                <p:cNvSpPr>
                  <a:spLocks/>
                </p:cNvSpPr>
                <p:nvPr/>
              </p:nvSpPr>
              <p:spPr bwMode="auto">
                <a:xfrm>
                  <a:off x="1244" y="247"/>
                  <a:ext cx="28" cy="30"/>
                </a:xfrm>
                <a:custGeom>
                  <a:avLst/>
                  <a:gdLst>
                    <a:gd name="T0" fmla="*/ 4 w 28"/>
                    <a:gd name="T1" fmla="*/ 0 h 30"/>
                    <a:gd name="T2" fmla="*/ 4 w 28"/>
                    <a:gd name="T3" fmla="*/ 1 h 30"/>
                    <a:gd name="T4" fmla="*/ 3 w 28"/>
                    <a:gd name="T5" fmla="*/ 4 h 30"/>
                    <a:gd name="T6" fmla="*/ 1 w 28"/>
                    <a:gd name="T7" fmla="*/ 8 h 30"/>
                    <a:gd name="T8" fmla="*/ 0 w 28"/>
                    <a:gd name="T9" fmla="*/ 13 h 30"/>
                    <a:gd name="T10" fmla="*/ 0 w 28"/>
                    <a:gd name="T11" fmla="*/ 18 h 30"/>
                    <a:gd name="T12" fmla="*/ 1 w 28"/>
                    <a:gd name="T13" fmla="*/ 23 h 30"/>
                    <a:gd name="T14" fmla="*/ 4 w 28"/>
                    <a:gd name="T15" fmla="*/ 27 h 30"/>
                    <a:gd name="T16" fmla="*/ 9 w 28"/>
                    <a:gd name="T17" fmla="*/ 30 h 30"/>
                    <a:gd name="T18" fmla="*/ 12 w 28"/>
                    <a:gd name="T19" fmla="*/ 30 h 30"/>
                    <a:gd name="T20" fmla="*/ 15 w 28"/>
                    <a:gd name="T21" fmla="*/ 30 h 30"/>
                    <a:gd name="T22" fmla="*/ 18 w 28"/>
                    <a:gd name="T23" fmla="*/ 30 h 30"/>
                    <a:gd name="T24" fmla="*/ 20 w 28"/>
                    <a:gd name="T25" fmla="*/ 29 h 30"/>
                    <a:gd name="T26" fmla="*/ 22 w 28"/>
                    <a:gd name="T27" fmla="*/ 28 h 30"/>
                    <a:gd name="T28" fmla="*/ 24 w 28"/>
                    <a:gd name="T29" fmla="*/ 26 h 30"/>
                    <a:gd name="T30" fmla="*/ 25 w 28"/>
                    <a:gd name="T31" fmla="*/ 24 h 30"/>
                    <a:gd name="T32" fmla="*/ 27 w 28"/>
                    <a:gd name="T33" fmla="*/ 22 h 30"/>
                    <a:gd name="T34" fmla="*/ 27 w 28"/>
                    <a:gd name="T35" fmla="*/ 20 h 30"/>
                    <a:gd name="T36" fmla="*/ 28 w 28"/>
                    <a:gd name="T37" fmla="*/ 18 h 30"/>
                    <a:gd name="T38" fmla="*/ 28 w 28"/>
                    <a:gd name="T39" fmla="*/ 16 h 30"/>
                    <a:gd name="T40" fmla="*/ 28 w 28"/>
                    <a:gd name="T41" fmla="*/ 14 h 30"/>
                    <a:gd name="T42" fmla="*/ 27 w 28"/>
                    <a:gd name="T43" fmla="*/ 13 h 30"/>
                    <a:gd name="T44" fmla="*/ 26 w 28"/>
                    <a:gd name="T45" fmla="*/ 11 h 30"/>
                    <a:gd name="T46" fmla="*/ 25 w 28"/>
                    <a:gd name="T47" fmla="*/ 10 h 30"/>
                    <a:gd name="T48" fmla="*/ 23 w 28"/>
                    <a:gd name="T49" fmla="*/ 10 h 30"/>
                    <a:gd name="T50" fmla="*/ 24 w 28"/>
                    <a:gd name="T51" fmla="*/ 10 h 30"/>
                    <a:gd name="T52" fmla="*/ 24 w 28"/>
                    <a:gd name="T53" fmla="*/ 10 h 30"/>
                    <a:gd name="T54" fmla="*/ 24 w 28"/>
                    <a:gd name="T55" fmla="*/ 11 h 30"/>
                    <a:gd name="T56" fmla="*/ 25 w 28"/>
                    <a:gd name="T57" fmla="*/ 13 h 30"/>
                    <a:gd name="T58" fmla="*/ 25 w 28"/>
                    <a:gd name="T59" fmla="*/ 14 h 30"/>
                    <a:gd name="T60" fmla="*/ 24 w 28"/>
                    <a:gd name="T61" fmla="*/ 16 h 30"/>
                    <a:gd name="T62" fmla="*/ 23 w 28"/>
                    <a:gd name="T63" fmla="*/ 19 h 30"/>
                    <a:gd name="T64" fmla="*/ 22 w 28"/>
                    <a:gd name="T65" fmla="*/ 22 h 30"/>
                    <a:gd name="T66" fmla="*/ 19 w 28"/>
                    <a:gd name="T67" fmla="*/ 25 h 30"/>
                    <a:gd name="T68" fmla="*/ 17 w 28"/>
                    <a:gd name="T69" fmla="*/ 27 h 30"/>
                    <a:gd name="T70" fmla="*/ 14 w 28"/>
                    <a:gd name="T71" fmla="*/ 27 h 30"/>
                    <a:gd name="T72" fmla="*/ 11 w 28"/>
                    <a:gd name="T73" fmla="*/ 26 h 30"/>
                    <a:gd name="T74" fmla="*/ 9 w 28"/>
                    <a:gd name="T75" fmla="*/ 25 h 30"/>
                    <a:gd name="T76" fmla="*/ 7 w 28"/>
                    <a:gd name="T77" fmla="*/ 23 h 30"/>
                    <a:gd name="T78" fmla="*/ 6 w 28"/>
                    <a:gd name="T79" fmla="*/ 20 h 30"/>
                    <a:gd name="T80" fmla="*/ 6 w 28"/>
                    <a:gd name="T81" fmla="*/ 17 h 30"/>
                    <a:gd name="T82" fmla="*/ 7 w 28"/>
                    <a:gd name="T83" fmla="*/ 11 h 30"/>
                    <a:gd name="T84" fmla="*/ 8 w 28"/>
                    <a:gd name="T85" fmla="*/ 8 h 30"/>
                    <a:gd name="T86" fmla="*/ 9 w 28"/>
                    <a:gd name="T87" fmla="*/ 6 h 30"/>
                    <a:gd name="T88" fmla="*/ 9 w 28"/>
                    <a:gd name="T89" fmla="*/ 5 h 30"/>
                    <a:gd name="T90" fmla="*/ 4 w 28"/>
                    <a:gd name="T91" fmla="*/ 0 h 3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8" h="30">
                      <a:moveTo>
                        <a:pt x="4" y="0"/>
                      </a:moveTo>
                      <a:lnTo>
                        <a:pt x="4" y="1"/>
                      </a:lnTo>
                      <a:lnTo>
                        <a:pt x="3" y="4"/>
                      </a:lnTo>
                      <a:lnTo>
                        <a:pt x="1" y="8"/>
                      </a:lnTo>
                      <a:lnTo>
                        <a:pt x="0" y="13"/>
                      </a:lnTo>
                      <a:lnTo>
                        <a:pt x="0" y="18"/>
                      </a:lnTo>
                      <a:lnTo>
                        <a:pt x="1" y="23"/>
                      </a:lnTo>
                      <a:lnTo>
                        <a:pt x="4" y="27"/>
                      </a:lnTo>
                      <a:lnTo>
                        <a:pt x="9" y="30"/>
                      </a:lnTo>
                      <a:lnTo>
                        <a:pt x="12" y="30"/>
                      </a:lnTo>
                      <a:lnTo>
                        <a:pt x="15" y="30"/>
                      </a:lnTo>
                      <a:lnTo>
                        <a:pt x="18" y="30"/>
                      </a:lnTo>
                      <a:lnTo>
                        <a:pt x="20" y="29"/>
                      </a:lnTo>
                      <a:lnTo>
                        <a:pt x="22" y="28"/>
                      </a:lnTo>
                      <a:lnTo>
                        <a:pt x="24" y="26"/>
                      </a:lnTo>
                      <a:lnTo>
                        <a:pt x="25" y="24"/>
                      </a:lnTo>
                      <a:lnTo>
                        <a:pt x="27" y="22"/>
                      </a:lnTo>
                      <a:lnTo>
                        <a:pt x="27" y="20"/>
                      </a:lnTo>
                      <a:lnTo>
                        <a:pt x="28" y="18"/>
                      </a:lnTo>
                      <a:lnTo>
                        <a:pt x="28" y="16"/>
                      </a:lnTo>
                      <a:lnTo>
                        <a:pt x="28" y="14"/>
                      </a:lnTo>
                      <a:lnTo>
                        <a:pt x="27" y="13"/>
                      </a:lnTo>
                      <a:lnTo>
                        <a:pt x="26" y="11"/>
                      </a:lnTo>
                      <a:lnTo>
                        <a:pt x="25" y="10"/>
                      </a:lnTo>
                      <a:lnTo>
                        <a:pt x="23" y="10"/>
                      </a:lnTo>
                      <a:lnTo>
                        <a:pt x="24" y="10"/>
                      </a:lnTo>
                      <a:lnTo>
                        <a:pt x="24" y="11"/>
                      </a:lnTo>
                      <a:lnTo>
                        <a:pt x="25" y="13"/>
                      </a:lnTo>
                      <a:lnTo>
                        <a:pt x="25" y="14"/>
                      </a:lnTo>
                      <a:lnTo>
                        <a:pt x="24" y="16"/>
                      </a:lnTo>
                      <a:lnTo>
                        <a:pt x="23" y="19"/>
                      </a:lnTo>
                      <a:lnTo>
                        <a:pt x="22" y="22"/>
                      </a:lnTo>
                      <a:lnTo>
                        <a:pt x="19" y="25"/>
                      </a:lnTo>
                      <a:lnTo>
                        <a:pt x="17" y="27"/>
                      </a:lnTo>
                      <a:lnTo>
                        <a:pt x="14" y="27"/>
                      </a:lnTo>
                      <a:lnTo>
                        <a:pt x="11" y="26"/>
                      </a:lnTo>
                      <a:lnTo>
                        <a:pt x="9" y="25"/>
                      </a:lnTo>
                      <a:lnTo>
                        <a:pt x="7" y="23"/>
                      </a:lnTo>
                      <a:lnTo>
                        <a:pt x="6" y="20"/>
                      </a:lnTo>
                      <a:lnTo>
                        <a:pt x="6" y="17"/>
                      </a:lnTo>
                      <a:lnTo>
                        <a:pt x="7" y="11"/>
                      </a:lnTo>
                      <a:lnTo>
                        <a:pt x="8" y="8"/>
                      </a:lnTo>
                      <a:lnTo>
                        <a:pt x="9" y="6"/>
                      </a:lnTo>
                      <a:lnTo>
                        <a:pt x="9" y="5"/>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24" name="Freeform 2143">
                  <a:extLst>
                    <a:ext uri="{FF2B5EF4-FFF2-40B4-BE49-F238E27FC236}">
                      <a16:creationId xmlns:a16="http://schemas.microsoft.com/office/drawing/2014/main" id="{18B6C6BD-9E83-49FC-9024-719F320E7B9F}"/>
                    </a:ext>
                  </a:extLst>
                </p:cNvPr>
                <p:cNvSpPr>
                  <a:spLocks/>
                </p:cNvSpPr>
                <p:nvPr/>
              </p:nvSpPr>
              <p:spPr bwMode="auto">
                <a:xfrm>
                  <a:off x="1274" y="263"/>
                  <a:ext cx="13" cy="6"/>
                </a:xfrm>
                <a:custGeom>
                  <a:avLst/>
                  <a:gdLst>
                    <a:gd name="T0" fmla="*/ 0 w 13"/>
                    <a:gd name="T1" fmla="*/ 2 h 6"/>
                    <a:gd name="T2" fmla="*/ 0 w 13"/>
                    <a:gd name="T3" fmla="*/ 2 h 6"/>
                    <a:gd name="T4" fmla="*/ 1 w 13"/>
                    <a:gd name="T5" fmla="*/ 2 h 6"/>
                    <a:gd name="T6" fmla="*/ 2 w 13"/>
                    <a:gd name="T7" fmla="*/ 1 h 6"/>
                    <a:gd name="T8" fmla="*/ 4 w 13"/>
                    <a:gd name="T9" fmla="*/ 1 h 6"/>
                    <a:gd name="T10" fmla="*/ 6 w 13"/>
                    <a:gd name="T11" fmla="*/ 0 h 6"/>
                    <a:gd name="T12" fmla="*/ 8 w 13"/>
                    <a:gd name="T13" fmla="*/ 0 h 6"/>
                    <a:gd name="T14" fmla="*/ 11 w 13"/>
                    <a:gd name="T15" fmla="*/ 1 h 6"/>
                    <a:gd name="T16" fmla="*/ 13 w 13"/>
                    <a:gd name="T17" fmla="*/ 2 h 6"/>
                    <a:gd name="T18" fmla="*/ 12 w 13"/>
                    <a:gd name="T19" fmla="*/ 2 h 6"/>
                    <a:gd name="T20" fmla="*/ 11 w 13"/>
                    <a:gd name="T21" fmla="*/ 2 h 6"/>
                    <a:gd name="T22" fmla="*/ 10 w 13"/>
                    <a:gd name="T23" fmla="*/ 2 h 6"/>
                    <a:gd name="T24" fmla="*/ 8 w 13"/>
                    <a:gd name="T25" fmla="*/ 3 h 6"/>
                    <a:gd name="T26" fmla="*/ 6 w 13"/>
                    <a:gd name="T27" fmla="*/ 3 h 6"/>
                    <a:gd name="T28" fmla="*/ 4 w 13"/>
                    <a:gd name="T29" fmla="*/ 4 h 6"/>
                    <a:gd name="T30" fmla="*/ 2 w 13"/>
                    <a:gd name="T31" fmla="*/ 5 h 6"/>
                    <a:gd name="T32" fmla="*/ 1 w 13"/>
                    <a:gd name="T33" fmla="*/ 6 h 6"/>
                    <a:gd name="T34" fmla="*/ 0 w 13"/>
                    <a:gd name="T35" fmla="*/ 2 h 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3" h="6">
                      <a:moveTo>
                        <a:pt x="0" y="2"/>
                      </a:moveTo>
                      <a:lnTo>
                        <a:pt x="0" y="2"/>
                      </a:lnTo>
                      <a:lnTo>
                        <a:pt x="1" y="2"/>
                      </a:lnTo>
                      <a:lnTo>
                        <a:pt x="2" y="1"/>
                      </a:lnTo>
                      <a:lnTo>
                        <a:pt x="4" y="1"/>
                      </a:lnTo>
                      <a:lnTo>
                        <a:pt x="6" y="0"/>
                      </a:lnTo>
                      <a:lnTo>
                        <a:pt x="8" y="0"/>
                      </a:lnTo>
                      <a:lnTo>
                        <a:pt x="11" y="1"/>
                      </a:lnTo>
                      <a:lnTo>
                        <a:pt x="13" y="2"/>
                      </a:lnTo>
                      <a:lnTo>
                        <a:pt x="12" y="2"/>
                      </a:lnTo>
                      <a:lnTo>
                        <a:pt x="11" y="2"/>
                      </a:lnTo>
                      <a:lnTo>
                        <a:pt x="10" y="2"/>
                      </a:lnTo>
                      <a:lnTo>
                        <a:pt x="8" y="3"/>
                      </a:lnTo>
                      <a:lnTo>
                        <a:pt x="6" y="3"/>
                      </a:lnTo>
                      <a:lnTo>
                        <a:pt x="4" y="4"/>
                      </a:lnTo>
                      <a:lnTo>
                        <a:pt x="2" y="5"/>
                      </a:lnTo>
                      <a:lnTo>
                        <a:pt x="1" y="6"/>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25" name="Freeform 2144">
                  <a:extLst>
                    <a:ext uri="{FF2B5EF4-FFF2-40B4-BE49-F238E27FC236}">
                      <a16:creationId xmlns:a16="http://schemas.microsoft.com/office/drawing/2014/main" id="{42752D36-35BE-4E09-B488-6F58C1F80D46}"/>
                    </a:ext>
                  </a:extLst>
                </p:cNvPr>
                <p:cNvSpPr>
                  <a:spLocks/>
                </p:cNvSpPr>
                <p:nvPr/>
              </p:nvSpPr>
              <p:spPr bwMode="auto">
                <a:xfrm>
                  <a:off x="1268" y="267"/>
                  <a:ext cx="25" cy="9"/>
                </a:xfrm>
                <a:custGeom>
                  <a:avLst/>
                  <a:gdLst>
                    <a:gd name="T0" fmla="*/ 21 w 25"/>
                    <a:gd name="T1" fmla="*/ 0 h 9"/>
                    <a:gd name="T2" fmla="*/ 25 w 25"/>
                    <a:gd name="T3" fmla="*/ 1 h 9"/>
                    <a:gd name="T4" fmla="*/ 21 w 25"/>
                    <a:gd name="T5" fmla="*/ 3 h 9"/>
                    <a:gd name="T6" fmla="*/ 24 w 25"/>
                    <a:gd name="T7" fmla="*/ 5 h 9"/>
                    <a:gd name="T8" fmla="*/ 18 w 25"/>
                    <a:gd name="T9" fmla="*/ 6 h 9"/>
                    <a:gd name="T10" fmla="*/ 20 w 25"/>
                    <a:gd name="T11" fmla="*/ 8 h 9"/>
                    <a:gd name="T12" fmla="*/ 20 w 25"/>
                    <a:gd name="T13" fmla="*/ 8 h 9"/>
                    <a:gd name="T14" fmla="*/ 18 w 25"/>
                    <a:gd name="T15" fmla="*/ 9 h 9"/>
                    <a:gd name="T16" fmla="*/ 15 w 25"/>
                    <a:gd name="T17" fmla="*/ 9 h 9"/>
                    <a:gd name="T18" fmla="*/ 12 w 25"/>
                    <a:gd name="T19" fmla="*/ 9 h 9"/>
                    <a:gd name="T20" fmla="*/ 9 w 25"/>
                    <a:gd name="T21" fmla="*/ 9 h 9"/>
                    <a:gd name="T22" fmla="*/ 6 w 25"/>
                    <a:gd name="T23" fmla="*/ 9 h 9"/>
                    <a:gd name="T24" fmla="*/ 3 w 25"/>
                    <a:gd name="T25" fmla="*/ 8 h 9"/>
                    <a:gd name="T26" fmla="*/ 0 w 25"/>
                    <a:gd name="T27" fmla="*/ 7 h 9"/>
                    <a:gd name="T28" fmla="*/ 5 w 25"/>
                    <a:gd name="T29" fmla="*/ 3 h 9"/>
                    <a:gd name="T30" fmla="*/ 5 w 25"/>
                    <a:gd name="T31" fmla="*/ 3 h 9"/>
                    <a:gd name="T32" fmla="*/ 6 w 25"/>
                    <a:gd name="T33" fmla="*/ 4 h 9"/>
                    <a:gd name="T34" fmla="*/ 7 w 25"/>
                    <a:gd name="T35" fmla="*/ 4 h 9"/>
                    <a:gd name="T36" fmla="*/ 8 w 25"/>
                    <a:gd name="T37" fmla="*/ 5 h 9"/>
                    <a:gd name="T38" fmla="*/ 10 w 25"/>
                    <a:gd name="T39" fmla="*/ 5 h 9"/>
                    <a:gd name="T40" fmla="*/ 11 w 25"/>
                    <a:gd name="T41" fmla="*/ 5 h 9"/>
                    <a:gd name="T42" fmla="*/ 13 w 25"/>
                    <a:gd name="T43" fmla="*/ 6 h 9"/>
                    <a:gd name="T44" fmla="*/ 15 w 25"/>
                    <a:gd name="T45" fmla="*/ 6 h 9"/>
                    <a:gd name="T46" fmla="*/ 14 w 25"/>
                    <a:gd name="T47" fmla="*/ 4 h 9"/>
                    <a:gd name="T48" fmla="*/ 19 w 25"/>
                    <a:gd name="T49" fmla="*/ 4 h 9"/>
                    <a:gd name="T50" fmla="*/ 18 w 25"/>
                    <a:gd name="T51" fmla="*/ 2 h 9"/>
                    <a:gd name="T52" fmla="*/ 22 w 25"/>
                    <a:gd name="T53" fmla="*/ 1 h 9"/>
                    <a:gd name="T54" fmla="*/ 21 w 25"/>
                    <a:gd name="T55" fmla="*/ 0 h 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5" h="9">
                      <a:moveTo>
                        <a:pt x="21" y="0"/>
                      </a:moveTo>
                      <a:lnTo>
                        <a:pt x="25" y="1"/>
                      </a:lnTo>
                      <a:lnTo>
                        <a:pt x="21" y="3"/>
                      </a:lnTo>
                      <a:lnTo>
                        <a:pt x="24" y="5"/>
                      </a:lnTo>
                      <a:lnTo>
                        <a:pt x="18" y="6"/>
                      </a:lnTo>
                      <a:lnTo>
                        <a:pt x="20" y="8"/>
                      </a:lnTo>
                      <a:lnTo>
                        <a:pt x="18" y="9"/>
                      </a:lnTo>
                      <a:lnTo>
                        <a:pt x="15" y="9"/>
                      </a:lnTo>
                      <a:lnTo>
                        <a:pt x="12" y="9"/>
                      </a:lnTo>
                      <a:lnTo>
                        <a:pt x="9" y="9"/>
                      </a:lnTo>
                      <a:lnTo>
                        <a:pt x="6" y="9"/>
                      </a:lnTo>
                      <a:lnTo>
                        <a:pt x="3" y="8"/>
                      </a:lnTo>
                      <a:lnTo>
                        <a:pt x="0" y="7"/>
                      </a:lnTo>
                      <a:lnTo>
                        <a:pt x="5" y="3"/>
                      </a:lnTo>
                      <a:lnTo>
                        <a:pt x="6" y="4"/>
                      </a:lnTo>
                      <a:lnTo>
                        <a:pt x="7" y="4"/>
                      </a:lnTo>
                      <a:lnTo>
                        <a:pt x="8" y="5"/>
                      </a:lnTo>
                      <a:lnTo>
                        <a:pt x="10" y="5"/>
                      </a:lnTo>
                      <a:lnTo>
                        <a:pt x="11" y="5"/>
                      </a:lnTo>
                      <a:lnTo>
                        <a:pt x="13" y="6"/>
                      </a:lnTo>
                      <a:lnTo>
                        <a:pt x="15" y="6"/>
                      </a:lnTo>
                      <a:lnTo>
                        <a:pt x="14" y="4"/>
                      </a:lnTo>
                      <a:lnTo>
                        <a:pt x="19" y="4"/>
                      </a:lnTo>
                      <a:lnTo>
                        <a:pt x="18" y="2"/>
                      </a:lnTo>
                      <a:lnTo>
                        <a:pt x="22" y="1"/>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26" name="Freeform 2145">
                  <a:extLst>
                    <a:ext uri="{FF2B5EF4-FFF2-40B4-BE49-F238E27FC236}">
                      <a16:creationId xmlns:a16="http://schemas.microsoft.com/office/drawing/2014/main" id="{853039FA-B1E8-4763-8B55-E4341947D5A9}"/>
                    </a:ext>
                  </a:extLst>
                </p:cNvPr>
                <p:cNvSpPr>
                  <a:spLocks/>
                </p:cNvSpPr>
                <p:nvPr/>
              </p:nvSpPr>
              <p:spPr bwMode="auto">
                <a:xfrm>
                  <a:off x="1261" y="196"/>
                  <a:ext cx="17" cy="19"/>
                </a:xfrm>
                <a:custGeom>
                  <a:avLst/>
                  <a:gdLst>
                    <a:gd name="T0" fmla="*/ 13 w 17"/>
                    <a:gd name="T1" fmla="*/ 10 h 19"/>
                    <a:gd name="T2" fmla="*/ 17 w 17"/>
                    <a:gd name="T3" fmla="*/ 3 h 19"/>
                    <a:gd name="T4" fmla="*/ 16 w 17"/>
                    <a:gd name="T5" fmla="*/ 3 h 19"/>
                    <a:gd name="T6" fmla="*/ 15 w 17"/>
                    <a:gd name="T7" fmla="*/ 2 h 19"/>
                    <a:gd name="T8" fmla="*/ 13 w 17"/>
                    <a:gd name="T9" fmla="*/ 1 h 19"/>
                    <a:gd name="T10" fmla="*/ 10 w 17"/>
                    <a:gd name="T11" fmla="*/ 0 h 19"/>
                    <a:gd name="T12" fmla="*/ 7 w 17"/>
                    <a:gd name="T13" fmla="*/ 0 h 19"/>
                    <a:gd name="T14" fmla="*/ 5 w 17"/>
                    <a:gd name="T15" fmla="*/ 0 h 19"/>
                    <a:gd name="T16" fmla="*/ 3 w 17"/>
                    <a:gd name="T17" fmla="*/ 1 h 19"/>
                    <a:gd name="T18" fmla="*/ 1 w 17"/>
                    <a:gd name="T19" fmla="*/ 3 h 19"/>
                    <a:gd name="T20" fmla="*/ 0 w 17"/>
                    <a:gd name="T21" fmla="*/ 7 h 19"/>
                    <a:gd name="T22" fmla="*/ 1 w 17"/>
                    <a:gd name="T23" fmla="*/ 10 h 19"/>
                    <a:gd name="T24" fmla="*/ 3 w 17"/>
                    <a:gd name="T25" fmla="*/ 12 h 19"/>
                    <a:gd name="T26" fmla="*/ 5 w 17"/>
                    <a:gd name="T27" fmla="*/ 14 h 19"/>
                    <a:gd name="T28" fmla="*/ 7 w 17"/>
                    <a:gd name="T29" fmla="*/ 16 h 19"/>
                    <a:gd name="T30" fmla="*/ 9 w 17"/>
                    <a:gd name="T31" fmla="*/ 18 h 19"/>
                    <a:gd name="T32" fmla="*/ 11 w 17"/>
                    <a:gd name="T33" fmla="*/ 19 h 19"/>
                    <a:gd name="T34" fmla="*/ 11 w 17"/>
                    <a:gd name="T35" fmla="*/ 19 h 19"/>
                    <a:gd name="T36" fmla="*/ 11 w 17"/>
                    <a:gd name="T37" fmla="*/ 19 h 19"/>
                    <a:gd name="T38" fmla="*/ 10 w 17"/>
                    <a:gd name="T39" fmla="*/ 18 h 19"/>
                    <a:gd name="T40" fmla="*/ 8 w 17"/>
                    <a:gd name="T41" fmla="*/ 16 h 19"/>
                    <a:gd name="T42" fmla="*/ 7 w 17"/>
                    <a:gd name="T43" fmla="*/ 14 h 19"/>
                    <a:gd name="T44" fmla="*/ 5 w 17"/>
                    <a:gd name="T45" fmla="*/ 12 h 19"/>
                    <a:gd name="T46" fmla="*/ 4 w 17"/>
                    <a:gd name="T47" fmla="*/ 10 h 19"/>
                    <a:gd name="T48" fmla="*/ 4 w 17"/>
                    <a:gd name="T49" fmla="*/ 8 h 19"/>
                    <a:gd name="T50" fmla="*/ 5 w 17"/>
                    <a:gd name="T51" fmla="*/ 6 h 19"/>
                    <a:gd name="T52" fmla="*/ 7 w 17"/>
                    <a:gd name="T53" fmla="*/ 5 h 19"/>
                    <a:gd name="T54" fmla="*/ 9 w 17"/>
                    <a:gd name="T55" fmla="*/ 5 h 19"/>
                    <a:gd name="T56" fmla="*/ 10 w 17"/>
                    <a:gd name="T57" fmla="*/ 5 h 19"/>
                    <a:gd name="T58" fmla="*/ 11 w 17"/>
                    <a:gd name="T59" fmla="*/ 6 h 19"/>
                    <a:gd name="T60" fmla="*/ 12 w 17"/>
                    <a:gd name="T61" fmla="*/ 8 h 19"/>
                    <a:gd name="T62" fmla="*/ 13 w 17"/>
                    <a:gd name="T63" fmla="*/ 9 h 19"/>
                    <a:gd name="T64" fmla="*/ 13 w 17"/>
                    <a:gd name="T65" fmla="*/ 10 h 19"/>
                    <a:gd name="T66" fmla="*/ 13 w 17"/>
                    <a:gd name="T67" fmla="*/ 10 h 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7" h="19">
                      <a:moveTo>
                        <a:pt x="13" y="10"/>
                      </a:moveTo>
                      <a:lnTo>
                        <a:pt x="17" y="3"/>
                      </a:lnTo>
                      <a:lnTo>
                        <a:pt x="16" y="3"/>
                      </a:lnTo>
                      <a:lnTo>
                        <a:pt x="15" y="2"/>
                      </a:lnTo>
                      <a:lnTo>
                        <a:pt x="13" y="1"/>
                      </a:lnTo>
                      <a:lnTo>
                        <a:pt x="10" y="0"/>
                      </a:lnTo>
                      <a:lnTo>
                        <a:pt x="7" y="0"/>
                      </a:lnTo>
                      <a:lnTo>
                        <a:pt x="5" y="0"/>
                      </a:lnTo>
                      <a:lnTo>
                        <a:pt x="3" y="1"/>
                      </a:lnTo>
                      <a:lnTo>
                        <a:pt x="1" y="3"/>
                      </a:lnTo>
                      <a:lnTo>
                        <a:pt x="0" y="7"/>
                      </a:lnTo>
                      <a:lnTo>
                        <a:pt x="1" y="10"/>
                      </a:lnTo>
                      <a:lnTo>
                        <a:pt x="3" y="12"/>
                      </a:lnTo>
                      <a:lnTo>
                        <a:pt x="5" y="14"/>
                      </a:lnTo>
                      <a:lnTo>
                        <a:pt x="7" y="16"/>
                      </a:lnTo>
                      <a:lnTo>
                        <a:pt x="9" y="18"/>
                      </a:lnTo>
                      <a:lnTo>
                        <a:pt x="11" y="19"/>
                      </a:lnTo>
                      <a:lnTo>
                        <a:pt x="10" y="18"/>
                      </a:lnTo>
                      <a:lnTo>
                        <a:pt x="8" y="16"/>
                      </a:lnTo>
                      <a:lnTo>
                        <a:pt x="7" y="14"/>
                      </a:lnTo>
                      <a:lnTo>
                        <a:pt x="5" y="12"/>
                      </a:lnTo>
                      <a:lnTo>
                        <a:pt x="4" y="10"/>
                      </a:lnTo>
                      <a:lnTo>
                        <a:pt x="4" y="8"/>
                      </a:lnTo>
                      <a:lnTo>
                        <a:pt x="5" y="6"/>
                      </a:lnTo>
                      <a:lnTo>
                        <a:pt x="7" y="5"/>
                      </a:lnTo>
                      <a:lnTo>
                        <a:pt x="9" y="5"/>
                      </a:lnTo>
                      <a:lnTo>
                        <a:pt x="10" y="5"/>
                      </a:lnTo>
                      <a:lnTo>
                        <a:pt x="11" y="6"/>
                      </a:lnTo>
                      <a:lnTo>
                        <a:pt x="12" y="8"/>
                      </a:lnTo>
                      <a:lnTo>
                        <a:pt x="13" y="9"/>
                      </a:lnTo>
                      <a:lnTo>
                        <a:pt x="13"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27" name="Freeform 2146">
                  <a:extLst>
                    <a:ext uri="{FF2B5EF4-FFF2-40B4-BE49-F238E27FC236}">
                      <a16:creationId xmlns:a16="http://schemas.microsoft.com/office/drawing/2014/main" id="{DEB80F14-90AC-45E8-B15C-3466E7556DD8}"/>
                    </a:ext>
                  </a:extLst>
                </p:cNvPr>
                <p:cNvSpPr>
                  <a:spLocks/>
                </p:cNvSpPr>
                <p:nvPr/>
              </p:nvSpPr>
              <p:spPr bwMode="auto">
                <a:xfrm>
                  <a:off x="1274" y="229"/>
                  <a:ext cx="32" cy="18"/>
                </a:xfrm>
                <a:custGeom>
                  <a:avLst/>
                  <a:gdLst>
                    <a:gd name="T0" fmla="*/ 0 w 32"/>
                    <a:gd name="T1" fmla="*/ 2 h 18"/>
                    <a:gd name="T2" fmla="*/ 0 w 32"/>
                    <a:gd name="T3" fmla="*/ 2 h 18"/>
                    <a:gd name="T4" fmla="*/ 1 w 32"/>
                    <a:gd name="T5" fmla="*/ 4 h 18"/>
                    <a:gd name="T6" fmla="*/ 3 w 32"/>
                    <a:gd name="T7" fmla="*/ 7 h 18"/>
                    <a:gd name="T8" fmla="*/ 5 w 32"/>
                    <a:gd name="T9" fmla="*/ 10 h 18"/>
                    <a:gd name="T10" fmla="*/ 8 w 32"/>
                    <a:gd name="T11" fmla="*/ 13 h 18"/>
                    <a:gd name="T12" fmla="*/ 12 w 32"/>
                    <a:gd name="T13" fmla="*/ 16 h 18"/>
                    <a:gd name="T14" fmla="*/ 16 w 32"/>
                    <a:gd name="T15" fmla="*/ 18 h 18"/>
                    <a:gd name="T16" fmla="*/ 20 w 32"/>
                    <a:gd name="T17" fmla="*/ 18 h 18"/>
                    <a:gd name="T18" fmla="*/ 24 w 32"/>
                    <a:gd name="T19" fmla="*/ 17 h 18"/>
                    <a:gd name="T20" fmla="*/ 27 w 32"/>
                    <a:gd name="T21" fmla="*/ 16 h 18"/>
                    <a:gd name="T22" fmla="*/ 29 w 32"/>
                    <a:gd name="T23" fmla="*/ 15 h 18"/>
                    <a:gd name="T24" fmla="*/ 31 w 32"/>
                    <a:gd name="T25" fmla="*/ 14 h 18"/>
                    <a:gd name="T26" fmla="*/ 32 w 32"/>
                    <a:gd name="T27" fmla="*/ 13 h 18"/>
                    <a:gd name="T28" fmla="*/ 32 w 32"/>
                    <a:gd name="T29" fmla="*/ 12 h 18"/>
                    <a:gd name="T30" fmla="*/ 32 w 32"/>
                    <a:gd name="T31" fmla="*/ 11 h 18"/>
                    <a:gd name="T32" fmla="*/ 32 w 32"/>
                    <a:gd name="T33" fmla="*/ 11 h 18"/>
                    <a:gd name="T34" fmla="*/ 32 w 32"/>
                    <a:gd name="T35" fmla="*/ 11 h 18"/>
                    <a:gd name="T36" fmla="*/ 31 w 32"/>
                    <a:gd name="T37" fmla="*/ 11 h 18"/>
                    <a:gd name="T38" fmla="*/ 30 w 32"/>
                    <a:gd name="T39" fmla="*/ 12 h 18"/>
                    <a:gd name="T40" fmla="*/ 29 w 32"/>
                    <a:gd name="T41" fmla="*/ 12 h 18"/>
                    <a:gd name="T42" fmla="*/ 28 w 32"/>
                    <a:gd name="T43" fmla="*/ 13 h 18"/>
                    <a:gd name="T44" fmla="*/ 26 w 32"/>
                    <a:gd name="T45" fmla="*/ 13 h 18"/>
                    <a:gd name="T46" fmla="*/ 25 w 32"/>
                    <a:gd name="T47" fmla="*/ 13 h 18"/>
                    <a:gd name="T48" fmla="*/ 23 w 32"/>
                    <a:gd name="T49" fmla="*/ 13 h 18"/>
                    <a:gd name="T50" fmla="*/ 21 w 32"/>
                    <a:gd name="T51" fmla="*/ 13 h 18"/>
                    <a:gd name="T52" fmla="*/ 19 w 32"/>
                    <a:gd name="T53" fmla="*/ 13 h 18"/>
                    <a:gd name="T54" fmla="*/ 16 w 32"/>
                    <a:gd name="T55" fmla="*/ 12 h 18"/>
                    <a:gd name="T56" fmla="*/ 14 w 32"/>
                    <a:gd name="T57" fmla="*/ 11 h 18"/>
                    <a:gd name="T58" fmla="*/ 12 w 32"/>
                    <a:gd name="T59" fmla="*/ 9 h 18"/>
                    <a:gd name="T60" fmla="*/ 11 w 32"/>
                    <a:gd name="T61" fmla="*/ 7 h 18"/>
                    <a:gd name="T62" fmla="*/ 9 w 32"/>
                    <a:gd name="T63" fmla="*/ 4 h 18"/>
                    <a:gd name="T64" fmla="*/ 7 w 32"/>
                    <a:gd name="T65" fmla="*/ 0 h 18"/>
                    <a:gd name="T66" fmla="*/ 0 w 32"/>
                    <a:gd name="T67" fmla="*/ 2 h 1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2" h="18">
                      <a:moveTo>
                        <a:pt x="0" y="2"/>
                      </a:moveTo>
                      <a:lnTo>
                        <a:pt x="0" y="2"/>
                      </a:lnTo>
                      <a:lnTo>
                        <a:pt x="1" y="4"/>
                      </a:lnTo>
                      <a:lnTo>
                        <a:pt x="3" y="7"/>
                      </a:lnTo>
                      <a:lnTo>
                        <a:pt x="5" y="10"/>
                      </a:lnTo>
                      <a:lnTo>
                        <a:pt x="8" y="13"/>
                      </a:lnTo>
                      <a:lnTo>
                        <a:pt x="12" y="16"/>
                      </a:lnTo>
                      <a:lnTo>
                        <a:pt x="16" y="18"/>
                      </a:lnTo>
                      <a:lnTo>
                        <a:pt x="20" y="18"/>
                      </a:lnTo>
                      <a:lnTo>
                        <a:pt x="24" y="17"/>
                      </a:lnTo>
                      <a:lnTo>
                        <a:pt x="27" y="16"/>
                      </a:lnTo>
                      <a:lnTo>
                        <a:pt x="29" y="15"/>
                      </a:lnTo>
                      <a:lnTo>
                        <a:pt x="31" y="14"/>
                      </a:lnTo>
                      <a:lnTo>
                        <a:pt x="32" y="13"/>
                      </a:lnTo>
                      <a:lnTo>
                        <a:pt x="32" y="12"/>
                      </a:lnTo>
                      <a:lnTo>
                        <a:pt x="32" y="11"/>
                      </a:lnTo>
                      <a:lnTo>
                        <a:pt x="31" y="11"/>
                      </a:lnTo>
                      <a:lnTo>
                        <a:pt x="30" y="12"/>
                      </a:lnTo>
                      <a:lnTo>
                        <a:pt x="29" y="12"/>
                      </a:lnTo>
                      <a:lnTo>
                        <a:pt x="28" y="13"/>
                      </a:lnTo>
                      <a:lnTo>
                        <a:pt x="26" y="13"/>
                      </a:lnTo>
                      <a:lnTo>
                        <a:pt x="25" y="13"/>
                      </a:lnTo>
                      <a:lnTo>
                        <a:pt x="23" y="13"/>
                      </a:lnTo>
                      <a:lnTo>
                        <a:pt x="21" y="13"/>
                      </a:lnTo>
                      <a:lnTo>
                        <a:pt x="19" y="13"/>
                      </a:lnTo>
                      <a:lnTo>
                        <a:pt x="16" y="12"/>
                      </a:lnTo>
                      <a:lnTo>
                        <a:pt x="14" y="11"/>
                      </a:lnTo>
                      <a:lnTo>
                        <a:pt x="12" y="9"/>
                      </a:lnTo>
                      <a:lnTo>
                        <a:pt x="11" y="7"/>
                      </a:lnTo>
                      <a:lnTo>
                        <a:pt x="9" y="4"/>
                      </a:lnTo>
                      <a:lnTo>
                        <a:pt x="7"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28" name="Freeform 2147">
                  <a:extLst>
                    <a:ext uri="{FF2B5EF4-FFF2-40B4-BE49-F238E27FC236}">
                      <a16:creationId xmlns:a16="http://schemas.microsoft.com/office/drawing/2014/main" id="{648DFED5-43AB-4983-82B6-71D201CE4C9F}"/>
                    </a:ext>
                  </a:extLst>
                </p:cNvPr>
                <p:cNvSpPr>
                  <a:spLocks/>
                </p:cNvSpPr>
                <p:nvPr/>
              </p:nvSpPr>
              <p:spPr bwMode="auto">
                <a:xfrm>
                  <a:off x="1303" y="232"/>
                  <a:ext cx="14" cy="10"/>
                </a:xfrm>
                <a:custGeom>
                  <a:avLst/>
                  <a:gdLst>
                    <a:gd name="T0" fmla="*/ 14 w 14"/>
                    <a:gd name="T1" fmla="*/ 2 h 10"/>
                    <a:gd name="T2" fmla="*/ 14 w 14"/>
                    <a:gd name="T3" fmla="*/ 2 h 10"/>
                    <a:gd name="T4" fmla="*/ 13 w 14"/>
                    <a:gd name="T5" fmla="*/ 4 h 10"/>
                    <a:gd name="T6" fmla="*/ 12 w 14"/>
                    <a:gd name="T7" fmla="*/ 6 h 10"/>
                    <a:gd name="T8" fmla="*/ 11 w 14"/>
                    <a:gd name="T9" fmla="*/ 8 h 10"/>
                    <a:gd name="T10" fmla="*/ 9 w 14"/>
                    <a:gd name="T11" fmla="*/ 9 h 10"/>
                    <a:gd name="T12" fmla="*/ 6 w 14"/>
                    <a:gd name="T13" fmla="*/ 10 h 10"/>
                    <a:gd name="T14" fmla="*/ 3 w 14"/>
                    <a:gd name="T15" fmla="*/ 9 h 10"/>
                    <a:gd name="T16" fmla="*/ 0 w 14"/>
                    <a:gd name="T17" fmla="*/ 7 h 10"/>
                    <a:gd name="T18" fmla="*/ 0 w 14"/>
                    <a:gd name="T19" fmla="*/ 7 h 10"/>
                    <a:gd name="T20" fmla="*/ 1 w 14"/>
                    <a:gd name="T21" fmla="*/ 7 h 10"/>
                    <a:gd name="T22" fmla="*/ 2 w 14"/>
                    <a:gd name="T23" fmla="*/ 7 h 10"/>
                    <a:gd name="T24" fmla="*/ 4 w 14"/>
                    <a:gd name="T25" fmla="*/ 7 h 10"/>
                    <a:gd name="T26" fmla="*/ 5 w 14"/>
                    <a:gd name="T27" fmla="*/ 7 h 10"/>
                    <a:gd name="T28" fmla="*/ 7 w 14"/>
                    <a:gd name="T29" fmla="*/ 6 h 10"/>
                    <a:gd name="T30" fmla="*/ 8 w 14"/>
                    <a:gd name="T31" fmla="*/ 4 h 10"/>
                    <a:gd name="T32" fmla="*/ 8 w 14"/>
                    <a:gd name="T33" fmla="*/ 0 h 10"/>
                    <a:gd name="T34" fmla="*/ 14 w 14"/>
                    <a:gd name="T35" fmla="*/ 2 h 1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4" h="10">
                      <a:moveTo>
                        <a:pt x="14" y="2"/>
                      </a:moveTo>
                      <a:lnTo>
                        <a:pt x="14" y="2"/>
                      </a:lnTo>
                      <a:lnTo>
                        <a:pt x="13" y="4"/>
                      </a:lnTo>
                      <a:lnTo>
                        <a:pt x="12" y="6"/>
                      </a:lnTo>
                      <a:lnTo>
                        <a:pt x="11" y="8"/>
                      </a:lnTo>
                      <a:lnTo>
                        <a:pt x="9" y="9"/>
                      </a:lnTo>
                      <a:lnTo>
                        <a:pt x="6" y="10"/>
                      </a:lnTo>
                      <a:lnTo>
                        <a:pt x="3" y="9"/>
                      </a:lnTo>
                      <a:lnTo>
                        <a:pt x="0" y="7"/>
                      </a:lnTo>
                      <a:lnTo>
                        <a:pt x="1" y="7"/>
                      </a:lnTo>
                      <a:lnTo>
                        <a:pt x="2" y="7"/>
                      </a:lnTo>
                      <a:lnTo>
                        <a:pt x="4" y="7"/>
                      </a:lnTo>
                      <a:lnTo>
                        <a:pt x="5" y="7"/>
                      </a:lnTo>
                      <a:lnTo>
                        <a:pt x="7" y="6"/>
                      </a:lnTo>
                      <a:lnTo>
                        <a:pt x="8" y="4"/>
                      </a:lnTo>
                      <a:lnTo>
                        <a:pt x="8" y="0"/>
                      </a:lnTo>
                      <a:lnTo>
                        <a:pt x="14"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29" name="Freeform 2148">
                  <a:extLst>
                    <a:ext uri="{FF2B5EF4-FFF2-40B4-BE49-F238E27FC236}">
                      <a16:creationId xmlns:a16="http://schemas.microsoft.com/office/drawing/2014/main" id="{0F15EA20-2AF8-4028-B4BD-DA5E4F046AA9}"/>
                    </a:ext>
                  </a:extLst>
                </p:cNvPr>
                <p:cNvSpPr>
                  <a:spLocks/>
                </p:cNvSpPr>
                <p:nvPr/>
              </p:nvSpPr>
              <p:spPr bwMode="auto">
                <a:xfrm>
                  <a:off x="1315" y="223"/>
                  <a:ext cx="7" cy="10"/>
                </a:xfrm>
                <a:custGeom>
                  <a:avLst/>
                  <a:gdLst>
                    <a:gd name="T0" fmla="*/ 1 w 7"/>
                    <a:gd name="T1" fmla="*/ 10 h 10"/>
                    <a:gd name="T2" fmla="*/ 1 w 7"/>
                    <a:gd name="T3" fmla="*/ 10 h 10"/>
                    <a:gd name="T4" fmla="*/ 2 w 7"/>
                    <a:gd name="T5" fmla="*/ 10 h 10"/>
                    <a:gd name="T6" fmla="*/ 3 w 7"/>
                    <a:gd name="T7" fmla="*/ 10 h 10"/>
                    <a:gd name="T8" fmla="*/ 4 w 7"/>
                    <a:gd name="T9" fmla="*/ 10 h 10"/>
                    <a:gd name="T10" fmla="*/ 5 w 7"/>
                    <a:gd name="T11" fmla="*/ 9 h 10"/>
                    <a:gd name="T12" fmla="*/ 6 w 7"/>
                    <a:gd name="T13" fmla="*/ 8 h 10"/>
                    <a:gd name="T14" fmla="*/ 6 w 7"/>
                    <a:gd name="T15" fmla="*/ 7 h 10"/>
                    <a:gd name="T16" fmla="*/ 7 w 7"/>
                    <a:gd name="T17" fmla="*/ 5 h 10"/>
                    <a:gd name="T18" fmla="*/ 7 w 7"/>
                    <a:gd name="T19" fmla="*/ 5 h 10"/>
                    <a:gd name="T20" fmla="*/ 7 w 7"/>
                    <a:gd name="T21" fmla="*/ 5 h 10"/>
                    <a:gd name="T22" fmla="*/ 6 w 7"/>
                    <a:gd name="T23" fmla="*/ 4 h 10"/>
                    <a:gd name="T24" fmla="*/ 6 w 7"/>
                    <a:gd name="T25" fmla="*/ 4 h 10"/>
                    <a:gd name="T26" fmla="*/ 6 w 7"/>
                    <a:gd name="T27" fmla="*/ 2 h 10"/>
                    <a:gd name="T28" fmla="*/ 5 w 7"/>
                    <a:gd name="T29" fmla="*/ 1 h 10"/>
                    <a:gd name="T30" fmla="*/ 4 w 7"/>
                    <a:gd name="T31" fmla="*/ 1 h 10"/>
                    <a:gd name="T32" fmla="*/ 3 w 7"/>
                    <a:gd name="T33" fmla="*/ 0 h 10"/>
                    <a:gd name="T34" fmla="*/ 2 w 7"/>
                    <a:gd name="T35" fmla="*/ 0 h 10"/>
                    <a:gd name="T36" fmla="*/ 1 w 7"/>
                    <a:gd name="T37" fmla="*/ 0 h 10"/>
                    <a:gd name="T38" fmla="*/ 0 w 7"/>
                    <a:gd name="T39" fmla="*/ 1 h 10"/>
                    <a:gd name="T40" fmla="*/ 0 w 7"/>
                    <a:gd name="T41" fmla="*/ 1 h 10"/>
                    <a:gd name="T42" fmla="*/ 0 w 7"/>
                    <a:gd name="T43" fmla="*/ 4 h 10"/>
                    <a:gd name="T44" fmla="*/ 0 w 7"/>
                    <a:gd name="T45" fmla="*/ 4 h 10"/>
                    <a:gd name="T46" fmla="*/ 1 w 7"/>
                    <a:gd name="T47" fmla="*/ 5 h 10"/>
                    <a:gd name="T48" fmla="*/ 2 w 7"/>
                    <a:gd name="T49" fmla="*/ 5 h 10"/>
                    <a:gd name="T50" fmla="*/ 2 w 7"/>
                    <a:gd name="T51" fmla="*/ 5 h 10"/>
                    <a:gd name="T52" fmla="*/ 3 w 7"/>
                    <a:gd name="T53" fmla="*/ 6 h 10"/>
                    <a:gd name="T54" fmla="*/ 3 w 7"/>
                    <a:gd name="T55" fmla="*/ 7 h 10"/>
                    <a:gd name="T56" fmla="*/ 2 w 7"/>
                    <a:gd name="T57" fmla="*/ 8 h 10"/>
                    <a:gd name="T58" fmla="*/ 1 w 7"/>
                    <a:gd name="T59" fmla="*/ 10 h 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7" h="10">
                      <a:moveTo>
                        <a:pt x="1" y="10"/>
                      </a:moveTo>
                      <a:lnTo>
                        <a:pt x="1" y="10"/>
                      </a:lnTo>
                      <a:lnTo>
                        <a:pt x="2" y="10"/>
                      </a:lnTo>
                      <a:lnTo>
                        <a:pt x="3" y="10"/>
                      </a:lnTo>
                      <a:lnTo>
                        <a:pt x="4" y="10"/>
                      </a:lnTo>
                      <a:lnTo>
                        <a:pt x="5" y="9"/>
                      </a:lnTo>
                      <a:lnTo>
                        <a:pt x="6" y="8"/>
                      </a:lnTo>
                      <a:lnTo>
                        <a:pt x="6" y="7"/>
                      </a:lnTo>
                      <a:lnTo>
                        <a:pt x="7" y="5"/>
                      </a:lnTo>
                      <a:lnTo>
                        <a:pt x="6" y="4"/>
                      </a:lnTo>
                      <a:lnTo>
                        <a:pt x="6" y="2"/>
                      </a:lnTo>
                      <a:lnTo>
                        <a:pt x="5" y="1"/>
                      </a:lnTo>
                      <a:lnTo>
                        <a:pt x="4" y="1"/>
                      </a:lnTo>
                      <a:lnTo>
                        <a:pt x="3" y="0"/>
                      </a:lnTo>
                      <a:lnTo>
                        <a:pt x="2" y="0"/>
                      </a:lnTo>
                      <a:lnTo>
                        <a:pt x="1" y="0"/>
                      </a:lnTo>
                      <a:lnTo>
                        <a:pt x="0" y="1"/>
                      </a:lnTo>
                      <a:lnTo>
                        <a:pt x="0" y="4"/>
                      </a:lnTo>
                      <a:lnTo>
                        <a:pt x="1" y="5"/>
                      </a:lnTo>
                      <a:lnTo>
                        <a:pt x="2" y="5"/>
                      </a:lnTo>
                      <a:lnTo>
                        <a:pt x="3" y="6"/>
                      </a:lnTo>
                      <a:lnTo>
                        <a:pt x="3" y="7"/>
                      </a:lnTo>
                      <a:lnTo>
                        <a:pt x="2" y="8"/>
                      </a:lnTo>
                      <a:lnTo>
                        <a:pt x="1"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30" name="Freeform 2149">
                  <a:extLst>
                    <a:ext uri="{FF2B5EF4-FFF2-40B4-BE49-F238E27FC236}">
                      <a16:creationId xmlns:a16="http://schemas.microsoft.com/office/drawing/2014/main" id="{60B411B6-2C64-4A7D-B125-81F073361211}"/>
                    </a:ext>
                  </a:extLst>
                </p:cNvPr>
                <p:cNvSpPr>
                  <a:spLocks/>
                </p:cNvSpPr>
                <p:nvPr/>
              </p:nvSpPr>
              <p:spPr bwMode="auto">
                <a:xfrm>
                  <a:off x="1313" y="237"/>
                  <a:ext cx="4" cy="34"/>
                </a:xfrm>
                <a:custGeom>
                  <a:avLst/>
                  <a:gdLst>
                    <a:gd name="T0" fmla="*/ 2 w 4"/>
                    <a:gd name="T1" fmla="*/ 0 h 34"/>
                    <a:gd name="T2" fmla="*/ 2 w 4"/>
                    <a:gd name="T3" fmla="*/ 1 h 34"/>
                    <a:gd name="T4" fmla="*/ 3 w 4"/>
                    <a:gd name="T5" fmla="*/ 3 h 34"/>
                    <a:gd name="T6" fmla="*/ 3 w 4"/>
                    <a:gd name="T7" fmla="*/ 7 h 34"/>
                    <a:gd name="T8" fmla="*/ 4 w 4"/>
                    <a:gd name="T9" fmla="*/ 13 h 34"/>
                    <a:gd name="T10" fmla="*/ 4 w 4"/>
                    <a:gd name="T11" fmla="*/ 17 h 34"/>
                    <a:gd name="T12" fmla="*/ 3 w 4"/>
                    <a:gd name="T13" fmla="*/ 22 h 34"/>
                    <a:gd name="T14" fmla="*/ 2 w 4"/>
                    <a:gd name="T15" fmla="*/ 27 h 34"/>
                    <a:gd name="T16" fmla="*/ 1 w 4"/>
                    <a:gd name="T17" fmla="*/ 34 h 34"/>
                    <a:gd name="T18" fmla="*/ 2 w 4"/>
                    <a:gd name="T19" fmla="*/ 32 h 34"/>
                    <a:gd name="T20" fmla="*/ 2 w 4"/>
                    <a:gd name="T21" fmla="*/ 27 h 34"/>
                    <a:gd name="T22" fmla="*/ 2 w 4"/>
                    <a:gd name="T23" fmla="*/ 21 h 34"/>
                    <a:gd name="T24" fmla="*/ 2 w 4"/>
                    <a:gd name="T25" fmla="*/ 14 h 34"/>
                    <a:gd name="T26" fmla="*/ 2 w 4"/>
                    <a:gd name="T27" fmla="*/ 10 h 34"/>
                    <a:gd name="T28" fmla="*/ 2 w 4"/>
                    <a:gd name="T29" fmla="*/ 7 h 34"/>
                    <a:gd name="T30" fmla="*/ 1 w 4"/>
                    <a:gd name="T31" fmla="*/ 4 h 34"/>
                    <a:gd name="T32" fmla="*/ 0 w 4"/>
                    <a:gd name="T33" fmla="*/ 2 h 34"/>
                    <a:gd name="T34" fmla="*/ 2 w 4"/>
                    <a:gd name="T35" fmla="*/ 0 h 3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 h="34">
                      <a:moveTo>
                        <a:pt x="2" y="0"/>
                      </a:moveTo>
                      <a:lnTo>
                        <a:pt x="2" y="1"/>
                      </a:lnTo>
                      <a:lnTo>
                        <a:pt x="3" y="3"/>
                      </a:lnTo>
                      <a:lnTo>
                        <a:pt x="3" y="7"/>
                      </a:lnTo>
                      <a:lnTo>
                        <a:pt x="4" y="13"/>
                      </a:lnTo>
                      <a:lnTo>
                        <a:pt x="4" y="17"/>
                      </a:lnTo>
                      <a:lnTo>
                        <a:pt x="3" y="22"/>
                      </a:lnTo>
                      <a:lnTo>
                        <a:pt x="2" y="27"/>
                      </a:lnTo>
                      <a:lnTo>
                        <a:pt x="1" y="34"/>
                      </a:lnTo>
                      <a:lnTo>
                        <a:pt x="2" y="32"/>
                      </a:lnTo>
                      <a:lnTo>
                        <a:pt x="2" y="27"/>
                      </a:lnTo>
                      <a:lnTo>
                        <a:pt x="2" y="21"/>
                      </a:lnTo>
                      <a:lnTo>
                        <a:pt x="2" y="14"/>
                      </a:lnTo>
                      <a:lnTo>
                        <a:pt x="2" y="10"/>
                      </a:lnTo>
                      <a:lnTo>
                        <a:pt x="2" y="7"/>
                      </a:lnTo>
                      <a:lnTo>
                        <a:pt x="1"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31" name="Freeform 2150">
                  <a:extLst>
                    <a:ext uri="{FF2B5EF4-FFF2-40B4-BE49-F238E27FC236}">
                      <a16:creationId xmlns:a16="http://schemas.microsoft.com/office/drawing/2014/main" id="{B6458EEE-A0E5-4700-A961-2F5CFC776072}"/>
                    </a:ext>
                  </a:extLst>
                </p:cNvPr>
                <p:cNvSpPr>
                  <a:spLocks/>
                </p:cNvSpPr>
                <p:nvPr/>
              </p:nvSpPr>
              <p:spPr bwMode="auto">
                <a:xfrm>
                  <a:off x="1302" y="244"/>
                  <a:ext cx="9" cy="25"/>
                </a:xfrm>
                <a:custGeom>
                  <a:avLst/>
                  <a:gdLst>
                    <a:gd name="T0" fmla="*/ 9 w 9"/>
                    <a:gd name="T1" fmla="*/ 0 h 25"/>
                    <a:gd name="T2" fmla="*/ 9 w 9"/>
                    <a:gd name="T3" fmla="*/ 1 h 25"/>
                    <a:gd name="T4" fmla="*/ 8 w 9"/>
                    <a:gd name="T5" fmla="*/ 3 h 25"/>
                    <a:gd name="T6" fmla="*/ 8 w 9"/>
                    <a:gd name="T7" fmla="*/ 6 h 25"/>
                    <a:gd name="T8" fmla="*/ 7 w 9"/>
                    <a:gd name="T9" fmla="*/ 10 h 25"/>
                    <a:gd name="T10" fmla="*/ 6 w 9"/>
                    <a:gd name="T11" fmla="*/ 14 h 25"/>
                    <a:gd name="T12" fmla="*/ 5 w 9"/>
                    <a:gd name="T13" fmla="*/ 18 h 25"/>
                    <a:gd name="T14" fmla="*/ 3 w 9"/>
                    <a:gd name="T15" fmla="*/ 22 h 25"/>
                    <a:gd name="T16" fmla="*/ 0 w 9"/>
                    <a:gd name="T17" fmla="*/ 25 h 25"/>
                    <a:gd name="T18" fmla="*/ 1 w 9"/>
                    <a:gd name="T19" fmla="*/ 24 h 25"/>
                    <a:gd name="T20" fmla="*/ 2 w 9"/>
                    <a:gd name="T21" fmla="*/ 24 h 25"/>
                    <a:gd name="T22" fmla="*/ 3 w 9"/>
                    <a:gd name="T23" fmla="*/ 22 h 25"/>
                    <a:gd name="T24" fmla="*/ 5 w 9"/>
                    <a:gd name="T25" fmla="*/ 20 h 25"/>
                    <a:gd name="T26" fmla="*/ 7 w 9"/>
                    <a:gd name="T27" fmla="*/ 17 h 25"/>
                    <a:gd name="T28" fmla="*/ 8 w 9"/>
                    <a:gd name="T29" fmla="*/ 12 h 25"/>
                    <a:gd name="T30" fmla="*/ 9 w 9"/>
                    <a:gd name="T31" fmla="*/ 7 h 25"/>
                    <a:gd name="T32" fmla="*/ 9 w 9"/>
                    <a:gd name="T33" fmla="*/ 0 h 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9" h="25">
                      <a:moveTo>
                        <a:pt x="9" y="0"/>
                      </a:moveTo>
                      <a:lnTo>
                        <a:pt x="9" y="1"/>
                      </a:lnTo>
                      <a:lnTo>
                        <a:pt x="8" y="3"/>
                      </a:lnTo>
                      <a:lnTo>
                        <a:pt x="8" y="6"/>
                      </a:lnTo>
                      <a:lnTo>
                        <a:pt x="7" y="10"/>
                      </a:lnTo>
                      <a:lnTo>
                        <a:pt x="6" y="14"/>
                      </a:lnTo>
                      <a:lnTo>
                        <a:pt x="5" y="18"/>
                      </a:lnTo>
                      <a:lnTo>
                        <a:pt x="3" y="22"/>
                      </a:lnTo>
                      <a:lnTo>
                        <a:pt x="0" y="25"/>
                      </a:lnTo>
                      <a:lnTo>
                        <a:pt x="1" y="24"/>
                      </a:lnTo>
                      <a:lnTo>
                        <a:pt x="2" y="24"/>
                      </a:lnTo>
                      <a:lnTo>
                        <a:pt x="3" y="22"/>
                      </a:lnTo>
                      <a:lnTo>
                        <a:pt x="5" y="20"/>
                      </a:lnTo>
                      <a:lnTo>
                        <a:pt x="7" y="17"/>
                      </a:lnTo>
                      <a:lnTo>
                        <a:pt x="8" y="12"/>
                      </a:lnTo>
                      <a:lnTo>
                        <a:pt x="9" y="7"/>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32" name="Freeform 2151">
                  <a:extLst>
                    <a:ext uri="{FF2B5EF4-FFF2-40B4-BE49-F238E27FC236}">
                      <a16:creationId xmlns:a16="http://schemas.microsoft.com/office/drawing/2014/main" id="{A343EB84-1FF4-414C-81BE-8A90F6A3FE9F}"/>
                    </a:ext>
                  </a:extLst>
                </p:cNvPr>
                <p:cNvSpPr>
                  <a:spLocks/>
                </p:cNvSpPr>
                <p:nvPr/>
              </p:nvSpPr>
              <p:spPr bwMode="auto">
                <a:xfrm>
                  <a:off x="1295" y="247"/>
                  <a:ext cx="11" cy="12"/>
                </a:xfrm>
                <a:custGeom>
                  <a:avLst/>
                  <a:gdLst>
                    <a:gd name="T0" fmla="*/ 11 w 11"/>
                    <a:gd name="T1" fmla="*/ 0 h 12"/>
                    <a:gd name="T2" fmla="*/ 11 w 11"/>
                    <a:gd name="T3" fmla="*/ 1 h 12"/>
                    <a:gd name="T4" fmla="*/ 11 w 11"/>
                    <a:gd name="T5" fmla="*/ 2 h 12"/>
                    <a:gd name="T6" fmla="*/ 10 w 11"/>
                    <a:gd name="T7" fmla="*/ 3 h 12"/>
                    <a:gd name="T8" fmla="*/ 9 w 11"/>
                    <a:gd name="T9" fmla="*/ 5 h 12"/>
                    <a:gd name="T10" fmla="*/ 8 w 11"/>
                    <a:gd name="T11" fmla="*/ 6 h 12"/>
                    <a:gd name="T12" fmla="*/ 6 w 11"/>
                    <a:gd name="T13" fmla="*/ 8 h 12"/>
                    <a:gd name="T14" fmla="*/ 3 w 11"/>
                    <a:gd name="T15" fmla="*/ 10 h 12"/>
                    <a:gd name="T16" fmla="*/ 0 w 11"/>
                    <a:gd name="T17" fmla="*/ 12 h 12"/>
                    <a:gd name="T18" fmla="*/ 0 w 11"/>
                    <a:gd name="T19" fmla="*/ 12 h 12"/>
                    <a:gd name="T20" fmla="*/ 1 w 11"/>
                    <a:gd name="T21" fmla="*/ 12 h 12"/>
                    <a:gd name="T22" fmla="*/ 2 w 11"/>
                    <a:gd name="T23" fmla="*/ 12 h 12"/>
                    <a:gd name="T24" fmla="*/ 4 w 11"/>
                    <a:gd name="T25" fmla="*/ 11 h 12"/>
                    <a:gd name="T26" fmla="*/ 6 w 11"/>
                    <a:gd name="T27" fmla="*/ 10 h 12"/>
                    <a:gd name="T28" fmla="*/ 8 w 11"/>
                    <a:gd name="T29" fmla="*/ 8 h 12"/>
                    <a:gd name="T30" fmla="*/ 10 w 11"/>
                    <a:gd name="T31" fmla="*/ 4 h 12"/>
                    <a:gd name="T32" fmla="*/ 11 w 11"/>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 h="12">
                      <a:moveTo>
                        <a:pt x="11" y="0"/>
                      </a:moveTo>
                      <a:lnTo>
                        <a:pt x="11" y="1"/>
                      </a:lnTo>
                      <a:lnTo>
                        <a:pt x="11" y="2"/>
                      </a:lnTo>
                      <a:lnTo>
                        <a:pt x="10" y="3"/>
                      </a:lnTo>
                      <a:lnTo>
                        <a:pt x="9" y="5"/>
                      </a:lnTo>
                      <a:lnTo>
                        <a:pt x="8" y="6"/>
                      </a:lnTo>
                      <a:lnTo>
                        <a:pt x="6" y="8"/>
                      </a:lnTo>
                      <a:lnTo>
                        <a:pt x="3" y="10"/>
                      </a:lnTo>
                      <a:lnTo>
                        <a:pt x="0" y="12"/>
                      </a:lnTo>
                      <a:lnTo>
                        <a:pt x="1" y="12"/>
                      </a:lnTo>
                      <a:lnTo>
                        <a:pt x="2" y="12"/>
                      </a:lnTo>
                      <a:lnTo>
                        <a:pt x="4" y="11"/>
                      </a:lnTo>
                      <a:lnTo>
                        <a:pt x="6" y="10"/>
                      </a:lnTo>
                      <a:lnTo>
                        <a:pt x="8" y="8"/>
                      </a:lnTo>
                      <a:lnTo>
                        <a:pt x="10" y="4"/>
                      </a:ln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33" name="Freeform 2152">
                  <a:extLst>
                    <a:ext uri="{FF2B5EF4-FFF2-40B4-BE49-F238E27FC236}">
                      <a16:creationId xmlns:a16="http://schemas.microsoft.com/office/drawing/2014/main" id="{D103FBC8-9178-4AE2-9291-2EF2491A9DDB}"/>
                    </a:ext>
                  </a:extLst>
                </p:cNvPr>
                <p:cNvSpPr>
                  <a:spLocks/>
                </p:cNvSpPr>
                <p:nvPr/>
              </p:nvSpPr>
              <p:spPr bwMode="auto">
                <a:xfrm>
                  <a:off x="1292" y="216"/>
                  <a:ext cx="7" cy="6"/>
                </a:xfrm>
                <a:custGeom>
                  <a:avLst/>
                  <a:gdLst>
                    <a:gd name="T0" fmla="*/ 0 w 7"/>
                    <a:gd name="T1" fmla="*/ 3 h 6"/>
                    <a:gd name="T2" fmla="*/ 1 w 7"/>
                    <a:gd name="T3" fmla="*/ 5 h 6"/>
                    <a:gd name="T4" fmla="*/ 1 w 7"/>
                    <a:gd name="T5" fmla="*/ 6 h 6"/>
                    <a:gd name="T6" fmla="*/ 2 w 7"/>
                    <a:gd name="T7" fmla="*/ 6 h 6"/>
                    <a:gd name="T8" fmla="*/ 4 w 7"/>
                    <a:gd name="T9" fmla="*/ 6 h 6"/>
                    <a:gd name="T10" fmla="*/ 5 w 7"/>
                    <a:gd name="T11" fmla="*/ 6 h 6"/>
                    <a:gd name="T12" fmla="*/ 6 w 7"/>
                    <a:gd name="T13" fmla="*/ 6 h 6"/>
                    <a:gd name="T14" fmla="*/ 7 w 7"/>
                    <a:gd name="T15" fmla="*/ 5 h 6"/>
                    <a:gd name="T16" fmla="*/ 7 w 7"/>
                    <a:gd name="T17" fmla="*/ 3 h 6"/>
                    <a:gd name="T18" fmla="*/ 7 w 7"/>
                    <a:gd name="T19" fmla="*/ 2 h 6"/>
                    <a:gd name="T20" fmla="*/ 6 w 7"/>
                    <a:gd name="T21" fmla="*/ 1 h 6"/>
                    <a:gd name="T22" fmla="*/ 5 w 7"/>
                    <a:gd name="T23" fmla="*/ 0 h 6"/>
                    <a:gd name="T24" fmla="*/ 4 w 7"/>
                    <a:gd name="T25" fmla="*/ 0 h 6"/>
                    <a:gd name="T26" fmla="*/ 2 w 7"/>
                    <a:gd name="T27" fmla="*/ 0 h 6"/>
                    <a:gd name="T28" fmla="*/ 1 w 7"/>
                    <a:gd name="T29" fmla="*/ 1 h 6"/>
                    <a:gd name="T30" fmla="*/ 1 w 7"/>
                    <a:gd name="T31" fmla="*/ 2 h 6"/>
                    <a:gd name="T32" fmla="*/ 0 w 7"/>
                    <a:gd name="T33" fmla="*/ 3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 h="6">
                      <a:moveTo>
                        <a:pt x="0" y="3"/>
                      </a:moveTo>
                      <a:lnTo>
                        <a:pt x="1" y="5"/>
                      </a:lnTo>
                      <a:lnTo>
                        <a:pt x="1" y="6"/>
                      </a:lnTo>
                      <a:lnTo>
                        <a:pt x="2" y="6"/>
                      </a:lnTo>
                      <a:lnTo>
                        <a:pt x="4" y="6"/>
                      </a:lnTo>
                      <a:lnTo>
                        <a:pt x="5" y="6"/>
                      </a:lnTo>
                      <a:lnTo>
                        <a:pt x="6" y="6"/>
                      </a:lnTo>
                      <a:lnTo>
                        <a:pt x="7" y="5"/>
                      </a:lnTo>
                      <a:lnTo>
                        <a:pt x="7" y="3"/>
                      </a:lnTo>
                      <a:lnTo>
                        <a:pt x="7" y="2"/>
                      </a:lnTo>
                      <a:lnTo>
                        <a:pt x="6" y="1"/>
                      </a:lnTo>
                      <a:lnTo>
                        <a:pt x="5" y="0"/>
                      </a:lnTo>
                      <a:lnTo>
                        <a:pt x="4" y="0"/>
                      </a:lnTo>
                      <a:lnTo>
                        <a:pt x="2" y="0"/>
                      </a:lnTo>
                      <a:lnTo>
                        <a:pt x="1" y="1"/>
                      </a:lnTo>
                      <a:lnTo>
                        <a:pt x="1" y="2"/>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34" name="Freeform 2153">
                  <a:extLst>
                    <a:ext uri="{FF2B5EF4-FFF2-40B4-BE49-F238E27FC236}">
                      <a16:creationId xmlns:a16="http://schemas.microsoft.com/office/drawing/2014/main" id="{FED1CD21-CD7D-4FF8-8CDF-7207814EE74F}"/>
                    </a:ext>
                  </a:extLst>
                </p:cNvPr>
                <p:cNvSpPr>
                  <a:spLocks/>
                </p:cNvSpPr>
                <p:nvPr/>
              </p:nvSpPr>
              <p:spPr bwMode="auto">
                <a:xfrm>
                  <a:off x="1284" y="200"/>
                  <a:ext cx="32" cy="21"/>
                </a:xfrm>
                <a:custGeom>
                  <a:avLst/>
                  <a:gdLst>
                    <a:gd name="T0" fmla="*/ 32 w 32"/>
                    <a:gd name="T1" fmla="*/ 20 h 21"/>
                    <a:gd name="T2" fmla="*/ 27 w 32"/>
                    <a:gd name="T3" fmla="*/ 21 h 21"/>
                    <a:gd name="T4" fmla="*/ 27 w 32"/>
                    <a:gd name="T5" fmla="*/ 21 h 21"/>
                    <a:gd name="T6" fmla="*/ 27 w 32"/>
                    <a:gd name="T7" fmla="*/ 20 h 21"/>
                    <a:gd name="T8" fmla="*/ 26 w 32"/>
                    <a:gd name="T9" fmla="*/ 19 h 21"/>
                    <a:gd name="T10" fmla="*/ 26 w 32"/>
                    <a:gd name="T11" fmla="*/ 18 h 21"/>
                    <a:gd name="T12" fmla="*/ 25 w 32"/>
                    <a:gd name="T13" fmla="*/ 17 h 21"/>
                    <a:gd name="T14" fmla="*/ 23 w 32"/>
                    <a:gd name="T15" fmla="*/ 15 h 21"/>
                    <a:gd name="T16" fmla="*/ 22 w 32"/>
                    <a:gd name="T17" fmla="*/ 13 h 21"/>
                    <a:gd name="T18" fmla="*/ 20 w 32"/>
                    <a:gd name="T19" fmla="*/ 11 h 21"/>
                    <a:gd name="T20" fmla="*/ 19 w 32"/>
                    <a:gd name="T21" fmla="*/ 9 h 21"/>
                    <a:gd name="T22" fmla="*/ 17 w 32"/>
                    <a:gd name="T23" fmla="*/ 8 h 21"/>
                    <a:gd name="T24" fmla="*/ 15 w 32"/>
                    <a:gd name="T25" fmla="*/ 6 h 21"/>
                    <a:gd name="T26" fmla="*/ 12 w 32"/>
                    <a:gd name="T27" fmla="*/ 4 h 21"/>
                    <a:gd name="T28" fmla="*/ 10 w 32"/>
                    <a:gd name="T29" fmla="*/ 3 h 21"/>
                    <a:gd name="T30" fmla="*/ 7 w 32"/>
                    <a:gd name="T31" fmla="*/ 2 h 21"/>
                    <a:gd name="T32" fmla="*/ 4 w 32"/>
                    <a:gd name="T33" fmla="*/ 1 h 21"/>
                    <a:gd name="T34" fmla="*/ 0 w 32"/>
                    <a:gd name="T35" fmla="*/ 0 h 21"/>
                    <a:gd name="T36" fmla="*/ 1 w 32"/>
                    <a:gd name="T37" fmla="*/ 0 h 21"/>
                    <a:gd name="T38" fmla="*/ 1 w 32"/>
                    <a:gd name="T39" fmla="*/ 0 h 21"/>
                    <a:gd name="T40" fmla="*/ 2 w 32"/>
                    <a:gd name="T41" fmla="*/ 0 h 21"/>
                    <a:gd name="T42" fmla="*/ 3 w 32"/>
                    <a:gd name="T43" fmla="*/ 0 h 21"/>
                    <a:gd name="T44" fmla="*/ 5 w 32"/>
                    <a:gd name="T45" fmla="*/ 0 h 21"/>
                    <a:gd name="T46" fmla="*/ 6 w 32"/>
                    <a:gd name="T47" fmla="*/ 1 h 21"/>
                    <a:gd name="T48" fmla="*/ 8 w 32"/>
                    <a:gd name="T49" fmla="*/ 1 h 21"/>
                    <a:gd name="T50" fmla="*/ 11 w 32"/>
                    <a:gd name="T51" fmla="*/ 2 h 21"/>
                    <a:gd name="T52" fmla="*/ 13 w 32"/>
                    <a:gd name="T53" fmla="*/ 3 h 21"/>
                    <a:gd name="T54" fmla="*/ 15 w 32"/>
                    <a:gd name="T55" fmla="*/ 4 h 21"/>
                    <a:gd name="T56" fmla="*/ 18 w 32"/>
                    <a:gd name="T57" fmla="*/ 5 h 21"/>
                    <a:gd name="T58" fmla="*/ 20 w 32"/>
                    <a:gd name="T59" fmla="*/ 7 h 21"/>
                    <a:gd name="T60" fmla="*/ 23 w 32"/>
                    <a:gd name="T61" fmla="*/ 10 h 21"/>
                    <a:gd name="T62" fmla="*/ 26 w 32"/>
                    <a:gd name="T63" fmla="*/ 12 h 21"/>
                    <a:gd name="T64" fmla="*/ 29 w 32"/>
                    <a:gd name="T65" fmla="*/ 16 h 21"/>
                    <a:gd name="T66" fmla="*/ 32 w 32"/>
                    <a:gd name="T67" fmla="*/ 20 h 2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2" h="21">
                      <a:moveTo>
                        <a:pt x="32" y="20"/>
                      </a:moveTo>
                      <a:lnTo>
                        <a:pt x="27" y="21"/>
                      </a:lnTo>
                      <a:lnTo>
                        <a:pt x="27" y="20"/>
                      </a:lnTo>
                      <a:lnTo>
                        <a:pt x="26" y="19"/>
                      </a:lnTo>
                      <a:lnTo>
                        <a:pt x="26" y="18"/>
                      </a:lnTo>
                      <a:lnTo>
                        <a:pt x="25" y="17"/>
                      </a:lnTo>
                      <a:lnTo>
                        <a:pt x="23" y="15"/>
                      </a:lnTo>
                      <a:lnTo>
                        <a:pt x="22" y="13"/>
                      </a:lnTo>
                      <a:lnTo>
                        <a:pt x="20" y="11"/>
                      </a:lnTo>
                      <a:lnTo>
                        <a:pt x="19" y="9"/>
                      </a:lnTo>
                      <a:lnTo>
                        <a:pt x="17" y="8"/>
                      </a:lnTo>
                      <a:lnTo>
                        <a:pt x="15" y="6"/>
                      </a:lnTo>
                      <a:lnTo>
                        <a:pt x="12" y="4"/>
                      </a:lnTo>
                      <a:lnTo>
                        <a:pt x="10" y="3"/>
                      </a:lnTo>
                      <a:lnTo>
                        <a:pt x="7" y="2"/>
                      </a:lnTo>
                      <a:lnTo>
                        <a:pt x="4" y="1"/>
                      </a:lnTo>
                      <a:lnTo>
                        <a:pt x="0" y="0"/>
                      </a:lnTo>
                      <a:lnTo>
                        <a:pt x="1" y="0"/>
                      </a:lnTo>
                      <a:lnTo>
                        <a:pt x="2" y="0"/>
                      </a:lnTo>
                      <a:lnTo>
                        <a:pt x="3" y="0"/>
                      </a:lnTo>
                      <a:lnTo>
                        <a:pt x="5" y="0"/>
                      </a:lnTo>
                      <a:lnTo>
                        <a:pt x="6" y="1"/>
                      </a:lnTo>
                      <a:lnTo>
                        <a:pt x="8" y="1"/>
                      </a:lnTo>
                      <a:lnTo>
                        <a:pt x="11" y="2"/>
                      </a:lnTo>
                      <a:lnTo>
                        <a:pt x="13" y="3"/>
                      </a:lnTo>
                      <a:lnTo>
                        <a:pt x="15" y="4"/>
                      </a:lnTo>
                      <a:lnTo>
                        <a:pt x="18" y="5"/>
                      </a:lnTo>
                      <a:lnTo>
                        <a:pt x="20" y="7"/>
                      </a:lnTo>
                      <a:lnTo>
                        <a:pt x="23" y="10"/>
                      </a:lnTo>
                      <a:lnTo>
                        <a:pt x="26" y="12"/>
                      </a:lnTo>
                      <a:lnTo>
                        <a:pt x="29" y="16"/>
                      </a:lnTo>
                      <a:lnTo>
                        <a:pt x="3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35" name="Freeform 2154">
                  <a:extLst>
                    <a:ext uri="{FF2B5EF4-FFF2-40B4-BE49-F238E27FC236}">
                      <a16:creationId xmlns:a16="http://schemas.microsoft.com/office/drawing/2014/main" id="{FAB2126F-EF03-4C59-84B7-7A7C3193C352}"/>
                    </a:ext>
                  </a:extLst>
                </p:cNvPr>
                <p:cNvSpPr>
                  <a:spLocks/>
                </p:cNvSpPr>
                <p:nvPr/>
              </p:nvSpPr>
              <p:spPr bwMode="auto">
                <a:xfrm>
                  <a:off x="1146" y="170"/>
                  <a:ext cx="133" cy="77"/>
                </a:xfrm>
                <a:custGeom>
                  <a:avLst/>
                  <a:gdLst>
                    <a:gd name="T0" fmla="*/ 133 w 133"/>
                    <a:gd name="T1" fmla="*/ 23 h 77"/>
                    <a:gd name="T2" fmla="*/ 130 w 133"/>
                    <a:gd name="T3" fmla="*/ 20 h 77"/>
                    <a:gd name="T4" fmla="*/ 125 w 133"/>
                    <a:gd name="T5" fmla="*/ 17 h 77"/>
                    <a:gd name="T6" fmla="*/ 118 w 133"/>
                    <a:gd name="T7" fmla="*/ 16 h 77"/>
                    <a:gd name="T8" fmla="*/ 110 w 133"/>
                    <a:gd name="T9" fmla="*/ 17 h 77"/>
                    <a:gd name="T10" fmla="*/ 105 w 133"/>
                    <a:gd name="T11" fmla="*/ 16 h 77"/>
                    <a:gd name="T12" fmla="*/ 101 w 133"/>
                    <a:gd name="T13" fmla="*/ 14 h 77"/>
                    <a:gd name="T14" fmla="*/ 97 w 133"/>
                    <a:gd name="T15" fmla="*/ 11 h 77"/>
                    <a:gd name="T16" fmla="*/ 93 w 133"/>
                    <a:gd name="T17" fmla="*/ 8 h 77"/>
                    <a:gd name="T18" fmla="*/ 88 w 133"/>
                    <a:gd name="T19" fmla="*/ 4 h 77"/>
                    <a:gd name="T20" fmla="*/ 82 w 133"/>
                    <a:gd name="T21" fmla="*/ 1 h 77"/>
                    <a:gd name="T22" fmla="*/ 73 w 133"/>
                    <a:gd name="T23" fmla="*/ 0 h 77"/>
                    <a:gd name="T24" fmla="*/ 67 w 133"/>
                    <a:gd name="T25" fmla="*/ 0 h 77"/>
                    <a:gd name="T26" fmla="*/ 63 w 133"/>
                    <a:gd name="T27" fmla="*/ 0 h 77"/>
                    <a:gd name="T28" fmla="*/ 59 w 133"/>
                    <a:gd name="T29" fmla="*/ 0 h 77"/>
                    <a:gd name="T30" fmla="*/ 56 w 133"/>
                    <a:gd name="T31" fmla="*/ 1 h 77"/>
                    <a:gd name="T32" fmla="*/ 45 w 133"/>
                    <a:gd name="T33" fmla="*/ 4 h 77"/>
                    <a:gd name="T34" fmla="*/ 31 w 133"/>
                    <a:gd name="T35" fmla="*/ 11 h 77"/>
                    <a:gd name="T36" fmla="*/ 21 w 133"/>
                    <a:gd name="T37" fmla="*/ 21 h 77"/>
                    <a:gd name="T38" fmla="*/ 13 w 133"/>
                    <a:gd name="T39" fmla="*/ 33 h 77"/>
                    <a:gd name="T40" fmla="*/ 7 w 133"/>
                    <a:gd name="T41" fmla="*/ 45 h 77"/>
                    <a:gd name="T42" fmla="*/ 3 w 133"/>
                    <a:gd name="T43" fmla="*/ 57 h 77"/>
                    <a:gd name="T44" fmla="*/ 1 w 133"/>
                    <a:gd name="T45" fmla="*/ 67 h 77"/>
                    <a:gd name="T46" fmla="*/ 0 w 133"/>
                    <a:gd name="T47" fmla="*/ 74 h 77"/>
                    <a:gd name="T48" fmla="*/ 0 w 133"/>
                    <a:gd name="T49" fmla="*/ 76 h 77"/>
                    <a:gd name="T50" fmla="*/ 1 w 133"/>
                    <a:gd name="T51" fmla="*/ 71 h 77"/>
                    <a:gd name="T52" fmla="*/ 4 w 133"/>
                    <a:gd name="T53" fmla="*/ 63 h 77"/>
                    <a:gd name="T54" fmla="*/ 8 w 133"/>
                    <a:gd name="T55" fmla="*/ 53 h 77"/>
                    <a:gd name="T56" fmla="*/ 13 w 133"/>
                    <a:gd name="T57" fmla="*/ 42 h 77"/>
                    <a:gd name="T58" fmla="*/ 21 w 133"/>
                    <a:gd name="T59" fmla="*/ 31 h 77"/>
                    <a:gd name="T60" fmla="*/ 32 w 133"/>
                    <a:gd name="T61" fmla="*/ 21 h 77"/>
                    <a:gd name="T62" fmla="*/ 45 w 133"/>
                    <a:gd name="T63" fmla="*/ 13 h 77"/>
                    <a:gd name="T64" fmla="*/ 55 w 133"/>
                    <a:gd name="T65" fmla="*/ 10 h 77"/>
                    <a:gd name="T66" fmla="*/ 59 w 133"/>
                    <a:gd name="T67" fmla="*/ 10 h 77"/>
                    <a:gd name="T68" fmla="*/ 62 w 133"/>
                    <a:gd name="T69" fmla="*/ 9 h 77"/>
                    <a:gd name="T70" fmla="*/ 66 w 133"/>
                    <a:gd name="T71" fmla="*/ 9 h 77"/>
                    <a:gd name="T72" fmla="*/ 68 w 133"/>
                    <a:gd name="T73" fmla="*/ 9 h 77"/>
                    <a:gd name="T74" fmla="*/ 70 w 133"/>
                    <a:gd name="T75" fmla="*/ 9 h 77"/>
                    <a:gd name="T76" fmla="*/ 74 w 133"/>
                    <a:gd name="T77" fmla="*/ 9 h 77"/>
                    <a:gd name="T78" fmla="*/ 81 w 133"/>
                    <a:gd name="T79" fmla="*/ 11 h 77"/>
                    <a:gd name="T80" fmla="*/ 87 w 133"/>
                    <a:gd name="T81" fmla="*/ 13 h 77"/>
                    <a:gd name="T82" fmla="*/ 92 w 133"/>
                    <a:gd name="T83" fmla="*/ 16 h 77"/>
                    <a:gd name="T84" fmla="*/ 96 w 133"/>
                    <a:gd name="T85" fmla="*/ 19 h 77"/>
                    <a:gd name="T86" fmla="*/ 99 w 133"/>
                    <a:gd name="T87" fmla="*/ 21 h 77"/>
                    <a:gd name="T88" fmla="*/ 103 w 133"/>
                    <a:gd name="T89" fmla="*/ 23 h 77"/>
                    <a:gd name="T90" fmla="*/ 107 w 133"/>
                    <a:gd name="T91" fmla="*/ 23 h 77"/>
                    <a:gd name="T92" fmla="*/ 110 w 133"/>
                    <a:gd name="T93" fmla="*/ 22 h 77"/>
                    <a:gd name="T94" fmla="*/ 113 w 133"/>
                    <a:gd name="T95" fmla="*/ 21 h 77"/>
                    <a:gd name="T96" fmla="*/ 116 w 133"/>
                    <a:gd name="T97" fmla="*/ 20 h 77"/>
                    <a:gd name="T98" fmla="*/ 118 w 133"/>
                    <a:gd name="T99" fmla="*/ 20 h 77"/>
                    <a:gd name="T100" fmla="*/ 121 w 133"/>
                    <a:gd name="T101" fmla="*/ 20 h 77"/>
                    <a:gd name="T102" fmla="*/ 124 w 133"/>
                    <a:gd name="T103" fmla="*/ 21 h 77"/>
                    <a:gd name="T104" fmla="*/ 128 w 133"/>
                    <a:gd name="T105" fmla="*/ 21 h 77"/>
                    <a:gd name="T106" fmla="*/ 131 w 133"/>
                    <a:gd name="T107" fmla="*/ 23 h 7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33" h="77">
                      <a:moveTo>
                        <a:pt x="133" y="23"/>
                      </a:moveTo>
                      <a:lnTo>
                        <a:pt x="133" y="23"/>
                      </a:lnTo>
                      <a:lnTo>
                        <a:pt x="132" y="22"/>
                      </a:lnTo>
                      <a:lnTo>
                        <a:pt x="130" y="20"/>
                      </a:lnTo>
                      <a:lnTo>
                        <a:pt x="128" y="19"/>
                      </a:lnTo>
                      <a:lnTo>
                        <a:pt x="125" y="17"/>
                      </a:lnTo>
                      <a:lnTo>
                        <a:pt x="121" y="16"/>
                      </a:lnTo>
                      <a:lnTo>
                        <a:pt x="118" y="16"/>
                      </a:lnTo>
                      <a:lnTo>
                        <a:pt x="113" y="17"/>
                      </a:lnTo>
                      <a:lnTo>
                        <a:pt x="110" y="17"/>
                      </a:lnTo>
                      <a:lnTo>
                        <a:pt x="108" y="17"/>
                      </a:lnTo>
                      <a:lnTo>
                        <a:pt x="105" y="16"/>
                      </a:lnTo>
                      <a:lnTo>
                        <a:pt x="103" y="15"/>
                      </a:lnTo>
                      <a:lnTo>
                        <a:pt x="101" y="14"/>
                      </a:lnTo>
                      <a:lnTo>
                        <a:pt x="99" y="13"/>
                      </a:lnTo>
                      <a:lnTo>
                        <a:pt x="97" y="11"/>
                      </a:lnTo>
                      <a:lnTo>
                        <a:pt x="95" y="9"/>
                      </a:lnTo>
                      <a:lnTo>
                        <a:pt x="93" y="8"/>
                      </a:lnTo>
                      <a:lnTo>
                        <a:pt x="91" y="6"/>
                      </a:lnTo>
                      <a:lnTo>
                        <a:pt x="88" y="4"/>
                      </a:lnTo>
                      <a:lnTo>
                        <a:pt x="85" y="3"/>
                      </a:lnTo>
                      <a:lnTo>
                        <a:pt x="82" y="1"/>
                      </a:lnTo>
                      <a:lnTo>
                        <a:pt x="78" y="0"/>
                      </a:lnTo>
                      <a:lnTo>
                        <a:pt x="73" y="0"/>
                      </a:lnTo>
                      <a:lnTo>
                        <a:pt x="68" y="0"/>
                      </a:lnTo>
                      <a:lnTo>
                        <a:pt x="67" y="0"/>
                      </a:lnTo>
                      <a:lnTo>
                        <a:pt x="65" y="0"/>
                      </a:lnTo>
                      <a:lnTo>
                        <a:pt x="63" y="0"/>
                      </a:lnTo>
                      <a:lnTo>
                        <a:pt x="61" y="0"/>
                      </a:lnTo>
                      <a:lnTo>
                        <a:pt x="59" y="0"/>
                      </a:lnTo>
                      <a:lnTo>
                        <a:pt x="58" y="1"/>
                      </a:lnTo>
                      <a:lnTo>
                        <a:pt x="56" y="1"/>
                      </a:lnTo>
                      <a:lnTo>
                        <a:pt x="54" y="2"/>
                      </a:lnTo>
                      <a:lnTo>
                        <a:pt x="45" y="4"/>
                      </a:lnTo>
                      <a:lnTo>
                        <a:pt x="38" y="7"/>
                      </a:lnTo>
                      <a:lnTo>
                        <a:pt x="31" y="11"/>
                      </a:lnTo>
                      <a:lnTo>
                        <a:pt x="26" y="16"/>
                      </a:lnTo>
                      <a:lnTo>
                        <a:pt x="21" y="21"/>
                      </a:lnTo>
                      <a:lnTo>
                        <a:pt x="16" y="27"/>
                      </a:lnTo>
                      <a:lnTo>
                        <a:pt x="13" y="33"/>
                      </a:lnTo>
                      <a:lnTo>
                        <a:pt x="10" y="39"/>
                      </a:lnTo>
                      <a:lnTo>
                        <a:pt x="7" y="45"/>
                      </a:lnTo>
                      <a:lnTo>
                        <a:pt x="5" y="51"/>
                      </a:lnTo>
                      <a:lnTo>
                        <a:pt x="3" y="57"/>
                      </a:lnTo>
                      <a:lnTo>
                        <a:pt x="2" y="62"/>
                      </a:lnTo>
                      <a:lnTo>
                        <a:pt x="1" y="67"/>
                      </a:lnTo>
                      <a:lnTo>
                        <a:pt x="1" y="71"/>
                      </a:lnTo>
                      <a:lnTo>
                        <a:pt x="0" y="74"/>
                      </a:lnTo>
                      <a:lnTo>
                        <a:pt x="0" y="77"/>
                      </a:lnTo>
                      <a:lnTo>
                        <a:pt x="0" y="76"/>
                      </a:lnTo>
                      <a:lnTo>
                        <a:pt x="1" y="74"/>
                      </a:lnTo>
                      <a:lnTo>
                        <a:pt x="1" y="71"/>
                      </a:lnTo>
                      <a:lnTo>
                        <a:pt x="2" y="68"/>
                      </a:lnTo>
                      <a:lnTo>
                        <a:pt x="4" y="63"/>
                      </a:lnTo>
                      <a:lnTo>
                        <a:pt x="5" y="59"/>
                      </a:lnTo>
                      <a:lnTo>
                        <a:pt x="8" y="53"/>
                      </a:lnTo>
                      <a:lnTo>
                        <a:pt x="10" y="48"/>
                      </a:lnTo>
                      <a:lnTo>
                        <a:pt x="13" y="42"/>
                      </a:lnTo>
                      <a:lnTo>
                        <a:pt x="17" y="36"/>
                      </a:lnTo>
                      <a:lnTo>
                        <a:pt x="21" y="31"/>
                      </a:lnTo>
                      <a:lnTo>
                        <a:pt x="26" y="26"/>
                      </a:lnTo>
                      <a:lnTo>
                        <a:pt x="32" y="21"/>
                      </a:lnTo>
                      <a:lnTo>
                        <a:pt x="38" y="17"/>
                      </a:lnTo>
                      <a:lnTo>
                        <a:pt x="45" y="13"/>
                      </a:lnTo>
                      <a:lnTo>
                        <a:pt x="52" y="11"/>
                      </a:lnTo>
                      <a:lnTo>
                        <a:pt x="55" y="10"/>
                      </a:lnTo>
                      <a:lnTo>
                        <a:pt x="57" y="10"/>
                      </a:lnTo>
                      <a:lnTo>
                        <a:pt x="59" y="10"/>
                      </a:lnTo>
                      <a:lnTo>
                        <a:pt x="61" y="9"/>
                      </a:lnTo>
                      <a:lnTo>
                        <a:pt x="62" y="9"/>
                      </a:lnTo>
                      <a:lnTo>
                        <a:pt x="64" y="9"/>
                      </a:lnTo>
                      <a:lnTo>
                        <a:pt x="66" y="9"/>
                      </a:lnTo>
                      <a:lnTo>
                        <a:pt x="68" y="9"/>
                      </a:lnTo>
                      <a:lnTo>
                        <a:pt x="69" y="9"/>
                      </a:lnTo>
                      <a:lnTo>
                        <a:pt x="70" y="9"/>
                      </a:lnTo>
                      <a:lnTo>
                        <a:pt x="74" y="9"/>
                      </a:lnTo>
                      <a:lnTo>
                        <a:pt x="78" y="10"/>
                      </a:lnTo>
                      <a:lnTo>
                        <a:pt x="81" y="11"/>
                      </a:lnTo>
                      <a:lnTo>
                        <a:pt x="84" y="12"/>
                      </a:lnTo>
                      <a:lnTo>
                        <a:pt x="87" y="13"/>
                      </a:lnTo>
                      <a:lnTo>
                        <a:pt x="89" y="15"/>
                      </a:lnTo>
                      <a:lnTo>
                        <a:pt x="92" y="16"/>
                      </a:lnTo>
                      <a:lnTo>
                        <a:pt x="94" y="17"/>
                      </a:lnTo>
                      <a:lnTo>
                        <a:pt x="96" y="19"/>
                      </a:lnTo>
                      <a:lnTo>
                        <a:pt x="98" y="20"/>
                      </a:lnTo>
                      <a:lnTo>
                        <a:pt x="99" y="21"/>
                      </a:lnTo>
                      <a:lnTo>
                        <a:pt x="101" y="22"/>
                      </a:lnTo>
                      <a:lnTo>
                        <a:pt x="103" y="23"/>
                      </a:lnTo>
                      <a:lnTo>
                        <a:pt x="105" y="23"/>
                      </a:lnTo>
                      <a:lnTo>
                        <a:pt x="107" y="23"/>
                      </a:lnTo>
                      <a:lnTo>
                        <a:pt x="109" y="22"/>
                      </a:lnTo>
                      <a:lnTo>
                        <a:pt x="110" y="22"/>
                      </a:lnTo>
                      <a:lnTo>
                        <a:pt x="112" y="21"/>
                      </a:lnTo>
                      <a:lnTo>
                        <a:pt x="113" y="21"/>
                      </a:lnTo>
                      <a:lnTo>
                        <a:pt x="114" y="21"/>
                      </a:lnTo>
                      <a:lnTo>
                        <a:pt x="116" y="20"/>
                      </a:lnTo>
                      <a:lnTo>
                        <a:pt x="117" y="20"/>
                      </a:lnTo>
                      <a:lnTo>
                        <a:pt x="118" y="20"/>
                      </a:lnTo>
                      <a:lnTo>
                        <a:pt x="120" y="20"/>
                      </a:lnTo>
                      <a:lnTo>
                        <a:pt x="121" y="20"/>
                      </a:lnTo>
                      <a:lnTo>
                        <a:pt x="123" y="20"/>
                      </a:lnTo>
                      <a:lnTo>
                        <a:pt x="124" y="21"/>
                      </a:lnTo>
                      <a:lnTo>
                        <a:pt x="126" y="21"/>
                      </a:lnTo>
                      <a:lnTo>
                        <a:pt x="128" y="21"/>
                      </a:lnTo>
                      <a:lnTo>
                        <a:pt x="129" y="22"/>
                      </a:lnTo>
                      <a:lnTo>
                        <a:pt x="131" y="23"/>
                      </a:lnTo>
                      <a:lnTo>
                        <a:pt x="133"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36" name="Freeform 2155">
                  <a:extLst>
                    <a:ext uri="{FF2B5EF4-FFF2-40B4-BE49-F238E27FC236}">
                      <a16:creationId xmlns:a16="http://schemas.microsoft.com/office/drawing/2014/main" id="{08576425-5B7E-4662-BED4-54F5CF860193}"/>
                    </a:ext>
                  </a:extLst>
                </p:cNvPr>
                <p:cNvSpPr>
                  <a:spLocks/>
                </p:cNvSpPr>
                <p:nvPr/>
              </p:nvSpPr>
              <p:spPr bwMode="auto">
                <a:xfrm>
                  <a:off x="1264" y="238"/>
                  <a:ext cx="16" cy="16"/>
                </a:xfrm>
                <a:custGeom>
                  <a:avLst/>
                  <a:gdLst>
                    <a:gd name="T0" fmla="*/ 16 w 16"/>
                    <a:gd name="T1" fmla="*/ 0 h 16"/>
                    <a:gd name="T2" fmla="*/ 16 w 16"/>
                    <a:gd name="T3" fmla="*/ 0 h 16"/>
                    <a:gd name="T4" fmla="*/ 16 w 16"/>
                    <a:gd name="T5" fmla="*/ 1 h 16"/>
                    <a:gd name="T6" fmla="*/ 15 w 16"/>
                    <a:gd name="T7" fmla="*/ 3 h 16"/>
                    <a:gd name="T8" fmla="*/ 14 w 16"/>
                    <a:gd name="T9" fmla="*/ 5 h 16"/>
                    <a:gd name="T10" fmla="*/ 11 w 16"/>
                    <a:gd name="T11" fmla="*/ 7 h 16"/>
                    <a:gd name="T12" fmla="*/ 9 w 16"/>
                    <a:gd name="T13" fmla="*/ 9 h 16"/>
                    <a:gd name="T14" fmla="*/ 5 w 16"/>
                    <a:gd name="T15" fmla="*/ 11 h 16"/>
                    <a:gd name="T16" fmla="*/ 0 w 16"/>
                    <a:gd name="T17" fmla="*/ 12 h 16"/>
                    <a:gd name="T18" fmla="*/ 7 w 16"/>
                    <a:gd name="T19" fmla="*/ 16 h 16"/>
                    <a:gd name="T20" fmla="*/ 8 w 16"/>
                    <a:gd name="T21" fmla="*/ 16 h 16"/>
                    <a:gd name="T22" fmla="*/ 9 w 16"/>
                    <a:gd name="T23" fmla="*/ 15 h 16"/>
                    <a:gd name="T24" fmla="*/ 10 w 16"/>
                    <a:gd name="T25" fmla="*/ 15 h 16"/>
                    <a:gd name="T26" fmla="*/ 12 w 16"/>
                    <a:gd name="T27" fmla="*/ 14 h 16"/>
                    <a:gd name="T28" fmla="*/ 14 w 16"/>
                    <a:gd name="T29" fmla="*/ 12 h 16"/>
                    <a:gd name="T30" fmla="*/ 15 w 16"/>
                    <a:gd name="T31" fmla="*/ 9 h 16"/>
                    <a:gd name="T32" fmla="*/ 16 w 16"/>
                    <a:gd name="T33" fmla="*/ 5 h 16"/>
                    <a:gd name="T34" fmla="*/ 16 w 16"/>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6" h="16">
                      <a:moveTo>
                        <a:pt x="16" y="0"/>
                      </a:moveTo>
                      <a:lnTo>
                        <a:pt x="16" y="0"/>
                      </a:lnTo>
                      <a:lnTo>
                        <a:pt x="16" y="1"/>
                      </a:lnTo>
                      <a:lnTo>
                        <a:pt x="15" y="3"/>
                      </a:lnTo>
                      <a:lnTo>
                        <a:pt x="14" y="5"/>
                      </a:lnTo>
                      <a:lnTo>
                        <a:pt x="11" y="7"/>
                      </a:lnTo>
                      <a:lnTo>
                        <a:pt x="9" y="9"/>
                      </a:lnTo>
                      <a:lnTo>
                        <a:pt x="5" y="11"/>
                      </a:lnTo>
                      <a:lnTo>
                        <a:pt x="0" y="12"/>
                      </a:lnTo>
                      <a:lnTo>
                        <a:pt x="7" y="16"/>
                      </a:lnTo>
                      <a:lnTo>
                        <a:pt x="8" y="16"/>
                      </a:lnTo>
                      <a:lnTo>
                        <a:pt x="9" y="15"/>
                      </a:lnTo>
                      <a:lnTo>
                        <a:pt x="10" y="15"/>
                      </a:lnTo>
                      <a:lnTo>
                        <a:pt x="12" y="14"/>
                      </a:lnTo>
                      <a:lnTo>
                        <a:pt x="14" y="12"/>
                      </a:lnTo>
                      <a:lnTo>
                        <a:pt x="15" y="9"/>
                      </a:lnTo>
                      <a:lnTo>
                        <a:pt x="16" y="5"/>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37" name="Freeform 2156">
                  <a:extLst>
                    <a:ext uri="{FF2B5EF4-FFF2-40B4-BE49-F238E27FC236}">
                      <a16:creationId xmlns:a16="http://schemas.microsoft.com/office/drawing/2014/main" id="{B2293210-9773-47D0-9EED-509BC6A2420B}"/>
                    </a:ext>
                  </a:extLst>
                </p:cNvPr>
                <p:cNvSpPr>
                  <a:spLocks/>
                </p:cNvSpPr>
                <p:nvPr/>
              </p:nvSpPr>
              <p:spPr bwMode="auto">
                <a:xfrm>
                  <a:off x="1213" y="259"/>
                  <a:ext cx="35" cy="12"/>
                </a:xfrm>
                <a:custGeom>
                  <a:avLst/>
                  <a:gdLst>
                    <a:gd name="T0" fmla="*/ 34 w 35"/>
                    <a:gd name="T1" fmla="*/ 2 h 12"/>
                    <a:gd name="T2" fmla="*/ 34 w 35"/>
                    <a:gd name="T3" fmla="*/ 3 h 12"/>
                    <a:gd name="T4" fmla="*/ 33 w 35"/>
                    <a:gd name="T5" fmla="*/ 3 h 12"/>
                    <a:gd name="T6" fmla="*/ 33 w 35"/>
                    <a:gd name="T7" fmla="*/ 3 h 12"/>
                    <a:gd name="T8" fmla="*/ 32 w 35"/>
                    <a:gd name="T9" fmla="*/ 4 h 12"/>
                    <a:gd name="T10" fmla="*/ 30 w 35"/>
                    <a:gd name="T11" fmla="*/ 4 h 12"/>
                    <a:gd name="T12" fmla="*/ 29 w 35"/>
                    <a:gd name="T13" fmla="*/ 5 h 12"/>
                    <a:gd name="T14" fmla="*/ 27 w 35"/>
                    <a:gd name="T15" fmla="*/ 5 h 12"/>
                    <a:gd name="T16" fmla="*/ 25 w 35"/>
                    <a:gd name="T17" fmla="*/ 6 h 12"/>
                    <a:gd name="T18" fmla="*/ 23 w 35"/>
                    <a:gd name="T19" fmla="*/ 6 h 12"/>
                    <a:gd name="T20" fmla="*/ 20 w 35"/>
                    <a:gd name="T21" fmla="*/ 6 h 12"/>
                    <a:gd name="T22" fmla="*/ 18 w 35"/>
                    <a:gd name="T23" fmla="*/ 6 h 12"/>
                    <a:gd name="T24" fmla="*/ 15 w 35"/>
                    <a:gd name="T25" fmla="*/ 5 h 12"/>
                    <a:gd name="T26" fmla="*/ 13 w 35"/>
                    <a:gd name="T27" fmla="*/ 5 h 12"/>
                    <a:gd name="T28" fmla="*/ 10 w 35"/>
                    <a:gd name="T29" fmla="*/ 4 h 12"/>
                    <a:gd name="T30" fmla="*/ 7 w 35"/>
                    <a:gd name="T31" fmla="*/ 2 h 12"/>
                    <a:gd name="T32" fmla="*/ 4 w 35"/>
                    <a:gd name="T33" fmla="*/ 0 h 12"/>
                    <a:gd name="T34" fmla="*/ 0 w 35"/>
                    <a:gd name="T35" fmla="*/ 10 h 12"/>
                    <a:gd name="T36" fmla="*/ 0 w 35"/>
                    <a:gd name="T37" fmla="*/ 10 h 12"/>
                    <a:gd name="T38" fmla="*/ 1 w 35"/>
                    <a:gd name="T39" fmla="*/ 11 h 12"/>
                    <a:gd name="T40" fmla="*/ 2 w 35"/>
                    <a:gd name="T41" fmla="*/ 11 h 12"/>
                    <a:gd name="T42" fmla="*/ 3 w 35"/>
                    <a:gd name="T43" fmla="*/ 11 h 12"/>
                    <a:gd name="T44" fmla="*/ 5 w 35"/>
                    <a:gd name="T45" fmla="*/ 12 h 12"/>
                    <a:gd name="T46" fmla="*/ 7 w 35"/>
                    <a:gd name="T47" fmla="*/ 12 h 12"/>
                    <a:gd name="T48" fmla="*/ 9 w 35"/>
                    <a:gd name="T49" fmla="*/ 12 h 12"/>
                    <a:gd name="T50" fmla="*/ 11 w 35"/>
                    <a:gd name="T51" fmla="*/ 12 h 12"/>
                    <a:gd name="T52" fmla="*/ 14 w 35"/>
                    <a:gd name="T53" fmla="*/ 12 h 12"/>
                    <a:gd name="T54" fmla="*/ 17 w 35"/>
                    <a:gd name="T55" fmla="*/ 12 h 12"/>
                    <a:gd name="T56" fmla="*/ 19 w 35"/>
                    <a:gd name="T57" fmla="*/ 12 h 12"/>
                    <a:gd name="T58" fmla="*/ 23 w 35"/>
                    <a:gd name="T59" fmla="*/ 11 h 12"/>
                    <a:gd name="T60" fmla="*/ 25 w 35"/>
                    <a:gd name="T61" fmla="*/ 10 h 12"/>
                    <a:gd name="T62" fmla="*/ 29 w 35"/>
                    <a:gd name="T63" fmla="*/ 9 h 12"/>
                    <a:gd name="T64" fmla="*/ 32 w 35"/>
                    <a:gd name="T65" fmla="*/ 8 h 12"/>
                    <a:gd name="T66" fmla="*/ 35 w 35"/>
                    <a:gd name="T67" fmla="*/ 6 h 12"/>
                    <a:gd name="T68" fmla="*/ 34 w 35"/>
                    <a:gd name="T69" fmla="*/ 2 h 1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5" h="12">
                      <a:moveTo>
                        <a:pt x="34" y="2"/>
                      </a:moveTo>
                      <a:lnTo>
                        <a:pt x="34" y="3"/>
                      </a:lnTo>
                      <a:lnTo>
                        <a:pt x="33" y="3"/>
                      </a:lnTo>
                      <a:lnTo>
                        <a:pt x="32" y="4"/>
                      </a:lnTo>
                      <a:lnTo>
                        <a:pt x="30" y="4"/>
                      </a:lnTo>
                      <a:lnTo>
                        <a:pt x="29" y="5"/>
                      </a:lnTo>
                      <a:lnTo>
                        <a:pt x="27" y="5"/>
                      </a:lnTo>
                      <a:lnTo>
                        <a:pt x="25" y="6"/>
                      </a:lnTo>
                      <a:lnTo>
                        <a:pt x="23" y="6"/>
                      </a:lnTo>
                      <a:lnTo>
                        <a:pt x="20" y="6"/>
                      </a:lnTo>
                      <a:lnTo>
                        <a:pt x="18" y="6"/>
                      </a:lnTo>
                      <a:lnTo>
                        <a:pt x="15" y="5"/>
                      </a:lnTo>
                      <a:lnTo>
                        <a:pt x="13" y="5"/>
                      </a:lnTo>
                      <a:lnTo>
                        <a:pt x="10" y="4"/>
                      </a:lnTo>
                      <a:lnTo>
                        <a:pt x="7" y="2"/>
                      </a:lnTo>
                      <a:lnTo>
                        <a:pt x="4" y="0"/>
                      </a:lnTo>
                      <a:lnTo>
                        <a:pt x="0" y="10"/>
                      </a:lnTo>
                      <a:lnTo>
                        <a:pt x="1" y="11"/>
                      </a:lnTo>
                      <a:lnTo>
                        <a:pt x="2" y="11"/>
                      </a:lnTo>
                      <a:lnTo>
                        <a:pt x="3" y="11"/>
                      </a:lnTo>
                      <a:lnTo>
                        <a:pt x="5" y="12"/>
                      </a:lnTo>
                      <a:lnTo>
                        <a:pt x="7" y="12"/>
                      </a:lnTo>
                      <a:lnTo>
                        <a:pt x="9" y="12"/>
                      </a:lnTo>
                      <a:lnTo>
                        <a:pt x="11" y="12"/>
                      </a:lnTo>
                      <a:lnTo>
                        <a:pt x="14" y="12"/>
                      </a:lnTo>
                      <a:lnTo>
                        <a:pt x="17" y="12"/>
                      </a:lnTo>
                      <a:lnTo>
                        <a:pt x="19" y="12"/>
                      </a:lnTo>
                      <a:lnTo>
                        <a:pt x="23" y="11"/>
                      </a:lnTo>
                      <a:lnTo>
                        <a:pt x="25" y="10"/>
                      </a:lnTo>
                      <a:lnTo>
                        <a:pt x="29" y="9"/>
                      </a:lnTo>
                      <a:lnTo>
                        <a:pt x="32" y="8"/>
                      </a:lnTo>
                      <a:lnTo>
                        <a:pt x="35" y="6"/>
                      </a:lnTo>
                      <a:lnTo>
                        <a:pt x="34"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119" name="Text Box 2064">
              <a:extLst>
                <a:ext uri="{FF2B5EF4-FFF2-40B4-BE49-F238E27FC236}">
                  <a16:creationId xmlns:a16="http://schemas.microsoft.com/office/drawing/2014/main" id="{8E9F82FC-C0AE-40C5-8CC8-23D0EAF51264}"/>
                </a:ext>
              </a:extLst>
            </p:cNvPr>
            <p:cNvSpPr txBox="1">
              <a:spLocks noChangeArrowheads="1"/>
            </p:cNvSpPr>
            <p:nvPr/>
          </p:nvSpPr>
          <p:spPr bwMode="auto">
            <a:xfrm>
              <a:off x="1650661" y="5676791"/>
              <a:ext cx="1524038" cy="525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en-US" sz="1400" b="1" dirty="0">
                  <a:solidFill>
                    <a:srgbClr val="000000"/>
                  </a:solidFill>
                  <a:latin typeface="Calibri" panose="020F0502020204030204" pitchFamily="34" charset="0"/>
                  <a:cs typeface="Calibri" panose="020F0502020204030204" pitchFamily="34" charset="0"/>
                </a:rPr>
                <a:t>LC-MS-MS/MS</a:t>
              </a:r>
            </a:p>
            <a:p>
              <a:pPr algn="ctr">
                <a:spcBef>
                  <a:spcPct val="0"/>
                </a:spcBef>
                <a:buFontTx/>
                <a:buNone/>
              </a:pPr>
              <a:r>
                <a:rPr lang="en-US" altLang="en-US" sz="1400" b="1" dirty="0">
                  <a:solidFill>
                    <a:srgbClr val="000000"/>
                  </a:solidFill>
                  <a:latin typeface="Calibri" panose="020F0502020204030204" pitchFamily="34" charset="0"/>
                  <a:cs typeface="Calibri" panose="020F0502020204030204" pitchFamily="34" charset="0"/>
                </a:rPr>
                <a:t>MRM</a:t>
              </a:r>
            </a:p>
          </p:txBody>
        </p:sp>
      </p:grpSp>
      <p:grpSp>
        <p:nvGrpSpPr>
          <p:cNvPr id="22" name="Group 21">
            <a:extLst>
              <a:ext uri="{FF2B5EF4-FFF2-40B4-BE49-F238E27FC236}">
                <a16:creationId xmlns:a16="http://schemas.microsoft.com/office/drawing/2014/main" id="{CC674EE2-1ED5-4B4F-9798-FFB586276B23}"/>
              </a:ext>
            </a:extLst>
          </p:cNvPr>
          <p:cNvGrpSpPr/>
          <p:nvPr/>
        </p:nvGrpSpPr>
        <p:grpSpPr>
          <a:xfrm>
            <a:off x="3476691" y="873513"/>
            <a:ext cx="2906172" cy="5816648"/>
            <a:chOff x="3476691" y="873513"/>
            <a:chExt cx="2906172" cy="5816648"/>
          </a:xfrm>
        </p:grpSpPr>
        <p:sp>
          <p:nvSpPr>
            <p:cNvPr id="3094" name="Oval 2093">
              <a:extLst>
                <a:ext uri="{FF2B5EF4-FFF2-40B4-BE49-F238E27FC236}">
                  <a16:creationId xmlns:a16="http://schemas.microsoft.com/office/drawing/2014/main" id="{883BD839-5CC5-4C10-9249-7812115BD3BB}"/>
                </a:ext>
              </a:extLst>
            </p:cNvPr>
            <p:cNvSpPr>
              <a:spLocks noChangeArrowheads="1"/>
            </p:cNvSpPr>
            <p:nvPr/>
          </p:nvSpPr>
          <p:spPr bwMode="auto">
            <a:xfrm>
              <a:off x="4170217" y="3204688"/>
              <a:ext cx="961168" cy="472803"/>
            </a:xfrm>
            <a:prstGeom prst="ellipse">
              <a:avLst/>
            </a:prstGeom>
            <a:gradFill rotWithShape="1">
              <a:gsLst>
                <a:gs pos="0">
                  <a:srgbClr val="6C6C6C"/>
                </a:gs>
                <a:gs pos="50000">
                  <a:srgbClr val="EAEAEA"/>
                </a:gs>
                <a:gs pos="100000">
                  <a:srgbClr val="6C6C6C"/>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400" b="1" dirty="0">
                  <a:latin typeface="Calibri" panose="020F0502020204030204" pitchFamily="34" charset="0"/>
                  <a:cs typeface="Calibri" panose="020F0502020204030204" pitchFamily="34" charset="0"/>
                </a:rPr>
                <a:t>Proteins</a:t>
              </a:r>
            </a:p>
          </p:txBody>
        </p:sp>
        <p:sp>
          <p:nvSpPr>
            <p:cNvPr id="3095" name="AutoShape 2094">
              <a:extLst>
                <a:ext uri="{FF2B5EF4-FFF2-40B4-BE49-F238E27FC236}">
                  <a16:creationId xmlns:a16="http://schemas.microsoft.com/office/drawing/2014/main" id="{25CCE545-D833-4039-AC14-000F9872BC32}"/>
                </a:ext>
              </a:extLst>
            </p:cNvPr>
            <p:cNvSpPr>
              <a:spLocks noChangeArrowheads="1"/>
            </p:cNvSpPr>
            <p:nvPr/>
          </p:nvSpPr>
          <p:spPr bwMode="auto">
            <a:xfrm>
              <a:off x="4170755" y="4422781"/>
              <a:ext cx="989019" cy="437043"/>
            </a:xfrm>
            <a:prstGeom prst="flowChartPreparation">
              <a:avLst/>
            </a:prstGeom>
            <a:gradFill rotWithShape="1">
              <a:gsLst>
                <a:gs pos="0">
                  <a:srgbClr val="6C6C6C"/>
                </a:gs>
                <a:gs pos="50000">
                  <a:srgbClr val="EAEAEA"/>
                </a:gs>
                <a:gs pos="100000">
                  <a:srgbClr val="6C6C6C"/>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400" b="1">
                  <a:latin typeface="Calibri" panose="020F0502020204030204" pitchFamily="34" charset="0"/>
                  <a:cs typeface="Calibri" panose="020F0502020204030204" pitchFamily="34" charset="0"/>
                </a:rPr>
                <a:t>Peptides</a:t>
              </a:r>
            </a:p>
          </p:txBody>
        </p:sp>
        <p:sp>
          <p:nvSpPr>
            <p:cNvPr id="3097" name="TextBox 113">
              <a:extLst>
                <a:ext uri="{FF2B5EF4-FFF2-40B4-BE49-F238E27FC236}">
                  <a16:creationId xmlns:a16="http://schemas.microsoft.com/office/drawing/2014/main" id="{2B7A6C96-8CC5-416D-9515-6FA7CAEA37FA}"/>
                </a:ext>
              </a:extLst>
            </p:cNvPr>
            <p:cNvSpPr txBox="1">
              <a:spLocks noChangeArrowheads="1"/>
            </p:cNvSpPr>
            <p:nvPr/>
          </p:nvSpPr>
          <p:spPr bwMode="auto">
            <a:xfrm>
              <a:off x="3476691" y="873513"/>
              <a:ext cx="259683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600" b="1" dirty="0">
                  <a:latin typeface="Calibri" panose="020F0502020204030204" pitchFamily="34" charset="0"/>
                  <a:cs typeface="Calibri" panose="020F0502020204030204" pitchFamily="34" charset="0"/>
                </a:rPr>
                <a:t>Protein or Peptide Labeling</a:t>
              </a:r>
            </a:p>
          </p:txBody>
        </p:sp>
        <p:grpSp>
          <p:nvGrpSpPr>
            <p:cNvPr id="3102" name="Group 608">
              <a:extLst>
                <a:ext uri="{FF2B5EF4-FFF2-40B4-BE49-F238E27FC236}">
                  <a16:creationId xmlns:a16="http://schemas.microsoft.com/office/drawing/2014/main" id="{8E218320-1591-4BE5-9C0F-7A2FF82E7B14}"/>
                </a:ext>
              </a:extLst>
            </p:cNvPr>
            <p:cNvGrpSpPr>
              <a:grpSpLocks/>
            </p:cNvGrpSpPr>
            <p:nvPr/>
          </p:nvGrpSpPr>
          <p:grpSpPr bwMode="auto">
            <a:xfrm>
              <a:off x="3929773" y="1307777"/>
              <a:ext cx="1496819" cy="633934"/>
              <a:chOff x="935107" y="144775"/>
              <a:chExt cx="1496810" cy="634029"/>
            </a:xfrm>
          </p:grpSpPr>
          <p:grpSp>
            <p:nvGrpSpPr>
              <p:cNvPr id="3214" name="Group 609">
                <a:extLst>
                  <a:ext uri="{FF2B5EF4-FFF2-40B4-BE49-F238E27FC236}">
                    <a16:creationId xmlns:a16="http://schemas.microsoft.com/office/drawing/2014/main" id="{07233CBF-A6E7-49E0-BDC4-CFE07EF8EB1F}"/>
                  </a:ext>
                </a:extLst>
              </p:cNvPr>
              <p:cNvGrpSpPr>
                <a:grpSpLocks/>
              </p:cNvGrpSpPr>
              <p:nvPr/>
            </p:nvGrpSpPr>
            <p:grpSpPr bwMode="auto">
              <a:xfrm>
                <a:off x="935107" y="498061"/>
                <a:ext cx="1421996" cy="280743"/>
                <a:chOff x="935106" y="498061"/>
                <a:chExt cx="1607595" cy="287583"/>
              </a:xfrm>
            </p:grpSpPr>
            <p:sp>
              <p:nvSpPr>
                <p:cNvPr id="3297" name="Oval 2085">
                  <a:extLst>
                    <a:ext uri="{FF2B5EF4-FFF2-40B4-BE49-F238E27FC236}">
                      <a16:creationId xmlns:a16="http://schemas.microsoft.com/office/drawing/2014/main" id="{21942C52-4716-4A25-9EC1-45B71E8CDEDA}"/>
                    </a:ext>
                  </a:extLst>
                </p:cNvPr>
                <p:cNvSpPr>
                  <a:spLocks noChangeArrowheads="1"/>
                </p:cNvSpPr>
                <p:nvPr/>
              </p:nvSpPr>
              <p:spPr bwMode="auto">
                <a:xfrm>
                  <a:off x="1858620" y="574491"/>
                  <a:ext cx="681864" cy="211153"/>
                </a:xfrm>
                <a:prstGeom prst="ellipse">
                  <a:avLst/>
                </a:prstGeom>
                <a:solidFill>
                  <a:srgbClr val="FF7C8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400">
                    <a:latin typeface="Calibri" panose="020F0502020204030204" pitchFamily="34" charset="0"/>
                    <a:cs typeface="Calibri" panose="020F0502020204030204" pitchFamily="34" charset="0"/>
                  </a:endParaRPr>
                </a:p>
              </p:txBody>
            </p:sp>
            <p:sp>
              <p:nvSpPr>
                <p:cNvPr id="3298" name="Oval 2086">
                  <a:extLst>
                    <a:ext uri="{FF2B5EF4-FFF2-40B4-BE49-F238E27FC236}">
                      <a16:creationId xmlns:a16="http://schemas.microsoft.com/office/drawing/2014/main" id="{9DF7A686-55F3-4C7B-8156-CDF285F65A59}"/>
                    </a:ext>
                  </a:extLst>
                </p:cNvPr>
                <p:cNvSpPr>
                  <a:spLocks noChangeArrowheads="1"/>
                </p:cNvSpPr>
                <p:nvPr/>
              </p:nvSpPr>
              <p:spPr bwMode="auto">
                <a:xfrm>
                  <a:off x="1858620" y="498061"/>
                  <a:ext cx="681864" cy="211153"/>
                </a:xfrm>
                <a:prstGeom prst="ellipse">
                  <a:avLst/>
                </a:prstGeom>
                <a:noFill/>
                <a:ln w="127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400">
                    <a:latin typeface="Calibri" panose="020F0502020204030204" pitchFamily="34" charset="0"/>
                    <a:cs typeface="Calibri" panose="020F0502020204030204" pitchFamily="34" charset="0"/>
                  </a:endParaRPr>
                </a:p>
              </p:txBody>
            </p:sp>
            <p:sp>
              <p:nvSpPr>
                <p:cNvPr id="3299" name="Freeform 2087">
                  <a:extLst>
                    <a:ext uri="{FF2B5EF4-FFF2-40B4-BE49-F238E27FC236}">
                      <a16:creationId xmlns:a16="http://schemas.microsoft.com/office/drawing/2014/main" id="{C13C9D4D-E16E-4A55-BC3C-362A8046A245}"/>
                    </a:ext>
                  </a:extLst>
                </p:cNvPr>
                <p:cNvSpPr>
                  <a:spLocks/>
                </p:cNvSpPr>
                <p:nvPr/>
              </p:nvSpPr>
              <p:spPr bwMode="auto">
                <a:xfrm>
                  <a:off x="1859728" y="586150"/>
                  <a:ext cx="2217" cy="71248"/>
                </a:xfrm>
                <a:custGeom>
                  <a:avLst/>
                  <a:gdLst>
                    <a:gd name="T0" fmla="*/ 2457545 w 2"/>
                    <a:gd name="T1" fmla="*/ 0 h 61"/>
                    <a:gd name="T2" fmla="*/ 0 w 2"/>
                    <a:gd name="T3" fmla="*/ 83217664 h 61"/>
                    <a:gd name="T4" fmla="*/ 0 60000 65536"/>
                    <a:gd name="T5" fmla="*/ 0 60000 65536"/>
                  </a:gdLst>
                  <a:ahLst/>
                  <a:cxnLst>
                    <a:cxn ang="T4">
                      <a:pos x="T0" y="T1"/>
                    </a:cxn>
                    <a:cxn ang="T5">
                      <a:pos x="T2" y="T3"/>
                    </a:cxn>
                  </a:cxnLst>
                  <a:rect l="0" t="0" r="r" b="b"/>
                  <a:pathLst>
                    <a:path w="2" h="61">
                      <a:moveTo>
                        <a:pt x="2" y="0"/>
                      </a:moveTo>
                      <a:lnTo>
                        <a:pt x="0" y="61"/>
                      </a:lnTo>
                    </a:path>
                  </a:pathLst>
                </a:custGeom>
                <a:noFill/>
                <a:ln w="12700" cmpd="sng">
                  <a:solidFill>
                    <a:srgbClr val="00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00" name="Freeform 2088">
                  <a:extLst>
                    <a:ext uri="{FF2B5EF4-FFF2-40B4-BE49-F238E27FC236}">
                      <a16:creationId xmlns:a16="http://schemas.microsoft.com/office/drawing/2014/main" id="{89EF0E00-550E-4B3F-86EF-DD0277BBD8A7}"/>
                    </a:ext>
                  </a:extLst>
                </p:cNvPr>
                <p:cNvSpPr>
                  <a:spLocks/>
                </p:cNvSpPr>
                <p:nvPr/>
              </p:nvSpPr>
              <p:spPr bwMode="auto">
                <a:xfrm>
                  <a:off x="2540484" y="604286"/>
                  <a:ext cx="2217" cy="71248"/>
                </a:xfrm>
                <a:custGeom>
                  <a:avLst/>
                  <a:gdLst>
                    <a:gd name="T0" fmla="*/ 2457545 w 2"/>
                    <a:gd name="T1" fmla="*/ 0 h 61"/>
                    <a:gd name="T2" fmla="*/ 0 w 2"/>
                    <a:gd name="T3" fmla="*/ 83217664 h 61"/>
                    <a:gd name="T4" fmla="*/ 0 60000 65536"/>
                    <a:gd name="T5" fmla="*/ 0 60000 65536"/>
                  </a:gdLst>
                  <a:ahLst/>
                  <a:cxnLst>
                    <a:cxn ang="T4">
                      <a:pos x="T0" y="T1"/>
                    </a:cxn>
                    <a:cxn ang="T5">
                      <a:pos x="T2" y="T3"/>
                    </a:cxn>
                  </a:cxnLst>
                  <a:rect l="0" t="0" r="r" b="b"/>
                  <a:pathLst>
                    <a:path w="2" h="61">
                      <a:moveTo>
                        <a:pt x="2" y="0"/>
                      </a:moveTo>
                      <a:lnTo>
                        <a:pt x="0" y="61"/>
                      </a:lnTo>
                    </a:path>
                  </a:pathLst>
                </a:custGeom>
                <a:noFill/>
                <a:ln w="12700" cmpd="sng">
                  <a:solidFill>
                    <a:srgbClr val="00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01" name="Oval 2089">
                  <a:extLst>
                    <a:ext uri="{FF2B5EF4-FFF2-40B4-BE49-F238E27FC236}">
                      <a16:creationId xmlns:a16="http://schemas.microsoft.com/office/drawing/2014/main" id="{732D1248-4211-42FD-A1FB-D03FBE5C7CA1}"/>
                    </a:ext>
                  </a:extLst>
                </p:cNvPr>
                <p:cNvSpPr>
                  <a:spLocks noChangeArrowheads="1"/>
                </p:cNvSpPr>
                <p:nvPr/>
              </p:nvSpPr>
              <p:spPr bwMode="auto">
                <a:xfrm>
                  <a:off x="935106" y="574491"/>
                  <a:ext cx="681864" cy="211153"/>
                </a:xfrm>
                <a:prstGeom prst="ellipse">
                  <a:avLst/>
                </a:prstGeom>
                <a:solidFill>
                  <a:srgbClr val="92D05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en-US" altLang="en-US" sz="1400">
                    <a:latin typeface="Calibri" panose="020F0502020204030204" pitchFamily="34" charset="0"/>
                    <a:ea typeface="宋体" panose="02010600030101010101" pitchFamily="2" charset="-122"/>
                    <a:cs typeface="Calibri" panose="020F0502020204030204" pitchFamily="34" charset="0"/>
                  </a:endParaRPr>
                </a:p>
              </p:txBody>
            </p:sp>
            <p:sp>
              <p:nvSpPr>
                <p:cNvPr id="3302" name="Oval 2090">
                  <a:extLst>
                    <a:ext uri="{FF2B5EF4-FFF2-40B4-BE49-F238E27FC236}">
                      <a16:creationId xmlns:a16="http://schemas.microsoft.com/office/drawing/2014/main" id="{98D958BB-2E7F-45FF-8F9D-4164069B4B73}"/>
                    </a:ext>
                  </a:extLst>
                </p:cNvPr>
                <p:cNvSpPr>
                  <a:spLocks noChangeArrowheads="1"/>
                </p:cNvSpPr>
                <p:nvPr/>
              </p:nvSpPr>
              <p:spPr bwMode="auto">
                <a:xfrm>
                  <a:off x="935106" y="498061"/>
                  <a:ext cx="681864" cy="211153"/>
                </a:xfrm>
                <a:prstGeom prst="ellipse">
                  <a:avLst/>
                </a:prstGeom>
                <a:noFill/>
                <a:ln w="127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400">
                    <a:latin typeface="Calibri" panose="020F0502020204030204" pitchFamily="34" charset="0"/>
                    <a:cs typeface="Calibri" panose="020F0502020204030204" pitchFamily="34" charset="0"/>
                  </a:endParaRPr>
                </a:p>
              </p:txBody>
            </p:sp>
            <p:sp>
              <p:nvSpPr>
                <p:cNvPr id="3303" name="Freeform 2091">
                  <a:extLst>
                    <a:ext uri="{FF2B5EF4-FFF2-40B4-BE49-F238E27FC236}">
                      <a16:creationId xmlns:a16="http://schemas.microsoft.com/office/drawing/2014/main" id="{54771CCF-8451-4174-A623-AB9484A0C4EB}"/>
                    </a:ext>
                  </a:extLst>
                </p:cNvPr>
                <p:cNvSpPr>
                  <a:spLocks/>
                </p:cNvSpPr>
                <p:nvPr/>
              </p:nvSpPr>
              <p:spPr bwMode="auto">
                <a:xfrm>
                  <a:off x="936215" y="586150"/>
                  <a:ext cx="1109" cy="71248"/>
                </a:xfrm>
                <a:custGeom>
                  <a:avLst/>
                  <a:gdLst>
                    <a:gd name="T0" fmla="*/ 614941 w 2"/>
                    <a:gd name="T1" fmla="*/ 0 h 61"/>
                    <a:gd name="T2" fmla="*/ 0 w 2"/>
                    <a:gd name="T3" fmla="*/ 83217664 h 61"/>
                    <a:gd name="T4" fmla="*/ 0 60000 65536"/>
                    <a:gd name="T5" fmla="*/ 0 60000 65536"/>
                  </a:gdLst>
                  <a:ahLst/>
                  <a:cxnLst>
                    <a:cxn ang="T4">
                      <a:pos x="T0" y="T1"/>
                    </a:cxn>
                    <a:cxn ang="T5">
                      <a:pos x="T2" y="T3"/>
                    </a:cxn>
                  </a:cxnLst>
                  <a:rect l="0" t="0" r="r" b="b"/>
                  <a:pathLst>
                    <a:path w="2" h="61">
                      <a:moveTo>
                        <a:pt x="2" y="0"/>
                      </a:moveTo>
                      <a:lnTo>
                        <a:pt x="0" y="61"/>
                      </a:lnTo>
                    </a:path>
                  </a:pathLst>
                </a:custGeom>
                <a:noFill/>
                <a:ln w="12700" cmpd="sng">
                  <a:solidFill>
                    <a:srgbClr val="00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04" name="Freeform 2092">
                  <a:extLst>
                    <a:ext uri="{FF2B5EF4-FFF2-40B4-BE49-F238E27FC236}">
                      <a16:creationId xmlns:a16="http://schemas.microsoft.com/office/drawing/2014/main" id="{C0494A10-F70D-45D0-912D-42F7E1CEF9FB}"/>
                    </a:ext>
                  </a:extLst>
                </p:cNvPr>
                <p:cNvSpPr>
                  <a:spLocks/>
                </p:cNvSpPr>
                <p:nvPr/>
              </p:nvSpPr>
              <p:spPr bwMode="auto">
                <a:xfrm>
                  <a:off x="1616970" y="610762"/>
                  <a:ext cx="1109" cy="71248"/>
                </a:xfrm>
                <a:custGeom>
                  <a:avLst/>
                  <a:gdLst>
                    <a:gd name="T0" fmla="*/ 614941 w 2"/>
                    <a:gd name="T1" fmla="*/ 0 h 61"/>
                    <a:gd name="T2" fmla="*/ 0 w 2"/>
                    <a:gd name="T3" fmla="*/ 83217664 h 61"/>
                    <a:gd name="T4" fmla="*/ 0 60000 65536"/>
                    <a:gd name="T5" fmla="*/ 0 60000 65536"/>
                  </a:gdLst>
                  <a:ahLst/>
                  <a:cxnLst>
                    <a:cxn ang="T4">
                      <a:pos x="T0" y="T1"/>
                    </a:cxn>
                    <a:cxn ang="T5">
                      <a:pos x="T2" y="T3"/>
                    </a:cxn>
                  </a:cxnLst>
                  <a:rect l="0" t="0" r="r" b="b"/>
                  <a:pathLst>
                    <a:path w="2" h="61">
                      <a:moveTo>
                        <a:pt x="2" y="0"/>
                      </a:moveTo>
                      <a:lnTo>
                        <a:pt x="0" y="61"/>
                      </a:lnTo>
                    </a:path>
                  </a:pathLst>
                </a:custGeom>
                <a:noFill/>
                <a:ln w="12700" cmpd="sng">
                  <a:solidFill>
                    <a:srgbClr val="00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215" name="Group 610">
                <a:extLst>
                  <a:ext uri="{FF2B5EF4-FFF2-40B4-BE49-F238E27FC236}">
                    <a16:creationId xmlns:a16="http://schemas.microsoft.com/office/drawing/2014/main" id="{493D31C4-357A-4D18-A582-18EC6CFFDCE2}"/>
                  </a:ext>
                </a:extLst>
              </p:cNvPr>
              <p:cNvGrpSpPr>
                <a:grpSpLocks noChangeAspect="1"/>
              </p:cNvGrpSpPr>
              <p:nvPr/>
            </p:nvGrpSpPr>
            <p:grpSpPr bwMode="auto">
              <a:xfrm>
                <a:off x="941470" y="159391"/>
                <a:ext cx="174930" cy="329184"/>
                <a:chOff x="3856975" y="941907"/>
                <a:chExt cx="595423" cy="1383485"/>
              </a:xfrm>
            </p:grpSpPr>
            <p:sp>
              <p:nvSpPr>
                <p:cNvPr id="693" name="Oval 692">
                  <a:extLst>
                    <a:ext uri="{FF2B5EF4-FFF2-40B4-BE49-F238E27FC236}">
                      <a16:creationId xmlns:a16="http://schemas.microsoft.com/office/drawing/2014/main" id="{42FDB872-3DBE-4581-9FEB-909314D082D5}"/>
                    </a:ext>
                  </a:extLst>
                </p:cNvPr>
                <p:cNvSpPr>
                  <a:spLocks noChangeAspect="1"/>
                </p:cNvSpPr>
                <p:nvPr/>
              </p:nvSpPr>
              <p:spPr>
                <a:xfrm>
                  <a:off x="3972356" y="941894"/>
                  <a:ext cx="362034" cy="36700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400" dirty="0">
                    <a:latin typeface="Calibri" panose="020F0502020204030204" pitchFamily="34" charset="0"/>
                    <a:cs typeface="Calibri" panose="020F0502020204030204" pitchFamily="34" charset="0"/>
                  </a:endParaRPr>
                </a:p>
              </p:txBody>
            </p:sp>
            <p:sp>
              <p:nvSpPr>
                <p:cNvPr id="694" name="Rectangle: Rounded Corners 693">
                  <a:extLst>
                    <a:ext uri="{FF2B5EF4-FFF2-40B4-BE49-F238E27FC236}">
                      <a16:creationId xmlns:a16="http://schemas.microsoft.com/office/drawing/2014/main" id="{40C88FA5-CE52-4C5E-BD2A-3998BE425F49}"/>
                    </a:ext>
                  </a:extLst>
                </p:cNvPr>
                <p:cNvSpPr/>
                <p:nvPr/>
              </p:nvSpPr>
              <p:spPr>
                <a:xfrm>
                  <a:off x="3923726" y="1595838"/>
                  <a:ext cx="162104" cy="727343"/>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400" dirty="0">
                    <a:latin typeface="Calibri" panose="020F0502020204030204" pitchFamily="34" charset="0"/>
                    <a:cs typeface="Calibri" panose="020F0502020204030204" pitchFamily="34" charset="0"/>
                  </a:endParaRPr>
                </a:p>
              </p:txBody>
            </p:sp>
            <p:sp>
              <p:nvSpPr>
                <p:cNvPr id="695" name="Rectangle: Rounded Corners 694">
                  <a:extLst>
                    <a:ext uri="{FF2B5EF4-FFF2-40B4-BE49-F238E27FC236}">
                      <a16:creationId xmlns:a16="http://schemas.microsoft.com/office/drawing/2014/main" id="{38E4A5DE-9BB4-4132-A334-57534FE16805}"/>
                    </a:ext>
                  </a:extLst>
                </p:cNvPr>
                <p:cNvSpPr/>
                <p:nvPr/>
              </p:nvSpPr>
              <p:spPr>
                <a:xfrm>
                  <a:off x="4220915" y="1595838"/>
                  <a:ext cx="156702" cy="727343"/>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400" dirty="0">
                    <a:latin typeface="Calibri" panose="020F0502020204030204" pitchFamily="34" charset="0"/>
                    <a:cs typeface="Calibri" panose="020F0502020204030204" pitchFamily="34" charset="0"/>
                  </a:endParaRPr>
                </a:p>
              </p:txBody>
            </p:sp>
            <p:sp>
              <p:nvSpPr>
                <p:cNvPr id="696" name="Rectangle: Rounded Corners 695">
                  <a:extLst>
                    <a:ext uri="{FF2B5EF4-FFF2-40B4-BE49-F238E27FC236}">
                      <a16:creationId xmlns:a16="http://schemas.microsoft.com/office/drawing/2014/main" id="{9B84186A-034C-4A78-A3A5-F124E548B209}"/>
                    </a:ext>
                  </a:extLst>
                </p:cNvPr>
                <p:cNvSpPr/>
                <p:nvPr/>
              </p:nvSpPr>
              <p:spPr>
                <a:xfrm>
                  <a:off x="3858885" y="1308901"/>
                  <a:ext cx="594381" cy="580544"/>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400" dirty="0">
                    <a:latin typeface="Calibri" panose="020F0502020204030204" pitchFamily="34" charset="0"/>
                    <a:cs typeface="Calibri" panose="020F0502020204030204" pitchFamily="34" charset="0"/>
                  </a:endParaRPr>
                </a:p>
              </p:txBody>
            </p:sp>
          </p:grpSp>
          <p:grpSp>
            <p:nvGrpSpPr>
              <p:cNvPr id="3216" name="Group 2120">
                <a:extLst>
                  <a:ext uri="{FF2B5EF4-FFF2-40B4-BE49-F238E27FC236}">
                    <a16:creationId xmlns:a16="http://schemas.microsoft.com/office/drawing/2014/main" id="{A3E74FBE-AFF5-4CEB-89B3-F9FE8DBF0DC4}"/>
                  </a:ext>
                </a:extLst>
              </p:cNvPr>
              <p:cNvGrpSpPr>
                <a:grpSpLocks noChangeAspect="1"/>
              </p:cNvGrpSpPr>
              <p:nvPr/>
            </p:nvGrpSpPr>
            <p:grpSpPr bwMode="auto">
              <a:xfrm flipH="1">
                <a:off x="1153241" y="268294"/>
                <a:ext cx="458783" cy="214316"/>
                <a:chOff x="1033" y="169"/>
                <a:chExt cx="289" cy="135"/>
              </a:xfrm>
            </p:grpSpPr>
            <p:sp>
              <p:nvSpPr>
                <p:cNvPr id="3256" name="AutoShape 2119">
                  <a:extLst>
                    <a:ext uri="{FF2B5EF4-FFF2-40B4-BE49-F238E27FC236}">
                      <a16:creationId xmlns:a16="http://schemas.microsoft.com/office/drawing/2014/main" id="{ECF8BD6B-5313-4524-8D25-26BAD750DC94}"/>
                    </a:ext>
                  </a:extLst>
                </p:cNvPr>
                <p:cNvSpPr>
                  <a:spLocks noChangeAspect="1" noChangeArrowheads="1" noTextEdit="1"/>
                </p:cNvSpPr>
                <p:nvPr/>
              </p:nvSpPr>
              <p:spPr bwMode="auto">
                <a:xfrm>
                  <a:off x="1033" y="169"/>
                  <a:ext cx="287"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57" name="Freeform 2121">
                  <a:extLst>
                    <a:ext uri="{FF2B5EF4-FFF2-40B4-BE49-F238E27FC236}">
                      <a16:creationId xmlns:a16="http://schemas.microsoft.com/office/drawing/2014/main" id="{58E891D1-6066-4E50-ABB4-08389CD0C04A}"/>
                    </a:ext>
                  </a:extLst>
                </p:cNvPr>
                <p:cNvSpPr>
                  <a:spLocks/>
                </p:cNvSpPr>
                <p:nvPr/>
              </p:nvSpPr>
              <p:spPr bwMode="auto">
                <a:xfrm>
                  <a:off x="1113" y="249"/>
                  <a:ext cx="199" cy="45"/>
                </a:xfrm>
                <a:custGeom>
                  <a:avLst/>
                  <a:gdLst>
                    <a:gd name="T0" fmla="*/ 199 w 199"/>
                    <a:gd name="T1" fmla="*/ 25 h 45"/>
                    <a:gd name="T2" fmla="*/ 196 w 199"/>
                    <a:gd name="T3" fmla="*/ 28 h 45"/>
                    <a:gd name="T4" fmla="*/ 191 w 199"/>
                    <a:gd name="T5" fmla="*/ 31 h 45"/>
                    <a:gd name="T6" fmla="*/ 185 w 199"/>
                    <a:gd name="T7" fmla="*/ 34 h 45"/>
                    <a:gd name="T8" fmla="*/ 176 w 199"/>
                    <a:gd name="T9" fmla="*/ 37 h 45"/>
                    <a:gd name="T10" fmla="*/ 167 w 199"/>
                    <a:gd name="T11" fmla="*/ 39 h 45"/>
                    <a:gd name="T12" fmla="*/ 155 w 199"/>
                    <a:gd name="T13" fmla="*/ 41 h 45"/>
                    <a:gd name="T14" fmla="*/ 143 w 199"/>
                    <a:gd name="T15" fmla="*/ 43 h 45"/>
                    <a:gd name="T16" fmla="*/ 129 w 199"/>
                    <a:gd name="T17" fmla="*/ 44 h 45"/>
                    <a:gd name="T18" fmla="*/ 115 w 199"/>
                    <a:gd name="T19" fmla="*/ 45 h 45"/>
                    <a:gd name="T20" fmla="*/ 100 w 199"/>
                    <a:gd name="T21" fmla="*/ 45 h 45"/>
                    <a:gd name="T22" fmla="*/ 84 w 199"/>
                    <a:gd name="T23" fmla="*/ 45 h 45"/>
                    <a:gd name="T24" fmla="*/ 70 w 199"/>
                    <a:gd name="T25" fmla="*/ 44 h 45"/>
                    <a:gd name="T26" fmla="*/ 57 w 199"/>
                    <a:gd name="T27" fmla="*/ 43 h 45"/>
                    <a:gd name="T28" fmla="*/ 44 w 199"/>
                    <a:gd name="T29" fmla="*/ 41 h 45"/>
                    <a:gd name="T30" fmla="*/ 33 w 199"/>
                    <a:gd name="T31" fmla="*/ 39 h 45"/>
                    <a:gd name="T32" fmla="*/ 23 w 199"/>
                    <a:gd name="T33" fmla="*/ 37 h 45"/>
                    <a:gd name="T34" fmla="*/ 15 w 199"/>
                    <a:gd name="T35" fmla="*/ 34 h 45"/>
                    <a:gd name="T36" fmla="*/ 8 w 199"/>
                    <a:gd name="T37" fmla="*/ 31 h 45"/>
                    <a:gd name="T38" fmla="*/ 3 w 199"/>
                    <a:gd name="T39" fmla="*/ 28 h 45"/>
                    <a:gd name="T40" fmla="*/ 1 w 199"/>
                    <a:gd name="T41" fmla="*/ 25 h 45"/>
                    <a:gd name="T42" fmla="*/ 0 w 199"/>
                    <a:gd name="T43" fmla="*/ 22 h 45"/>
                    <a:gd name="T44" fmla="*/ 2 w 199"/>
                    <a:gd name="T45" fmla="*/ 18 h 45"/>
                    <a:gd name="T46" fmla="*/ 6 w 199"/>
                    <a:gd name="T47" fmla="*/ 15 h 45"/>
                    <a:gd name="T48" fmla="*/ 12 w 199"/>
                    <a:gd name="T49" fmla="*/ 12 h 45"/>
                    <a:gd name="T50" fmla="*/ 20 w 199"/>
                    <a:gd name="T51" fmla="*/ 9 h 45"/>
                    <a:gd name="T52" fmla="*/ 29 w 199"/>
                    <a:gd name="T53" fmla="*/ 7 h 45"/>
                    <a:gd name="T54" fmla="*/ 40 w 199"/>
                    <a:gd name="T55" fmla="*/ 5 h 45"/>
                    <a:gd name="T56" fmla="*/ 52 w 199"/>
                    <a:gd name="T57" fmla="*/ 3 h 45"/>
                    <a:gd name="T58" fmla="*/ 65 w 199"/>
                    <a:gd name="T59" fmla="*/ 1 h 45"/>
                    <a:gd name="T60" fmla="*/ 80 w 199"/>
                    <a:gd name="T61" fmla="*/ 1 h 45"/>
                    <a:gd name="T62" fmla="*/ 95 w 199"/>
                    <a:gd name="T63" fmla="*/ 0 h 45"/>
                    <a:gd name="T64" fmla="*/ 110 w 199"/>
                    <a:gd name="T65" fmla="*/ 0 h 45"/>
                    <a:gd name="T66" fmla="*/ 125 w 199"/>
                    <a:gd name="T67" fmla="*/ 1 h 45"/>
                    <a:gd name="T68" fmla="*/ 138 w 199"/>
                    <a:gd name="T69" fmla="*/ 2 h 45"/>
                    <a:gd name="T70" fmla="*/ 151 w 199"/>
                    <a:gd name="T71" fmla="*/ 3 h 45"/>
                    <a:gd name="T72" fmla="*/ 163 w 199"/>
                    <a:gd name="T73" fmla="*/ 5 h 45"/>
                    <a:gd name="T74" fmla="*/ 173 w 199"/>
                    <a:gd name="T75" fmla="*/ 8 h 45"/>
                    <a:gd name="T76" fmla="*/ 182 w 199"/>
                    <a:gd name="T77" fmla="*/ 10 h 45"/>
                    <a:gd name="T78" fmla="*/ 189 w 199"/>
                    <a:gd name="T79" fmla="*/ 13 h 45"/>
                    <a:gd name="T80" fmla="*/ 195 w 199"/>
                    <a:gd name="T81" fmla="*/ 16 h 45"/>
                    <a:gd name="T82" fmla="*/ 198 w 199"/>
                    <a:gd name="T83" fmla="*/ 19 h 45"/>
                    <a:gd name="T84" fmla="*/ 199 w 199"/>
                    <a:gd name="T85" fmla="*/ 23 h 4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99" h="45">
                      <a:moveTo>
                        <a:pt x="199" y="23"/>
                      </a:moveTo>
                      <a:lnTo>
                        <a:pt x="199" y="24"/>
                      </a:lnTo>
                      <a:lnTo>
                        <a:pt x="199" y="25"/>
                      </a:lnTo>
                      <a:lnTo>
                        <a:pt x="198" y="26"/>
                      </a:lnTo>
                      <a:lnTo>
                        <a:pt x="197" y="27"/>
                      </a:lnTo>
                      <a:lnTo>
                        <a:pt x="196" y="28"/>
                      </a:lnTo>
                      <a:lnTo>
                        <a:pt x="195" y="29"/>
                      </a:lnTo>
                      <a:lnTo>
                        <a:pt x="193" y="30"/>
                      </a:lnTo>
                      <a:lnTo>
                        <a:pt x="191" y="31"/>
                      </a:lnTo>
                      <a:lnTo>
                        <a:pt x="189" y="33"/>
                      </a:lnTo>
                      <a:lnTo>
                        <a:pt x="187" y="33"/>
                      </a:lnTo>
                      <a:lnTo>
                        <a:pt x="185" y="34"/>
                      </a:lnTo>
                      <a:lnTo>
                        <a:pt x="182" y="35"/>
                      </a:lnTo>
                      <a:lnTo>
                        <a:pt x="179" y="36"/>
                      </a:lnTo>
                      <a:lnTo>
                        <a:pt x="176" y="37"/>
                      </a:lnTo>
                      <a:lnTo>
                        <a:pt x="173" y="38"/>
                      </a:lnTo>
                      <a:lnTo>
                        <a:pt x="170" y="39"/>
                      </a:lnTo>
                      <a:lnTo>
                        <a:pt x="167" y="39"/>
                      </a:lnTo>
                      <a:lnTo>
                        <a:pt x="163" y="40"/>
                      </a:lnTo>
                      <a:lnTo>
                        <a:pt x="159" y="41"/>
                      </a:lnTo>
                      <a:lnTo>
                        <a:pt x="155" y="41"/>
                      </a:lnTo>
                      <a:lnTo>
                        <a:pt x="151" y="42"/>
                      </a:lnTo>
                      <a:lnTo>
                        <a:pt x="147" y="43"/>
                      </a:lnTo>
                      <a:lnTo>
                        <a:pt x="143" y="43"/>
                      </a:lnTo>
                      <a:lnTo>
                        <a:pt x="138" y="43"/>
                      </a:lnTo>
                      <a:lnTo>
                        <a:pt x="134" y="44"/>
                      </a:lnTo>
                      <a:lnTo>
                        <a:pt x="129" y="44"/>
                      </a:lnTo>
                      <a:lnTo>
                        <a:pt x="125" y="45"/>
                      </a:lnTo>
                      <a:lnTo>
                        <a:pt x="120" y="45"/>
                      </a:lnTo>
                      <a:lnTo>
                        <a:pt x="115" y="45"/>
                      </a:lnTo>
                      <a:lnTo>
                        <a:pt x="110" y="45"/>
                      </a:lnTo>
                      <a:lnTo>
                        <a:pt x="105" y="45"/>
                      </a:lnTo>
                      <a:lnTo>
                        <a:pt x="100" y="45"/>
                      </a:lnTo>
                      <a:lnTo>
                        <a:pt x="95" y="45"/>
                      </a:lnTo>
                      <a:lnTo>
                        <a:pt x="89" y="45"/>
                      </a:lnTo>
                      <a:lnTo>
                        <a:pt x="84" y="45"/>
                      </a:lnTo>
                      <a:lnTo>
                        <a:pt x="80" y="45"/>
                      </a:lnTo>
                      <a:lnTo>
                        <a:pt x="75" y="45"/>
                      </a:lnTo>
                      <a:lnTo>
                        <a:pt x="70" y="44"/>
                      </a:lnTo>
                      <a:lnTo>
                        <a:pt x="65" y="44"/>
                      </a:lnTo>
                      <a:lnTo>
                        <a:pt x="61" y="43"/>
                      </a:lnTo>
                      <a:lnTo>
                        <a:pt x="57" y="43"/>
                      </a:lnTo>
                      <a:lnTo>
                        <a:pt x="52" y="43"/>
                      </a:lnTo>
                      <a:lnTo>
                        <a:pt x="48" y="42"/>
                      </a:lnTo>
                      <a:lnTo>
                        <a:pt x="44" y="41"/>
                      </a:lnTo>
                      <a:lnTo>
                        <a:pt x="40" y="41"/>
                      </a:lnTo>
                      <a:lnTo>
                        <a:pt x="36" y="40"/>
                      </a:lnTo>
                      <a:lnTo>
                        <a:pt x="33" y="39"/>
                      </a:lnTo>
                      <a:lnTo>
                        <a:pt x="29" y="39"/>
                      </a:lnTo>
                      <a:lnTo>
                        <a:pt x="26" y="38"/>
                      </a:lnTo>
                      <a:lnTo>
                        <a:pt x="23" y="37"/>
                      </a:lnTo>
                      <a:lnTo>
                        <a:pt x="20" y="36"/>
                      </a:lnTo>
                      <a:lnTo>
                        <a:pt x="17" y="35"/>
                      </a:lnTo>
                      <a:lnTo>
                        <a:pt x="15" y="34"/>
                      </a:lnTo>
                      <a:lnTo>
                        <a:pt x="12" y="33"/>
                      </a:lnTo>
                      <a:lnTo>
                        <a:pt x="10" y="33"/>
                      </a:lnTo>
                      <a:lnTo>
                        <a:pt x="8" y="31"/>
                      </a:lnTo>
                      <a:lnTo>
                        <a:pt x="6" y="30"/>
                      </a:lnTo>
                      <a:lnTo>
                        <a:pt x="5" y="29"/>
                      </a:lnTo>
                      <a:lnTo>
                        <a:pt x="3" y="28"/>
                      </a:lnTo>
                      <a:lnTo>
                        <a:pt x="2" y="27"/>
                      </a:lnTo>
                      <a:lnTo>
                        <a:pt x="1" y="26"/>
                      </a:lnTo>
                      <a:lnTo>
                        <a:pt x="1" y="25"/>
                      </a:lnTo>
                      <a:lnTo>
                        <a:pt x="0" y="24"/>
                      </a:lnTo>
                      <a:lnTo>
                        <a:pt x="0" y="23"/>
                      </a:lnTo>
                      <a:lnTo>
                        <a:pt x="0" y="22"/>
                      </a:lnTo>
                      <a:lnTo>
                        <a:pt x="1" y="20"/>
                      </a:lnTo>
                      <a:lnTo>
                        <a:pt x="1" y="19"/>
                      </a:lnTo>
                      <a:lnTo>
                        <a:pt x="2" y="18"/>
                      </a:lnTo>
                      <a:lnTo>
                        <a:pt x="3" y="17"/>
                      </a:lnTo>
                      <a:lnTo>
                        <a:pt x="5" y="16"/>
                      </a:lnTo>
                      <a:lnTo>
                        <a:pt x="6" y="15"/>
                      </a:lnTo>
                      <a:lnTo>
                        <a:pt x="8" y="14"/>
                      </a:lnTo>
                      <a:lnTo>
                        <a:pt x="10" y="13"/>
                      </a:lnTo>
                      <a:lnTo>
                        <a:pt x="12" y="12"/>
                      </a:lnTo>
                      <a:lnTo>
                        <a:pt x="15" y="11"/>
                      </a:lnTo>
                      <a:lnTo>
                        <a:pt x="17" y="10"/>
                      </a:lnTo>
                      <a:lnTo>
                        <a:pt x="20" y="9"/>
                      </a:lnTo>
                      <a:lnTo>
                        <a:pt x="23" y="8"/>
                      </a:lnTo>
                      <a:lnTo>
                        <a:pt x="26" y="8"/>
                      </a:lnTo>
                      <a:lnTo>
                        <a:pt x="29" y="7"/>
                      </a:lnTo>
                      <a:lnTo>
                        <a:pt x="33" y="6"/>
                      </a:lnTo>
                      <a:lnTo>
                        <a:pt x="36" y="5"/>
                      </a:lnTo>
                      <a:lnTo>
                        <a:pt x="40" y="5"/>
                      </a:lnTo>
                      <a:lnTo>
                        <a:pt x="44" y="4"/>
                      </a:lnTo>
                      <a:lnTo>
                        <a:pt x="48" y="3"/>
                      </a:lnTo>
                      <a:lnTo>
                        <a:pt x="52" y="3"/>
                      </a:lnTo>
                      <a:lnTo>
                        <a:pt x="57" y="2"/>
                      </a:lnTo>
                      <a:lnTo>
                        <a:pt x="61" y="2"/>
                      </a:lnTo>
                      <a:lnTo>
                        <a:pt x="65" y="1"/>
                      </a:lnTo>
                      <a:lnTo>
                        <a:pt x="70" y="1"/>
                      </a:lnTo>
                      <a:lnTo>
                        <a:pt x="75" y="1"/>
                      </a:lnTo>
                      <a:lnTo>
                        <a:pt x="80" y="1"/>
                      </a:lnTo>
                      <a:lnTo>
                        <a:pt x="84" y="0"/>
                      </a:lnTo>
                      <a:lnTo>
                        <a:pt x="89" y="0"/>
                      </a:lnTo>
                      <a:lnTo>
                        <a:pt x="95" y="0"/>
                      </a:lnTo>
                      <a:lnTo>
                        <a:pt x="100" y="0"/>
                      </a:lnTo>
                      <a:lnTo>
                        <a:pt x="105" y="0"/>
                      </a:lnTo>
                      <a:lnTo>
                        <a:pt x="110" y="0"/>
                      </a:lnTo>
                      <a:lnTo>
                        <a:pt x="115" y="0"/>
                      </a:lnTo>
                      <a:lnTo>
                        <a:pt x="120" y="1"/>
                      </a:lnTo>
                      <a:lnTo>
                        <a:pt x="125" y="1"/>
                      </a:lnTo>
                      <a:lnTo>
                        <a:pt x="129" y="1"/>
                      </a:lnTo>
                      <a:lnTo>
                        <a:pt x="134" y="1"/>
                      </a:lnTo>
                      <a:lnTo>
                        <a:pt x="138" y="2"/>
                      </a:lnTo>
                      <a:lnTo>
                        <a:pt x="143" y="2"/>
                      </a:lnTo>
                      <a:lnTo>
                        <a:pt x="147" y="3"/>
                      </a:lnTo>
                      <a:lnTo>
                        <a:pt x="151" y="3"/>
                      </a:lnTo>
                      <a:lnTo>
                        <a:pt x="155" y="4"/>
                      </a:lnTo>
                      <a:lnTo>
                        <a:pt x="159" y="5"/>
                      </a:lnTo>
                      <a:lnTo>
                        <a:pt x="163" y="5"/>
                      </a:lnTo>
                      <a:lnTo>
                        <a:pt x="167" y="6"/>
                      </a:lnTo>
                      <a:lnTo>
                        <a:pt x="170" y="7"/>
                      </a:lnTo>
                      <a:lnTo>
                        <a:pt x="173" y="8"/>
                      </a:lnTo>
                      <a:lnTo>
                        <a:pt x="176" y="8"/>
                      </a:lnTo>
                      <a:lnTo>
                        <a:pt x="179" y="9"/>
                      </a:lnTo>
                      <a:lnTo>
                        <a:pt x="182" y="10"/>
                      </a:lnTo>
                      <a:lnTo>
                        <a:pt x="185" y="11"/>
                      </a:lnTo>
                      <a:lnTo>
                        <a:pt x="187" y="12"/>
                      </a:lnTo>
                      <a:lnTo>
                        <a:pt x="189" y="13"/>
                      </a:lnTo>
                      <a:lnTo>
                        <a:pt x="191" y="14"/>
                      </a:lnTo>
                      <a:lnTo>
                        <a:pt x="193" y="15"/>
                      </a:lnTo>
                      <a:lnTo>
                        <a:pt x="195" y="16"/>
                      </a:lnTo>
                      <a:lnTo>
                        <a:pt x="196" y="17"/>
                      </a:lnTo>
                      <a:lnTo>
                        <a:pt x="197" y="18"/>
                      </a:lnTo>
                      <a:lnTo>
                        <a:pt x="198" y="19"/>
                      </a:lnTo>
                      <a:lnTo>
                        <a:pt x="199" y="20"/>
                      </a:lnTo>
                      <a:lnTo>
                        <a:pt x="199" y="22"/>
                      </a:lnTo>
                      <a:lnTo>
                        <a:pt x="199"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58" name="Freeform 2122">
                  <a:extLst>
                    <a:ext uri="{FF2B5EF4-FFF2-40B4-BE49-F238E27FC236}">
                      <a16:creationId xmlns:a16="http://schemas.microsoft.com/office/drawing/2014/main" id="{2C33E270-CE4D-4376-AAD3-496474246482}"/>
                    </a:ext>
                  </a:extLst>
                </p:cNvPr>
                <p:cNvSpPr>
                  <a:spLocks/>
                </p:cNvSpPr>
                <p:nvPr/>
              </p:nvSpPr>
              <p:spPr bwMode="auto">
                <a:xfrm>
                  <a:off x="1117" y="250"/>
                  <a:ext cx="192" cy="42"/>
                </a:xfrm>
                <a:custGeom>
                  <a:avLst/>
                  <a:gdLst>
                    <a:gd name="T0" fmla="*/ 191 w 192"/>
                    <a:gd name="T1" fmla="*/ 23 h 42"/>
                    <a:gd name="T2" fmla="*/ 189 w 192"/>
                    <a:gd name="T3" fmla="*/ 26 h 42"/>
                    <a:gd name="T4" fmla="*/ 184 w 192"/>
                    <a:gd name="T5" fmla="*/ 29 h 42"/>
                    <a:gd name="T6" fmla="*/ 178 w 192"/>
                    <a:gd name="T7" fmla="*/ 32 h 42"/>
                    <a:gd name="T8" fmla="*/ 170 w 192"/>
                    <a:gd name="T9" fmla="*/ 34 h 42"/>
                    <a:gd name="T10" fmla="*/ 160 w 192"/>
                    <a:gd name="T11" fmla="*/ 36 h 42"/>
                    <a:gd name="T12" fmla="*/ 149 w 192"/>
                    <a:gd name="T13" fmla="*/ 38 h 42"/>
                    <a:gd name="T14" fmla="*/ 137 w 192"/>
                    <a:gd name="T15" fmla="*/ 40 h 42"/>
                    <a:gd name="T16" fmla="*/ 124 w 192"/>
                    <a:gd name="T17" fmla="*/ 41 h 42"/>
                    <a:gd name="T18" fmla="*/ 110 w 192"/>
                    <a:gd name="T19" fmla="*/ 41 h 42"/>
                    <a:gd name="T20" fmla="*/ 96 w 192"/>
                    <a:gd name="T21" fmla="*/ 42 h 42"/>
                    <a:gd name="T22" fmla="*/ 81 w 192"/>
                    <a:gd name="T23" fmla="*/ 41 h 42"/>
                    <a:gd name="T24" fmla="*/ 67 w 192"/>
                    <a:gd name="T25" fmla="*/ 41 h 42"/>
                    <a:gd name="T26" fmla="*/ 54 w 192"/>
                    <a:gd name="T27" fmla="*/ 40 h 42"/>
                    <a:gd name="T28" fmla="*/ 42 w 192"/>
                    <a:gd name="T29" fmla="*/ 38 h 42"/>
                    <a:gd name="T30" fmla="*/ 31 w 192"/>
                    <a:gd name="T31" fmla="*/ 36 h 42"/>
                    <a:gd name="T32" fmla="*/ 22 w 192"/>
                    <a:gd name="T33" fmla="*/ 34 h 42"/>
                    <a:gd name="T34" fmla="*/ 14 w 192"/>
                    <a:gd name="T35" fmla="*/ 32 h 42"/>
                    <a:gd name="T36" fmla="*/ 7 w 192"/>
                    <a:gd name="T37" fmla="*/ 29 h 42"/>
                    <a:gd name="T38" fmla="*/ 3 w 192"/>
                    <a:gd name="T39" fmla="*/ 26 h 42"/>
                    <a:gd name="T40" fmla="*/ 0 w 192"/>
                    <a:gd name="T41" fmla="*/ 23 h 42"/>
                    <a:gd name="T42" fmla="*/ 0 w 192"/>
                    <a:gd name="T43" fmla="*/ 20 h 42"/>
                    <a:gd name="T44" fmla="*/ 2 w 192"/>
                    <a:gd name="T45" fmla="*/ 17 h 42"/>
                    <a:gd name="T46" fmla="*/ 5 w 192"/>
                    <a:gd name="T47" fmla="*/ 14 h 42"/>
                    <a:gd name="T48" fmla="*/ 11 w 192"/>
                    <a:gd name="T49" fmla="*/ 11 h 42"/>
                    <a:gd name="T50" fmla="*/ 19 w 192"/>
                    <a:gd name="T51" fmla="*/ 9 h 42"/>
                    <a:gd name="T52" fmla="*/ 28 w 192"/>
                    <a:gd name="T53" fmla="*/ 7 h 42"/>
                    <a:gd name="T54" fmla="*/ 38 w 192"/>
                    <a:gd name="T55" fmla="*/ 5 h 42"/>
                    <a:gd name="T56" fmla="*/ 50 w 192"/>
                    <a:gd name="T57" fmla="*/ 3 h 42"/>
                    <a:gd name="T58" fmla="*/ 63 w 192"/>
                    <a:gd name="T59" fmla="*/ 2 h 42"/>
                    <a:gd name="T60" fmla="*/ 76 w 192"/>
                    <a:gd name="T61" fmla="*/ 1 h 42"/>
                    <a:gd name="T62" fmla="*/ 91 w 192"/>
                    <a:gd name="T63" fmla="*/ 0 h 42"/>
                    <a:gd name="T64" fmla="*/ 105 w 192"/>
                    <a:gd name="T65" fmla="*/ 1 h 42"/>
                    <a:gd name="T66" fmla="*/ 120 w 192"/>
                    <a:gd name="T67" fmla="*/ 1 h 42"/>
                    <a:gd name="T68" fmla="*/ 133 w 192"/>
                    <a:gd name="T69" fmla="*/ 2 h 42"/>
                    <a:gd name="T70" fmla="*/ 145 w 192"/>
                    <a:gd name="T71" fmla="*/ 3 h 42"/>
                    <a:gd name="T72" fmla="*/ 157 w 192"/>
                    <a:gd name="T73" fmla="*/ 5 h 42"/>
                    <a:gd name="T74" fmla="*/ 167 w 192"/>
                    <a:gd name="T75" fmla="*/ 7 h 42"/>
                    <a:gd name="T76" fmla="*/ 175 w 192"/>
                    <a:gd name="T77" fmla="*/ 10 h 42"/>
                    <a:gd name="T78" fmla="*/ 182 w 192"/>
                    <a:gd name="T79" fmla="*/ 12 h 42"/>
                    <a:gd name="T80" fmla="*/ 187 w 192"/>
                    <a:gd name="T81" fmla="*/ 15 h 42"/>
                    <a:gd name="T82" fmla="*/ 191 w 192"/>
                    <a:gd name="T83" fmla="*/ 18 h 42"/>
                    <a:gd name="T84" fmla="*/ 192 w 192"/>
                    <a:gd name="T85" fmla="*/ 21 h 4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92" h="42">
                      <a:moveTo>
                        <a:pt x="192" y="21"/>
                      </a:moveTo>
                      <a:lnTo>
                        <a:pt x="192" y="22"/>
                      </a:lnTo>
                      <a:lnTo>
                        <a:pt x="191" y="23"/>
                      </a:lnTo>
                      <a:lnTo>
                        <a:pt x="191" y="24"/>
                      </a:lnTo>
                      <a:lnTo>
                        <a:pt x="190" y="25"/>
                      </a:lnTo>
                      <a:lnTo>
                        <a:pt x="189" y="26"/>
                      </a:lnTo>
                      <a:lnTo>
                        <a:pt x="187" y="27"/>
                      </a:lnTo>
                      <a:lnTo>
                        <a:pt x="186" y="28"/>
                      </a:lnTo>
                      <a:lnTo>
                        <a:pt x="184" y="29"/>
                      </a:lnTo>
                      <a:lnTo>
                        <a:pt x="182" y="30"/>
                      </a:lnTo>
                      <a:lnTo>
                        <a:pt x="180" y="31"/>
                      </a:lnTo>
                      <a:lnTo>
                        <a:pt x="178" y="32"/>
                      </a:lnTo>
                      <a:lnTo>
                        <a:pt x="175" y="33"/>
                      </a:lnTo>
                      <a:lnTo>
                        <a:pt x="173" y="33"/>
                      </a:lnTo>
                      <a:lnTo>
                        <a:pt x="170" y="34"/>
                      </a:lnTo>
                      <a:lnTo>
                        <a:pt x="167" y="35"/>
                      </a:lnTo>
                      <a:lnTo>
                        <a:pt x="164" y="35"/>
                      </a:lnTo>
                      <a:lnTo>
                        <a:pt x="160" y="36"/>
                      </a:lnTo>
                      <a:lnTo>
                        <a:pt x="157" y="37"/>
                      </a:lnTo>
                      <a:lnTo>
                        <a:pt x="153" y="37"/>
                      </a:lnTo>
                      <a:lnTo>
                        <a:pt x="149" y="38"/>
                      </a:lnTo>
                      <a:lnTo>
                        <a:pt x="145" y="39"/>
                      </a:lnTo>
                      <a:lnTo>
                        <a:pt x="141" y="39"/>
                      </a:lnTo>
                      <a:lnTo>
                        <a:pt x="137" y="40"/>
                      </a:lnTo>
                      <a:lnTo>
                        <a:pt x="133" y="40"/>
                      </a:lnTo>
                      <a:lnTo>
                        <a:pt x="129" y="40"/>
                      </a:lnTo>
                      <a:lnTo>
                        <a:pt x="124" y="41"/>
                      </a:lnTo>
                      <a:lnTo>
                        <a:pt x="120" y="41"/>
                      </a:lnTo>
                      <a:lnTo>
                        <a:pt x="115" y="41"/>
                      </a:lnTo>
                      <a:lnTo>
                        <a:pt x="110" y="41"/>
                      </a:lnTo>
                      <a:lnTo>
                        <a:pt x="105" y="41"/>
                      </a:lnTo>
                      <a:lnTo>
                        <a:pt x="101" y="42"/>
                      </a:lnTo>
                      <a:lnTo>
                        <a:pt x="96" y="42"/>
                      </a:lnTo>
                      <a:lnTo>
                        <a:pt x="91" y="42"/>
                      </a:lnTo>
                      <a:lnTo>
                        <a:pt x="86" y="41"/>
                      </a:lnTo>
                      <a:lnTo>
                        <a:pt x="81" y="41"/>
                      </a:lnTo>
                      <a:lnTo>
                        <a:pt x="76" y="41"/>
                      </a:lnTo>
                      <a:lnTo>
                        <a:pt x="72" y="41"/>
                      </a:lnTo>
                      <a:lnTo>
                        <a:pt x="67" y="41"/>
                      </a:lnTo>
                      <a:lnTo>
                        <a:pt x="63" y="40"/>
                      </a:lnTo>
                      <a:lnTo>
                        <a:pt x="58" y="40"/>
                      </a:lnTo>
                      <a:lnTo>
                        <a:pt x="54" y="40"/>
                      </a:lnTo>
                      <a:lnTo>
                        <a:pt x="50" y="39"/>
                      </a:lnTo>
                      <a:lnTo>
                        <a:pt x="46" y="39"/>
                      </a:lnTo>
                      <a:lnTo>
                        <a:pt x="42" y="38"/>
                      </a:lnTo>
                      <a:lnTo>
                        <a:pt x="38" y="37"/>
                      </a:lnTo>
                      <a:lnTo>
                        <a:pt x="35" y="37"/>
                      </a:lnTo>
                      <a:lnTo>
                        <a:pt x="31" y="36"/>
                      </a:lnTo>
                      <a:lnTo>
                        <a:pt x="28" y="35"/>
                      </a:lnTo>
                      <a:lnTo>
                        <a:pt x="25" y="35"/>
                      </a:lnTo>
                      <a:lnTo>
                        <a:pt x="22" y="34"/>
                      </a:lnTo>
                      <a:lnTo>
                        <a:pt x="19" y="33"/>
                      </a:lnTo>
                      <a:lnTo>
                        <a:pt x="16" y="33"/>
                      </a:lnTo>
                      <a:lnTo>
                        <a:pt x="14" y="32"/>
                      </a:lnTo>
                      <a:lnTo>
                        <a:pt x="11" y="31"/>
                      </a:lnTo>
                      <a:lnTo>
                        <a:pt x="9" y="30"/>
                      </a:lnTo>
                      <a:lnTo>
                        <a:pt x="7" y="29"/>
                      </a:lnTo>
                      <a:lnTo>
                        <a:pt x="5" y="28"/>
                      </a:lnTo>
                      <a:lnTo>
                        <a:pt x="4" y="27"/>
                      </a:lnTo>
                      <a:lnTo>
                        <a:pt x="3" y="26"/>
                      </a:lnTo>
                      <a:lnTo>
                        <a:pt x="2" y="25"/>
                      </a:lnTo>
                      <a:lnTo>
                        <a:pt x="1" y="24"/>
                      </a:lnTo>
                      <a:lnTo>
                        <a:pt x="0" y="23"/>
                      </a:lnTo>
                      <a:lnTo>
                        <a:pt x="0" y="22"/>
                      </a:lnTo>
                      <a:lnTo>
                        <a:pt x="0" y="21"/>
                      </a:lnTo>
                      <a:lnTo>
                        <a:pt x="0" y="20"/>
                      </a:lnTo>
                      <a:lnTo>
                        <a:pt x="0" y="19"/>
                      </a:lnTo>
                      <a:lnTo>
                        <a:pt x="1" y="18"/>
                      </a:lnTo>
                      <a:lnTo>
                        <a:pt x="2" y="17"/>
                      </a:lnTo>
                      <a:lnTo>
                        <a:pt x="3" y="16"/>
                      </a:lnTo>
                      <a:lnTo>
                        <a:pt x="4" y="15"/>
                      </a:lnTo>
                      <a:lnTo>
                        <a:pt x="5" y="14"/>
                      </a:lnTo>
                      <a:lnTo>
                        <a:pt x="7" y="13"/>
                      </a:lnTo>
                      <a:lnTo>
                        <a:pt x="9" y="12"/>
                      </a:lnTo>
                      <a:lnTo>
                        <a:pt x="11" y="11"/>
                      </a:lnTo>
                      <a:lnTo>
                        <a:pt x="14" y="10"/>
                      </a:lnTo>
                      <a:lnTo>
                        <a:pt x="16" y="10"/>
                      </a:lnTo>
                      <a:lnTo>
                        <a:pt x="19" y="9"/>
                      </a:lnTo>
                      <a:lnTo>
                        <a:pt x="22" y="8"/>
                      </a:lnTo>
                      <a:lnTo>
                        <a:pt x="25" y="7"/>
                      </a:lnTo>
                      <a:lnTo>
                        <a:pt x="28" y="7"/>
                      </a:lnTo>
                      <a:lnTo>
                        <a:pt x="31" y="6"/>
                      </a:lnTo>
                      <a:lnTo>
                        <a:pt x="35" y="5"/>
                      </a:lnTo>
                      <a:lnTo>
                        <a:pt x="38" y="5"/>
                      </a:lnTo>
                      <a:lnTo>
                        <a:pt x="42" y="4"/>
                      </a:lnTo>
                      <a:lnTo>
                        <a:pt x="46" y="3"/>
                      </a:lnTo>
                      <a:lnTo>
                        <a:pt x="50" y="3"/>
                      </a:lnTo>
                      <a:lnTo>
                        <a:pt x="54" y="2"/>
                      </a:lnTo>
                      <a:lnTo>
                        <a:pt x="58" y="2"/>
                      </a:lnTo>
                      <a:lnTo>
                        <a:pt x="63" y="2"/>
                      </a:lnTo>
                      <a:lnTo>
                        <a:pt x="67" y="1"/>
                      </a:lnTo>
                      <a:lnTo>
                        <a:pt x="72" y="1"/>
                      </a:lnTo>
                      <a:lnTo>
                        <a:pt x="76" y="1"/>
                      </a:lnTo>
                      <a:lnTo>
                        <a:pt x="81" y="1"/>
                      </a:lnTo>
                      <a:lnTo>
                        <a:pt x="86" y="1"/>
                      </a:lnTo>
                      <a:lnTo>
                        <a:pt x="91" y="0"/>
                      </a:lnTo>
                      <a:lnTo>
                        <a:pt x="96" y="0"/>
                      </a:lnTo>
                      <a:lnTo>
                        <a:pt x="101" y="0"/>
                      </a:lnTo>
                      <a:lnTo>
                        <a:pt x="105" y="1"/>
                      </a:lnTo>
                      <a:lnTo>
                        <a:pt x="110" y="1"/>
                      </a:lnTo>
                      <a:lnTo>
                        <a:pt x="115" y="1"/>
                      </a:lnTo>
                      <a:lnTo>
                        <a:pt x="120" y="1"/>
                      </a:lnTo>
                      <a:lnTo>
                        <a:pt x="124" y="1"/>
                      </a:lnTo>
                      <a:lnTo>
                        <a:pt x="129" y="2"/>
                      </a:lnTo>
                      <a:lnTo>
                        <a:pt x="133" y="2"/>
                      </a:lnTo>
                      <a:lnTo>
                        <a:pt x="137" y="2"/>
                      </a:lnTo>
                      <a:lnTo>
                        <a:pt x="141" y="3"/>
                      </a:lnTo>
                      <a:lnTo>
                        <a:pt x="145" y="3"/>
                      </a:lnTo>
                      <a:lnTo>
                        <a:pt x="149" y="4"/>
                      </a:lnTo>
                      <a:lnTo>
                        <a:pt x="153" y="5"/>
                      </a:lnTo>
                      <a:lnTo>
                        <a:pt x="157" y="5"/>
                      </a:lnTo>
                      <a:lnTo>
                        <a:pt x="160" y="6"/>
                      </a:lnTo>
                      <a:lnTo>
                        <a:pt x="164" y="7"/>
                      </a:lnTo>
                      <a:lnTo>
                        <a:pt x="167" y="7"/>
                      </a:lnTo>
                      <a:lnTo>
                        <a:pt x="170" y="8"/>
                      </a:lnTo>
                      <a:lnTo>
                        <a:pt x="173" y="9"/>
                      </a:lnTo>
                      <a:lnTo>
                        <a:pt x="175" y="10"/>
                      </a:lnTo>
                      <a:lnTo>
                        <a:pt x="178" y="10"/>
                      </a:lnTo>
                      <a:lnTo>
                        <a:pt x="180" y="11"/>
                      </a:lnTo>
                      <a:lnTo>
                        <a:pt x="182" y="12"/>
                      </a:lnTo>
                      <a:lnTo>
                        <a:pt x="184" y="13"/>
                      </a:lnTo>
                      <a:lnTo>
                        <a:pt x="186" y="14"/>
                      </a:lnTo>
                      <a:lnTo>
                        <a:pt x="187" y="15"/>
                      </a:lnTo>
                      <a:lnTo>
                        <a:pt x="189" y="16"/>
                      </a:lnTo>
                      <a:lnTo>
                        <a:pt x="190" y="17"/>
                      </a:lnTo>
                      <a:lnTo>
                        <a:pt x="191" y="18"/>
                      </a:lnTo>
                      <a:lnTo>
                        <a:pt x="191" y="19"/>
                      </a:lnTo>
                      <a:lnTo>
                        <a:pt x="192" y="20"/>
                      </a:lnTo>
                      <a:lnTo>
                        <a:pt x="192" y="21"/>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59" name="Freeform 2123">
                  <a:extLst>
                    <a:ext uri="{FF2B5EF4-FFF2-40B4-BE49-F238E27FC236}">
                      <a16:creationId xmlns:a16="http://schemas.microsoft.com/office/drawing/2014/main" id="{393DE2B8-D8C6-4B73-BB34-785A1CB91CE5}"/>
                    </a:ext>
                  </a:extLst>
                </p:cNvPr>
                <p:cNvSpPr>
                  <a:spLocks/>
                </p:cNvSpPr>
                <p:nvPr/>
              </p:nvSpPr>
              <p:spPr bwMode="auto">
                <a:xfrm>
                  <a:off x="1120" y="252"/>
                  <a:ext cx="185" cy="37"/>
                </a:xfrm>
                <a:custGeom>
                  <a:avLst/>
                  <a:gdLst>
                    <a:gd name="T0" fmla="*/ 185 w 185"/>
                    <a:gd name="T1" fmla="*/ 20 h 37"/>
                    <a:gd name="T2" fmla="*/ 181 w 185"/>
                    <a:gd name="T3" fmla="*/ 24 h 37"/>
                    <a:gd name="T4" fmla="*/ 174 w 185"/>
                    <a:gd name="T5" fmla="*/ 27 h 37"/>
                    <a:gd name="T6" fmla="*/ 164 w 185"/>
                    <a:gd name="T7" fmla="*/ 30 h 37"/>
                    <a:gd name="T8" fmla="*/ 152 w 185"/>
                    <a:gd name="T9" fmla="*/ 32 h 37"/>
                    <a:gd name="T10" fmla="*/ 137 w 185"/>
                    <a:gd name="T11" fmla="*/ 35 h 37"/>
                    <a:gd name="T12" fmla="*/ 120 w 185"/>
                    <a:gd name="T13" fmla="*/ 36 h 37"/>
                    <a:gd name="T14" fmla="*/ 102 w 185"/>
                    <a:gd name="T15" fmla="*/ 37 h 37"/>
                    <a:gd name="T16" fmla="*/ 83 w 185"/>
                    <a:gd name="T17" fmla="*/ 37 h 37"/>
                    <a:gd name="T18" fmla="*/ 65 w 185"/>
                    <a:gd name="T19" fmla="*/ 36 h 37"/>
                    <a:gd name="T20" fmla="*/ 49 w 185"/>
                    <a:gd name="T21" fmla="*/ 35 h 37"/>
                    <a:gd name="T22" fmla="*/ 34 w 185"/>
                    <a:gd name="T23" fmla="*/ 32 h 37"/>
                    <a:gd name="T24" fmla="*/ 21 w 185"/>
                    <a:gd name="T25" fmla="*/ 30 h 37"/>
                    <a:gd name="T26" fmla="*/ 11 w 185"/>
                    <a:gd name="T27" fmla="*/ 27 h 37"/>
                    <a:gd name="T28" fmla="*/ 4 w 185"/>
                    <a:gd name="T29" fmla="*/ 24 h 37"/>
                    <a:gd name="T30" fmla="*/ 1 w 185"/>
                    <a:gd name="T31" fmla="*/ 20 h 37"/>
                    <a:gd name="T32" fmla="*/ 1 w 185"/>
                    <a:gd name="T33" fmla="*/ 16 h 37"/>
                    <a:gd name="T34" fmla="*/ 4 w 185"/>
                    <a:gd name="T35" fmla="*/ 13 h 37"/>
                    <a:gd name="T36" fmla="*/ 11 w 185"/>
                    <a:gd name="T37" fmla="*/ 9 h 37"/>
                    <a:gd name="T38" fmla="*/ 21 w 185"/>
                    <a:gd name="T39" fmla="*/ 7 h 37"/>
                    <a:gd name="T40" fmla="*/ 34 w 185"/>
                    <a:gd name="T41" fmla="*/ 4 h 37"/>
                    <a:gd name="T42" fmla="*/ 49 w 185"/>
                    <a:gd name="T43" fmla="*/ 2 h 37"/>
                    <a:gd name="T44" fmla="*/ 65 w 185"/>
                    <a:gd name="T45" fmla="*/ 1 h 37"/>
                    <a:gd name="T46" fmla="*/ 83 w 185"/>
                    <a:gd name="T47" fmla="*/ 0 h 37"/>
                    <a:gd name="T48" fmla="*/ 102 w 185"/>
                    <a:gd name="T49" fmla="*/ 0 h 37"/>
                    <a:gd name="T50" fmla="*/ 120 w 185"/>
                    <a:gd name="T51" fmla="*/ 1 h 37"/>
                    <a:gd name="T52" fmla="*/ 137 w 185"/>
                    <a:gd name="T53" fmla="*/ 2 h 37"/>
                    <a:gd name="T54" fmla="*/ 152 w 185"/>
                    <a:gd name="T55" fmla="*/ 4 h 37"/>
                    <a:gd name="T56" fmla="*/ 164 w 185"/>
                    <a:gd name="T57" fmla="*/ 7 h 37"/>
                    <a:gd name="T58" fmla="*/ 174 w 185"/>
                    <a:gd name="T59" fmla="*/ 9 h 37"/>
                    <a:gd name="T60" fmla="*/ 181 w 185"/>
                    <a:gd name="T61" fmla="*/ 13 h 37"/>
                    <a:gd name="T62" fmla="*/ 185 w 185"/>
                    <a:gd name="T63" fmla="*/ 16 h 3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85" h="37">
                      <a:moveTo>
                        <a:pt x="185" y="18"/>
                      </a:moveTo>
                      <a:lnTo>
                        <a:pt x="185" y="20"/>
                      </a:lnTo>
                      <a:lnTo>
                        <a:pt x="183" y="22"/>
                      </a:lnTo>
                      <a:lnTo>
                        <a:pt x="181" y="24"/>
                      </a:lnTo>
                      <a:lnTo>
                        <a:pt x="178" y="26"/>
                      </a:lnTo>
                      <a:lnTo>
                        <a:pt x="174" y="27"/>
                      </a:lnTo>
                      <a:lnTo>
                        <a:pt x="169" y="29"/>
                      </a:lnTo>
                      <a:lnTo>
                        <a:pt x="164" y="30"/>
                      </a:lnTo>
                      <a:lnTo>
                        <a:pt x="158" y="31"/>
                      </a:lnTo>
                      <a:lnTo>
                        <a:pt x="152" y="32"/>
                      </a:lnTo>
                      <a:lnTo>
                        <a:pt x="144" y="34"/>
                      </a:lnTo>
                      <a:lnTo>
                        <a:pt x="137" y="35"/>
                      </a:lnTo>
                      <a:lnTo>
                        <a:pt x="129" y="35"/>
                      </a:lnTo>
                      <a:lnTo>
                        <a:pt x="120" y="36"/>
                      </a:lnTo>
                      <a:lnTo>
                        <a:pt x="111" y="36"/>
                      </a:lnTo>
                      <a:lnTo>
                        <a:pt x="102" y="37"/>
                      </a:lnTo>
                      <a:lnTo>
                        <a:pt x="93" y="37"/>
                      </a:lnTo>
                      <a:lnTo>
                        <a:pt x="83" y="37"/>
                      </a:lnTo>
                      <a:lnTo>
                        <a:pt x="74" y="36"/>
                      </a:lnTo>
                      <a:lnTo>
                        <a:pt x="65" y="36"/>
                      </a:lnTo>
                      <a:lnTo>
                        <a:pt x="57" y="35"/>
                      </a:lnTo>
                      <a:lnTo>
                        <a:pt x="49" y="35"/>
                      </a:lnTo>
                      <a:lnTo>
                        <a:pt x="41" y="34"/>
                      </a:lnTo>
                      <a:lnTo>
                        <a:pt x="34" y="32"/>
                      </a:lnTo>
                      <a:lnTo>
                        <a:pt x="27" y="31"/>
                      </a:lnTo>
                      <a:lnTo>
                        <a:pt x="21" y="30"/>
                      </a:lnTo>
                      <a:lnTo>
                        <a:pt x="16" y="29"/>
                      </a:lnTo>
                      <a:lnTo>
                        <a:pt x="11" y="27"/>
                      </a:lnTo>
                      <a:lnTo>
                        <a:pt x="7" y="26"/>
                      </a:lnTo>
                      <a:lnTo>
                        <a:pt x="4" y="24"/>
                      </a:lnTo>
                      <a:lnTo>
                        <a:pt x="2" y="22"/>
                      </a:lnTo>
                      <a:lnTo>
                        <a:pt x="1" y="20"/>
                      </a:lnTo>
                      <a:lnTo>
                        <a:pt x="0" y="18"/>
                      </a:lnTo>
                      <a:lnTo>
                        <a:pt x="1" y="16"/>
                      </a:lnTo>
                      <a:lnTo>
                        <a:pt x="2" y="15"/>
                      </a:lnTo>
                      <a:lnTo>
                        <a:pt x="4" y="13"/>
                      </a:lnTo>
                      <a:lnTo>
                        <a:pt x="7" y="11"/>
                      </a:lnTo>
                      <a:lnTo>
                        <a:pt x="11" y="9"/>
                      </a:lnTo>
                      <a:lnTo>
                        <a:pt x="16" y="8"/>
                      </a:lnTo>
                      <a:lnTo>
                        <a:pt x="21" y="7"/>
                      </a:lnTo>
                      <a:lnTo>
                        <a:pt x="27" y="5"/>
                      </a:lnTo>
                      <a:lnTo>
                        <a:pt x="34" y="4"/>
                      </a:lnTo>
                      <a:lnTo>
                        <a:pt x="41" y="3"/>
                      </a:lnTo>
                      <a:lnTo>
                        <a:pt x="49" y="2"/>
                      </a:lnTo>
                      <a:lnTo>
                        <a:pt x="57" y="1"/>
                      </a:lnTo>
                      <a:lnTo>
                        <a:pt x="65" y="1"/>
                      </a:lnTo>
                      <a:lnTo>
                        <a:pt x="74" y="0"/>
                      </a:lnTo>
                      <a:lnTo>
                        <a:pt x="83" y="0"/>
                      </a:lnTo>
                      <a:lnTo>
                        <a:pt x="93" y="0"/>
                      </a:lnTo>
                      <a:lnTo>
                        <a:pt x="102" y="0"/>
                      </a:lnTo>
                      <a:lnTo>
                        <a:pt x="111" y="0"/>
                      </a:lnTo>
                      <a:lnTo>
                        <a:pt x="120" y="1"/>
                      </a:lnTo>
                      <a:lnTo>
                        <a:pt x="129" y="1"/>
                      </a:lnTo>
                      <a:lnTo>
                        <a:pt x="137" y="2"/>
                      </a:lnTo>
                      <a:lnTo>
                        <a:pt x="144" y="3"/>
                      </a:lnTo>
                      <a:lnTo>
                        <a:pt x="152" y="4"/>
                      </a:lnTo>
                      <a:lnTo>
                        <a:pt x="158" y="5"/>
                      </a:lnTo>
                      <a:lnTo>
                        <a:pt x="164" y="7"/>
                      </a:lnTo>
                      <a:lnTo>
                        <a:pt x="169" y="8"/>
                      </a:lnTo>
                      <a:lnTo>
                        <a:pt x="174" y="9"/>
                      </a:lnTo>
                      <a:lnTo>
                        <a:pt x="178" y="11"/>
                      </a:lnTo>
                      <a:lnTo>
                        <a:pt x="181" y="13"/>
                      </a:lnTo>
                      <a:lnTo>
                        <a:pt x="183" y="15"/>
                      </a:lnTo>
                      <a:lnTo>
                        <a:pt x="185" y="16"/>
                      </a:lnTo>
                      <a:lnTo>
                        <a:pt x="185" y="18"/>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60" name="Freeform 2124">
                  <a:extLst>
                    <a:ext uri="{FF2B5EF4-FFF2-40B4-BE49-F238E27FC236}">
                      <a16:creationId xmlns:a16="http://schemas.microsoft.com/office/drawing/2014/main" id="{D061FDC2-149F-40A8-B739-805D0275035F}"/>
                    </a:ext>
                  </a:extLst>
                </p:cNvPr>
                <p:cNvSpPr>
                  <a:spLocks/>
                </p:cNvSpPr>
                <p:nvPr/>
              </p:nvSpPr>
              <p:spPr bwMode="auto">
                <a:xfrm>
                  <a:off x="1124" y="253"/>
                  <a:ext cx="178" cy="33"/>
                </a:xfrm>
                <a:custGeom>
                  <a:avLst/>
                  <a:gdLst>
                    <a:gd name="T0" fmla="*/ 177 w 178"/>
                    <a:gd name="T1" fmla="*/ 18 h 33"/>
                    <a:gd name="T2" fmla="*/ 174 w 178"/>
                    <a:gd name="T3" fmla="*/ 21 h 33"/>
                    <a:gd name="T4" fmla="*/ 167 w 178"/>
                    <a:gd name="T5" fmla="*/ 24 h 33"/>
                    <a:gd name="T6" fmla="*/ 157 w 178"/>
                    <a:gd name="T7" fmla="*/ 27 h 33"/>
                    <a:gd name="T8" fmla="*/ 145 w 178"/>
                    <a:gd name="T9" fmla="*/ 29 h 33"/>
                    <a:gd name="T10" fmla="*/ 131 w 178"/>
                    <a:gd name="T11" fmla="*/ 31 h 33"/>
                    <a:gd name="T12" fmla="*/ 115 w 178"/>
                    <a:gd name="T13" fmla="*/ 32 h 33"/>
                    <a:gd name="T14" fmla="*/ 98 w 178"/>
                    <a:gd name="T15" fmla="*/ 33 h 33"/>
                    <a:gd name="T16" fmla="*/ 80 w 178"/>
                    <a:gd name="T17" fmla="*/ 33 h 33"/>
                    <a:gd name="T18" fmla="*/ 62 w 178"/>
                    <a:gd name="T19" fmla="*/ 32 h 33"/>
                    <a:gd name="T20" fmla="*/ 46 w 178"/>
                    <a:gd name="T21" fmla="*/ 31 h 33"/>
                    <a:gd name="T22" fmla="*/ 32 w 178"/>
                    <a:gd name="T23" fmla="*/ 29 h 33"/>
                    <a:gd name="T24" fmla="*/ 20 w 178"/>
                    <a:gd name="T25" fmla="*/ 27 h 33"/>
                    <a:gd name="T26" fmla="*/ 10 w 178"/>
                    <a:gd name="T27" fmla="*/ 24 h 33"/>
                    <a:gd name="T28" fmla="*/ 4 w 178"/>
                    <a:gd name="T29" fmla="*/ 21 h 33"/>
                    <a:gd name="T30" fmla="*/ 0 w 178"/>
                    <a:gd name="T31" fmla="*/ 18 h 33"/>
                    <a:gd name="T32" fmla="*/ 0 w 178"/>
                    <a:gd name="T33" fmla="*/ 15 h 33"/>
                    <a:gd name="T34" fmla="*/ 4 w 178"/>
                    <a:gd name="T35" fmla="*/ 12 h 33"/>
                    <a:gd name="T36" fmla="*/ 10 w 178"/>
                    <a:gd name="T37" fmla="*/ 9 h 33"/>
                    <a:gd name="T38" fmla="*/ 20 w 178"/>
                    <a:gd name="T39" fmla="*/ 6 h 33"/>
                    <a:gd name="T40" fmla="*/ 32 w 178"/>
                    <a:gd name="T41" fmla="*/ 4 h 33"/>
                    <a:gd name="T42" fmla="*/ 46 w 178"/>
                    <a:gd name="T43" fmla="*/ 2 h 33"/>
                    <a:gd name="T44" fmla="*/ 62 w 178"/>
                    <a:gd name="T45" fmla="*/ 1 h 33"/>
                    <a:gd name="T46" fmla="*/ 80 w 178"/>
                    <a:gd name="T47" fmla="*/ 0 h 33"/>
                    <a:gd name="T48" fmla="*/ 98 w 178"/>
                    <a:gd name="T49" fmla="*/ 0 h 33"/>
                    <a:gd name="T50" fmla="*/ 115 w 178"/>
                    <a:gd name="T51" fmla="*/ 1 h 33"/>
                    <a:gd name="T52" fmla="*/ 131 w 178"/>
                    <a:gd name="T53" fmla="*/ 2 h 33"/>
                    <a:gd name="T54" fmla="*/ 145 w 178"/>
                    <a:gd name="T55" fmla="*/ 4 h 33"/>
                    <a:gd name="T56" fmla="*/ 157 w 178"/>
                    <a:gd name="T57" fmla="*/ 6 h 33"/>
                    <a:gd name="T58" fmla="*/ 167 w 178"/>
                    <a:gd name="T59" fmla="*/ 9 h 33"/>
                    <a:gd name="T60" fmla="*/ 174 w 178"/>
                    <a:gd name="T61" fmla="*/ 12 h 33"/>
                    <a:gd name="T62" fmla="*/ 177 w 178"/>
                    <a:gd name="T63" fmla="*/ 15 h 3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8" h="33">
                      <a:moveTo>
                        <a:pt x="178" y="17"/>
                      </a:moveTo>
                      <a:lnTo>
                        <a:pt x="177" y="18"/>
                      </a:lnTo>
                      <a:lnTo>
                        <a:pt x="176" y="20"/>
                      </a:lnTo>
                      <a:lnTo>
                        <a:pt x="174" y="21"/>
                      </a:lnTo>
                      <a:lnTo>
                        <a:pt x="171" y="23"/>
                      </a:lnTo>
                      <a:lnTo>
                        <a:pt x="167" y="24"/>
                      </a:lnTo>
                      <a:lnTo>
                        <a:pt x="163" y="26"/>
                      </a:lnTo>
                      <a:lnTo>
                        <a:pt x="157" y="27"/>
                      </a:lnTo>
                      <a:lnTo>
                        <a:pt x="152" y="28"/>
                      </a:lnTo>
                      <a:lnTo>
                        <a:pt x="145" y="29"/>
                      </a:lnTo>
                      <a:lnTo>
                        <a:pt x="138" y="30"/>
                      </a:lnTo>
                      <a:lnTo>
                        <a:pt x="131" y="31"/>
                      </a:lnTo>
                      <a:lnTo>
                        <a:pt x="123" y="32"/>
                      </a:lnTo>
                      <a:lnTo>
                        <a:pt x="115" y="32"/>
                      </a:lnTo>
                      <a:lnTo>
                        <a:pt x="107" y="33"/>
                      </a:lnTo>
                      <a:lnTo>
                        <a:pt x="98" y="33"/>
                      </a:lnTo>
                      <a:lnTo>
                        <a:pt x="89" y="33"/>
                      </a:lnTo>
                      <a:lnTo>
                        <a:pt x="80" y="33"/>
                      </a:lnTo>
                      <a:lnTo>
                        <a:pt x="71" y="33"/>
                      </a:lnTo>
                      <a:lnTo>
                        <a:pt x="62" y="32"/>
                      </a:lnTo>
                      <a:lnTo>
                        <a:pt x="54" y="32"/>
                      </a:lnTo>
                      <a:lnTo>
                        <a:pt x="46" y="31"/>
                      </a:lnTo>
                      <a:lnTo>
                        <a:pt x="39" y="30"/>
                      </a:lnTo>
                      <a:lnTo>
                        <a:pt x="32" y="29"/>
                      </a:lnTo>
                      <a:lnTo>
                        <a:pt x="26" y="28"/>
                      </a:lnTo>
                      <a:lnTo>
                        <a:pt x="20" y="27"/>
                      </a:lnTo>
                      <a:lnTo>
                        <a:pt x="15" y="26"/>
                      </a:lnTo>
                      <a:lnTo>
                        <a:pt x="10" y="24"/>
                      </a:lnTo>
                      <a:lnTo>
                        <a:pt x="7" y="23"/>
                      </a:lnTo>
                      <a:lnTo>
                        <a:pt x="4" y="21"/>
                      </a:lnTo>
                      <a:lnTo>
                        <a:pt x="1" y="20"/>
                      </a:lnTo>
                      <a:lnTo>
                        <a:pt x="0" y="18"/>
                      </a:lnTo>
                      <a:lnTo>
                        <a:pt x="0" y="17"/>
                      </a:lnTo>
                      <a:lnTo>
                        <a:pt x="0" y="15"/>
                      </a:lnTo>
                      <a:lnTo>
                        <a:pt x="1" y="13"/>
                      </a:lnTo>
                      <a:lnTo>
                        <a:pt x="4" y="12"/>
                      </a:lnTo>
                      <a:lnTo>
                        <a:pt x="7" y="10"/>
                      </a:lnTo>
                      <a:lnTo>
                        <a:pt x="10" y="9"/>
                      </a:lnTo>
                      <a:lnTo>
                        <a:pt x="15" y="7"/>
                      </a:lnTo>
                      <a:lnTo>
                        <a:pt x="20" y="6"/>
                      </a:lnTo>
                      <a:lnTo>
                        <a:pt x="26" y="5"/>
                      </a:lnTo>
                      <a:lnTo>
                        <a:pt x="32" y="4"/>
                      </a:lnTo>
                      <a:lnTo>
                        <a:pt x="39" y="3"/>
                      </a:lnTo>
                      <a:lnTo>
                        <a:pt x="46" y="2"/>
                      </a:lnTo>
                      <a:lnTo>
                        <a:pt x="54" y="1"/>
                      </a:lnTo>
                      <a:lnTo>
                        <a:pt x="62" y="1"/>
                      </a:lnTo>
                      <a:lnTo>
                        <a:pt x="71" y="0"/>
                      </a:lnTo>
                      <a:lnTo>
                        <a:pt x="80" y="0"/>
                      </a:lnTo>
                      <a:lnTo>
                        <a:pt x="89" y="0"/>
                      </a:lnTo>
                      <a:lnTo>
                        <a:pt x="98" y="0"/>
                      </a:lnTo>
                      <a:lnTo>
                        <a:pt x="107" y="0"/>
                      </a:lnTo>
                      <a:lnTo>
                        <a:pt x="115" y="1"/>
                      </a:lnTo>
                      <a:lnTo>
                        <a:pt x="123" y="1"/>
                      </a:lnTo>
                      <a:lnTo>
                        <a:pt x="131" y="2"/>
                      </a:lnTo>
                      <a:lnTo>
                        <a:pt x="138" y="3"/>
                      </a:lnTo>
                      <a:lnTo>
                        <a:pt x="145" y="4"/>
                      </a:lnTo>
                      <a:lnTo>
                        <a:pt x="152" y="5"/>
                      </a:lnTo>
                      <a:lnTo>
                        <a:pt x="157" y="6"/>
                      </a:lnTo>
                      <a:lnTo>
                        <a:pt x="163" y="7"/>
                      </a:lnTo>
                      <a:lnTo>
                        <a:pt x="167" y="9"/>
                      </a:lnTo>
                      <a:lnTo>
                        <a:pt x="171" y="10"/>
                      </a:lnTo>
                      <a:lnTo>
                        <a:pt x="174" y="12"/>
                      </a:lnTo>
                      <a:lnTo>
                        <a:pt x="176" y="13"/>
                      </a:lnTo>
                      <a:lnTo>
                        <a:pt x="177" y="15"/>
                      </a:lnTo>
                      <a:lnTo>
                        <a:pt x="178" y="1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61" name="Freeform 2125">
                  <a:extLst>
                    <a:ext uri="{FF2B5EF4-FFF2-40B4-BE49-F238E27FC236}">
                      <a16:creationId xmlns:a16="http://schemas.microsoft.com/office/drawing/2014/main" id="{D30D46F6-1FEB-4DF2-8D92-E34093CC6EBD}"/>
                    </a:ext>
                  </a:extLst>
                </p:cNvPr>
                <p:cNvSpPr>
                  <a:spLocks/>
                </p:cNvSpPr>
                <p:nvPr/>
              </p:nvSpPr>
              <p:spPr bwMode="auto">
                <a:xfrm>
                  <a:off x="1127" y="254"/>
                  <a:ext cx="171" cy="29"/>
                </a:xfrm>
                <a:custGeom>
                  <a:avLst/>
                  <a:gdLst>
                    <a:gd name="T0" fmla="*/ 171 w 171"/>
                    <a:gd name="T1" fmla="*/ 16 h 29"/>
                    <a:gd name="T2" fmla="*/ 168 w 171"/>
                    <a:gd name="T3" fmla="*/ 19 h 29"/>
                    <a:gd name="T4" fmla="*/ 161 w 171"/>
                    <a:gd name="T5" fmla="*/ 22 h 29"/>
                    <a:gd name="T6" fmla="*/ 152 w 171"/>
                    <a:gd name="T7" fmla="*/ 24 h 29"/>
                    <a:gd name="T8" fmla="*/ 140 w 171"/>
                    <a:gd name="T9" fmla="*/ 26 h 29"/>
                    <a:gd name="T10" fmla="*/ 126 w 171"/>
                    <a:gd name="T11" fmla="*/ 28 h 29"/>
                    <a:gd name="T12" fmla="*/ 111 w 171"/>
                    <a:gd name="T13" fmla="*/ 29 h 29"/>
                    <a:gd name="T14" fmla="*/ 94 w 171"/>
                    <a:gd name="T15" fmla="*/ 29 h 29"/>
                    <a:gd name="T16" fmla="*/ 77 w 171"/>
                    <a:gd name="T17" fmla="*/ 29 h 29"/>
                    <a:gd name="T18" fmla="*/ 60 w 171"/>
                    <a:gd name="T19" fmla="*/ 29 h 29"/>
                    <a:gd name="T20" fmla="*/ 45 w 171"/>
                    <a:gd name="T21" fmla="*/ 28 h 29"/>
                    <a:gd name="T22" fmla="*/ 31 w 171"/>
                    <a:gd name="T23" fmla="*/ 26 h 29"/>
                    <a:gd name="T24" fmla="*/ 20 w 171"/>
                    <a:gd name="T25" fmla="*/ 24 h 29"/>
                    <a:gd name="T26" fmla="*/ 10 w 171"/>
                    <a:gd name="T27" fmla="*/ 22 h 29"/>
                    <a:gd name="T28" fmla="*/ 4 w 171"/>
                    <a:gd name="T29" fmla="*/ 19 h 29"/>
                    <a:gd name="T30" fmla="*/ 1 w 171"/>
                    <a:gd name="T31" fmla="*/ 16 h 29"/>
                    <a:gd name="T32" fmla="*/ 1 w 171"/>
                    <a:gd name="T33" fmla="*/ 13 h 29"/>
                    <a:gd name="T34" fmla="*/ 4 w 171"/>
                    <a:gd name="T35" fmla="*/ 11 h 29"/>
                    <a:gd name="T36" fmla="*/ 10 w 171"/>
                    <a:gd name="T37" fmla="*/ 8 h 29"/>
                    <a:gd name="T38" fmla="*/ 20 w 171"/>
                    <a:gd name="T39" fmla="*/ 6 h 29"/>
                    <a:gd name="T40" fmla="*/ 31 w 171"/>
                    <a:gd name="T41" fmla="*/ 4 h 29"/>
                    <a:gd name="T42" fmla="*/ 45 w 171"/>
                    <a:gd name="T43" fmla="*/ 2 h 29"/>
                    <a:gd name="T44" fmla="*/ 60 w 171"/>
                    <a:gd name="T45" fmla="*/ 1 h 29"/>
                    <a:gd name="T46" fmla="*/ 77 w 171"/>
                    <a:gd name="T47" fmla="*/ 0 h 29"/>
                    <a:gd name="T48" fmla="*/ 94 w 171"/>
                    <a:gd name="T49" fmla="*/ 0 h 29"/>
                    <a:gd name="T50" fmla="*/ 111 w 171"/>
                    <a:gd name="T51" fmla="*/ 1 h 29"/>
                    <a:gd name="T52" fmla="*/ 126 w 171"/>
                    <a:gd name="T53" fmla="*/ 2 h 29"/>
                    <a:gd name="T54" fmla="*/ 140 w 171"/>
                    <a:gd name="T55" fmla="*/ 4 h 29"/>
                    <a:gd name="T56" fmla="*/ 152 w 171"/>
                    <a:gd name="T57" fmla="*/ 6 h 29"/>
                    <a:gd name="T58" fmla="*/ 161 w 171"/>
                    <a:gd name="T59" fmla="*/ 8 h 29"/>
                    <a:gd name="T60" fmla="*/ 168 w 171"/>
                    <a:gd name="T61" fmla="*/ 11 h 29"/>
                    <a:gd name="T62" fmla="*/ 171 w 171"/>
                    <a:gd name="T63" fmla="*/ 13 h 2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1" h="29">
                      <a:moveTo>
                        <a:pt x="171" y="15"/>
                      </a:moveTo>
                      <a:lnTo>
                        <a:pt x="171" y="16"/>
                      </a:lnTo>
                      <a:lnTo>
                        <a:pt x="170" y="18"/>
                      </a:lnTo>
                      <a:lnTo>
                        <a:pt x="168" y="19"/>
                      </a:lnTo>
                      <a:lnTo>
                        <a:pt x="165" y="20"/>
                      </a:lnTo>
                      <a:lnTo>
                        <a:pt x="161" y="22"/>
                      </a:lnTo>
                      <a:lnTo>
                        <a:pt x="157" y="23"/>
                      </a:lnTo>
                      <a:lnTo>
                        <a:pt x="152" y="24"/>
                      </a:lnTo>
                      <a:lnTo>
                        <a:pt x="146" y="25"/>
                      </a:lnTo>
                      <a:lnTo>
                        <a:pt x="140" y="26"/>
                      </a:lnTo>
                      <a:lnTo>
                        <a:pt x="133" y="27"/>
                      </a:lnTo>
                      <a:lnTo>
                        <a:pt x="126" y="28"/>
                      </a:lnTo>
                      <a:lnTo>
                        <a:pt x="119" y="28"/>
                      </a:lnTo>
                      <a:lnTo>
                        <a:pt x="111" y="29"/>
                      </a:lnTo>
                      <a:lnTo>
                        <a:pt x="103" y="29"/>
                      </a:lnTo>
                      <a:lnTo>
                        <a:pt x="94" y="29"/>
                      </a:lnTo>
                      <a:lnTo>
                        <a:pt x="86" y="29"/>
                      </a:lnTo>
                      <a:lnTo>
                        <a:pt x="77" y="29"/>
                      </a:lnTo>
                      <a:lnTo>
                        <a:pt x="68" y="29"/>
                      </a:lnTo>
                      <a:lnTo>
                        <a:pt x="60" y="29"/>
                      </a:lnTo>
                      <a:lnTo>
                        <a:pt x="52" y="28"/>
                      </a:lnTo>
                      <a:lnTo>
                        <a:pt x="45" y="28"/>
                      </a:lnTo>
                      <a:lnTo>
                        <a:pt x="38" y="27"/>
                      </a:lnTo>
                      <a:lnTo>
                        <a:pt x="31" y="26"/>
                      </a:lnTo>
                      <a:lnTo>
                        <a:pt x="25" y="25"/>
                      </a:lnTo>
                      <a:lnTo>
                        <a:pt x="20" y="24"/>
                      </a:lnTo>
                      <a:lnTo>
                        <a:pt x="15" y="23"/>
                      </a:lnTo>
                      <a:lnTo>
                        <a:pt x="10" y="22"/>
                      </a:lnTo>
                      <a:lnTo>
                        <a:pt x="7" y="20"/>
                      </a:lnTo>
                      <a:lnTo>
                        <a:pt x="4" y="19"/>
                      </a:lnTo>
                      <a:lnTo>
                        <a:pt x="2" y="18"/>
                      </a:lnTo>
                      <a:lnTo>
                        <a:pt x="1" y="16"/>
                      </a:lnTo>
                      <a:lnTo>
                        <a:pt x="0" y="15"/>
                      </a:lnTo>
                      <a:lnTo>
                        <a:pt x="1" y="13"/>
                      </a:lnTo>
                      <a:lnTo>
                        <a:pt x="2" y="12"/>
                      </a:lnTo>
                      <a:lnTo>
                        <a:pt x="4" y="11"/>
                      </a:lnTo>
                      <a:lnTo>
                        <a:pt x="7" y="9"/>
                      </a:lnTo>
                      <a:lnTo>
                        <a:pt x="10" y="8"/>
                      </a:lnTo>
                      <a:lnTo>
                        <a:pt x="15" y="7"/>
                      </a:lnTo>
                      <a:lnTo>
                        <a:pt x="20" y="6"/>
                      </a:lnTo>
                      <a:lnTo>
                        <a:pt x="25" y="5"/>
                      </a:lnTo>
                      <a:lnTo>
                        <a:pt x="31" y="4"/>
                      </a:lnTo>
                      <a:lnTo>
                        <a:pt x="38" y="3"/>
                      </a:lnTo>
                      <a:lnTo>
                        <a:pt x="45" y="2"/>
                      </a:lnTo>
                      <a:lnTo>
                        <a:pt x="52" y="2"/>
                      </a:lnTo>
                      <a:lnTo>
                        <a:pt x="60" y="1"/>
                      </a:lnTo>
                      <a:lnTo>
                        <a:pt x="68" y="1"/>
                      </a:lnTo>
                      <a:lnTo>
                        <a:pt x="77" y="0"/>
                      </a:lnTo>
                      <a:lnTo>
                        <a:pt x="86" y="0"/>
                      </a:lnTo>
                      <a:lnTo>
                        <a:pt x="94" y="0"/>
                      </a:lnTo>
                      <a:lnTo>
                        <a:pt x="103" y="1"/>
                      </a:lnTo>
                      <a:lnTo>
                        <a:pt x="111" y="1"/>
                      </a:lnTo>
                      <a:lnTo>
                        <a:pt x="119" y="2"/>
                      </a:lnTo>
                      <a:lnTo>
                        <a:pt x="126" y="2"/>
                      </a:lnTo>
                      <a:lnTo>
                        <a:pt x="133" y="3"/>
                      </a:lnTo>
                      <a:lnTo>
                        <a:pt x="140" y="4"/>
                      </a:lnTo>
                      <a:lnTo>
                        <a:pt x="146" y="5"/>
                      </a:lnTo>
                      <a:lnTo>
                        <a:pt x="152" y="6"/>
                      </a:lnTo>
                      <a:lnTo>
                        <a:pt x="157" y="7"/>
                      </a:lnTo>
                      <a:lnTo>
                        <a:pt x="161" y="8"/>
                      </a:lnTo>
                      <a:lnTo>
                        <a:pt x="165" y="9"/>
                      </a:lnTo>
                      <a:lnTo>
                        <a:pt x="168" y="11"/>
                      </a:lnTo>
                      <a:lnTo>
                        <a:pt x="170" y="12"/>
                      </a:lnTo>
                      <a:lnTo>
                        <a:pt x="171" y="13"/>
                      </a:lnTo>
                      <a:lnTo>
                        <a:pt x="171" y="1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62" name="Freeform 2126">
                  <a:extLst>
                    <a:ext uri="{FF2B5EF4-FFF2-40B4-BE49-F238E27FC236}">
                      <a16:creationId xmlns:a16="http://schemas.microsoft.com/office/drawing/2014/main" id="{35F8B6C2-E440-4AA6-BA08-205924A0F74D}"/>
                    </a:ext>
                  </a:extLst>
                </p:cNvPr>
                <p:cNvSpPr>
                  <a:spLocks/>
                </p:cNvSpPr>
                <p:nvPr/>
              </p:nvSpPr>
              <p:spPr bwMode="auto">
                <a:xfrm>
                  <a:off x="1033" y="174"/>
                  <a:ext cx="286" cy="128"/>
                </a:xfrm>
                <a:custGeom>
                  <a:avLst/>
                  <a:gdLst>
                    <a:gd name="T0" fmla="*/ 284 w 286"/>
                    <a:gd name="T1" fmla="*/ 59 h 128"/>
                    <a:gd name="T2" fmla="*/ 284 w 286"/>
                    <a:gd name="T3" fmla="*/ 51 h 128"/>
                    <a:gd name="T4" fmla="*/ 279 w 286"/>
                    <a:gd name="T5" fmla="*/ 44 h 128"/>
                    <a:gd name="T6" fmla="*/ 267 w 286"/>
                    <a:gd name="T7" fmla="*/ 32 h 128"/>
                    <a:gd name="T8" fmla="*/ 250 w 286"/>
                    <a:gd name="T9" fmla="*/ 25 h 128"/>
                    <a:gd name="T10" fmla="*/ 245 w 286"/>
                    <a:gd name="T11" fmla="*/ 19 h 128"/>
                    <a:gd name="T12" fmla="*/ 231 w 286"/>
                    <a:gd name="T13" fmla="*/ 15 h 128"/>
                    <a:gd name="T14" fmla="*/ 218 w 286"/>
                    <a:gd name="T15" fmla="*/ 15 h 128"/>
                    <a:gd name="T16" fmla="*/ 207 w 286"/>
                    <a:gd name="T17" fmla="*/ 8 h 128"/>
                    <a:gd name="T18" fmla="*/ 186 w 286"/>
                    <a:gd name="T19" fmla="*/ 1 h 128"/>
                    <a:gd name="T20" fmla="*/ 170 w 286"/>
                    <a:gd name="T21" fmla="*/ 1 h 128"/>
                    <a:gd name="T22" fmla="*/ 148 w 286"/>
                    <a:gd name="T23" fmla="*/ 8 h 128"/>
                    <a:gd name="T24" fmla="*/ 126 w 286"/>
                    <a:gd name="T25" fmla="*/ 31 h 128"/>
                    <a:gd name="T26" fmla="*/ 114 w 286"/>
                    <a:gd name="T27" fmla="*/ 66 h 128"/>
                    <a:gd name="T28" fmla="*/ 109 w 286"/>
                    <a:gd name="T29" fmla="*/ 76 h 128"/>
                    <a:gd name="T30" fmla="*/ 92 w 286"/>
                    <a:gd name="T31" fmla="*/ 81 h 128"/>
                    <a:gd name="T32" fmla="*/ 75 w 286"/>
                    <a:gd name="T33" fmla="*/ 89 h 128"/>
                    <a:gd name="T34" fmla="*/ 61 w 286"/>
                    <a:gd name="T35" fmla="*/ 100 h 128"/>
                    <a:gd name="T36" fmla="*/ 52 w 286"/>
                    <a:gd name="T37" fmla="*/ 109 h 128"/>
                    <a:gd name="T38" fmla="*/ 39 w 286"/>
                    <a:gd name="T39" fmla="*/ 117 h 128"/>
                    <a:gd name="T40" fmla="*/ 24 w 286"/>
                    <a:gd name="T41" fmla="*/ 120 h 128"/>
                    <a:gd name="T42" fmla="*/ 8 w 286"/>
                    <a:gd name="T43" fmla="*/ 108 h 128"/>
                    <a:gd name="T44" fmla="*/ 2 w 286"/>
                    <a:gd name="T45" fmla="*/ 95 h 128"/>
                    <a:gd name="T46" fmla="*/ 0 w 286"/>
                    <a:gd name="T47" fmla="*/ 89 h 128"/>
                    <a:gd name="T48" fmla="*/ 0 w 286"/>
                    <a:gd name="T49" fmla="*/ 97 h 128"/>
                    <a:gd name="T50" fmla="*/ 2 w 286"/>
                    <a:gd name="T51" fmla="*/ 105 h 128"/>
                    <a:gd name="T52" fmla="*/ 9 w 286"/>
                    <a:gd name="T53" fmla="*/ 119 h 128"/>
                    <a:gd name="T54" fmla="*/ 23 w 286"/>
                    <a:gd name="T55" fmla="*/ 128 h 128"/>
                    <a:gd name="T56" fmla="*/ 31 w 286"/>
                    <a:gd name="T57" fmla="*/ 128 h 128"/>
                    <a:gd name="T58" fmla="*/ 34 w 286"/>
                    <a:gd name="T59" fmla="*/ 128 h 128"/>
                    <a:gd name="T60" fmla="*/ 52 w 286"/>
                    <a:gd name="T61" fmla="*/ 123 h 128"/>
                    <a:gd name="T62" fmla="*/ 66 w 286"/>
                    <a:gd name="T63" fmla="*/ 111 h 128"/>
                    <a:gd name="T64" fmla="*/ 80 w 286"/>
                    <a:gd name="T65" fmla="*/ 101 h 128"/>
                    <a:gd name="T66" fmla="*/ 100 w 286"/>
                    <a:gd name="T67" fmla="*/ 96 h 128"/>
                    <a:gd name="T68" fmla="*/ 116 w 286"/>
                    <a:gd name="T69" fmla="*/ 93 h 128"/>
                    <a:gd name="T70" fmla="*/ 121 w 286"/>
                    <a:gd name="T71" fmla="*/ 94 h 128"/>
                    <a:gd name="T72" fmla="*/ 133 w 286"/>
                    <a:gd name="T73" fmla="*/ 100 h 128"/>
                    <a:gd name="T74" fmla="*/ 156 w 286"/>
                    <a:gd name="T75" fmla="*/ 105 h 128"/>
                    <a:gd name="T76" fmla="*/ 169 w 286"/>
                    <a:gd name="T77" fmla="*/ 107 h 128"/>
                    <a:gd name="T78" fmla="*/ 189 w 286"/>
                    <a:gd name="T79" fmla="*/ 110 h 128"/>
                    <a:gd name="T80" fmla="*/ 200 w 286"/>
                    <a:gd name="T81" fmla="*/ 108 h 128"/>
                    <a:gd name="T82" fmla="*/ 199 w 286"/>
                    <a:gd name="T83" fmla="*/ 102 h 128"/>
                    <a:gd name="T84" fmla="*/ 186 w 286"/>
                    <a:gd name="T85" fmla="*/ 98 h 128"/>
                    <a:gd name="T86" fmla="*/ 180 w 286"/>
                    <a:gd name="T87" fmla="*/ 95 h 128"/>
                    <a:gd name="T88" fmla="*/ 182 w 286"/>
                    <a:gd name="T89" fmla="*/ 93 h 128"/>
                    <a:gd name="T90" fmla="*/ 194 w 286"/>
                    <a:gd name="T91" fmla="*/ 94 h 128"/>
                    <a:gd name="T92" fmla="*/ 208 w 286"/>
                    <a:gd name="T93" fmla="*/ 92 h 128"/>
                    <a:gd name="T94" fmla="*/ 215 w 286"/>
                    <a:gd name="T95" fmla="*/ 91 h 128"/>
                    <a:gd name="T96" fmla="*/ 220 w 286"/>
                    <a:gd name="T97" fmla="*/ 101 h 128"/>
                    <a:gd name="T98" fmla="*/ 232 w 286"/>
                    <a:gd name="T99" fmla="*/ 99 h 128"/>
                    <a:gd name="T100" fmla="*/ 238 w 286"/>
                    <a:gd name="T101" fmla="*/ 99 h 128"/>
                    <a:gd name="T102" fmla="*/ 250 w 286"/>
                    <a:gd name="T103" fmla="*/ 100 h 128"/>
                    <a:gd name="T104" fmla="*/ 256 w 286"/>
                    <a:gd name="T105" fmla="*/ 94 h 128"/>
                    <a:gd name="T106" fmla="*/ 244 w 286"/>
                    <a:gd name="T107" fmla="*/ 91 h 128"/>
                    <a:gd name="T108" fmla="*/ 238 w 286"/>
                    <a:gd name="T109" fmla="*/ 83 h 128"/>
                    <a:gd name="T110" fmla="*/ 244 w 286"/>
                    <a:gd name="T111" fmla="*/ 72 h 128"/>
                    <a:gd name="T112" fmla="*/ 250 w 286"/>
                    <a:gd name="T113" fmla="*/ 66 h 128"/>
                    <a:gd name="T114" fmla="*/ 261 w 286"/>
                    <a:gd name="T115" fmla="*/ 69 h 128"/>
                    <a:gd name="T116" fmla="*/ 272 w 286"/>
                    <a:gd name="T117" fmla="*/ 67 h 128"/>
                    <a:gd name="T118" fmla="*/ 277 w 286"/>
                    <a:gd name="T119" fmla="*/ 65 h 12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86" h="128">
                      <a:moveTo>
                        <a:pt x="280" y="62"/>
                      </a:moveTo>
                      <a:lnTo>
                        <a:pt x="281" y="61"/>
                      </a:lnTo>
                      <a:lnTo>
                        <a:pt x="282" y="61"/>
                      </a:lnTo>
                      <a:lnTo>
                        <a:pt x="283" y="60"/>
                      </a:lnTo>
                      <a:lnTo>
                        <a:pt x="284" y="59"/>
                      </a:lnTo>
                      <a:lnTo>
                        <a:pt x="285" y="58"/>
                      </a:lnTo>
                      <a:lnTo>
                        <a:pt x="285" y="57"/>
                      </a:lnTo>
                      <a:lnTo>
                        <a:pt x="286" y="55"/>
                      </a:lnTo>
                      <a:lnTo>
                        <a:pt x="285" y="54"/>
                      </a:lnTo>
                      <a:lnTo>
                        <a:pt x="285" y="53"/>
                      </a:lnTo>
                      <a:lnTo>
                        <a:pt x="284" y="51"/>
                      </a:lnTo>
                      <a:lnTo>
                        <a:pt x="282" y="50"/>
                      </a:lnTo>
                      <a:lnTo>
                        <a:pt x="282" y="49"/>
                      </a:lnTo>
                      <a:lnTo>
                        <a:pt x="281" y="47"/>
                      </a:lnTo>
                      <a:lnTo>
                        <a:pt x="280" y="46"/>
                      </a:lnTo>
                      <a:lnTo>
                        <a:pt x="279" y="44"/>
                      </a:lnTo>
                      <a:lnTo>
                        <a:pt x="278" y="42"/>
                      </a:lnTo>
                      <a:lnTo>
                        <a:pt x="276" y="40"/>
                      </a:lnTo>
                      <a:lnTo>
                        <a:pt x="275" y="38"/>
                      </a:lnTo>
                      <a:lnTo>
                        <a:pt x="273" y="36"/>
                      </a:lnTo>
                      <a:lnTo>
                        <a:pt x="270" y="34"/>
                      </a:lnTo>
                      <a:lnTo>
                        <a:pt x="267" y="32"/>
                      </a:lnTo>
                      <a:lnTo>
                        <a:pt x="264" y="30"/>
                      </a:lnTo>
                      <a:lnTo>
                        <a:pt x="261" y="28"/>
                      </a:lnTo>
                      <a:lnTo>
                        <a:pt x="258" y="27"/>
                      </a:lnTo>
                      <a:lnTo>
                        <a:pt x="254" y="26"/>
                      </a:lnTo>
                      <a:lnTo>
                        <a:pt x="250" y="25"/>
                      </a:lnTo>
                      <a:lnTo>
                        <a:pt x="249" y="24"/>
                      </a:lnTo>
                      <a:lnTo>
                        <a:pt x="248" y="23"/>
                      </a:lnTo>
                      <a:lnTo>
                        <a:pt x="247" y="22"/>
                      </a:lnTo>
                      <a:lnTo>
                        <a:pt x="246" y="21"/>
                      </a:lnTo>
                      <a:lnTo>
                        <a:pt x="245" y="19"/>
                      </a:lnTo>
                      <a:lnTo>
                        <a:pt x="243" y="18"/>
                      </a:lnTo>
                      <a:lnTo>
                        <a:pt x="242" y="17"/>
                      </a:lnTo>
                      <a:lnTo>
                        <a:pt x="240" y="16"/>
                      </a:lnTo>
                      <a:lnTo>
                        <a:pt x="237" y="15"/>
                      </a:lnTo>
                      <a:lnTo>
                        <a:pt x="234" y="15"/>
                      </a:lnTo>
                      <a:lnTo>
                        <a:pt x="231" y="15"/>
                      </a:lnTo>
                      <a:lnTo>
                        <a:pt x="228" y="15"/>
                      </a:lnTo>
                      <a:lnTo>
                        <a:pt x="224" y="16"/>
                      </a:lnTo>
                      <a:lnTo>
                        <a:pt x="220" y="17"/>
                      </a:lnTo>
                      <a:lnTo>
                        <a:pt x="220" y="16"/>
                      </a:lnTo>
                      <a:lnTo>
                        <a:pt x="219" y="16"/>
                      </a:lnTo>
                      <a:lnTo>
                        <a:pt x="218" y="15"/>
                      </a:lnTo>
                      <a:lnTo>
                        <a:pt x="217" y="14"/>
                      </a:lnTo>
                      <a:lnTo>
                        <a:pt x="216" y="13"/>
                      </a:lnTo>
                      <a:lnTo>
                        <a:pt x="214" y="12"/>
                      </a:lnTo>
                      <a:lnTo>
                        <a:pt x="212" y="11"/>
                      </a:lnTo>
                      <a:lnTo>
                        <a:pt x="210" y="9"/>
                      </a:lnTo>
                      <a:lnTo>
                        <a:pt x="207" y="8"/>
                      </a:lnTo>
                      <a:lnTo>
                        <a:pt x="205" y="6"/>
                      </a:lnTo>
                      <a:lnTo>
                        <a:pt x="202" y="5"/>
                      </a:lnTo>
                      <a:lnTo>
                        <a:pt x="198" y="3"/>
                      </a:lnTo>
                      <a:lnTo>
                        <a:pt x="195" y="2"/>
                      </a:lnTo>
                      <a:lnTo>
                        <a:pt x="191" y="1"/>
                      </a:lnTo>
                      <a:lnTo>
                        <a:pt x="186" y="1"/>
                      </a:lnTo>
                      <a:lnTo>
                        <a:pt x="182" y="0"/>
                      </a:lnTo>
                      <a:lnTo>
                        <a:pt x="180" y="0"/>
                      </a:lnTo>
                      <a:lnTo>
                        <a:pt x="177" y="0"/>
                      </a:lnTo>
                      <a:lnTo>
                        <a:pt x="175" y="0"/>
                      </a:lnTo>
                      <a:lnTo>
                        <a:pt x="172" y="0"/>
                      </a:lnTo>
                      <a:lnTo>
                        <a:pt x="170" y="1"/>
                      </a:lnTo>
                      <a:lnTo>
                        <a:pt x="168" y="1"/>
                      </a:lnTo>
                      <a:lnTo>
                        <a:pt x="165" y="2"/>
                      </a:lnTo>
                      <a:lnTo>
                        <a:pt x="162" y="2"/>
                      </a:lnTo>
                      <a:lnTo>
                        <a:pt x="157" y="4"/>
                      </a:lnTo>
                      <a:lnTo>
                        <a:pt x="153" y="5"/>
                      </a:lnTo>
                      <a:lnTo>
                        <a:pt x="148" y="8"/>
                      </a:lnTo>
                      <a:lnTo>
                        <a:pt x="144" y="11"/>
                      </a:lnTo>
                      <a:lnTo>
                        <a:pt x="140" y="14"/>
                      </a:lnTo>
                      <a:lnTo>
                        <a:pt x="136" y="18"/>
                      </a:lnTo>
                      <a:lnTo>
                        <a:pt x="132" y="22"/>
                      </a:lnTo>
                      <a:lnTo>
                        <a:pt x="129" y="26"/>
                      </a:lnTo>
                      <a:lnTo>
                        <a:pt x="126" y="31"/>
                      </a:lnTo>
                      <a:lnTo>
                        <a:pt x="123" y="36"/>
                      </a:lnTo>
                      <a:lnTo>
                        <a:pt x="121" y="42"/>
                      </a:lnTo>
                      <a:lnTo>
                        <a:pt x="119" y="47"/>
                      </a:lnTo>
                      <a:lnTo>
                        <a:pt x="117" y="53"/>
                      </a:lnTo>
                      <a:lnTo>
                        <a:pt x="115" y="60"/>
                      </a:lnTo>
                      <a:lnTo>
                        <a:pt x="114" y="66"/>
                      </a:lnTo>
                      <a:lnTo>
                        <a:pt x="113" y="73"/>
                      </a:lnTo>
                      <a:lnTo>
                        <a:pt x="112" y="73"/>
                      </a:lnTo>
                      <a:lnTo>
                        <a:pt x="112" y="74"/>
                      </a:lnTo>
                      <a:lnTo>
                        <a:pt x="110" y="75"/>
                      </a:lnTo>
                      <a:lnTo>
                        <a:pt x="109" y="76"/>
                      </a:lnTo>
                      <a:lnTo>
                        <a:pt x="106" y="77"/>
                      </a:lnTo>
                      <a:lnTo>
                        <a:pt x="103" y="78"/>
                      </a:lnTo>
                      <a:lnTo>
                        <a:pt x="99" y="79"/>
                      </a:lnTo>
                      <a:lnTo>
                        <a:pt x="97" y="79"/>
                      </a:lnTo>
                      <a:lnTo>
                        <a:pt x="95" y="80"/>
                      </a:lnTo>
                      <a:lnTo>
                        <a:pt x="92" y="81"/>
                      </a:lnTo>
                      <a:lnTo>
                        <a:pt x="89" y="82"/>
                      </a:lnTo>
                      <a:lnTo>
                        <a:pt x="86" y="83"/>
                      </a:lnTo>
                      <a:lnTo>
                        <a:pt x="84" y="84"/>
                      </a:lnTo>
                      <a:lnTo>
                        <a:pt x="81" y="86"/>
                      </a:lnTo>
                      <a:lnTo>
                        <a:pt x="78" y="87"/>
                      </a:lnTo>
                      <a:lnTo>
                        <a:pt x="75" y="89"/>
                      </a:lnTo>
                      <a:lnTo>
                        <a:pt x="72" y="91"/>
                      </a:lnTo>
                      <a:lnTo>
                        <a:pt x="70" y="93"/>
                      </a:lnTo>
                      <a:lnTo>
                        <a:pt x="67" y="95"/>
                      </a:lnTo>
                      <a:lnTo>
                        <a:pt x="65" y="96"/>
                      </a:lnTo>
                      <a:lnTo>
                        <a:pt x="62" y="98"/>
                      </a:lnTo>
                      <a:lnTo>
                        <a:pt x="61" y="100"/>
                      </a:lnTo>
                      <a:lnTo>
                        <a:pt x="59" y="102"/>
                      </a:lnTo>
                      <a:lnTo>
                        <a:pt x="58" y="103"/>
                      </a:lnTo>
                      <a:lnTo>
                        <a:pt x="57" y="104"/>
                      </a:lnTo>
                      <a:lnTo>
                        <a:pt x="55" y="106"/>
                      </a:lnTo>
                      <a:lnTo>
                        <a:pt x="54" y="107"/>
                      </a:lnTo>
                      <a:lnTo>
                        <a:pt x="52" y="109"/>
                      </a:lnTo>
                      <a:lnTo>
                        <a:pt x="50" y="110"/>
                      </a:lnTo>
                      <a:lnTo>
                        <a:pt x="48" y="111"/>
                      </a:lnTo>
                      <a:lnTo>
                        <a:pt x="46" y="113"/>
                      </a:lnTo>
                      <a:lnTo>
                        <a:pt x="44" y="114"/>
                      </a:lnTo>
                      <a:lnTo>
                        <a:pt x="42" y="116"/>
                      </a:lnTo>
                      <a:lnTo>
                        <a:pt x="39" y="117"/>
                      </a:lnTo>
                      <a:lnTo>
                        <a:pt x="37" y="118"/>
                      </a:lnTo>
                      <a:lnTo>
                        <a:pt x="34" y="119"/>
                      </a:lnTo>
                      <a:lnTo>
                        <a:pt x="32" y="119"/>
                      </a:lnTo>
                      <a:lnTo>
                        <a:pt x="29" y="120"/>
                      </a:lnTo>
                      <a:lnTo>
                        <a:pt x="27" y="120"/>
                      </a:lnTo>
                      <a:lnTo>
                        <a:pt x="24" y="120"/>
                      </a:lnTo>
                      <a:lnTo>
                        <a:pt x="21" y="119"/>
                      </a:lnTo>
                      <a:lnTo>
                        <a:pt x="18" y="118"/>
                      </a:lnTo>
                      <a:lnTo>
                        <a:pt x="15" y="116"/>
                      </a:lnTo>
                      <a:lnTo>
                        <a:pt x="12" y="114"/>
                      </a:lnTo>
                      <a:lnTo>
                        <a:pt x="10" y="111"/>
                      </a:lnTo>
                      <a:lnTo>
                        <a:pt x="8" y="108"/>
                      </a:lnTo>
                      <a:lnTo>
                        <a:pt x="5" y="104"/>
                      </a:lnTo>
                      <a:lnTo>
                        <a:pt x="5" y="102"/>
                      </a:lnTo>
                      <a:lnTo>
                        <a:pt x="4" y="101"/>
                      </a:lnTo>
                      <a:lnTo>
                        <a:pt x="4" y="99"/>
                      </a:lnTo>
                      <a:lnTo>
                        <a:pt x="3" y="98"/>
                      </a:lnTo>
                      <a:lnTo>
                        <a:pt x="2" y="95"/>
                      </a:lnTo>
                      <a:lnTo>
                        <a:pt x="2" y="93"/>
                      </a:lnTo>
                      <a:lnTo>
                        <a:pt x="1" y="90"/>
                      </a:lnTo>
                      <a:lnTo>
                        <a:pt x="0" y="87"/>
                      </a:lnTo>
                      <a:lnTo>
                        <a:pt x="0" y="88"/>
                      </a:lnTo>
                      <a:lnTo>
                        <a:pt x="0" y="89"/>
                      </a:lnTo>
                      <a:lnTo>
                        <a:pt x="0" y="90"/>
                      </a:lnTo>
                      <a:lnTo>
                        <a:pt x="0" y="92"/>
                      </a:lnTo>
                      <a:lnTo>
                        <a:pt x="0" y="93"/>
                      </a:lnTo>
                      <a:lnTo>
                        <a:pt x="0" y="95"/>
                      </a:lnTo>
                      <a:lnTo>
                        <a:pt x="0" y="97"/>
                      </a:lnTo>
                      <a:lnTo>
                        <a:pt x="1" y="97"/>
                      </a:lnTo>
                      <a:lnTo>
                        <a:pt x="1" y="98"/>
                      </a:lnTo>
                      <a:lnTo>
                        <a:pt x="1" y="100"/>
                      </a:lnTo>
                      <a:lnTo>
                        <a:pt x="1" y="103"/>
                      </a:lnTo>
                      <a:lnTo>
                        <a:pt x="2" y="105"/>
                      </a:lnTo>
                      <a:lnTo>
                        <a:pt x="3" y="107"/>
                      </a:lnTo>
                      <a:lnTo>
                        <a:pt x="3" y="110"/>
                      </a:lnTo>
                      <a:lnTo>
                        <a:pt x="4" y="112"/>
                      </a:lnTo>
                      <a:lnTo>
                        <a:pt x="5" y="114"/>
                      </a:lnTo>
                      <a:lnTo>
                        <a:pt x="7" y="117"/>
                      </a:lnTo>
                      <a:lnTo>
                        <a:pt x="9" y="119"/>
                      </a:lnTo>
                      <a:lnTo>
                        <a:pt x="10" y="121"/>
                      </a:lnTo>
                      <a:lnTo>
                        <a:pt x="12" y="123"/>
                      </a:lnTo>
                      <a:lnTo>
                        <a:pt x="15" y="124"/>
                      </a:lnTo>
                      <a:lnTo>
                        <a:pt x="17" y="126"/>
                      </a:lnTo>
                      <a:lnTo>
                        <a:pt x="20" y="127"/>
                      </a:lnTo>
                      <a:lnTo>
                        <a:pt x="23" y="128"/>
                      </a:lnTo>
                      <a:lnTo>
                        <a:pt x="27" y="128"/>
                      </a:lnTo>
                      <a:lnTo>
                        <a:pt x="28" y="128"/>
                      </a:lnTo>
                      <a:lnTo>
                        <a:pt x="29" y="128"/>
                      </a:lnTo>
                      <a:lnTo>
                        <a:pt x="30" y="128"/>
                      </a:lnTo>
                      <a:lnTo>
                        <a:pt x="31" y="128"/>
                      </a:lnTo>
                      <a:lnTo>
                        <a:pt x="32" y="128"/>
                      </a:lnTo>
                      <a:lnTo>
                        <a:pt x="33" y="128"/>
                      </a:lnTo>
                      <a:lnTo>
                        <a:pt x="34" y="128"/>
                      </a:lnTo>
                      <a:lnTo>
                        <a:pt x="38" y="128"/>
                      </a:lnTo>
                      <a:lnTo>
                        <a:pt x="42" y="127"/>
                      </a:lnTo>
                      <a:lnTo>
                        <a:pt x="46" y="126"/>
                      </a:lnTo>
                      <a:lnTo>
                        <a:pt x="49" y="125"/>
                      </a:lnTo>
                      <a:lnTo>
                        <a:pt x="52" y="123"/>
                      </a:lnTo>
                      <a:lnTo>
                        <a:pt x="54" y="121"/>
                      </a:lnTo>
                      <a:lnTo>
                        <a:pt x="57" y="119"/>
                      </a:lnTo>
                      <a:lnTo>
                        <a:pt x="59" y="117"/>
                      </a:lnTo>
                      <a:lnTo>
                        <a:pt x="61" y="115"/>
                      </a:lnTo>
                      <a:lnTo>
                        <a:pt x="63" y="113"/>
                      </a:lnTo>
                      <a:lnTo>
                        <a:pt x="66" y="111"/>
                      </a:lnTo>
                      <a:lnTo>
                        <a:pt x="68" y="109"/>
                      </a:lnTo>
                      <a:lnTo>
                        <a:pt x="70" y="107"/>
                      </a:lnTo>
                      <a:lnTo>
                        <a:pt x="72" y="105"/>
                      </a:lnTo>
                      <a:lnTo>
                        <a:pt x="74" y="103"/>
                      </a:lnTo>
                      <a:lnTo>
                        <a:pt x="77" y="102"/>
                      </a:lnTo>
                      <a:lnTo>
                        <a:pt x="80" y="101"/>
                      </a:lnTo>
                      <a:lnTo>
                        <a:pt x="83" y="100"/>
                      </a:lnTo>
                      <a:lnTo>
                        <a:pt x="86" y="99"/>
                      </a:lnTo>
                      <a:lnTo>
                        <a:pt x="90" y="98"/>
                      </a:lnTo>
                      <a:lnTo>
                        <a:pt x="93" y="97"/>
                      </a:lnTo>
                      <a:lnTo>
                        <a:pt x="97" y="96"/>
                      </a:lnTo>
                      <a:lnTo>
                        <a:pt x="100" y="96"/>
                      </a:lnTo>
                      <a:lnTo>
                        <a:pt x="103" y="95"/>
                      </a:lnTo>
                      <a:lnTo>
                        <a:pt x="107" y="94"/>
                      </a:lnTo>
                      <a:lnTo>
                        <a:pt x="110" y="94"/>
                      </a:lnTo>
                      <a:lnTo>
                        <a:pt x="112" y="94"/>
                      </a:lnTo>
                      <a:lnTo>
                        <a:pt x="114" y="93"/>
                      </a:lnTo>
                      <a:lnTo>
                        <a:pt x="116" y="93"/>
                      </a:lnTo>
                      <a:lnTo>
                        <a:pt x="118" y="93"/>
                      </a:lnTo>
                      <a:lnTo>
                        <a:pt x="119" y="93"/>
                      </a:lnTo>
                      <a:lnTo>
                        <a:pt x="120" y="93"/>
                      </a:lnTo>
                      <a:lnTo>
                        <a:pt x="121" y="94"/>
                      </a:lnTo>
                      <a:lnTo>
                        <a:pt x="122" y="95"/>
                      </a:lnTo>
                      <a:lnTo>
                        <a:pt x="123" y="96"/>
                      </a:lnTo>
                      <a:lnTo>
                        <a:pt x="125" y="97"/>
                      </a:lnTo>
                      <a:lnTo>
                        <a:pt x="127" y="98"/>
                      </a:lnTo>
                      <a:lnTo>
                        <a:pt x="130" y="99"/>
                      </a:lnTo>
                      <a:lnTo>
                        <a:pt x="133" y="100"/>
                      </a:lnTo>
                      <a:lnTo>
                        <a:pt x="136" y="101"/>
                      </a:lnTo>
                      <a:lnTo>
                        <a:pt x="139" y="102"/>
                      </a:lnTo>
                      <a:lnTo>
                        <a:pt x="143" y="103"/>
                      </a:lnTo>
                      <a:lnTo>
                        <a:pt x="147" y="104"/>
                      </a:lnTo>
                      <a:lnTo>
                        <a:pt x="152" y="105"/>
                      </a:lnTo>
                      <a:lnTo>
                        <a:pt x="156" y="105"/>
                      </a:lnTo>
                      <a:lnTo>
                        <a:pt x="162" y="105"/>
                      </a:lnTo>
                      <a:lnTo>
                        <a:pt x="163" y="105"/>
                      </a:lnTo>
                      <a:lnTo>
                        <a:pt x="165" y="106"/>
                      </a:lnTo>
                      <a:lnTo>
                        <a:pt x="167" y="106"/>
                      </a:lnTo>
                      <a:lnTo>
                        <a:pt x="169" y="107"/>
                      </a:lnTo>
                      <a:lnTo>
                        <a:pt x="172" y="107"/>
                      </a:lnTo>
                      <a:lnTo>
                        <a:pt x="176" y="108"/>
                      </a:lnTo>
                      <a:lnTo>
                        <a:pt x="179" y="109"/>
                      </a:lnTo>
                      <a:lnTo>
                        <a:pt x="182" y="109"/>
                      </a:lnTo>
                      <a:lnTo>
                        <a:pt x="185" y="110"/>
                      </a:lnTo>
                      <a:lnTo>
                        <a:pt x="189" y="110"/>
                      </a:lnTo>
                      <a:lnTo>
                        <a:pt x="192" y="111"/>
                      </a:lnTo>
                      <a:lnTo>
                        <a:pt x="194" y="112"/>
                      </a:lnTo>
                      <a:lnTo>
                        <a:pt x="196" y="112"/>
                      </a:lnTo>
                      <a:lnTo>
                        <a:pt x="198" y="112"/>
                      </a:lnTo>
                      <a:lnTo>
                        <a:pt x="199" y="113"/>
                      </a:lnTo>
                      <a:lnTo>
                        <a:pt x="200" y="108"/>
                      </a:lnTo>
                      <a:lnTo>
                        <a:pt x="204" y="104"/>
                      </a:lnTo>
                      <a:lnTo>
                        <a:pt x="203" y="104"/>
                      </a:lnTo>
                      <a:lnTo>
                        <a:pt x="203" y="103"/>
                      </a:lnTo>
                      <a:lnTo>
                        <a:pt x="202" y="103"/>
                      </a:lnTo>
                      <a:lnTo>
                        <a:pt x="200" y="103"/>
                      </a:lnTo>
                      <a:lnTo>
                        <a:pt x="199" y="102"/>
                      </a:lnTo>
                      <a:lnTo>
                        <a:pt x="197" y="102"/>
                      </a:lnTo>
                      <a:lnTo>
                        <a:pt x="195" y="101"/>
                      </a:lnTo>
                      <a:lnTo>
                        <a:pt x="193" y="100"/>
                      </a:lnTo>
                      <a:lnTo>
                        <a:pt x="191" y="100"/>
                      </a:lnTo>
                      <a:lnTo>
                        <a:pt x="189" y="99"/>
                      </a:lnTo>
                      <a:lnTo>
                        <a:pt x="186" y="98"/>
                      </a:lnTo>
                      <a:lnTo>
                        <a:pt x="185" y="98"/>
                      </a:lnTo>
                      <a:lnTo>
                        <a:pt x="183" y="97"/>
                      </a:lnTo>
                      <a:lnTo>
                        <a:pt x="182" y="96"/>
                      </a:lnTo>
                      <a:lnTo>
                        <a:pt x="181" y="96"/>
                      </a:lnTo>
                      <a:lnTo>
                        <a:pt x="180" y="95"/>
                      </a:lnTo>
                      <a:lnTo>
                        <a:pt x="180" y="94"/>
                      </a:lnTo>
                      <a:lnTo>
                        <a:pt x="180" y="93"/>
                      </a:lnTo>
                      <a:lnTo>
                        <a:pt x="181" y="93"/>
                      </a:lnTo>
                      <a:lnTo>
                        <a:pt x="182" y="93"/>
                      </a:lnTo>
                      <a:lnTo>
                        <a:pt x="185" y="93"/>
                      </a:lnTo>
                      <a:lnTo>
                        <a:pt x="186" y="93"/>
                      </a:lnTo>
                      <a:lnTo>
                        <a:pt x="188" y="93"/>
                      </a:lnTo>
                      <a:lnTo>
                        <a:pt x="190" y="93"/>
                      </a:lnTo>
                      <a:lnTo>
                        <a:pt x="192" y="94"/>
                      </a:lnTo>
                      <a:lnTo>
                        <a:pt x="194" y="94"/>
                      </a:lnTo>
                      <a:lnTo>
                        <a:pt x="196" y="93"/>
                      </a:lnTo>
                      <a:lnTo>
                        <a:pt x="199" y="93"/>
                      </a:lnTo>
                      <a:lnTo>
                        <a:pt x="201" y="93"/>
                      </a:lnTo>
                      <a:lnTo>
                        <a:pt x="203" y="93"/>
                      </a:lnTo>
                      <a:lnTo>
                        <a:pt x="206" y="93"/>
                      </a:lnTo>
                      <a:lnTo>
                        <a:pt x="208" y="92"/>
                      </a:lnTo>
                      <a:lnTo>
                        <a:pt x="210" y="92"/>
                      </a:lnTo>
                      <a:lnTo>
                        <a:pt x="211" y="92"/>
                      </a:lnTo>
                      <a:lnTo>
                        <a:pt x="213" y="91"/>
                      </a:lnTo>
                      <a:lnTo>
                        <a:pt x="214" y="91"/>
                      </a:lnTo>
                      <a:lnTo>
                        <a:pt x="215" y="91"/>
                      </a:lnTo>
                      <a:lnTo>
                        <a:pt x="215" y="92"/>
                      </a:lnTo>
                      <a:lnTo>
                        <a:pt x="215" y="94"/>
                      </a:lnTo>
                      <a:lnTo>
                        <a:pt x="216" y="96"/>
                      </a:lnTo>
                      <a:lnTo>
                        <a:pt x="217" y="98"/>
                      </a:lnTo>
                      <a:lnTo>
                        <a:pt x="218" y="100"/>
                      </a:lnTo>
                      <a:lnTo>
                        <a:pt x="220" y="101"/>
                      </a:lnTo>
                      <a:lnTo>
                        <a:pt x="222" y="101"/>
                      </a:lnTo>
                      <a:lnTo>
                        <a:pt x="224" y="101"/>
                      </a:lnTo>
                      <a:lnTo>
                        <a:pt x="227" y="100"/>
                      </a:lnTo>
                      <a:lnTo>
                        <a:pt x="229" y="100"/>
                      </a:lnTo>
                      <a:lnTo>
                        <a:pt x="230" y="99"/>
                      </a:lnTo>
                      <a:lnTo>
                        <a:pt x="232" y="99"/>
                      </a:lnTo>
                      <a:lnTo>
                        <a:pt x="233" y="98"/>
                      </a:lnTo>
                      <a:lnTo>
                        <a:pt x="234" y="98"/>
                      </a:lnTo>
                      <a:lnTo>
                        <a:pt x="235" y="98"/>
                      </a:lnTo>
                      <a:lnTo>
                        <a:pt x="238" y="99"/>
                      </a:lnTo>
                      <a:lnTo>
                        <a:pt x="240" y="99"/>
                      </a:lnTo>
                      <a:lnTo>
                        <a:pt x="243" y="100"/>
                      </a:lnTo>
                      <a:lnTo>
                        <a:pt x="246" y="100"/>
                      </a:lnTo>
                      <a:lnTo>
                        <a:pt x="248" y="100"/>
                      </a:lnTo>
                      <a:lnTo>
                        <a:pt x="250" y="100"/>
                      </a:lnTo>
                      <a:lnTo>
                        <a:pt x="251" y="99"/>
                      </a:lnTo>
                      <a:lnTo>
                        <a:pt x="252" y="98"/>
                      </a:lnTo>
                      <a:lnTo>
                        <a:pt x="254" y="97"/>
                      </a:lnTo>
                      <a:lnTo>
                        <a:pt x="255" y="96"/>
                      </a:lnTo>
                      <a:lnTo>
                        <a:pt x="256" y="95"/>
                      </a:lnTo>
                      <a:lnTo>
                        <a:pt x="256" y="94"/>
                      </a:lnTo>
                      <a:lnTo>
                        <a:pt x="256" y="93"/>
                      </a:lnTo>
                      <a:lnTo>
                        <a:pt x="255" y="92"/>
                      </a:lnTo>
                      <a:lnTo>
                        <a:pt x="252" y="92"/>
                      </a:lnTo>
                      <a:lnTo>
                        <a:pt x="250" y="91"/>
                      </a:lnTo>
                      <a:lnTo>
                        <a:pt x="247" y="91"/>
                      </a:lnTo>
                      <a:lnTo>
                        <a:pt x="244" y="91"/>
                      </a:lnTo>
                      <a:lnTo>
                        <a:pt x="241" y="91"/>
                      </a:lnTo>
                      <a:lnTo>
                        <a:pt x="239" y="92"/>
                      </a:lnTo>
                      <a:lnTo>
                        <a:pt x="238" y="92"/>
                      </a:lnTo>
                      <a:lnTo>
                        <a:pt x="238" y="91"/>
                      </a:lnTo>
                      <a:lnTo>
                        <a:pt x="238" y="87"/>
                      </a:lnTo>
                      <a:lnTo>
                        <a:pt x="238" y="83"/>
                      </a:lnTo>
                      <a:lnTo>
                        <a:pt x="237" y="79"/>
                      </a:lnTo>
                      <a:lnTo>
                        <a:pt x="239" y="78"/>
                      </a:lnTo>
                      <a:lnTo>
                        <a:pt x="240" y="76"/>
                      </a:lnTo>
                      <a:lnTo>
                        <a:pt x="242" y="74"/>
                      </a:lnTo>
                      <a:lnTo>
                        <a:pt x="244" y="72"/>
                      </a:lnTo>
                      <a:lnTo>
                        <a:pt x="246" y="70"/>
                      </a:lnTo>
                      <a:lnTo>
                        <a:pt x="248" y="67"/>
                      </a:lnTo>
                      <a:lnTo>
                        <a:pt x="248" y="65"/>
                      </a:lnTo>
                      <a:lnTo>
                        <a:pt x="249" y="65"/>
                      </a:lnTo>
                      <a:lnTo>
                        <a:pt x="249" y="66"/>
                      </a:lnTo>
                      <a:lnTo>
                        <a:pt x="250" y="66"/>
                      </a:lnTo>
                      <a:lnTo>
                        <a:pt x="252" y="66"/>
                      </a:lnTo>
                      <a:lnTo>
                        <a:pt x="253" y="67"/>
                      </a:lnTo>
                      <a:lnTo>
                        <a:pt x="255" y="67"/>
                      </a:lnTo>
                      <a:lnTo>
                        <a:pt x="257" y="68"/>
                      </a:lnTo>
                      <a:lnTo>
                        <a:pt x="259" y="68"/>
                      </a:lnTo>
                      <a:lnTo>
                        <a:pt x="261" y="69"/>
                      </a:lnTo>
                      <a:lnTo>
                        <a:pt x="263" y="69"/>
                      </a:lnTo>
                      <a:lnTo>
                        <a:pt x="265" y="69"/>
                      </a:lnTo>
                      <a:lnTo>
                        <a:pt x="267" y="69"/>
                      </a:lnTo>
                      <a:lnTo>
                        <a:pt x="269" y="69"/>
                      </a:lnTo>
                      <a:lnTo>
                        <a:pt x="270" y="68"/>
                      </a:lnTo>
                      <a:lnTo>
                        <a:pt x="272" y="67"/>
                      </a:lnTo>
                      <a:lnTo>
                        <a:pt x="273" y="66"/>
                      </a:lnTo>
                      <a:lnTo>
                        <a:pt x="274" y="66"/>
                      </a:lnTo>
                      <a:lnTo>
                        <a:pt x="275" y="66"/>
                      </a:lnTo>
                      <a:lnTo>
                        <a:pt x="276" y="66"/>
                      </a:lnTo>
                      <a:lnTo>
                        <a:pt x="277" y="65"/>
                      </a:lnTo>
                      <a:lnTo>
                        <a:pt x="279" y="64"/>
                      </a:lnTo>
                      <a:lnTo>
                        <a:pt x="280" y="63"/>
                      </a:lnTo>
                      <a:lnTo>
                        <a:pt x="280"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63" name="Freeform 2127">
                  <a:extLst>
                    <a:ext uri="{FF2B5EF4-FFF2-40B4-BE49-F238E27FC236}">
                      <a16:creationId xmlns:a16="http://schemas.microsoft.com/office/drawing/2014/main" id="{8C3C6B3E-AA31-4C8E-B533-96985F6915E5}"/>
                    </a:ext>
                  </a:extLst>
                </p:cNvPr>
                <p:cNvSpPr>
                  <a:spLocks/>
                </p:cNvSpPr>
                <p:nvPr/>
              </p:nvSpPr>
              <p:spPr bwMode="auto">
                <a:xfrm>
                  <a:off x="1149" y="176"/>
                  <a:ext cx="168" cy="98"/>
                </a:xfrm>
                <a:custGeom>
                  <a:avLst/>
                  <a:gdLst>
                    <a:gd name="T0" fmla="*/ 6 w 168"/>
                    <a:gd name="T1" fmla="*/ 46 h 98"/>
                    <a:gd name="T2" fmla="*/ 15 w 168"/>
                    <a:gd name="T3" fmla="*/ 30 h 98"/>
                    <a:gd name="T4" fmla="*/ 25 w 168"/>
                    <a:gd name="T5" fmla="*/ 17 h 98"/>
                    <a:gd name="T6" fmla="*/ 38 w 168"/>
                    <a:gd name="T7" fmla="*/ 7 h 98"/>
                    <a:gd name="T8" fmla="*/ 53 w 168"/>
                    <a:gd name="T9" fmla="*/ 1 h 98"/>
                    <a:gd name="T10" fmla="*/ 65 w 168"/>
                    <a:gd name="T11" fmla="*/ 0 h 98"/>
                    <a:gd name="T12" fmla="*/ 73 w 168"/>
                    <a:gd name="T13" fmla="*/ 2 h 98"/>
                    <a:gd name="T14" fmla="*/ 80 w 168"/>
                    <a:gd name="T15" fmla="*/ 4 h 98"/>
                    <a:gd name="T16" fmla="*/ 91 w 168"/>
                    <a:gd name="T17" fmla="*/ 9 h 98"/>
                    <a:gd name="T18" fmla="*/ 99 w 168"/>
                    <a:gd name="T19" fmla="*/ 12 h 98"/>
                    <a:gd name="T20" fmla="*/ 103 w 168"/>
                    <a:gd name="T21" fmla="*/ 14 h 98"/>
                    <a:gd name="T22" fmla="*/ 107 w 168"/>
                    <a:gd name="T23" fmla="*/ 14 h 98"/>
                    <a:gd name="T24" fmla="*/ 110 w 168"/>
                    <a:gd name="T25" fmla="*/ 14 h 98"/>
                    <a:gd name="T26" fmla="*/ 115 w 168"/>
                    <a:gd name="T27" fmla="*/ 14 h 98"/>
                    <a:gd name="T28" fmla="*/ 118 w 168"/>
                    <a:gd name="T29" fmla="*/ 15 h 98"/>
                    <a:gd name="T30" fmla="*/ 121 w 168"/>
                    <a:gd name="T31" fmla="*/ 15 h 98"/>
                    <a:gd name="T32" fmla="*/ 125 w 168"/>
                    <a:gd name="T33" fmla="*/ 17 h 98"/>
                    <a:gd name="T34" fmla="*/ 128 w 168"/>
                    <a:gd name="T35" fmla="*/ 20 h 98"/>
                    <a:gd name="T36" fmla="*/ 130 w 168"/>
                    <a:gd name="T37" fmla="*/ 24 h 98"/>
                    <a:gd name="T38" fmla="*/ 132 w 168"/>
                    <a:gd name="T39" fmla="*/ 25 h 98"/>
                    <a:gd name="T40" fmla="*/ 137 w 168"/>
                    <a:gd name="T41" fmla="*/ 26 h 98"/>
                    <a:gd name="T42" fmla="*/ 145 w 168"/>
                    <a:gd name="T43" fmla="*/ 29 h 98"/>
                    <a:gd name="T44" fmla="*/ 153 w 168"/>
                    <a:gd name="T45" fmla="*/ 33 h 98"/>
                    <a:gd name="T46" fmla="*/ 160 w 168"/>
                    <a:gd name="T47" fmla="*/ 41 h 98"/>
                    <a:gd name="T48" fmla="*/ 163 w 168"/>
                    <a:gd name="T49" fmla="*/ 44 h 98"/>
                    <a:gd name="T50" fmla="*/ 164 w 168"/>
                    <a:gd name="T51" fmla="*/ 45 h 98"/>
                    <a:gd name="T52" fmla="*/ 167 w 168"/>
                    <a:gd name="T53" fmla="*/ 48 h 98"/>
                    <a:gd name="T54" fmla="*/ 167 w 168"/>
                    <a:gd name="T55" fmla="*/ 55 h 98"/>
                    <a:gd name="T56" fmla="*/ 164 w 168"/>
                    <a:gd name="T57" fmla="*/ 58 h 98"/>
                    <a:gd name="T58" fmla="*/ 162 w 168"/>
                    <a:gd name="T59" fmla="*/ 59 h 98"/>
                    <a:gd name="T60" fmla="*/ 159 w 168"/>
                    <a:gd name="T61" fmla="*/ 62 h 98"/>
                    <a:gd name="T62" fmla="*/ 157 w 168"/>
                    <a:gd name="T63" fmla="*/ 63 h 98"/>
                    <a:gd name="T64" fmla="*/ 154 w 168"/>
                    <a:gd name="T65" fmla="*/ 64 h 98"/>
                    <a:gd name="T66" fmla="*/ 149 w 168"/>
                    <a:gd name="T67" fmla="*/ 66 h 98"/>
                    <a:gd name="T68" fmla="*/ 139 w 168"/>
                    <a:gd name="T69" fmla="*/ 65 h 98"/>
                    <a:gd name="T70" fmla="*/ 136 w 168"/>
                    <a:gd name="T71" fmla="*/ 65 h 98"/>
                    <a:gd name="T72" fmla="*/ 134 w 168"/>
                    <a:gd name="T73" fmla="*/ 63 h 98"/>
                    <a:gd name="T74" fmla="*/ 132 w 168"/>
                    <a:gd name="T75" fmla="*/ 63 h 98"/>
                    <a:gd name="T76" fmla="*/ 129 w 168"/>
                    <a:gd name="T77" fmla="*/ 67 h 98"/>
                    <a:gd name="T78" fmla="*/ 124 w 168"/>
                    <a:gd name="T79" fmla="*/ 73 h 98"/>
                    <a:gd name="T80" fmla="*/ 122 w 168"/>
                    <a:gd name="T81" fmla="*/ 77 h 98"/>
                    <a:gd name="T82" fmla="*/ 120 w 168"/>
                    <a:gd name="T83" fmla="*/ 88 h 98"/>
                    <a:gd name="T84" fmla="*/ 114 w 168"/>
                    <a:gd name="T85" fmla="*/ 96 h 98"/>
                    <a:gd name="T86" fmla="*/ 107 w 168"/>
                    <a:gd name="T87" fmla="*/ 96 h 98"/>
                    <a:gd name="T88" fmla="*/ 103 w 168"/>
                    <a:gd name="T89" fmla="*/ 94 h 98"/>
                    <a:gd name="T90" fmla="*/ 101 w 168"/>
                    <a:gd name="T91" fmla="*/ 90 h 98"/>
                    <a:gd name="T92" fmla="*/ 100 w 168"/>
                    <a:gd name="T93" fmla="*/ 87 h 98"/>
                    <a:gd name="T94" fmla="*/ 98 w 168"/>
                    <a:gd name="T95" fmla="*/ 87 h 98"/>
                    <a:gd name="T96" fmla="*/ 92 w 168"/>
                    <a:gd name="T97" fmla="*/ 88 h 98"/>
                    <a:gd name="T98" fmla="*/ 85 w 168"/>
                    <a:gd name="T99" fmla="*/ 89 h 98"/>
                    <a:gd name="T100" fmla="*/ 78 w 168"/>
                    <a:gd name="T101" fmla="*/ 89 h 98"/>
                    <a:gd name="T102" fmla="*/ 71 w 168"/>
                    <a:gd name="T103" fmla="*/ 88 h 98"/>
                    <a:gd name="T104" fmla="*/ 67 w 168"/>
                    <a:gd name="T105" fmla="*/ 88 h 98"/>
                    <a:gd name="T106" fmla="*/ 59 w 168"/>
                    <a:gd name="T107" fmla="*/ 92 h 98"/>
                    <a:gd name="T108" fmla="*/ 48 w 168"/>
                    <a:gd name="T109" fmla="*/ 96 h 98"/>
                    <a:gd name="T110" fmla="*/ 44 w 168"/>
                    <a:gd name="T111" fmla="*/ 97 h 98"/>
                    <a:gd name="T112" fmla="*/ 40 w 168"/>
                    <a:gd name="T113" fmla="*/ 97 h 98"/>
                    <a:gd name="T114" fmla="*/ 33 w 168"/>
                    <a:gd name="T115" fmla="*/ 97 h 98"/>
                    <a:gd name="T116" fmla="*/ 23 w 168"/>
                    <a:gd name="T117" fmla="*/ 96 h 98"/>
                    <a:gd name="T118" fmla="*/ 13 w 168"/>
                    <a:gd name="T119" fmla="*/ 91 h 98"/>
                    <a:gd name="T120" fmla="*/ 5 w 168"/>
                    <a:gd name="T121" fmla="*/ 83 h 98"/>
                    <a:gd name="T122" fmla="*/ 0 w 168"/>
                    <a:gd name="T123" fmla="*/ 73 h 98"/>
                    <a:gd name="T124" fmla="*/ 2 w 168"/>
                    <a:gd name="T125" fmla="*/ 58 h 9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68" h="98">
                      <a:moveTo>
                        <a:pt x="2" y="58"/>
                      </a:moveTo>
                      <a:lnTo>
                        <a:pt x="4" y="52"/>
                      </a:lnTo>
                      <a:lnTo>
                        <a:pt x="6" y="46"/>
                      </a:lnTo>
                      <a:lnTo>
                        <a:pt x="9" y="41"/>
                      </a:lnTo>
                      <a:lnTo>
                        <a:pt x="12" y="35"/>
                      </a:lnTo>
                      <a:lnTo>
                        <a:pt x="15" y="30"/>
                      </a:lnTo>
                      <a:lnTo>
                        <a:pt x="18" y="26"/>
                      </a:lnTo>
                      <a:lnTo>
                        <a:pt x="22" y="21"/>
                      </a:lnTo>
                      <a:lnTo>
                        <a:pt x="25" y="17"/>
                      </a:lnTo>
                      <a:lnTo>
                        <a:pt x="30" y="13"/>
                      </a:lnTo>
                      <a:lnTo>
                        <a:pt x="34" y="10"/>
                      </a:lnTo>
                      <a:lnTo>
                        <a:pt x="38" y="7"/>
                      </a:lnTo>
                      <a:lnTo>
                        <a:pt x="43" y="5"/>
                      </a:lnTo>
                      <a:lnTo>
                        <a:pt x="48" y="3"/>
                      </a:lnTo>
                      <a:lnTo>
                        <a:pt x="53" y="1"/>
                      </a:lnTo>
                      <a:lnTo>
                        <a:pt x="58" y="0"/>
                      </a:lnTo>
                      <a:lnTo>
                        <a:pt x="63" y="0"/>
                      </a:lnTo>
                      <a:lnTo>
                        <a:pt x="65" y="0"/>
                      </a:lnTo>
                      <a:lnTo>
                        <a:pt x="68" y="1"/>
                      </a:lnTo>
                      <a:lnTo>
                        <a:pt x="70" y="1"/>
                      </a:lnTo>
                      <a:lnTo>
                        <a:pt x="73" y="2"/>
                      </a:lnTo>
                      <a:lnTo>
                        <a:pt x="75" y="2"/>
                      </a:lnTo>
                      <a:lnTo>
                        <a:pt x="78" y="3"/>
                      </a:lnTo>
                      <a:lnTo>
                        <a:pt x="80" y="4"/>
                      </a:lnTo>
                      <a:lnTo>
                        <a:pt x="83" y="5"/>
                      </a:lnTo>
                      <a:lnTo>
                        <a:pt x="87" y="7"/>
                      </a:lnTo>
                      <a:lnTo>
                        <a:pt x="91" y="9"/>
                      </a:lnTo>
                      <a:lnTo>
                        <a:pt x="94" y="10"/>
                      </a:lnTo>
                      <a:lnTo>
                        <a:pt x="96" y="11"/>
                      </a:lnTo>
                      <a:lnTo>
                        <a:pt x="99" y="12"/>
                      </a:lnTo>
                      <a:lnTo>
                        <a:pt x="101" y="13"/>
                      </a:lnTo>
                      <a:lnTo>
                        <a:pt x="102" y="14"/>
                      </a:lnTo>
                      <a:lnTo>
                        <a:pt x="103" y="14"/>
                      </a:lnTo>
                      <a:lnTo>
                        <a:pt x="105" y="14"/>
                      </a:lnTo>
                      <a:lnTo>
                        <a:pt x="106" y="14"/>
                      </a:lnTo>
                      <a:lnTo>
                        <a:pt x="107" y="14"/>
                      </a:lnTo>
                      <a:lnTo>
                        <a:pt x="108" y="14"/>
                      </a:lnTo>
                      <a:lnTo>
                        <a:pt x="109" y="14"/>
                      </a:lnTo>
                      <a:lnTo>
                        <a:pt x="110" y="14"/>
                      </a:lnTo>
                      <a:lnTo>
                        <a:pt x="112" y="14"/>
                      </a:lnTo>
                      <a:lnTo>
                        <a:pt x="113" y="14"/>
                      </a:lnTo>
                      <a:lnTo>
                        <a:pt x="115" y="14"/>
                      </a:lnTo>
                      <a:lnTo>
                        <a:pt x="116" y="14"/>
                      </a:lnTo>
                      <a:lnTo>
                        <a:pt x="117" y="14"/>
                      </a:lnTo>
                      <a:lnTo>
                        <a:pt x="118" y="15"/>
                      </a:lnTo>
                      <a:lnTo>
                        <a:pt x="119" y="15"/>
                      </a:lnTo>
                      <a:lnTo>
                        <a:pt x="120" y="15"/>
                      </a:lnTo>
                      <a:lnTo>
                        <a:pt x="121" y="15"/>
                      </a:lnTo>
                      <a:lnTo>
                        <a:pt x="122" y="16"/>
                      </a:lnTo>
                      <a:lnTo>
                        <a:pt x="123" y="16"/>
                      </a:lnTo>
                      <a:lnTo>
                        <a:pt x="125" y="17"/>
                      </a:lnTo>
                      <a:lnTo>
                        <a:pt x="126" y="18"/>
                      </a:lnTo>
                      <a:lnTo>
                        <a:pt x="127" y="19"/>
                      </a:lnTo>
                      <a:lnTo>
                        <a:pt x="128" y="20"/>
                      </a:lnTo>
                      <a:lnTo>
                        <a:pt x="129" y="22"/>
                      </a:lnTo>
                      <a:lnTo>
                        <a:pt x="130" y="23"/>
                      </a:lnTo>
                      <a:lnTo>
                        <a:pt x="130" y="24"/>
                      </a:lnTo>
                      <a:lnTo>
                        <a:pt x="131" y="24"/>
                      </a:lnTo>
                      <a:lnTo>
                        <a:pt x="132" y="25"/>
                      </a:lnTo>
                      <a:lnTo>
                        <a:pt x="134" y="25"/>
                      </a:lnTo>
                      <a:lnTo>
                        <a:pt x="136" y="25"/>
                      </a:lnTo>
                      <a:lnTo>
                        <a:pt x="137" y="26"/>
                      </a:lnTo>
                      <a:lnTo>
                        <a:pt x="140" y="27"/>
                      </a:lnTo>
                      <a:lnTo>
                        <a:pt x="142" y="27"/>
                      </a:lnTo>
                      <a:lnTo>
                        <a:pt x="145" y="29"/>
                      </a:lnTo>
                      <a:lnTo>
                        <a:pt x="147" y="30"/>
                      </a:lnTo>
                      <a:lnTo>
                        <a:pt x="150" y="32"/>
                      </a:lnTo>
                      <a:lnTo>
                        <a:pt x="153" y="33"/>
                      </a:lnTo>
                      <a:lnTo>
                        <a:pt x="155" y="35"/>
                      </a:lnTo>
                      <a:lnTo>
                        <a:pt x="158" y="38"/>
                      </a:lnTo>
                      <a:lnTo>
                        <a:pt x="160" y="41"/>
                      </a:lnTo>
                      <a:lnTo>
                        <a:pt x="162" y="44"/>
                      </a:lnTo>
                      <a:lnTo>
                        <a:pt x="163" y="44"/>
                      </a:lnTo>
                      <a:lnTo>
                        <a:pt x="164" y="45"/>
                      </a:lnTo>
                      <a:lnTo>
                        <a:pt x="165" y="46"/>
                      </a:lnTo>
                      <a:lnTo>
                        <a:pt x="166" y="47"/>
                      </a:lnTo>
                      <a:lnTo>
                        <a:pt x="167" y="48"/>
                      </a:lnTo>
                      <a:lnTo>
                        <a:pt x="167" y="50"/>
                      </a:lnTo>
                      <a:lnTo>
                        <a:pt x="168" y="52"/>
                      </a:lnTo>
                      <a:lnTo>
                        <a:pt x="167" y="55"/>
                      </a:lnTo>
                      <a:lnTo>
                        <a:pt x="166" y="57"/>
                      </a:lnTo>
                      <a:lnTo>
                        <a:pt x="165" y="58"/>
                      </a:lnTo>
                      <a:lnTo>
                        <a:pt x="164" y="58"/>
                      </a:lnTo>
                      <a:lnTo>
                        <a:pt x="163" y="59"/>
                      </a:lnTo>
                      <a:lnTo>
                        <a:pt x="162" y="59"/>
                      </a:lnTo>
                      <a:lnTo>
                        <a:pt x="162" y="60"/>
                      </a:lnTo>
                      <a:lnTo>
                        <a:pt x="161" y="61"/>
                      </a:lnTo>
                      <a:lnTo>
                        <a:pt x="159" y="62"/>
                      </a:lnTo>
                      <a:lnTo>
                        <a:pt x="158" y="62"/>
                      </a:lnTo>
                      <a:lnTo>
                        <a:pt x="157" y="63"/>
                      </a:lnTo>
                      <a:lnTo>
                        <a:pt x="156" y="63"/>
                      </a:lnTo>
                      <a:lnTo>
                        <a:pt x="155" y="63"/>
                      </a:lnTo>
                      <a:lnTo>
                        <a:pt x="154" y="64"/>
                      </a:lnTo>
                      <a:lnTo>
                        <a:pt x="153" y="65"/>
                      </a:lnTo>
                      <a:lnTo>
                        <a:pt x="151" y="65"/>
                      </a:lnTo>
                      <a:lnTo>
                        <a:pt x="149" y="66"/>
                      </a:lnTo>
                      <a:lnTo>
                        <a:pt x="146" y="66"/>
                      </a:lnTo>
                      <a:lnTo>
                        <a:pt x="143" y="66"/>
                      </a:lnTo>
                      <a:lnTo>
                        <a:pt x="139" y="65"/>
                      </a:lnTo>
                      <a:lnTo>
                        <a:pt x="138" y="65"/>
                      </a:lnTo>
                      <a:lnTo>
                        <a:pt x="137" y="65"/>
                      </a:lnTo>
                      <a:lnTo>
                        <a:pt x="136" y="65"/>
                      </a:lnTo>
                      <a:lnTo>
                        <a:pt x="136" y="64"/>
                      </a:lnTo>
                      <a:lnTo>
                        <a:pt x="135" y="64"/>
                      </a:lnTo>
                      <a:lnTo>
                        <a:pt x="134" y="63"/>
                      </a:lnTo>
                      <a:lnTo>
                        <a:pt x="133" y="63"/>
                      </a:lnTo>
                      <a:lnTo>
                        <a:pt x="132" y="62"/>
                      </a:lnTo>
                      <a:lnTo>
                        <a:pt x="132" y="63"/>
                      </a:lnTo>
                      <a:lnTo>
                        <a:pt x="131" y="64"/>
                      </a:lnTo>
                      <a:lnTo>
                        <a:pt x="130" y="65"/>
                      </a:lnTo>
                      <a:lnTo>
                        <a:pt x="129" y="67"/>
                      </a:lnTo>
                      <a:lnTo>
                        <a:pt x="128" y="69"/>
                      </a:lnTo>
                      <a:lnTo>
                        <a:pt x="126" y="71"/>
                      </a:lnTo>
                      <a:lnTo>
                        <a:pt x="124" y="73"/>
                      </a:lnTo>
                      <a:lnTo>
                        <a:pt x="122" y="74"/>
                      </a:lnTo>
                      <a:lnTo>
                        <a:pt x="122" y="75"/>
                      </a:lnTo>
                      <a:lnTo>
                        <a:pt x="122" y="77"/>
                      </a:lnTo>
                      <a:lnTo>
                        <a:pt x="122" y="80"/>
                      </a:lnTo>
                      <a:lnTo>
                        <a:pt x="121" y="84"/>
                      </a:lnTo>
                      <a:lnTo>
                        <a:pt x="120" y="88"/>
                      </a:lnTo>
                      <a:lnTo>
                        <a:pt x="119" y="91"/>
                      </a:lnTo>
                      <a:lnTo>
                        <a:pt x="117" y="94"/>
                      </a:lnTo>
                      <a:lnTo>
                        <a:pt x="114" y="96"/>
                      </a:lnTo>
                      <a:lnTo>
                        <a:pt x="111" y="96"/>
                      </a:lnTo>
                      <a:lnTo>
                        <a:pt x="109" y="96"/>
                      </a:lnTo>
                      <a:lnTo>
                        <a:pt x="107" y="96"/>
                      </a:lnTo>
                      <a:lnTo>
                        <a:pt x="106" y="96"/>
                      </a:lnTo>
                      <a:lnTo>
                        <a:pt x="104" y="95"/>
                      </a:lnTo>
                      <a:lnTo>
                        <a:pt x="103" y="94"/>
                      </a:lnTo>
                      <a:lnTo>
                        <a:pt x="102" y="92"/>
                      </a:lnTo>
                      <a:lnTo>
                        <a:pt x="101" y="91"/>
                      </a:lnTo>
                      <a:lnTo>
                        <a:pt x="101" y="90"/>
                      </a:lnTo>
                      <a:lnTo>
                        <a:pt x="101" y="89"/>
                      </a:lnTo>
                      <a:lnTo>
                        <a:pt x="100" y="88"/>
                      </a:lnTo>
                      <a:lnTo>
                        <a:pt x="100" y="87"/>
                      </a:lnTo>
                      <a:lnTo>
                        <a:pt x="99" y="87"/>
                      </a:lnTo>
                      <a:lnTo>
                        <a:pt x="98" y="87"/>
                      </a:lnTo>
                      <a:lnTo>
                        <a:pt x="96" y="87"/>
                      </a:lnTo>
                      <a:lnTo>
                        <a:pt x="94" y="88"/>
                      </a:lnTo>
                      <a:lnTo>
                        <a:pt x="92" y="88"/>
                      </a:lnTo>
                      <a:lnTo>
                        <a:pt x="90" y="88"/>
                      </a:lnTo>
                      <a:lnTo>
                        <a:pt x="88" y="89"/>
                      </a:lnTo>
                      <a:lnTo>
                        <a:pt x="85" y="89"/>
                      </a:lnTo>
                      <a:lnTo>
                        <a:pt x="83" y="89"/>
                      </a:lnTo>
                      <a:lnTo>
                        <a:pt x="80" y="89"/>
                      </a:lnTo>
                      <a:lnTo>
                        <a:pt x="78" y="89"/>
                      </a:lnTo>
                      <a:lnTo>
                        <a:pt x="75" y="89"/>
                      </a:lnTo>
                      <a:lnTo>
                        <a:pt x="73" y="88"/>
                      </a:lnTo>
                      <a:lnTo>
                        <a:pt x="71" y="88"/>
                      </a:lnTo>
                      <a:lnTo>
                        <a:pt x="69" y="87"/>
                      </a:lnTo>
                      <a:lnTo>
                        <a:pt x="67" y="88"/>
                      </a:lnTo>
                      <a:lnTo>
                        <a:pt x="65" y="89"/>
                      </a:lnTo>
                      <a:lnTo>
                        <a:pt x="62" y="90"/>
                      </a:lnTo>
                      <a:lnTo>
                        <a:pt x="59" y="92"/>
                      </a:lnTo>
                      <a:lnTo>
                        <a:pt x="56" y="93"/>
                      </a:lnTo>
                      <a:lnTo>
                        <a:pt x="52" y="95"/>
                      </a:lnTo>
                      <a:lnTo>
                        <a:pt x="48" y="96"/>
                      </a:lnTo>
                      <a:lnTo>
                        <a:pt x="47" y="96"/>
                      </a:lnTo>
                      <a:lnTo>
                        <a:pt x="45" y="96"/>
                      </a:lnTo>
                      <a:lnTo>
                        <a:pt x="44" y="97"/>
                      </a:lnTo>
                      <a:lnTo>
                        <a:pt x="43" y="97"/>
                      </a:lnTo>
                      <a:lnTo>
                        <a:pt x="41" y="97"/>
                      </a:lnTo>
                      <a:lnTo>
                        <a:pt x="40" y="97"/>
                      </a:lnTo>
                      <a:lnTo>
                        <a:pt x="38" y="98"/>
                      </a:lnTo>
                      <a:lnTo>
                        <a:pt x="36" y="98"/>
                      </a:lnTo>
                      <a:lnTo>
                        <a:pt x="33" y="97"/>
                      </a:lnTo>
                      <a:lnTo>
                        <a:pt x="30" y="97"/>
                      </a:lnTo>
                      <a:lnTo>
                        <a:pt x="26" y="96"/>
                      </a:lnTo>
                      <a:lnTo>
                        <a:pt x="23" y="96"/>
                      </a:lnTo>
                      <a:lnTo>
                        <a:pt x="20" y="94"/>
                      </a:lnTo>
                      <a:lnTo>
                        <a:pt x="16" y="93"/>
                      </a:lnTo>
                      <a:lnTo>
                        <a:pt x="13" y="91"/>
                      </a:lnTo>
                      <a:lnTo>
                        <a:pt x="10" y="89"/>
                      </a:lnTo>
                      <a:lnTo>
                        <a:pt x="7" y="86"/>
                      </a:lnTo>
                      <a:lnTo>
                        <a:pt x="5" y="83"/>
                      </a:lnTo>
                      <a:lnTo>
                        <a:pt x="3" y="80"/>
                      </a:lnTo>
                      <a:lnTo>
                        <a:pt x="1" y="76"/>
                      </a:lnTo>
                      <a:lnTo>
                        <a:pt x="0" y="73"/>
                      </a:lnTo>
                      <a:lnTo>
                        <a:pt x="0" y="68"/>
                      </a:lnTo>
                      <a:lnTo>
                        <a:pt x="0" y="63"/>
                      </a:lnTo>
                      <a:lnTo>
                        <a:pt x="2"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64" name="Freeform 2128">
                  <a:extLst>
                    <a:ext uri="{FF2B5EF4-FFF2-40B4-BE49-F238E27FC236}">
                      <a16:creationId xmlns:a16="http://schemas.microsoft.com/office/drawing/2014/main" id="{754007F0-414D-4159-8C3C-130550CA3FB3}"/>
                    </a:ext>
                  </a:extLst>
                </p:cNvPr>
                <p:cNvSpPr>
                  <a:spLocks/>
                </p:cNvSpPr>
                <p:nvPr/>
              </p:nvSpPr>
              <p:spPr bwMode="auto">
                <a:xfrm>
                  <a:off x="1151" y="179"/>
                  <a:ext cx="163" cy="91"/>
                </a:xfrm>
                <a:custGeom>
                  <a:avLst/>
                  <a:gdLst>
                    <a:gd name="T0" fmla="*/ 8 w 163"/>
                    <a:gd name="T1" fmla="*/ 38 h 91"/>
                    <a:gd name="T2" fmla="*/ 21 w 163"/>
                    <a:gd name="T3" fmla="*/ 19 h 91"/>
                    <a:gd name="T4" fmla="*/ 37 w 163"/>
                    <a:gd name="T5" fmla="*/ 6 h 91"/>
                    <a:gd name="T6" fmla="*/ 56 w 163"/>
                    <a:gd name="T7" fmla="*/ 0 h 91"/>
                    <a:gd name="T8" fmla="*/ 68 w 163"/>
                    <a:gd name="T9" fmla="*/ 1 h 91"/>
                    <a:gd name="T10" fmla="*/ 77 w 163"/>
                    <a:gd name="T11" fmla="*/ 4 h 91"/>
                    <a:gd name="T12" fmla="*/ 90 w 163"/>
                    <a:gd name="T13" fmla="*/ 9 h 91"/>
                    <a:gd name="T14" fmla="*/ 98 w 163"/>
                    <a:gd name="T15" fmla="*/ 13 h 91"/>
                    <a:gd name="T16" fmla="*/ 103 w 163"/>
                    <a:gd name="T17" fmla="*/ 14 h 91"/>
                    <a:gd name="T18" fmla="*/ 108 w 163"/>
                    <a:gd name="T19" fmla="*/ 13 h 91"/>
                    <a:gd name="T20" fmla="*/ 113 w 163"/>
                    <a:gd name="T21" fmla="*/ 14 h 91"/>
                    <a:gd name="T22" fmla="*/ 117 w 163"/>
                    <a:gd name="T23" fmla="*/ 14 h 91"/>
                    <a:gd name="T24" fmla="*/ 123 w 163"/>
                    <a:gd name="T25" fmla="*/ 17 h 91"/>
                    <a:gd name="T26" fmla="*/ 126 w 163"/>
                    <a:gd name="T27" fmla="*/ 21 h 91"/>
                    <a:gd name="T28" fmla="*/ 129 w 163"/>
                    <a:gd name="T29" fmla="*/ 23 h 91"/>
                    <a:gd name="T30" fmla="*/ 136 w 163"/>
                    <a:gd name="T31" fmla="*/ 25 h 91"/>
                    <a:gd name="T32" fmla="*/ 146 w 163"/>
                    <a:gd name="T33" fmla="*/ 29 h 91"/>
                    <a:gd name="T34" fmla="*/ 156 w 163"/>
                    <a:gd name="T35" fmla="*/ 38 h 91"/>
                    <a:gd name="T36" fmla="*/ 159 w 163"/>
                    <a:gd name="T37" fmla="*/ 41 h 91"/>
                    <a:gd name="T38" fmla="*/ 162 w 163"/>
                    <a:gd name="T39" fmla="*/ 44 h 91"/>
                    <a:gd name="T40" fmla="*/ 163 w 163"/>
                    <a:gd name="T41" fmla="*/ 51 h 91"/>
                    <a:gd name="T42" fmla="*/ 159 w 163"/>
                    <a:gd name="T43" fmla="*/ 55 h 91"/>
                    <a:gd name="T44" fmla="*/ 157 w 163"/>
                    <a:gd name="T45" fmla="*/ 57 h 91"/>
                    <a:gd name="T46" fmla="*/ 153 w 163"/>
                    <a:gd name="T47" fmla="*/ 59 h 91"/>
                    <a:gd name="T48" fmla="*/ 149 w 163"/>
                    <a:gd name="T49" fmla="*/ 61 h 91"/>
                    <a:gd name="T50" fmla="*/ 139 w 163"/>
                    <a:gd name="T51" fmla="*/ 62 h 91"/>
                    <a:gd name="T52" fmla="*/ 133 w 163"/>
                    <a:gd name="T53" fmla="*/ 60 h 91"/>
                    <a:gd name="T54" fmla="*/ 130 w 163"/>
                    <a:gd name="T55" fmla="*/ 59 h 91"/>
                    <a:gd name="T56" fmla="*/ 127 w 163"/>
                    <a:gd name="T57" fmla="*/ 61 h 91"/>
                    <a:gd name="T58" fmla="*/ 121 w 163"/>
                    <a:gd name="T59" fmla="*/ 68 h 91"/>
                    <a:gd name="T60" fmla="*/ 119 w 163"/>
                    <a:gd name="T61" fmla="*/ 75 h 91"/>
                    <a:gd name="T62" fmla="*/ 114 w 163"/>
                    <a:gd name="T63" fmla="*/ 88 h 91"/>
                    <a:gd name="T64" fmla="*/ 106 w 163"/>
                    <a:gd name="T65" fmla="*/ 90 h 91"/>
                    <a:gd name="T66" fmla="*/ 101 w 163"/>
                    <a:gd name="T67" fmla="*/ 87 h 91"/>
                    <a:gd name="T68" fmla="*/ 99 w 163"/>
                    <a:gd name="T69" fmla="*/ 83 h 91"/>
                    <a:gd name="T70" fmla="*/ 96 w 163"/>
                    <a:gd name="T71" fmla="*/ 82 h 91"/>
                    <a:gd name="T72" fmla="*/ 90 w 163"/>
                    <a:gd name="T73" fmla="*/ 83 h 91"/>
                    <a:gd name="T74" fmla="*/ 81 w 163"/>
                    <a:gd name="T75" fmla="*/ 84 h 91"/>
                    <a:gd name="T76" fmla="*/ 72 w 163"/>
                    <a:gd name="T77" fmla="*/ 82 h 91"/>
                    <a:gd name="T78" fmla="*/ 70 w 163"/>
                    <a:gd name="T79" fmla="*/ 82 h 91"/>
                    <a:gd name="T80" fmla="*/ 64 w 163"/>
                    <a:gd name="T81" fmla="*/ 84 h 91"/>
                    <a:gd name="T82" fmla="*/ 57 w 163"/>
                    <a:gd name="T83" fmla="*/ 86 h 91"/>
                    <a:gd name="T84" fmla="*/ 49 w 163"/>
                    <a:gd name="T85" fmla="*/ 89 h 91"/>
                    <a:gd name="T86" fmla="*/ 43 w 163"/>
                    <a:gd name="T87" fmla="*/ 90 h 91"/>
                    <a:gd name="T88" fmla="*/ 37 w 163"/>
                    <a:gd name="T89" fmla="*/ 91 h 91"/>
                    <a:gd name="T90" fmla="*/ 25 w 163"/>
                    <a:gd name="T91" fmla="*/ 90 h 91"/>
                    <a:gd name="T92" fmla="*/ 12 w 163"/>
                    <a:gd name="T93" fmla="*/ 85 h 91"/>
                    <a:gd name="T94" fmla="*/ 3 w 163"/>
                    <a:gd name="T95" fmla="*/ 75 h 91"/>
                    <a:gd name="T96" fmla="*/ 1 w 163"/>
                    <a:gd name="T97" fmla="*/ 59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63" h="91">
                      <a:moveTo>
                        <a:pt x="2" y="54"/>
                      </a:moveTo>
                      <a:lnTo>
                        <a:pt x="4" y="48"/>
                      </a:lnTo>
                      <a:lnTo>
                        <a:pt x="6" y="43"/>
                      </a:lnTo>
                      <a:lnTo>
                        <a:pt x="8" y="38"/>
                      </a:lnTo>
                      <a:lnTo>
                        <a:pt x="11" y="33"/>
                      </a:lnTo>
                      <a:lnTo>
                        <a:pt x="14" y="28"/>
                      </a:lnTo>
                      <a:lnTo>
                        <a:pt x="18" y="24"/>
                      </a:lnTo>
                      <a:lnTo>
                        <a:pt x="21" y="19"/>
                      </a:lnTo>
                      <a:lnTo>
                        <a:pt x="25" y="15"/>
                      </a:lnTo>
                      <a:lnTo>
                        <a:pt x="29" y="12"/>
                      </a:lnTo>
                      <a:lnTo>
                        <a:pt x="33" y="9"/>
                      </a:lnTo>
                      <a:lnTo>
                        <a:pt x="37" y="6"/>
                      </a:lnTo>
                      <a:lnTo>
                        <a:pt x="41" y="4"/>
                      </a:lnTo>
                      <a:lnTo>
                        <a:pt x="46" y="2"/>
                      </a:lnTo>
                      <a:lnTo>
                        <a:pt x="51" y="1"/>
                      </a:lnTo>
                      <a:lnTo>
                        <a:pt x="56" y="0"/>
                      </a:lnTo>
                      <a:lnTo>
                        <a:pt x="61" y="0"/>
                      </a:lnTo>
                      <a:lnTo>
                        <a:pt x="63" y="0"/>
                      </a:lnTo>
                      <a:lnTo>
                        <a:pt x="65" y="0"/>
                      </a:lnTo>
                      <a:lnTo>
                        <a:pt x="68" y="1"/>
                      </a:lnTo>
                      <a:lnTo>
                        <a:pt x="70" y="1"/>
                      </a:lnTo>
                      <a:lnTo>
                        <a:pt x="72" y="2"/>
                      </a:lnTo>
                      <a:lnTo>
                        <a:pt x="75" y="3"/>
                      </a:lnTo>
                      <a:lnTo>
                        <a:pt x="77" y="4"/>
                      </a:lnTo>
                      <a:lnTo>
                        <a:pt x="79" y="5"/>
                      </a:lnTo>
                      <a:lnTo>
                        <a:pt x="83" y="6"/>
                      </a:lnTo>
                      <a:lnTo>
                        <a:pt x="87" y="8"/>
                      </a:lnTo>
                      <a:lnTo>
                        <a:pt x="90" y="9"/>
                      </a:lnTo>
                      <a:lnTo>
                        <a:pt x="92" y="11"/>
                      </a:lnTo>
                      <a:lnTo>
                        <a:pt x="95" y="11"/>
                      </a:lnTo>
                      <a:lnTo>
                        <a:pt x="96" y="12"/>
                      </a:lnTo>
                      <a:lnTo>
                        <a:pt x="98" y="13"/>
                      </a:lnTo>
                      <a:lnTo>
                        <a:pt x="100" y="13"/>
                      </a:lnTo>
                      <a:lnTo>
                        <a:pt x="101" y="13"/>
                      </a:lnTo>
                      <a:lnTo>
                        <a:pt x="102" y="14"/>
                      </a:lnTo>
                      <a:lnTo>
                        <a:pt x="103" y="14"/>
                      </a:lnTo>
                      <a:lnTo>
                        <a:pt x="104" y="14"/>
                      </a:lnTo>
                      <a:lnTo>
                        <a:pt x="106" y="14"/>
                      </a:lnTo>
                      <a:lnTo>
                        <a:pt x="107" y="14"/>
                      </a:lnTo>
                      <a:lnTo>
                        <a:pt x="108" y="13"/>
                      </a:lnTo>
                      <a:lnTo>
                        <a:pt x="110" y="13"/>
                      </a:lnTo>
                      <a:lnTo>
                        <a:pt x="111" y="13"/>
                      </a:lnTo>
                      <a:lnTo>
                        <a:pt x="112" y="14"/>
                      </a:lnTo>
                      <a:lnTo>
                        <a:pt x="113" y="14"/>
                      </a:lnTo>
                      <a:lnTo>
                        <a:pt x="114" y="14"/>
                      </a:lnTo>
                      <a:lnTo>
                        <a:pt x="115" y="14"/>
                      </a:lnTo>
                      <a:lnTo>
                        <a:pt x="116" y="14"/>
                      </a:lnTo>
                      <a:lnTo>
                        <a:pt x="117" y="14"/>
                      </a:lnTo>
                      <a:lnTo>
                        <a:pt x="118" y="15"/>
                      </a:lnTo>
                      <a:lnTo>
                        <a:pt x="120" y="15"/>
                      </a:lnTo>
                      <a:lnTo>
                        <a:pt x="121" y="16"/>
                      </a:lnTo>
                      <a:lnTo>
                        <a:pt x="123" y="17"/>
                      </a:lnTo>
                      <a:lnTo>
                        <a:pt x="124" y="18"/>
                      </a:lnTo>
                      <a:lnTo>
                        <a:pt x="125" y="19"/>
                      </a:lnTo>
                      <a:lnTo>
                        <a:pt x="126" y="20"/>
                      </a:lnTo>
                      <a:lnTo>
                        <a:pt x="126" y="21"/>
                      </a:lnTo>
                      <a:lnTo>
                        <a:pt x="127" y="23"/>
                      </a:lnTo>
                      <a:lnTo>
                        <a:pt x="128" y="23"/>
                      </a:lnTo>
                      <a:lnTo>
                        <a:pt x="129" y="23"/>
                      </a:lnTo>
                      <a:lnTo>
                        <a:pt x="130" y="23"/>
                      </a:lnTo>
                      <a:lnTo>
                        <a:pt x="132" y="24"/>
                      </a:lnTo>
                      <a:lnTo>
                        <a:pt x="134" y="24"/>
                      </a:lnTo>
                      <a:lnTo>
                        <a:pt x="136" y="25"/>
                      </a:lnTo>
                      <a:lnTo>
                        <a:pt x="139" y="26"/>
                      </a:lnTo>
                      <a:lnTo>
                        <a:pt x="141" y="27"/>
                      </a:lnTo>
                      <a:lnTo>
                        <a:pt x="144" y="28"/>
                      </a:lnTo>
                      <a:lnTo>
                        <a:pt x="146" y="29"/>
                      </a:lnTo>
                      <a:lnTo>
                        <a:pt x="149" y="31"/>
                      </a:lnTo>
                      <a:lnTo>
                        <a:pt x="151" y="33"/>
                      </a:lnTo>
                      <a:lnTo>
                        <a:pt x="154" y="35"/>
                      </a:lnTo>
                      <a:lnTo>
                        <a:pt x="156" y="38"/>
                      </a:lnTo>
                      <a:lnTo>
                        <a:pt x="158" y="41"/>
                      </a:lnTo>
                      <a:lnTo>
                        <a:pt x="159" y="41"/>
                      </a:lnTo>
                      <a:lnTo>
                        <a:pt x="160" y="42"/>
                      </a:lnTo>
                      <a:lnTo>
                        <a:pt x="161" y="43"/>
                      </a:lnTo>
                      <a:lnTo>
                        <a:pt x="162" y="44"/>
                      </a:lnTo>
                      <a:lnTo>
                        <a:pt x="163" y="45"/>
                      </a:lnTo>
                      <a:lnTo>
                        <a:pt x="163" y="47"/>
                      </a:lnTo>
                      <a:lnTo>
                        <a:pt x="163" y="49"/>
                      </a:lnTo>
                      <a:lnTo>
                        <a:pt x="163" y="51"/>
                      </a:lnTo>
                      <a:lnTo>
                        <a:pt x="161" y="53"/>
                      </a:lnTo>
                      <a:lnTo>
                        <a:pt x="161" y="54"/>
                      </a:lnTo>
                      <a:lnTo>
                        <a:pt x="160" y="54"/>
                      </a:lnTo>
                      <a:lnTo>
                        <a:pt x="159" y="55"/>
                      </a:lnTo>
                      <a:lnTo>
                        <a:pt x="158" y="56"/>
                      </a:lnTo>
                      <a:lnTo>
                        <a:pt x="157" y="57"/>
                      </a:lnTo>
                      <a:lnTo>
                        <a:pt x="155" y="58"/>
                      </a:lnTo>
                      <a:lnTo>
                        <a:pt x="154" y="59"/>
                      </a:lnTo>
                      <a:lnTo>
                        <a:pt x="153" y="59"/>
                      </a:lnTo>
                      <a:lnTo>
                        <a:pt x="152" y="59"/>
                      </a:lnTo>
                      <a:lnTo>
                        <a:pt x="151" y="59"/>
                      </a:lnTo>
                      <a:lnTo>
                        <a:pt x="150" y="60"/>
                      </a:lnTo>
                      <a:lnTo>
                        <a:pt x="149" y="61"/>
                      </a:lnTo>
                      <a:lnTo>
                        <a:pt x="147" y="61"/>
                      </a:lnTo>
                      <a:lnTo>
                        <a:pt x="145" y="62"/>
                      </a:lnTo>
                      <a:lnTo>
                        <a:pt x="142" y="62"/>
                      </a:lnTo>
                      <a:lnTo>
                        <a:pt x="139" y="62"/>
                      </a:lnTo>
                      <a:lnTo>
                        <a:pt x="136" y="61"/>
                      </a:lnTo>
                      <a:lnTo>
                        <a:pt x="135" y="61"/>
                      </a:lnTo>
                      <a:lnTo>
                        <a:pt x="134" y="61"/>
                      </a:lnTo>
                      <a:lnTo>
                        <a:pt x="133" y="60"/>
                      </a:lnTo>
                      <a:lnTo>
                        <a:pt x="132" y="60"/>
                      </a:lnTo>
                      <a:lnTo>
                        <a:pt x="131" y="59"/>
                      </a:lnTo>
                      <a:lnTo>
                        <a:pt x="130" y="59"/>
                      </a:lnTo>
                      <a:lnTo>
                        <a:pt x="129" y="59"/>
                      </a:lnTo>
                      <a:lnTo>
                        <a:pt x="128" y="60"/>
                      </a:lnTo>
                      <a:lnTo>
                        <a:pt x="127" y="61"/>
                      </a:lnTo>
                      <a:lnTo>
                        <a:pt x="126" y="63"/>
                      </a:lnTo>
                      <a:lnTo>
                        <a:pt x="124" y="65"/>
                      </a:lnTo>
                      <a:lnTo>
                        <a:pt x="123" y="67"/>
                      </a:lnTo>
                      <a:lnTo>
                        <a:pt x="121" y="68"/>
                      </a:lnTo>
                      <a:lnTo>
                        <a:pt x="119" y="69"/>
                      </a:lnTo>
                      <a:lnTo>
                        <a:pt x="119" y="70"/>
                      </a:lnTo>
                      <a:lnTo>
                        <a:pt x="119" y="72"/>
                      </a:lnTo>
                      <a:lnTo>
                        <a:pt x="119" y="75"/>
                      </a:lnTo>
                      <a:lnTo>
                        <a:pt x="118" y="79"/>
                      </a:lnTo>
                      <a:lnTo>
                        <a:pt x="117" y="82"/>
                      </a:lnTo>
                      <a:lnTo>
                        <a:pt x="116" y="85"/>
                      </a:lnTo>
                      <a:lnTo>
                        <a:pt x="114" y="88"/>
                      </a:lnTo>
                      <a:lnTo>
                        <a:pt x="112" y="89"/>
                      </a:lnTo>
                      <a:lnTo>
                        <a:pt x="109" y="90"/>
                      </a:lnTo>
                      <a:lnTo>
                        <a:pt x="107" y="90"/>
                      </a:lnTo>
                      <a:lnTo>
                        <a:pt x="106" y="90"/>
                      </a:lnTo>
                      <a:lnTo>
                        <a:pt x="104" y="89"/>
                      </a:lnTo>
                      <a:lnTo>
                        <a:pt x="103" y="89"/>
                      </a:lnTo>
                      <a:lnTo>
                        <a:pt x="102" y="88"/>
                      </a:lnTo>
                      <a:lnTo>
                        <a:pt x="101" y="87"/>
                      </a:lnTo>
                      <a:lnTo>
                        <a:pt x="100" y="85"/>
                      </a:lnTo>
                      <a:lnTo>
                        <a:pt x="100" y="84"/>
                      </a:lnTo>
                      <a:lnTo>
                        <a:pt x="99" y="84"/>
                      </a:lnTo>
                      <a:lnTo>
                        <a:pt x="99" y="83"/>
                      </a:lnTo>
                      <a:lnTo>
                        <a:pt x="99" y="82"/>
                      </a:lnTo>
                      <a:lnTo>
                        <a:pt x="98" y="82"/>
                      </a:lnTo>
                      <a:lnTo>
                        <a:pt x="96" y="82"/>
                      </a:lnTo>
                      <a:lnTo>
                        <a:pt x="95" y="82"/>
                      </a:lnTo>
                      <a:lnTo>
                        <a:pt x="93" y="83"/>
                      </a:lnTo>
                      <a:lnTo>
                        <a:pt x="92" y="83"/>
                      </a:lnTo>
                      <a:lnTo>
                        <a:pt x="90" y="83"/>
                      </a:lnTo>
                      <a:lnTo>
                        <a:pt x="87" y="83"/>
                      </a:lnTo>
                      <a:lnTo>
                        <a:pt x="85" y="83"/>
                      </a:lnTo>
                      <a:lnTo>
                        <a:pt x="83" y="84"/>
                      </a:lnTo>
                      <a:lnTo>
                        <a:pt x="81" y="84"/>
                      </a:lnTo>
                      <a:lnTo>
                        <a:pt x="78" y="83"/>
                      </a:lnTo>
                      <a:lnTo>
                        <a:pt x="76" y="83"/>
                      </a:lnTo>
                      <a:lnTo>
                        <a:pt x="74" y="83"/>
                      </a:lnTo>
                      <a:lnTo>
                        <a:pt x="72" y="82"/>
                      </a:lnTo>
                      <a:lnTo>
                        <a:pt x="71" y="82"/>
                      </a:lnTo>
                      <a:lnTo>
                        <a:pt x="70" y="82"/>
                      </a:lnTo>
                      <a:lnTo>
                        <a:pt x="68" y="82"/>
                      </a:lnTo>
                      <a:lnTo>
                        <a:pt x="67" y="83"/>
                      </a:lnTo>
                      <a:lnTo>
                        <a:pt x="66" y="83"/>
                      </a:lnTo>
                      <a:lnTo>
                        <a:pt x="64" y="84"/>
                      </a:lnTo>
                      <a:lnTo>
                        <a:pt x="63" y="84"/>
                      </a:lnTo>
                      <a:lnTo>
                        <a:pt x="61" y="85"/>
                      </a:lnTo>
                      <a:lnTo>
                        <a:pt x="59" y="86"/>
                      </a:lnTo>
                      <a:lnTo>
                        <a:pt x="57" y="86"/>
                      </a:lnTo>
                      <a:lnTo>
                        <a:pt x="55" y="87"/>
                      </a:lnTo>
                      <a:lnTo>
                        <a:pt x="53" y="87"/>
                      </a:lnTo>
                      <a:lnTo>
                        <a:pt x="51" y="88"/>
                      </a:lnTo>
                      <a:lnTo>
                        <a:pt x="49" y="89"/>
                      </a:lnTo>
                      <a:lnTo>
                        <a:pt x="47" y="89"/>
                      </a:lnTo>
                      <a:lnTo>
                        <a:pt x="46" y="89"/>
                      </a:lnTo>
                      <a:lnTo>
                        <a:pt x="45" y="90"/>
                      </a:lnTo>
                      <a:lnTo>
                        <a:pt x="43" y="90"/>
                      </a:lnTo>
                      <a:lnTo>
                        <a:pt x="42" y="90"/>
                      </a:lnTo>
                      <a:lnTo>
                        <a:pt x="40" y="91"/>
                      </a:lnTo>
                      <a:lnTo>
                        <a:pt x="39" y="91"/>
                      </a:lnTo>
                      <a:lnTo>
                        <a:pt x="37" y="91"/>
                      </a:lnTo>
                      <a:lnTo>
                        <a:pt x="35" y="91"/>
                      </a:lnTo>
                      <a:lnTo>
                        <a:pt x="32" y="91"/>
                      </a:lnTo>
                      <a:lnTo>
                        <a:pt x="29" y="91"/>
                      </a:lnTo>
                      <a:lnTo>
                        <a:pt x="25" y="90"/>
                      </a:lnTo>
                      <a:lnTo>
                        <a:pt x="22" y="89"/>
                      </a:lnTo>
                      <a:lnTo>
                        <a:pt x="19" y="88"/>
                      </a:lnTo>
                      <a:lnTo>
                        <a:pt x="15" y="87"/>
                      </a:lnTo>
                      <a:lnTo>
                        <a:pt x="12" y="85"/>
                      </a:lnTo>
                      <a:lnTo>
                        <a:pt x="9" y="83"/>
                      </a:lnTo>
                      <a:lnTo>
                        <a:pt x="7" y="81"/>
                      </a:lnTo>
                      <a:lnTo>
                        <a:pt x="4" y="78"/>
                      </a:lnTo>
                      <a:lnTo>
                        <a:pt x="3" y="75"/>
                      </a:lnTo>
                      <a:lnTo>
                        <a:pt x="1" y="71"/>
                      </a:lnTo>
                      <a:lnTo>
                        <a:pt x="0" y="68"/>
                      </a:lnTo>
                      <a:lnTo>
                        <a:pt x="0" y="63"/>
                      </a:lnTo>
                      <a:lnTo>
                        <a:pt x="1" y="59"/>
                      </a:lnTo>
                      <a:lnTo>
                        <a:pt x="2" y="54"/>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65" name="Freeform 2129">
                  <a:extLst>
                    <a:ext uri="{FF2B5EF4-FFF2-40B4-BE49-F238E27FC236}">
                      <a16:creationId xmlns:a16="http://schemas.microsoft.com/office/drawing/2014/main" id="{0CBBE090-36BA-4F42-9322-B9225FAA275A}"/>
                    </a:ext>
                  </a:extLst>
                </p:cNvPr>
                <p:cNvSpPr>
                  <a:spLocks/>
                </p:cNvSpPr>
                <p:nvPr/>
              </p:nvSpPr>
              <p:spPr bwMode="auto">
                <a:xfrm>
                  <a:off x="1154" y="182"/>
                  <a:ext cx="159" cy="85"/>
                </a:xfrm>
                <a:custGeom>
                  <a:avLst/>
                  <a:gdLst>
                    <a:gd name="T0" fmla="*/ 8 w 159"/>
                    <a:gd name="T1" fmla="*/ 35 h 85"/>
                    <a:gd name="T2" fmla="*/ 19 w 159"/>
                    <a:gd name="T3" fmla="*/ 18 h 85"/>
                    <a:gd name="T4" fmla="*/ 35 w 159"/>
                    <a:gd name="T5" fmla="*/ 5 h 85"/>
                    <a:gd name="T6" fmla="*/ 52 w 159"/>
                    <a:gd name="T7" fmla="*/ 0 h 85"/>
                    <a:gd name="T8" fmla="*/ 64 w 159"/>
                    <a:gd name="T9" fmla="*/ 0 h 85"/>
                    <a:gd name="T10" fmla="*/ 73 w 159"/>
                    <a:gd name="T11" fmla="*/ 3 h 85"/>
                    <a:gd name="T12" fmla="*/ 85 w 159"/>
                    <a:gd name="T13" fmla="*/ 9 h 85"/>
                    <a:gd name="T14" fmla="*/ 94 w 159"/>
                    <a:gd name="T15" fmla="*/ 12 h 85"/>
                    <a:gd name="T16" fmla="*/ 99 w 159"/>
                    <a:gd name="T17" fmla="*/ 13 h 85"/>
                    <a:gd name="T18" fmla="*/ 104 w 159"/>
                    <a:gd name="T19" fmla="*/ 13 h 85"/>
                    <a:gd name="T20" fmla="*/ 109 w 159"/>
                    <a:gd name="T21" fmla="*/ 13 h 85"/>
                    <a:gd name="T22" fmla="*/ 113 w 159"/>
                    <a:gd name="T23" fmla="*/ 13 h 85"/>
                    <a:gd name="T24" fmla="*/ 119 w 159"/>
                    <a:gd name="T25" fmla="*/ 16 h 85"/>
                    <a:gd name="T26" fmla="*/ 122 w 159"/>
                    <a:gd name="T27" fmla="*/ 20 h 85"/>
                    <a:gd name="T28" fmla="*/ 125 w 159"/>
                    <a:gd name="T29" fmla="*/ 21 h 85"/>
                    <a:gd name="T30" fmla="*/ 132 w 159"/>
                    <a:gd name="T31" fmla="*/ 23 h 85"/>
                    <a:gd name="T32" fmla="*/ 142 w 159"/>
                    <a:gd name="T33" fmla="*/ 27 h 85"/>
                    <a:gd name="T34" fmla="*/ 152 w 159"/>
                    <a:gd name="T35" fmla="*/ 35 h 85"/>
                    <a:gd name="T36" fmla="*/ 154 w 159"/>
                    <a:gd name="T37" fmla="*/ 38 h 85"/>
                    <a:gd name="T38" fmla="*/ 157 w 159"/>
                    <a:gd name="T39" fmla="*/ 41 h 85"/>
                    <a:gd name="T40" fmla="*/ 158 w 159"/>
                    <a:gd name="T41" fmla="*/ 48 h 85"/>
                    <a:gd name="T42" fmla="*/ 155 w 159"/>
                    <a:gd name="T43" fmla="*/ 51 h 85"/>
                    <a:gd name="T44" fmla="*/ 152 w 159"/>
                    <a:gd name="T45" fmla="*/ 53 h 85"/>
                    <a:gd name="T46" fmla="*/ 149 w 159"/>
                    <a:gd name="T47" fmla="*/ 55 h 85"/>
                    <a:gd name="T48" fmla="*/ 145 w 159"/>
                    <a:gd name="T49" fmla="*/ 56 h 85"/>
                    <a:gd name="T50" fmla="*/ 135 w 159"/>
                    <a:gd name="T51" fmla="*/ 57 h 85"/>
                    <a:gd name="T52" fmla="*/ 130 w 159"/>
                    <a:gd name="T53" fmla="*/ 56 h 85"/>
                    <a:gd name="T54" fmla="*/ 127 w 159"/>
                    <a:gd name="T55" fmla="*/ 55 h 85"/>
                    <a:gd name="T56" fmla="*/ 123 w 159"/>
                    <a:gd name="T57" fmla="*/ 58 h 85"/>
                    <a:gd name="T58" fmla="*/ 117 w 159"/>
                    <a:gd name="T59" fmla="*/ 64 h 85"/>
                    <a:gd name="T60" fmla="*/ 115 w 159"/>
                    <a:gd name="T61" fmla="*/ 70 h 85"/>
                    <a:gd name="T62" fmla="*/ 111 w 159"/>
                    <a:gd name="T63" fmla="*/ 81 h 85"/>
                    <a:gd name="T64" fmla="*/ 104 w 159"/>
                    <a:gd name="T65" fmla="*/ 84 h 85"/>
                    <a:gd name="T66" fmla="*/ 99 w 159"/>
                    <a:gd name="T67" fmla="*/ 81 h 85"/>
                    <a:gd name="T68" fmla="*/ 97 w 159"/>
                    <a:gd name="T69" fmla="*/ 78 h 85"/>
                    <a:gd name="T70" fmla="*/ 95 w 159"/>
                    <a:gd name="T71" fmla="*/ 78 h 85"/>
                    <a:gd name="T72" fmla="*/ 89 w 159"/>
                    <a:gd name="T73" fmla="*/ 78 h 85"/>
                    <a:gd name="T74" fmla="*/ 81 w 159"/>
                    <a:gd name="T75" fmla="*/ 78 h 85"/>
                    <a:gd name="T76" fmla="*/ 74 w 159"/>
                    <a:gd name="T77" fmla="*/ 77 h 85"/>
                    <a:gd name="T78" fmla="*/ 70 w 159"/>
                    <a:gd name="T79" fmla="*/ 77 h 85"/>
                    <a:gd name="T80" fmla="*/ 64 w 159"/>
                    <a:gd name="T81" fmla="*/ 78 h 85"/>
                    <a:gd name="T82" fmla="*/ 56 w 159"/>
                    <a:gd name="T83" fmla="*/ 80 h 85"/>
                    <a:gd name="T84" fmla="*/ 48 w 159"/>
                    <a:gd name="T85" fmla="*/ 82 h 85"/>
                    <a:gd name="T86" fmla="*/ 42 w 159"/>
                    <a:gd name="T87" fmla="*/ 83 h 85"/>
                    <a:gd name="T88" fmla="*/ 35 w 159"/>
                    <a:gd name="T89" fmla="*/ 85 h 85"/>
                    <a:gd name="T90" fmla="*/ 24 w 159"/>
                    <a:gd name="T91" fmla="*/ 84 h 85"/>
                    <a:gd name="T92" fmla="*/ 11 w 159"/>
                    <a:gd name="T93" fmla="*/ 79 h 85"/>
                    <a:gd name="T94" fmla="*/ 2 w 159"/>
                    <a:gd name="T95" fmla="*/ 70 h 85"/>
                    <a:gd name="T96" fmla="*/ 0 w 159"/>
                    <a:gd name="T97" fmla="*/ 55 h 8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59" h="85">
                      <a:moveTo>
                        <a:pt x="2" y="50"/>
                      </a:moveTo>
                      <a:lnTo>
                        <a:pt x="3" y="45"/>
                      </a:lnTo>
                      <a:lnTo>
                        <a:pt x="5" y="40"/>
                      </a:lnTo>
                      <a:lnTo>
                        <a:pt x="8" y="35"/>
                      </a:lnTo>
                      <a:lnTo>
                        <a:pt x="10" y="30"/>
                      </a:lnTo>
                      <a:lnTo>
                        <a:pt x="13" y="26"/>
                      </a:lnTo>
                      <a:lnTo>
                        <a:pt x="16" y="22"/>
                      </a:lnTo>
                      <a:lnTo>
                        <a:pt x="19" y="18"/>
                      </a:lnTo>
                      <a:lnTo>
                        <a:pt x="23" y="14"/>
                      </a:lnTo>
                      <a:lnTo>
                        <a:pt x="27" y="11"/>
                      </a:lnTo>
                      <a:lnTo>
                        <a:pt x="30" y="8"/>
                      </a:lnTo>
                      <a:lnTo>
                        <a:pt x="35" y="5"/>
                      </a:lnTo>
                      <a:lnTo>
                        <a:pt x="39" y="3"/>
                      </a:lnTo>
                      <a:lnTo>
                        <a:pt x="43" y="2"/>
                      </a:lnTo>
                      <a:lnTo>
                        <a:pt x="48" y="1"/>
                      </a:lnTo>
                      <a:lnTo>
                        <a:pt x="52" y="0"/>
                      </a:lnTo>
                      <a:lnTo>
                        <a:pt x="57" y="0"/>
                      </a:lnTo>
                      <a:lnTo>
                        <a:pt x="59" y="0"/>
                      </a:lnTo>
                      <a:lnTo>
                        <a:pt x="61" y="0"/>
                      </a:lnTo>
                      <a:lnTo>
                        <a:pt x="64" y="0"/>
                      </a:lnTo>
                      <a:lnTo>
                        <a:pt x="66" y="1"/>
                      </a:lnTo>
                      <a:lnTo>
                        <a:pt x="68" y="2"/>
                      </a:lnTo>
                      <a:lnTo>
                        <a:pt x="71" y="2"/>
                      </a:lnTo>
                      <a:lnTo>
                        <a:pt x="73" y="3"/>
                      </a:lnTo>
                      <a:lnTo>
                        <a:pt x="75" y="4"/>
                      </a:lnTo>
                      <a:lnTo>
                        <a:pt x="79" y="6"/>
                      </a:lnTo>
                      <a:lnTo>
                        <a:pt x="82" y="7"/>
                      </a:lnTo>
                      <a:lnTo>
                        <a:pt x="85" y="9"/>
                      </a:lnTo>
                      <a:lnTo>
                        <a:pt x="88" y="10"/>
                      </a:lnTo>
                      <a:lnTo>
                        <a:pt x="90" y="11"/>
                      </a:lnTo>
                      <a:lnTo>
                        <a:pt x="92" y="11"/>
                      </a:lnTo>
                      <a:lnTo>
                        <a:pt x="94" y="12"/>
                      </a:lnTo>
                      <a:lnTo>
                        <a:pt x="95" y="12"/>
                      </a:lnTo>
                      <a:lnTo>
                        <a:pt x="97" y="13"/>
                      </a:lnTo>
                      <a:lnTo>
                        <a:pt x="98" y="13"/>
                      </a:lnTo>
                      <a:lnTo>
                        <a:pt x="99" y="13"/>
                      </a:lnTo>
                      <a:lnTo>
                        <a:pt x="100" y="13"/>
                      </a:lnTo>
                      <a:lnTo>
                        <a:pt x="101" y="13"/>
                      </a:lnTo>
                      <a:lnTo>
                        <a:pt x="103" y="13"/>
                      </a:lnTo>
                      <a:lnTo>
                        <a:pt x="104" y="13"/>
                      </a:lnTo>
                      <a:lnTo>
                        <a:pt x="106" y="13"/>
                      </a:lnTo>
                      <a:lnTo>
                        <a:pt x="107" y="13"/>
                      </a:lnTo>
                      <a:lnTo>
                        <a:pt x="108" y="13"/>
                      </a:lnTo>
                      <a:lnTo>
                        <a:pt x="109" y="13"/>
                      </a:lnTo>
                      <a:lnTo>
                        <a:pt x="110" y="13"/>
                      </a:lnTo>
                      <a:lnTo>
                        <a:pt x="111" y="13"/>
                      </a:lnTo>
                      <a:lnTo>
                        <a:pt x="112" y="13"/>
                      </a:lnTo>
                      <a:lnTo>
                        <a:pt x="113" y="13"/>
                      </a:lnTo>
                      <a:lnTo>
                        <a:pt x="114" y="14"/>
                      </a:lnTo>
                      <a:lnTo>
                        <a:pt x="116" y="14"/>
                      </a:lnTo>
                      <a:lnTo>
                        <a:pt x="117" y="15"/>
                      </a:lnTo>
                      <a:lnTo>
                        <a:pt x="119" y="16"/>
                      </a:lnTo>
                      <a:lnTo>
                        <a:pt x="120" y="17"/>
                      </a:lnTo>
                      <a:lnTo>
                        <a:pt x="121" y="18"/>
                      </a:lnTo>
                      <a:lnTo>
                        <a:pt x="122" y="19"/>
                      </a:lnTo>
                      <a:lnTo>
                        <a:pt x="122" y="20"/>
                      </a:lnTo>
                      <a:lnTo>
                        <a:pt x="123" y="21"/>
                      </a:lnTo>
                      <a:lnTo>
                        <a:pt x="124" y="21"/>
                      </a:lnTo>
                      <a:lnTo>
                        <a:pt x="125" y="21"/>
                      </a:lnTo>
                      <a:lnTo>
                        <a:pt x="126" y="22"/>
                      </a:lnTo>
                      <a:lnTo>
                        <a:pt x="128" y="22"/>
                      </a:lnTo>
                      <a:lnTo>
                        <a:pt x="130" y="23"/>
                      </a:lnTo>
                      <a:lnTo>
                        <a:pt x="132" y="23"/>
                      </a:lnTo>
                      <a:lnTo>
                        <a:pt x="135" y="24"/>
                      </a:lnTo>
                      <a:lnTo>
                        <a:pt x="137" y="25"/>
                      </a:lnTo>
                      <a:lnTo>
                        <a:pt x="140" y="26"/>
                      </a:lnTo>
                      <a:lnTo>
                        <a:pt x="142" y="27"/>
                      </a:lnTo>
                      <a:lnTo>
                        <a:pt x="145" y="29"/>
                      </a:lnTo>
                      <a:lnTo>
                        <a:pt x="147" y="31"/>
                      </a:lnTo>
                      <a:lnTo>
                        <a:pt x="150" y="33"/>
                      </a:lnTo>
                      <a:lnTo>
                        <a:pt x="152" y="35"/>
                      </a:lnTo>
                      <a:lnTo>
                        <a:pt x="154" y="38"/>
                      </a:lnTo>
                      <a:lnTo>
                        <a:pt x="155" y="39"/>
                      </a:lnTo>
                      <a:lnTo>
                        <a:pt x="156" y="40"/>
                      </a:lnTo>
                      <a:lnTo>
                        <a:pt x="157" y="41"/>
                      </a:lnTo>
                      <a:lnTo>
                        <a:pt x="158" y="42"/>
                      </a:lnTo>
                      <a:lnTo>
                        <a:pt x="159" y="43"/>
                      </a:lnTo>
                      <a:lnTo>
                        <a:pt x="159" y="46"/>
                      </a:lnTo>
                      <a:lnTo>
                        <a:pt x="158" y="48"/>
                      </a:lnTo>
                      <a:lnTo>
                        <a:pt x="156" y="50"/>
                      </a:lnTo>
                      <a:lnTo>
                        <a:pt x="156" y="51"/>
                      </a:lnTo>
                      <a:lnTo>
                        <a:pt x="155" y="51"/>
                      </a:lnTo>
                      <a:lnTo>
                        <a:pt x="154" y="52"/>
                      </a:lnTo>
                      <a:lnTo>
                        <a:pt x="153" y="52"/>
                      </a:lnTo>
                      <a:lnTo>
                        <a:pt x="152" y="53"/>
                      </a:lnTo>
                      <a:lnTo>
                        <a:pt x="151" y="54"/>
                      </a:lnTo>
                      <a:lnTo>
                        <a:pt x="150" y="54"/>
                      </a:lnTo>
                      <a:lnTo>
                        <a:pt x="149" y="55"/>
                      </a:lnTo>
                      <a:lnTo>
                        <a:pt x="148" y="55"/>
                      </a:lnTo>
                      <a:lnTo>
                        <a:pt x="147" y="55"/>
                      </a:lnTo>
                      <a:lnTo>
                        <a:pt x="146" y="56"/>
                      </a:lnTo>
                      <a:lnTo>
                        <a:pt x="145" y="56"/>
                      </a:lnTo>
                      <a:lnTo>
                        <a:pt x="143" y="57"/>
                      </a:lnTo>
                      <a:lnTo>
                        <a:pt x="141" y="58"/>
                      </a:lnTo>
                      <a:lnTo>
                        <a:pt x="138" y="58"/>
                      </a:lnTo>
                      <a:lnTo>
                        <a:pt x="135" y="57"/>
                      </a:lnTo>
                      <a:lnTo>
                        <a:pt x="132" y="57"/>
                      </a:lnTo>
                      <a:lnTo>
                        <a:pt x="131" y="56"/>
                      </a:lnTo>
                      <a:lnTo>
                        <a:pt x="130" y="56"/>
                      </a:lnTo>
                      <a:lnTo>
                        <a:pt x="129" y="56"/>
                      </a:lnTo>
                      <a:lnTo>
                        <a:pt x="128" y="56"/>
                      </a:lnTo>
                      <a:lnTo>
                        <a:pt x="127" y="55"/>
                      </a:lnTo>
                      <a:lnTo>
                        <a:pt x="126" y="55"/>
                      </a:lnTo>
                      <a:lnTo>
                        <a:pt x="125" y="55"/>
                      </a:lnTo>
                      <a:lnTo>
                        <a:pt x="124" y="56"/>
                      </a:lnTo>
                      <a:lnTo>
                        <a:pt x="123" y="58"/>
                      </a:lnTo>
                      <a:lnTo>
                        <a:pt x="122" y="59"/>
                      </a:lnTo>
                      <a:lnTo>
                        <a:pt x="120" y="61"/>
                      </a:lnTo>
                      <a:lnTo>
                        <a:pt x="119" y="62"/>
                      </a:lnTo>
                      <a:lnTo>
                        <a:pt x="117" y="64"/>
                      </a:lnTo>
                      <a:lnTo>
                        <a:pt x="115" y="65"/>
                      </a:lnTo>
                      <a:lnTo>
                        <a:pt x="115" y="67"/>
                      </a:lnTo>
                      <a:lnTo>
                        <a:pt x="115" y="70"/>
                      </a:lnTo>
                      <a:lnTo>
                        <a:pt x="115" y="73"/>
                      </a:lnTo>
                      <a:lnTo>
                        <a:pt x="114" y="76"/>
                      </a:lnTo>
                      <a:lnTo>
                        <a:pt x="113" y="79"/>
                      </a:lnTo>
                      <a:lnTo>
                        <a:pt x="111" y="81"/>
                      </a:lnTo>
                      <a:lnTo>
                        <a:pt x="109" y="83"/>
                      </a:lnTo>
                      <a:lnTo>
                        <a:pt x="107" y="83"/>
                      </a:lnTo>
                      <a:lnTo>
                        <a:pt x="105" y="84"/>
                      </a:lnTo>
                      <a:lnTo>
                        <a:pt x="104" y="84"/>
                      </a:lnTo>
                      <a:lnTo>
                        <a:pt x="102" y="83"/>
                      </a:lnTo>
                      <a:lnTo>
                        <a:pt x="101" y="83"/>
                      </a:lnTo>
                      <a:lnTo>
                        <a:pt x="100" y="82"/>
                      </a:lnTo>
                      <a:lnTo>
                        <a:pt x="99" y="81"/>
                      </a:lnTo>
                      <a:lnTo>
                        <a:pt x="98" y="80"/>
                      </a:lnTo>
                      <a:lnTo>
                        <a:pt x="98" y="79"/>
                      </a:lnTo>
                      <a:lnTo>
                        <a:pt x="97" y="78"/>
                      </a:lnTo>
                      <a:lnTo>
                        <a:pt x="97" y="77"/>
                      </a:lnTo>
                      <a:lnTo>
                        <a:pt x="96" y="77"/>
                      </a:lnTo>
                      <a:lnTo>
                        <a:pt x="95" y="78"/>
                      </a:lnTo>
                      <a:lnTo>
                        <a:pt x="93" y="78"/>
                      </a:lnTo>
                      <a:lnTo>
                        <a:pt x="92" y="78"/>
                      </a:lnTo>
                      <a:lnTo>
                        <a:pt x="90" y="78"/>
                      </a:lnTo>
                      <a:lnTo>
                        <a:pt x="89" y="78"/>
                      </a:lnTo>
                      <a:lnTo>
                        <a:pt x="87" y="78"/>
                      </a:lnTo>
                      <a:lnTo>
                        <a:pt x="85" y="78"/>
                      </a:lnTo>
                      <a:lnTo>
                        <a:pt x="83" y="78"/>
                      </a:lnTo>
                      <a:lnTo>
                        <a:pt x="81" y="78"/>
                      </a:lnTo>
                      <a:lnTo>
                        <a:pt x="79" y="78"/>
                      </a:lnTo>
                      <a:lnTo>
                        <a:pt x="77" y="78"/>
                      </a:lnTo>
                      <a:lnTo>
                        <a:pt x="75" y="77"/>
                      </a:lnTo>
                      <a:lnTo>
                        <a:pt x="74" y="77"/>
                      </a:lnTo>
                      <a:lnTo>
                        <a:pt x="72" y="76"/>
                      </a:lnTo>
                      <a:lnTo>
                        <a:pt x="71" y="76"/>
                      </a:lnTo>
                      <a:lnTo>
                        <a:pt x="70" y="77"/>
                      </a:lnTo>
                      <a:lnTo>
                        <a:pt x="69" y="77"/>
                      </a:lnTo>
                      <a:lnTo>
                        <a:pt x="68" y="77"/>
                      </a:lnTo>
                      <a:lnTo>
                        <a:pt x="66" y="78"/>
                      </a:lnTo>
                      <a:lnTo>
                        <a:pt x="64" y="78"/>
                      </a:lnTo>
                      <a:lnTo>
                        <a:pt x="62" y="79"/>
                      </a:lnTo>
                      <a:lnTo>
                        <a:pt x="60" y="79"/>
                      </a:lnTo>
                      <a:lnTo>
                        <a:pt x="58" y="79"/>
                      </a:lnTo>
                      <a:lnTo>
                        <a:pt x="56" y="80"/>
                      </a:lnTo>
                      <a:lnTo>
                        <a:pt x="54" y="80"/>
                      </a:lnTo>
                      <a:lnTo>
                        <a:pt x="52" y="81"/>
                      </a:lnTo>
                      <a:lnTo>
                        <a:pt x="50" y="81"/>
                      </a:lnTo>
                      <a:lnTo>
                        <a:pt x="48" y="82"/>
                      </a:lnTo>
                      <a:lnTo>
                        <a:pt x="46" y="82"/>
                      </a:lnTo>
                      <a:lnTo>
                        <a:pt x="45" y="82"/>
                      </a:lnTo>
                      <a:lnTo>
                        <a:pt x="44" y="83"/>
                      </a:lnTo>
                      <a:lnTo>
                        <a:pt x="42" y="83"/>
                      </a:lnTo>
                      <a:lnTo>
                        <a:pt x="41" y="84"/>
                      </a:lnTo>
                      <a:lnTo>
                        <a:pt x="39" y="84"/>
                      </a:lnTo>
                      <a:lnTo>
                        <a:pt x="37" y="85"/>
                      </a:lnTo>
                      <a:lnTo>
                        <a:pt x="35" y="85"/>
                      </a:lnTo>
                      <a:lnTo>
                        <a:pt x="33" y="85"/>
                      </a:lnTo>
                      <a:lnTo>
                        <a:pt x="30" y="85"/>
                      </a:lnTo>
                      <a:lnTo>
                        <a:pt x="27" y="84"/>
                      </a:lnTo>
                      <a:lnTo>
                        <a:pt x="24" y="84"/>
                      </a:lnTo>
                      <a:lnTo>
                        <a:pt x="21" y="83"/>
                      </a:lnTo>
                      <a:lnTo>
                        <a:pt x="18" y="82"/>
                      </a:lnTo>
                      <a:lnTo>
                        <a:pt x="14" y="81"/>
                      </a:lnTo>
                      <a:lnTo>
                        <a:pt x="11" y="79"/>
                      </a:lnTo>
                      <a:lnTo>
                        <a:pt x="9" y="77"/>
                      </a:lnTo>
                      <a:lnTo>
                        <a:pt x="6" y="75"/>
                      </a:lnTo>
                      <a:lnTo>
                        <a:pt x="4" y="73"/>
                      </a:lnTo>
                      <a:lnTo>
                        <a:pt x="2" y="70"/>
                      </a:lnTo>
                      <a:lnTo>
                        <a:pt x="1" y="67"/>
                      </a:lnTo>
                      <a:lnTo>
                        <a:pt x="0" y="63"/>
                      </a:lnTo>
                      <a:lnTo>
                        <a:pt x="0" y="59"/>
                      </a:lnTo>
                      <a:lnTo>
                        <a:pt x="0" y="55"/>
                      </a:lnTo>
                      <a:lnTo>
                        <a:pt x="2" y="5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66" name="Freeform 2130">
                  <a:extLst>
                    <a:ext uri="{FF2B5EF4-FFF2-40B4-BE49-F238E27FC236}">
                      <a16:creationId xmlns:a16="http://schemas.microsoft.com/office/drawing/2014/main" id="{C6DC9090-77A6-4C75-A198-8A3CC7F986AF}"/>
                    </a:ext>
                  </a:extLst>
                </p:cNvPr>
                <p:cNvSpPr>
                  <a:spLocks/>
                </p:cNvSpPr>
                <p:nvPr/>
              </p:nvSpPr>
              <p:spPr bwMode="auto">
                <a:xfrm>
                  <a:off x="1157" y="184"/>
                  <a:ext cx="154" cy="80"/>
                </a:xfrm>
                <a:custGeom>
                  <a:avLst/>
                  <a:gdLst>
                    <a:gd name="T0" fmla="*/ 6 w 154"/>
                    <a:gd name="T1" fmla="*/ 36 h 80"/>
                    <a:gd name="T2" fmla="*/ 16 w 154"/>
                    <a:gd name="T3" fmla="*/ 20 h 80"/>
                    <a:gd name="T4" fmla="*/ 28 w 154"/>
                    <a:gd name="T5" fmla="*/ 8 h 80"/>
                    <a:gd name="T6" fmla="*/ 43 w 154"/>
                    <a:gd name="T7" fmla="*/ 1 h 80"/>
                    <a:gd name="T8" fmla="*/ 60 w 154"/>
                    <a:gd name="T9" fmla="*/ 1 h 80"/>
                    <a:gd name="T10" fmla="*/ 75 w 154"/>
                    <a:gd name="T11" fmla="*/ 6 h 80"/>
                    <a:gd name="T12" fmla="*/ 83 w 154"/>
                    <a:gd name="T13" fmla="*/ 10 h 80"/>
                    <a:gd name="T14" fmla="*/ 89 w 154"/>
                    <a:gd name="T15" fmla="*/ 12 h 80"/>
                    <a:gd name="T16" fmla="*/ 94 w 154"/>
                    <a:gd name="T17" fmla="*/ 13 h 80"/>
                    <a:gd name="T18" fmla="*/ 97 w 154"/>
                    <a:gd name="T19" fmla="*/ 13 h 80"/>
                    <a:gd name="T20" fmla="*/ 102 w 154"/>
                    <a:gd name="T21" fmla="*/ 13 h 80"/>
                    <a:gd name="T22" fmla="*/ 105 w 154"/>
                    <a:gd name="T23" fmla="*/ 13 h 80"/>
                    <a:gd name="T24" fmla="*/ 108 w 154"/>
                    <a:gd name="T25" fmla="*/ 13 h 80"/>
                    <a:gd name="T26" fmla="*/ 111 w 154"/>
                    <a:gd name="T27" fmla="*/ 14 h 80"/>
                    <a:gd name="T28" fmla="*/ 116 w 154"/>
                    <a:gd name="T29" fmla="*/ 16 h 80"/>
                    <a:gd name="T30" fmla="*/ 118 w 154"/>
                    <a:gd name="T31" fmla="*/ 20 h 80"/>
                    <a:gd name="T32" fmla="*/ 120 w 154"/>
                    <a:gd name="T33" fmla="*/ 21 h 80"/>
                    <a:gd name="T34" fmla="*/ 124 w 154"/>
                    <a:gd name="T35" fmla="*/ 21 h 80"/>
                    <a:gd name="T36" fmla="*/ 131 w 154"/>
                    <a:gd name="T37" fmla="*/ 23 h 80"/>
                    <a:gd name="T38" fmla="*/ 138 w 154"/>
                    <a:gd name="T39" fmla="*/ 26 h 80"/>
                    <a:gd name="T40" fmla="*/ 145 w 154"/>
                    <a:gd name="T41" fmla="*/ 31 h 80"/>
                    <a:gd name="T42" fmla="*/ 150 w 154"/>
                    <a:gd name="T43" fmla="*/ 36 h 80"/>
                    <a:gd name="T44" fmla="*/ 150 w 154"/>
                    <a:gd name="T45" fmla="*/ 37 h 80"/>
                    <a:gd name="T46" fmla="*/ 153 w 154"/>
                    <a:gd name="T47" fmla="*/ 39 h 80"/>
                    <a:gd name="T48" fmla="*/ 154 w 154"/>
                    <a:gd name="T49" fmla="*/ 43 h 80"/>
                    <a:gd name="T50" fmla="*/ 151 w 154"/>
                    <a:gd name="T51" fmla="*/ 48 h 80"/>
                    <a:gd name="T52" fmla="*/ 150 w 154"/>
                    <a:gd name="T53" fmla="*/ 49 h 80"/>
                    <a:gd name="T54" fmla="*/ 148 w 154"/>
                    <a:gd name="T55" fmla="*/ 50 h 80"/>
                    <a:gd name="T56" fmla="*/ 145 w 154"/>
                    <a:gd name="T57" fmla="*/ 52 h 80"/>
                    <a:gd name="T58" fmla="*/ 143 w 154"/>
                    <a:gd name="T59" fmla="*/ 53 h 80"/>
                    <a:gd name="T60" fmla="*/ 138 w 154"/>
                    <a:gd name="T61" fmla="*/ 54 h 80"/>
                    <a:gd name="T62" fmla="*/ 131 w 154"/>
                    <a:gd name="T63" fmla="*/ 54 h 80"/>
                    <a:gd name="T64" fmla="*/ 127 w 154"/>
                    <a:gd name="T65" fmla="*/ 53 h 80"/>
                    <a:gd name="T66" fmla="*/ 125 w 154"/>
                    <a:gd name="T67" fmla="*/ 53 h 80"/>
                    <a:gd name="T68" fmla="*/ 122 w 154"/>
                    <a:gd name="T69" fmla="*/ 52 h 80"/>
                    <a:gd name="T70" fmla="*/ 119 w 154"/>
                    <a:gd name="T71" fmla="*/ 55 h 80"/>
                    <a:gd name="T72" fmla="*/ 115 w 154"/>
                    <a:gd name="T73" fmla="*/ 59 h 80"/>
                    <a:gd name="T74" fmla="*/ 112 w 154"/>
                    <a:gd name="T75" fmla="*/ 62 h 80"/>
                    <a:gd name="T76" fmla="*/ 111 w 154"/>
                    <a:gd name="T77" fmla="*/ 68 h 80"/>
                    <a:gd name="T78" fmla="*/ 108 w 154"/>
                    <a:gd name="T79" fmla="*/ 76 h 80"/>
                    <a:gd name="T80" fmla="*/ 103 w 154"/>
                    <a:gd name="T81" fmla="*/ 78 h 80"/>
                    <a:gd name="T82" fmla="*/ 100 w 154"/>
                    <a:gd name="T83" fmla="*/ 78 h 80"/>
                    <a:gd name="T84" fmla="*/ 97 w 154"/>
                    <a:gd name="T85" fmla="*/ 76 h 80"/>
                    <a:gd name="T86" fmla="*/ 96 w 154"/>
                    <a:gd name="T87" fmla="*/ 74 h 80"/>
                    <a:gd name="T88" fmla="*/ 92 w 154"/>
                    <a:gd name="T89" fmla="*/ 74 h 80"/>
                    <a:gd name="T90" fmla="*/ 82 w 154"/>
                    <a:gd name="T91" fmla="*/ 74 h 80"/>
                    <a:gd name="T92" fmla="*/ 73 w 154"/>
                    <a:gd name="T93" fmla="*/ 72 h 80"/>
                    <a:gd name="T94" fmla="*/ 71 w 154"/>
                    <a:gd name="T95" fmla="*/ 72 h 80"/>
                    <a:gd name="T96" fmla="*/ 67 w 154"/>
                    <a:gd name="T97" fmla="*/ 73 h 80"/>
                    <a:gd name="T98" fmla="*/ 60 w 154"/>
                    <a:gd name="T99" fmla="*/ 74 h 80"/>
                    <a:gd name="T100" fmla="*/ 53 w 154"/>
                    <a:gd name="T101" fmla="*/ 75 h 80"/>
                    <a:gd name="T102" fmla="*/ 46 w 154"/>
                    <a:gd name="T103" fmla="*/ 76 h 80"/>
                    <a:gd name="T104" fmla="*/ 43 w 154"/>
                    <a:gd name="T105" fmla="*/ 77 h 80"/>
                    <a:gd name="T106" fmla="*/ 38 w 154"/>
                    <a:gd name="T107" fmla="*/ 79 h 80"/>
                    <a:gd name="T108" fmla="*/ 31 w 154"/>
                    <a:gd name="T109" fmla="*/ 80 h 80"/>
                    <a:gd name="T110" fmla="*/ 22 w 154"/>
                    <a:gd name="T111" fmla="*/ 79 h 80"/>
                    <a:gd name="T112" fmla="*/ 13 w 154"/>
                    <a:gd name="T113" fmla="*/ 76 h 80"/>
                    <a:gd name="T114" fmla="*/ 6 w 154"/>
                    <a:gd name="T115" fmla="*/ 70 h 80"/>
                    <a:gd name="T116" fmla="*/ 1 w 154"/>
                    <a:gd name="T117" fmla="*/ 62 h 80"/>
                    <a:gd name="T118" fmla="*/ 0 w 154"/>
                    <a:gd name="T119" fmla="*/ 52 h 8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54" h="80">
                      <a:moveTo>
                        <a:pt x="1" y="47"/>
                      </a:moveTo>
                      <a:lnTo>
                        <a:pt x="3" y="41"/>
                      </a:lnTo>
                      <a:lnTo>
                        <a:pt x="6" y="36"/>
                      </a:lnTo>
                      <a:lnTo>
                        <a:pt x="9" y="30"/>
                      </a:lnTo>
                      <a:lnTo>
                        <a:pt x="12" y="25"/>
                      </a:lnTo>
                      <a:lnTo>
                        <a:pt x="16" y="20"/>
                      </a:lnTo>
                      <a:lnTo>
                        <a:pt x="20" y="16"/>
                      </a:lnTo>
                      <a:lnTo>
                        <a:pt x="24" y="12"/>
                      </a:lnTo>
                      <a:lnTo>
                        <a:pt x="28" y="8"/>
                      </a:lnTo>
                      <a:lnTo>
                        <a:pt x="33" y="6"/>
                      </a:lnTo>
                      <a:lnTo>
                        <a:pt x="38" y="3"/>
                      </a:lnTo>
                      <a:lnTo>
                        <a:pt x="43" y="1"/>
                      </a:lnTo>
                      <a:lnTo>
                        <a:pt x="48" y="1"/>
                      </a:lnTo>
                      <a:lnTo>
                        <a:pt x="54" y="0"/>
                      </a:lnTo>
                      <a:lnTo>
                        <a:pt x="60" y="1"/>
                      </a:lnTo>
                      <a:lnTo>
                        <a:pt x="65" y="2"/>
                      </a:lnTo>
                      <a:lnTo>
                        <a:pt x="71" y="5"/>
                      </a:lnTo>
                      <a:lnTo>
                        <a:pt x="75" y="6"/>
                      </a:lnTo>
                      <a:lnTo>
                        <a:pt x="78" y="8"/>
                      </a:lnTo>
                      <a:lnTo>
                        <a:pt x="81" y="9"/>
                      </a:lnTo>
                      <a:lnTo>
                        <a:pt x="83" y="10"/>
                      </a:lnTo>
                      <a:lnTo>
                        <a:pt x="86" y="11"/>
                      </a:lnTo>
                      <a:lnTo>
                        <a:pt x="88" y="12"/>
                      </a:lnTo>
                      <a:lnTo>
                        <a:pt x="89" y="12"/>
                      </a:lnTo>
                      <a:lnTo>
                        <a:pt x="91" y="12"/>
                      </a:lnTo>
                      <a:lnTo>
                        <a:pt x="92" y="13"/>
                      </a:lnTo>
                      <a:lnTo>
                        <a:pt x="94" y="13"/>
                      </a:lnTo>
                      <a:lnTo>
                        <a:pt x="95" y="13"/>
                      </a:lnTo>
                      <a:lnTo>
                        <a:pt x="96" y="13"/>
                      </a:lnTo>
                      <a:lnTo>
                        <a:pt x="97" y="13"/>
                      </a:lnTo>
                      <a:lnTo>
                        <a:pt x="99" y="13"/>
                      </a:lnTo>
                      <a:lnTo>
                        <a:pt x="100" y="13"/>
                      </a:lnTo>
                      <a:lnTo>
                        <a:pt x="102" y="13"/>
                      </a:lnTo>
                      <a:lnTo>
                        <a:pt x="103" y="13"/>
                      </a:lnTo>
                      <a:lnTo>
                        <a:pt x="104" y="13"/>
                      </a:lnTo>
                      <a:lnTo>
                        <a:pt x="105" y="13"/>
                      </a:lnTo>
                      <a:lnTo>
                        <a:pt x="106" y="13"/>
                      </a:lnTo>
                      <a:lnTo>
                        <a:pt x="107" y="13"/>
                      </a:lnTo>
                      <a:lnTo>
                        <a:pt x="108" y="13"/>
                      </a:lnTo>
                      <a:lnTo>
                        <a:pt x="109" y="13"/>
                      </a:lnTo>
                      <a:lnTo>
                        <a:pt x="110" y="13"/>
                      </a:lnTo>
                      <a:lnTo>
                        <a:pt x="111" y="14"/>
                      </a:lnTo>
                      <a:lnTo>
                        <a:pt x="113" y="15"/>
                      </a:lnTo>
                      <a:lnTo>
                        <a:pt x="115" y="15"/>
                      </a:lnTo>
                      <a:lnTo>
                        <a:pt x="116" y="16"/>
                      </a:lnTo>
                      <a:lnTo>
                        <a:pt x="117" y="17"/>
                      </a:lnTo>
                      <a:lnTo>
                        <a:pt x="118" y="18"/>
                      </a:lnTo>
                      <a:lnTo>
                        <a:pt x="118" y="20"/>
                      </a:lnTo>
                      <a:lnTo>
                        <a:pt x="119" y="21"/>
                      </a:lnTo>
                      <a:lnTo>
                        <a:pt x="120" y="21"/>
                      </a:lnTo>
                      <a:lnTo>
                        <a:pt x="121" y="21"/>
                      </a:lnTo>
                      <a:lnTo>
                        <a:pt x="122" y="21"/>
                      </a:lnTo>
                      <a:lnTo>
                        <a:pt x="124" y="21"/>
                      </a:lnTo>
                      <a:lnTo>
                        <a:pt x="126" y="22"/>
                      </a:lnTo>
                      <a:lnTo>
                        <a:pt x="128" y="22"/>
                      </a:lnTo>
                      <a:lnTo>
                        <a:pt x="131" y="23"/>
                      </a:lnTo>
                      <a:lnTo>
                        <a:pt x="133" y="24"/>
                      </a:lnTo>
                      <a:lnTo>
                        <a:pt x="136" y="25"/>
                      </a:lnTo>
                      <a:lnTo>
                        <a:pt x="138" y="26"/>
                      </a:lnTo>
                      <a:lnTo>
                        <a:pt x="141" y="28"/>
                      </a:lnTo>
                      <a:lnTo>
                        <a:pt x="143" y="29"/>
                      </a:lnTo>
                      <a:lnTo>
                        <a:pt x="145" y="31"/>
                      </a:lnTo>
                      <a:lnTo>
                        <a:pt x="148" y="34"/>
                      </a:lnTo>
                      <a:lnTo>
                        <a:pt x="150" y="36"/>
                      </a:lnTo>
                      <a:lnTo>
                        <a:pt x="150" y="37"/>
                      </a:lnTo>
                      <a:lnTo>
                        <a:pt x="151" y="37"/>
                      </a:lnTo>
                      <a:lnTo>
                        <a:pt x="152" y="38"/>
                      </a:lnTo>
                      <a:lnTo>
                        <a:pt x="153" y="39"/>
                      </a:lnTo>
                      <a:lnTo>
                        <a:pt x="153" y="40"/>
                      </a:lnTo>
                      <a:lnTo>
                        <a:pt x="154" y="41"/>
                      </a:lnTo>
                      <a:lnTo>
                        <a:pt x="154" y="43"/>
                      </a:lnTo>
                      <a:lnTo>
                        <a:pt x="153" y="46"/>
                      </a:lnTo>
                      <a:lnTo>
                        <a:pt x="152" y="48"/>
                      </a:lnTo>
                      <a:lnTo>
                        <a:pt x="151" y="48"/>
                      </a:lnTo>
                      <a:lnTo>
                        <a:pt x="150" y="48"/>
                      </a:lnTo>
                      <a:lnTo>
                        <a:pt x="150" y="49"/>
                      </a:lnTo>
                      <a:lnTo>
                        <a:pt x="149" y="49"/>
                      </a:lnTo>
                      <a:lnTo>
                        <a:pt x="149" y="50"/>
                      </a:lnTo>
                      <a:lnTo>
                        <a:pt x="148" y="50"/>
                      </a:lnTo>
                      <a:lnTo>
                        <a:pt x="146" y="51"/>
                      </a:lnTo>
                      <a:lnTo>
                        <a:pt x="145" y="52"/>
                      </a:lnTo>
                      <a:lnTo>
                        <a:pt x="144" y="52"/>
                      </a:lnTo>
                      <a:lnTo>
                        <a:pt x="143" y="52"/>
                      </a:lnTo>
                      <a:lnTo>
                        <a:pt x="143" y="53"/>
                      </a:lnTo>
                      <a:lnTo>
                        <a:pt x="142" y="53"/>
                      </a:lnTo>
                      <a:lnTo>
                        <a:pt x="140" y="54"/>
                      </a:lnTo>
                      <a:lnTo>
                        <a:pt x="138" y="54"/>
                      </a:lnTo>
                      <a:lnTo>
                        <a:pt x="136" y="54"/>
                      </a:lnTo>
                      <a:lnTo>
                        <a:pt x="134" y="54"/>
                      </a:lnTo>
                      <a:lnTo>
                        <a:pt x="131" y="54"/>
                      </a:lnTo>
                      <a:lnTo>
                        <a:pt x="128" y="53"/>
                      </a:lnTo>
                      <a:lnTo>
                        <a:pt x="127" y="53"/>
                      </a:lnTo>
                      <a:lnTo>
                        <a:pt x="126" y="53"/>
                      </a:lnTo>
                      <a:lnTo>
                        <a:pt x="125" y="53"/>
                      </a:lnTo>
                      <a:lnTo>
                        <a:pt x="124" y="53"/>
                      </a:lnTo>
                      <a:lnTo>
                        <a:pt x="123" y="52"/>
                      </a:lnTo>
                      <a:lnTo>
                        <a:pt x="122" y="52"/>
                      </a:lnTo>
                      <a:lnTo>
                        <a:pt x="122" y="53"/>
                      </a:lnTo>
                      <a:lnTo>
                        <a:pt x="121" y="54"/>
                      </a:lnTo>
                      <a:lnTo>
                        <a:pt x="119" y="55"/>
                      </a:lnTo>
                      <a:lnTo>
                        <a:pt x="118" y="56"/>
                      </a:lnTo>
                      <a:lnTo>
                        <a:pt x="117" y="58"/>
                      </a:lnTo>
                      <a:lnTo>
                        <a:pt x="115" y="59"/>
                      </a:lnTo>
                      <a:lnTo>
                        <a:pt x="113" y="60"/>
                      </a:lnTo>
                      <a:lnTo>
                        <a:pt x="112" y="61"/>
                      </a:lnTo>
                      <a:lnTo>
                        <a:pt x="112" y="62"/>
                      </a:lnTo>
                      <a:lnTo>
                        <a:pt x="112" y="63"/>
                      </a:lnTo>
                      <a:lnTo>
                        <a:pt x="111" y="66"/>
                      </a:lnTo>
                      <a:lnTo>
                        <a:pt x="111" y="68"/>
                      </a:lnTo>
                      <a:lnTo>
                        <a:pt x="111" y="71"/>
                      </a:lnTo>
                      <a:lnTo>
                        <a:pt x="110" y="74"/>
                      </a:lnTo>
                      <a:lnTo>
                        <a:pt x="108" y="76"/>
                      </a:lnTo>
                      <a:lnTo>
                        <a:pt x="106" y="77"/>
                      </a:lnTo>
                      <a:lnTo>
                        <a:pt x="105" y="78"/>
                      </a:lnTo>
                      <a:lnTo>
                        <a:pt x="103" y="78"/>
                      </a:lnTo>
                      <a:lnTo>
                        <a:pt x="102" y="78"/>
                      </a:lnTo>
                      <a:lnTo>
                        <a:pt x="101" y="78"/>
                      </a:lnTo>
                      <a:lnTo>
                        <a:pt x="100" y="78"/>
                      </a:lnTo>
                      <a:lnTo>
                        <a:pt x="98" y="77"/>
                      </a:lnTo>
                      <a:lnTo>
                        <a:pt x="97" y="76"/>
                      </a:lnTo>
                      <a:lnTo>
                        <a:pt x="96" y="75"/>
                      </a:lnTo>
                      <a:lnTo>
                        <a:pt x="96" y="74"/>
                      </a:lnTo>
                      <a:lnTo>
                        <a:pt x="95" y="73"/>
                      </a:lnTo>
                      <a:lnTo>
                        <a:pt x="94" y="74"/>
                      </a:lnTo>
                      <a:lnTo>
                        <a:pt x="92" y="74"/>
                      </a:lnTo>
                      <a:lnTo>
                        <a:pt x="89" y="74"/>
                      </a:lnTo>
                      <a:lnTo>
                        <a:pt x="86" y="74"/>
                      </a:lnTo>
                      <a:lnTo>
                        <a:pt x="82" y="74"/>
                      </a:lnTo>
                      <a:lnTo>
                        <a:pt x="79" y="74"/>
                      </a:lnTo>
                      <a:lnTo>
                        <a:pt x="76" y="73"/>
                      </a:lnTo>
                      <a:lnTo>
                        <a:pt x="73" y="72"/>
                      </a:lnTo>
                      <a:lnTo>
                        <a:pt x="72" y="72"/>
                      </a:lnTo>
                      <a:lnTo>
                        <a:pt x="71" y="72"/>
                      </a:lnTo>
                      <a:lnTo>
                        <a:pt x="70" y="72"/>
                      </a:lnTo>
                      <a:lnTo>
                        <a:pt x="68" y="73"/>
                      </a:lnTo>
                      <a:lnTo>
                        <a:pt x="67" y="73"/>
                      </a:lnTo>
                      <a:lnTo>
                        <a:pt x="65" y="73"/>
                      </a:lnTo>
                      <a:lnTo>
                        <a:pt x="62" y="74"/>
                      </a:lnTo>
                      <a:lnTo>
                        <a:pt x="60" y="74"/>
                      </a:lnTo>
                      <a:lnTo>
                        <a:pt x="58" y="74"/>
                      </a:lnTo>
                      <a:lnTo>
                        <a:pt x="55" y="75"/>
                      </a:lnTo>
                      <a:lnTo>
                        <a:pt x="53" y="75"/>
                      </a:lnTo>
                      <a:lnTo>
                        <a:pt x="51" y="76"/>
                      </a:lnTo>
                      <a:lnTo>
                        <a:pt x="48" y="76"/>
                      </a:lnTo>
                      <a:lnTo>
                        <a:pt x="46" y="76"/>
                      </a:lnTo>
                      <a:lnTo>
                        <a:pt x="45" y="77"/>
                      </a:lnTo>
                      <a:lnTo>
                        <a:pt x="44" y="77"/>
                      </a:lnTo>
                      <a:lnTo>
                        <a:pt x="43" y="77"/>
                      </a:lnTo>
                      <a:lnTo>
                        <a:pt x="41" y="78"/>
                      </a:lnTo>
                      <a:lnTo>
                        <a:pt x="39" y="78"/>
                      </a:lnTo>
                      <a:lnTo>
                        <a:pt x="38" y="79"/>
                      </a:lnTo>
                      <a:lnTo>
                        <a:pt x="36" y="79"/>
                      </a:lnTo>
                      <a:lnTo>
                        <a:pt x="33" y="79"/>
                      </a:lnTo>
                      <a:lnTo>
                        <a:pt x="31" y="80"/>
                      </a:lnTo>
                      <a:lnTo>
                        <a:pt x="28" y="79"/>
                      </a:lnTo>
                      <a:lnTo>
                        <a:pt x="25" y="79"/>
                      </a:lnTo>
                      <a:lnTo>
                        <a:pt x="22" y="79"/>
                      </a:lnTo>
                      <a:lnTo>
                        <a:pt x="19" y="78"/>
                      </a:lnTo>
                      <a:lnTo>
                        <a:pt x="16" y="77"/>
                      </a:lnTo>
                      <a:lnTo>
                        <a:pt x="13" y="76"/>
                      </a:lnTo>
                      <a:lnTo>
                        <a:pt x="11" y="74"/>
                      </a:lnTo>
                      <a:lnTo>
                        <a:pt x="8" y="72"/>
                      </a:lnTo>
                      <a:lnTo>
                        <a:pt x="6" y="70"/>
                      </a:lnTo>
                      <a:lnTo>
                        <a:pt x="4" y="68"/>
                      </a:lnTo>
                      <a:lnTo>
                        <a:pt x="2" y="65"/>
                      </a:lnTo>
                      <a:lnTo>
                        <a:pt x="1" y="62"/>
                      </a:lnTo>
                      <a:lnTo>
                        <a:pt x="0" y="59"/>
                      </a:lnTo>
                      <a:lnTo>
                        <a:pt x="0" y="55"/>
                      </a:lnTo>
                      <a:lnTo>
                        <a:pt x="0" y="52"/>
                      </a:lnTo>
                      <a:lnTo>
                        <a:pt x="1" y="4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67" name="Freeform 2131">
                  <a:extLst>
                    <a:ext uri="{FF2B5EF4-FFF2-40B4-BE49-F238E27FC236}">
                      <a16:creationId xmlns:a16="http://schemas.microsoft.com/office/drawing/2014/main" id="{26F4C649-6218-4A10-AA92-58A28531D891}"/>
                    </a:ext>
                  </a:extLst>
                </p:cNvPr>
                <p:cNvSpPr>
                  <a:spLocks/>
                </p:cNvSpPr>
                <p:nvPr/>
              </p:nvSpPr>
              <p:spPr bwMode="auto">
                <a:xfrm>
                  <a:off x="1159" y="187"/>
                  <a:ext cx="150" cy="73"/>
                </a:xfrm>
                <a:custGeom>
                  <a:avLst/>
                  <a:gdLst>
                    <a:gd name="T0" fmla="*/ 6 w 150"/>
                    <a:gd name="T1" fmla="*/ 33 h 73"/>
                    <a:gd name="T2" fmla="*/ 16 w 150"/>
                    <a:gd name="T3" fmla="*/ 19 h 73"/>
                    <a:gd name="T4" fmla="*/ 28 w 150"/>
                    <a:gd name="T5" fmla="*/ 8 h 73"/>
                    <a:gd name="T6" fmla="*/ 42 w 150"/>
                    <a:gd name="T7" fmla="*/ 1 h 73"/>
                    <a:gd name="T8" fmla="*/ 57 w 150"/>
                    <a:gd name="T9" fmla="*/ 0 h 73"/>
                    <a:gd name="T10" fmla="*/ 71 w 150"/>
                    <a:gd name="T11" fmla="*/ 6 h 73"/>
                    <a:gd name="T12" fmla="*/ 80 w 150"/>
                    <a:gd name="T13" fmla="*/ 9 h 73"/>
                    <a:gd name="T14" fmla="*/ 86 w 150"/>
                    <a:gd name="T15" fmla="*/ 11 h 73"/>
                    <a:gd name="T16" fmla="*/ 91 w 150"/>
                    <a:gd name="T17" fmla="*/ 12 h 73"/>
                    <a:gd name="T18" fmla="*/ 95 w 150"/>
                    <a:gd name="T19" fmla="*/ 12 h 73"/>
                    <a:gd name="T20" fmla="*/ 99 w 150"/>
                    <a:gd name="T21" fmla="*/ 12 h 73"/>
                    <a:gd name="T22" fmla="*/ 102 w 150"/>
                    <a:gd name="T23" fmla="*/ 12 h 73"/>
                    <a:gd name="T24" fmla="*/ 105 w 150"/>
                    <a:gd name="T25" fmla="*/ 12 h 73"/>
                    <a:gd name="T26" fmla="*/ 108 w 150"/>
                    <a:gd name="T27" fmla="*/ 13 h 73"/>
                    <a:gd name="T28" fmla="*/ 113 w 150"/>
                    <a:gd name="T29" fmla="*/ 15 h 73"/>
                    <a:gd name="T30" fmla="*/ 115 w 150"/>
                    <a:gd name="T31" fmla="*/ 18 h 73"/>
                    <a:gd name="T32" fmla="*/ 117 w 150"/>
                    <a:gd name="T33" fmla="*/ 19 h 73"/>
                    <a:gd name="T34" fmla="*/ 121 w 150"/>
                    <a:gd name="T35" fmla="*/ 20 h 73"/>
                    <a:gd name="T36" fmla="*/ 128 w 150"/>
                    <a:gd name="T37" fmla="*/ 21 h 73"/>
                    <a:gd name="T38" fmla="*/ 135 w 150"/>
                    <a:gd name="T39" fmla="*/ 24 h 73"/>
                    <a:gd name="T40" fmla="*/ 142 w 150"/>
                    <a:gd name="T41" fmla="*/ 29 h 73"/>
                    <a:gd name="T42" fmla="*/ 146 w 150"/>
                    <a:gd name="T43" fmla="*/ 33 h 73"/>
                    <a:gd name="T44" fmla="*/ 147 w 150"/>
                    <a:gd name="T45" fmla="*/ 34 h 73"/>
                    <a:gd name="T46" fmla="*/ 149 w 150"/>
                    <a:gd name="T47" fmla="*/ 36 h 73"/>
                    <a:gd name="T48" fmla="*/ 150 w 150"/>
                    <a:gd name="T49" fmla="*/ 40 h 73"/>
                    <a:gd name="T50" fmla="*/ 148 w 150"/>
                    <a:gd name="T51" fmla="*/ 44 h 73"/>
                    <a:gd name="T52" fmla="*/ 146 w 150"/>
                    <a:gd name="T53" fmla="*/ 45 h 73"/>
                    <a:gd name="T54" fmla="*/ 144 w 150"/>
                    <a:gd name="T55" fmla="*/ 47 h 73"/>
                    <a:gd name="T56" fmla="*/ 142 w 150"/>
                    <a:gd name="T57" fmla="*/ 48 h 73"/>
                    <a:gd name="T58" fmla="*/ 139 w 150"/>
                    <a:gd name="T59" fmla="*/ 49 h 73"/>
                    <a:gd name="T60" fmla="*/ 135 w 150"/>
                    <a:gd name="T61" fmla="*/ 50 h 73"/>
                    <a:gd name="T62" fmla="*/ 128 w 150"/>
                    <a:gd name="T63" fmla="*/ 50 h 73"/>
                    <a:gd name="T64" fmla="*/ 124 w 150"/>
                    <a:gd name="T65" fmla="*/ 49 h 73"/>
                    <a:gd name="T66" fmla="*/ 122 w 150"/>
                    <a:gd name="T67" fmla="*/ 49 h 73"/>
                    <a:gd name="T68" fmla="*/ 120 w 150"/>
                    <a:gd name="T69" fmla="*/ 48 h 73"/>
                    <a:gd name="T70" fmla="*/ 117 w 150"/>
                    <a:gd name="T71" fmla="*/ 51 h 73"/>
                    <a:gd name="T72" fmla="*/ 112 w 150"/>
                    <a:gd name="T73" fmla="*/ 55 h 73"/>
                    <a:gd name="T74" fmla="*/ 109 w 150"/>
                    <a:gd name="T75" fmla="*/ 57 h 73"/>
                    <a:gd name="T76" fmla="*/ 109 w 150"/>
                    <a:gd name="T77" fmla="*/ 63 h 73"/>
                    <a:gd name="T78" fmla="*/ 106 w 150"/>
                    <a:gd name="T79" fmla="*/ 70 h 73"/>
                    <a:gd name="T80" fmla="*/ 102 w 150"/>
                    <a:gd name="T81" fmla="*/ 72 h 73"/>
                    <a:gd name="T82" fmla="*/ 99 w 150"/>
                    <a:gd name="T83" fmla="*/ 72 h 73"/>
                    <a:gd name="T84" fmla="*/ 96 w 150"/>
                    <a:gd name="T85" fmla="*/ 70 h 73"/>
                    <a:gd name="T86" fmla="*/ 95 w 150"/>
                    <a:gd name="T87" fmla="*/ 69 h 73"/>
                    <a:gd name="T88" fmla="*/ 91 w 150"/>
                    <a:gd name="T89" fmla="*/ 69 h 73"/>
                    <a:gd name="T90" fmla="*/ 83 w 150"/>
                    <a:gd name="T91" fmla="*/ 69 h 73"/>
                    <a:gd name="T92" fmla="*/ 76 w 150"/>
                    <a:gd name="T93" fmla="*/ 66 h 73"/>
                    <a:gd name="T94" fmla="*/ 73 w 150"/>
                    <a:gd name="T95" fmla="*/ 66 h 73"/>
                    <a:gd name="T96" fmla="*/ 68 w 150"/>
                    <a:gd name="T97" fmla="*/ 67 h 73"/>
                    <a:gd name="T98" fmla="*/ 60 w 150"/>
                    <a:gd name="T99" fmla="*/ 68 h 73"/>
                    <a:gd name="T100" fmla="*/ 53 w 150"/>
                    <a:gd name="T101" fmla="*/ 69 h 73"/>
                    <a:gd name="T102" fmla="*/ 46 w 150"/>
                    <a:gd name="T103" fmla="*/ 69 h 73"/>
                    <a:gd name="T104" fmla="*/ 43 w 150"/>
                    <a:gd name="T105" fmla="*/ 70 h 73"/>
                    <a:gd name="T106" fmla="*/ 37 w 150"/>
                    <a:gd name="T107" fmla="*/ 72 h 73"/>
                    <a:gd name="T108" fmla="*/ 30 w 150"/>
                    <a:gd name="T109" fmla="*/ 73 h 73"/>
                    <a:gd name="T110" fmla="*/ 22 w 150"/>
                    <a:gd name="T111" fmla="*/ 73 h 73"/>
                    <a:gd name="T112" fmla="*/ 13 w 150"/>
                    <a:gd name="T113" fmla="*/ 70 h 73"/>
                    <a:gd name="T114" fmla="*/ 6 w 150"/>
                    <a:gd name="T115" fmla="*/ 65 h 73"/>
                    <a:gd name="T116" fmla="*/ 1 w 150"/>
                    <a:gd name="T117" fmla="*/ 57 h 73"/>
                    <a:gd name="T118" fmla="*/ 1 w 150"/>
                    <a:gd name="T119" fmla="*/ 47 h 7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50" h="73">
                      <a:moveTo>
                        <a:pt x="2" y="44"/>
                      </a:moveTo>
                      <a:lnTo>
                        <a:pt x="4" y="38"/>
                      </a:lnTo>
                      <a:lnTo>
                        <a:pt x="6" y="33"/>
                      </a:lnTo>
                      <a:lnTo>
                        <a:pt x="9" y="28"/>
                      </a:lnTo>
                      <a:lnTo>
                        <a:pt x="12" y="23"/>
                      </a:lnTo>
                      <a:lnTo>
                        <a:pt x="16" y="19"/>
                      </a:lnTo>
                      <a:lnTo>
                        <a:pt x="19" y="14"/>
                      </a:lnTo>
                      <a:lnTo>
                        <a:pt x="23" y="11"/>
                      </a:lnTo>
                      <a:lnTo>
                        <a:pt x="28" y="8"/>
                      </a:lnTo>
                      <a:lnTo>
                        <a:pt x="32" y="5"/>
                      </a:lnTo>
                      <a:lnTo>
                        <a:pt x="37" y="3"/>
                      </a:lnTo>
                      <a:lnTo>
                        <a:pt x="42" y="1"/>
                      </a:lnTo>
                      <a:lnTo>
                        <a:pt x="46" y="0"/>
                      </a:lnTo>
                      <a:lnTo>
                        <a:pt x="52" y="0"/>
                      </a:lnTo>
                      <a:lnTo>
                        <a:pt x="57" y="0"/>
                      </a:lnTo>
                      <a:lnTo>
                        <a:pt x="62" y="2"/>
                      </a:lnTo>
                      <a:lnTo>
                        <a:pt x="68" y="4"/>
                      </a:lnTo>
                      <a:lnTo>
                        <a:pt x="71" y="6"/>
                      </a:lnTo>
                      <a:lnTo>
                        <a:pt x="74" y="7"/>
                      </a:lnTo>
                      <a:lnTo>
                        <a:pt x="77" y="8"/>
                      </a:lnTo>
                      <a:lnTo>
                        <a:pt x="80" y="9"/>
                      </a:lnTo>
                      <a:lnTo>
                        <a:pt x="82" y="10"/>
                      </a:lnTo>
                      <a:lnTo>
                        <a:pt x="84" y="10"/>
                      </a:lnTo>
                      <a:lnTo>
                        <a:pt x="86" y="11"/>
                      </a:lnTo>
                      <a:lnTo>
                        <a:pt x="88" y="11"/>
                      </a:lnTo>
                      <a:lnTo>
                        <a:pt x="89" y="12"/>
                      </a:lnTo>
                      <a:lnTo>
                        <a:pt x="91" y="12"/>
                      </a:lnTo>
                      <a:lnTo>
                        <a:pt x="92" y="12"/>
                      </a:lnTo>
                      <a:lnTo>
                        <a:pt x="93" y="12"/>
                      </a:lnTo>
                      <a:lnTo>
                        <a:pt x="95" y="12"/>
                      </a:lnTo>
                      <a:lnTo>
                        <a:pt x="96" y="12"/>
                      </a:lnTo>
                      <a:lnTo>
                        <a:pt x="97" y="12"/>
                      </a:lnTo>
                      <a:lnTo>
                        <a:pt x="99" y="12"/>
                      </a:lnTo>
                      <a:lnTo>
                        <a:pt x="100" y="12"/>
                      </a:lnTo>
                      <a:lnTo>
                        <a:pt x="101" y="12"/>
                      </a:lnTo>
                      <a:lnTo>
                        <a:pt x="102" y="12"/>
                      </a:lnTo>
                      <a:lnTo>
                        <a:pt x="103" y="12"/>
                      </a:lnTo>
                      <a:lnTo>
                        <a:pt x="104" y="12"/>
                      </a:lnTo>
                      <a:lnTo>
                        <a:pt x="105" y="12"/>
                      </a:lnTo>
                      <a:lnTo>
                        <a:pt x="106" y="12"/>
                      </a:lnTo>
                      <a:lnTo>
                        <a:pt x="107" y="12"/>
                      </a:lnTo>
                      <a:lnTo>
                        <a:pt x="108" y="13"/>
                      </a:lnTo>
                      <a:lnTo>
                        <a:pt x="110" y="13"/>
                      </a:lnTo>
                      <a:lnTo>
                        <a:pt x="112" y="14"/>
                      </a:lnTo>
                      <a:lnTo>
                        <a:pt x="113" y="15"/>
                      </a:lnTo>
                      <a:lnTo>
                        <a:pt x="114" y="16"/>
                      </a:lnTo>
                      <a:lnTo>
                        <a:pt x="115" y="17"/>
                      </a:lnTo>
                      <a:lnTo>
                        <a:pt x="115" y="18"/>
                      </a:lnTo>
                      <a:lnTo>
                        <a:pt x="116" y="19"/>
                      </a:lnTo>
                      <a:lnTo>
                        <a:pt x="117" y="19"/>
                      </a:lnTo>
                      <a:lnTo>
                        <a:pt x="118" y="19"/>
                      </a:lnTo>
                      <a:lnTo>
                        <a:pt x="119" y="20"/>
                      </a:lnTo>
                      <a:lnTo>
                        <a:pt x="121" y="20"/>
                      </a:lnTo>
                      <a:lnTo>
                        <a:pt x="123" y="20"/>
                      </a:lnTo>
                      <a:lnTo>
                        <a:pt x="125" y="21"/>
                      </a:lnTo>
                      <a:lnTo>
                        <a:pt x="128" y="21"/>
                      </a:lnTo>
                      <a:lnTo>
                        <a:pt x="130" y="22"/>
                      </a:lnTo>
                      <a:lnTo>
                        <a:pt x="133" y="23"/>
                      </a:lnTo>
                      <a:lnTo>
                        <a:pt x="135" y="24"/>
                      </a:lnTo>
                      <a:lnTo>
                        <a:pt x="137" y="25"/>
                      </a:lnTo>
                      <a:lnTo>
                        <a:pt x="140" y="27"/>
                      </a:lnTo>
                      <a:lnTo>
                        <a:pt x="142" y="29"/>
                      </a:lnTo>
                      <a:lnTo>
                        <a:pt x="144" y="31"/>
                      </a:lnTo>
                      <a:lnTo>
                        <a:pt x="146" y="33"/>
                      </a:lnTo>
                      <a:lnTo>
                        <a:pt x="147" y="34"/>
                      </a:lnTo>
                      <a:lnTo>
                        <a:pt x="148" y="35"/>
                      </a:lnTo>
                      <a:lnTo>
                        <a:pt x="149" y="36"/>
                      </a:lnTo>
                      <a:lnTo>
                        <a:pt x="150" y="37"/>
                      </a:lnTo>
                      <a:lnTo>
                        <a:pt x="150" y="38"/>
                      </a:lnTo>
                      <a:lnTo>
                        <a:pt x="150" y="40"/>
                      </a:lnTo>
                      <a:lnTo>
                        <a:pt x="150" y="42"/>
                      </a:lnTo>
                      <a:lnTo>
                        <a:pt x="148" y="44"/>
                      </a:lnTo>
                      <a:lnTo>
                        <a:pt x="147" y="45"/>
                      </a:lnTo>
                      <a:lnTo>
                        <a:pt x="146" y="45"/>
                      </a:lnTo>
                      <a:lnTo>
                        <a:pt x="146" y="46"/>
                      </a:lnTo>
                      <a:lnTo>
                        <a:pt x="145" y="46"/>
                      </a:lnTo>
                      <a:lnTo>
                        <a:pt x="144" y="47"/>
                      </a:lnTo>
                      <a:lnTo>
                        <a:pt x="143" y="47"/>
                      </a:lnTo>
                      <a:lnTo>
                        <a:pt x="142" y="47"/>
                      </a:lnTo>
                      <a:lnTo>
                        <a:pt x="142" y="48"/>
                      </a:lnTo>
                      <a:lnTo>
                        <a:pt x="141" y="48"/>
                      </a:lnTo>
                      <a:lnTo>
                        <a:pt x="140" y="48"/>
                      </a:lnTo>
                      <a:lnTo>
                        <a:pt x="139" y="49"/>
                      </a:lnTo>
                      <a:lnTo>
                        <a:pt x="138" y="49"/>
                      </a:lnTo>
                      <a:lnTo>
                        <a:pt x="137" y="50"/>
                      </a:lnTo>
                      <a:lnTo>
                        <a:pt x="135" y="50"/>
                      </a:lnTo>
                      <a:lnTo>
                        <a:pt x="133" y="50"/>
                      </a:lnTo>
                      <a:lnTo>
                        <a:pt x="131" y="50"/>
                      </a:lnTo>
                      <a:lnTo>
                        <a:pt x="128" y="50"/>
                      </a:lnTo>
                      <a:lnTo>
                        <a:pt x="125" y="49"/>
                      </a:lnTo>
                      <a:lnTo>
                        <a:pt x="124" y="49"/>
                      </a:lnTo>
                      <a:lnTo>
                        <a:pt x="123" y="49"/>
                      </a:lnTo>
                      <a:lnTo>
                        <a:pt x="122" y="49"/>
                      </a:lnTo>
                      <a:lnTo>
                        <a:pt x="122" y="48"/>
                      </a:lnTo>
                      <a:lnTo>
                        <a:pt x="121" y="48"/>
                      </a:lnTo>
                      <a:lnTo>
                        <a:pt x="120" y="48"/>
                      </a:lnTo>
                      <a:lnTo>
                        <a:pt x="119" y="49"/>
                      </a:lnTo>
                      <a:lnTo>
                        <a:pt x="118" y="50"/>
                      </a:lnTo>
                      <a:lnTo>
                        <a:pt x="117" y="51"/>
                      </a:lnTo>
                      <a:lnTo>
                        <a:pt x="115" y="52"/>
                      </a:lnTo>
                      <a:lnTo>
                        <a:pt x="114" y="53"/>
                      </a:lnTo>
                      <a:lnTo>
                        <a:pt x="112" y="55"/>
                      </a:lnTo>
                      <a:lnTo>
                        <a:pt x="111" y="56"/>
                      </a:lnTo>
                      <a:lnTo>
                        <a:pt x="109" y="56"/>
                      </a:lnTo>
                      <a:lnTo>
                        <a:pt x="109" y="57"/>
                      </a:lnTo>
                      <a:lnTo>
                        <a:pt x="109" y="58"/>
                      </a:lnTo>
                      <a:lnTo>
                        <a:pt x="109" y="61"/>
                      </a:lnTo>
                      <a:lnTo>
                        <a:pt x="109" y="63"/>
                      </a:lnTo>
                      <a:lnTo>
                        <a:pt x="108" y="65"/>
                      </a:lnTo>
                      <a:lnTo>
                        <a:pt x="107" y="68"/>
                      </a:lnTo>
                      <a:lnTo>
                        <a:pt x="106" y="70"/>
                      </a:lnTo>
                      <a:lnTo>
                        <a:pt x="105" y="71"/>
                      </a:lnTo>
                      <a:lnTo>
                        <a:pt x="103" y="72"/>
                      </a:lnTo>
                      <a:lnTo>
                        <a:pt x="102" y="72"/>
                      </a:lnTo>
                      <a:lnTo>
                        <a:pt x="101" y="72"/>
                      </a:lnTo>
                      <a:lnTo>
                        <a:pt x="100" y="72"/>
                      </a:lnTo>
                      <a:lnTo>
                        <a:pt x="99" y="72"/>
                      </a:lnTo>
                      <a:lnTo>
                        <a:pt x="98" y="72"/>
                      </a:lnTo>
                      <a:lnTo>
                        <a:pt x="97" y="71"/>
                      </a:lnTo>
                      <a:lnTo>
                        <a:pt x="96" y="70"/>
                      </a:lnTo>
                      <a:lnTo>
                        <a:pt x="95" y="69"/>
                      </a:lnTo>
                      <a:lnTo>
                        <a:pt x="93" y="69"/>
                      </a:lnTo>
                      <a:lnTo>
                        <a:pt x="91" y="69"/>
                      </a:lnTo>
                      <a:lnTo>
                        <a:pt x="89" y="69"/>
                      </a:lnTo>
                      <a:lnTo>
                        <a:pt x="86" y="69"/>
                      </a:lnTo>
                      <a:lnTo>
                        <a:pt x="83" y="69"/>
                      </a:lnTo>
                      <a:lnTo>
                        <a:pt x="80" y="68"/>
                      </a:lnTo>
                      <a:lnTo>
                        <a:pt x="78" y="67"/>
                      </a:lnTo>
                      <a:lnTo>
                        <a:pt x="76" y="66"/>
                      </a:lnTo>
                      <a:lnTo>
                        <a:pt x="75" y="66"/>
                      </a:lnTo>
                      <a:lnTo>
                        <a:pt x="74" y="66"/>
                      </a:lnTo>
                      <a:lnTo>
                        <a:pt x="73" y="66"/>
                      </a:lnTo>
                      <a:lnTo>
                        <a:pt x="72" y="66"/>
                      </a:lnTo>
                      <a:lnTo>
                        <a:pt x="70" y="67"/>
                      </a:lnTo>
                      <a:lnTo>
                        <a:pt x="68" y="67"/>
                      </a:lnTo>
                      <a:lnTo>
                        <a:pt x="66" y="67"/>
                      </a:lnTo>
                      <a:lnTo>
                        <a:pt x="63" y="67"/>
                      </a:lnTo>
                      <a:lnTo>
                        <a:pt x="60" y="68"/>
                      </a:lnTo>
                      <a:lnTo>
                        <a:pt x="58" y="68"/>
                      </a:lnTo>
                      <a:lnTo>
                        <a:pt x="55" y="68"/>
                      </a:lnTo>
                      <a:lnTo>
                        <a:pt x="53" y="69"/>
                      </a:lnTo>
                      <a:lnTo>
                        <a:pt x="50" y="69"/>
                      </a:lnTo>
                      <a:lnTo>
                        <a:pt x="48" y="69"/>
                      </a:lnTo>
                      <a:lnTo>
                        <a:pt x="46" y="69"/>
                      </a:lnTo>
                      <a:lnTo>
                        <a:pt x="44" y="70"/>
                      </a:lnTo>
                      <a:lnTo>
                        <a:pt x="43" y="70"/>
                      </a:lnTo>
                      <a:lnTo>
                        <a:pt x="41" y="71"/>
                      </a:lnTo>
                      <a:lnTo>
                        <a:pt x="39" y="72"/>
                      </a:lnTo>
                      <a:lnTo>
                        <a:pt x="37" y="72"/>
                      </a:lnTo>
                      <a:lnTo>
                        <a:pt x="35" y="73"/>
                      </a:lnTo>
                      <a:lnTo>
                        <a:pt x="32" y="73"/>
                      </a:lnTo>
                      <a:lnTo>
                        <a:pt x="30" y="73"/>
                      </a:lnTo>
                      <a:lnTo>
                        <a:pt x="27" y="73"/>
                      </a:lnTo>
                      <a:lnTo>
                        <a:pt x="25" y="73"/>
                      </a:lnTo>
                      <a:lnTo>
                        <a:pt x="22" y="73"/>
                      </a:lnTo>
                      <a:lnTo>
                        <a:pt x="19" y="72"/>
                      </a:lnTo>
                      <a:lnTo>
                        <a:pt x="16" y="71"/>
                      </a:lnTo>
                      <a:lnTo>
                        <a:pt x="13" y="70"/>
                      </a:lnTo>
                      <a:lnTo>
                        <a:pt x="11" y="68"/>
                      </a:lnTo>
                      <a:lnTo>
                        <a:pt x="8" y="67"/>
                      </a:lnTo>
                      <a:lnTo>
                        <a:pt x="6" y="65"/>
                      </a:lnTo>
                      <a:lnTo>
                        <a:pt x="4" y="63"/>
                      </a:lnTo>
                      <a:lnTo>
                        <a:pt x="3" y="60"/>
                      </a:lnTo>
                      <a:lnTo>
                        <a:pt x="1" y="57"/>
                      </a:lnTo>
                      <a:lnTo>
                        <a:pt x="1" y="54"/>
                      </a:lnTo>
                      <a:lnTo>
                        <a:pt x="0" y="51"/>
                      </a:lnTo>
                      <a:lnTo>
                        <a:pt x="1" y="47"/>
                      </a:lnTo>
                      <a:lnTo>
                        <a:pt x="2" y="4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68" name="Freeform 2132">
                  <a:extLst>
                    <a:ext uri="{FF2B5EF4-FFF2-40B4-BE49-F238E27FC236}">
                      <a16:creationId xmlns:a16="http://schemas.microsoft.com/office/drawing/2014/main" id="{4B6C7E7C-ADB8-43FD-B03B-F3B3EF518D9C}"/>
                    </a:ext>
                  </a:extLst>
                </p:cNvPr>
                <p:cNvSpPr>
                  <a:spLocks/>
                </p:cNvSpPr>
                <p:nvPr/>
              </p:nvSpPr>
              <p:spPr bwMode="auto">
                <a:xfrm>
                  <a:off x="1162" y="190"/>
                  <a:ext cx="146" cy="67"/>
                </a:xfrm>
                <a:custGeom>
                  <a:avLst/>
                  <a:gdLst>
                    <a:gd name="T0" fmla="*/ 6 w 146"/>
                    <a:gd name="T1" fmla="*/ 30 h 67"/>
                    <a:gd name="T2" fmla="*/ 14 w 146"/>
                    <a:gd name="T3" fmla="*/ 17 h 67"/>
                    <a:gd name="T4" fmla="*/ 26 w 146"/>
                    <a:gd name="T5" fmla="*/ 7 h 67"/>
                    <a:gd name="T6" fmla="*/ 39 w 146"/>
                    <a:gd name="T7" fmla="*/ 1 h 67"/>
                    <a:gd name="T8" fmla="*/ 54 w 146"/>
                    <a:gd name="T9" fmla="*/ 0 h 67"/>
                    <a:gd name="T10" fmla="*/ 67 w 146"/>
                    <a:gd name="T11" fmla="*/ 5 h 67"/>
                    <a:gd name="T12" fmla="*/ 75 w 146"/>
                    <a:gd name="T13" fmla="*/ 8 h 67"/>
                    <a:gd name="T14" fmla="*/ 81 w 146"/>
                    <a:gd name="T15" fmla="*/ 10 h 67"/>
                    <a:gd name="T16" fmla="*/ 86 w 146"/>
                    <a:gd name="T17" fmla="*/ 11 h 67"/>
                    <a:gd name="T18" fmla="*/ 91 w 146"/>
                    <a:gd name="T19" fmla="*/ 11 h 67"/>
                    <a:gd name="T20" fmla="*/ 95 w 146"/>
                    <a:gd name="T21" fmla="*/ 11 h 67"/>
                    <a:gd name="T22" fmla="*/ 98 w 146"/>
                    <a:gd name="T23" fmla="*/ 11 h 67"/>
                    <a:gd name="T24" fmla="*/ 101 w 146"/>
                    <a:gd name="T25" fmla="*/ 11 h 67"/>
                    <a:gd name="T26" fmla="*/ 104 w 146"/>
                    <a:gd name="T27" fmla="*/ 12 h 67"/>
                    <a:gd name="T28" fmla="*/ 109 w 146"/>
                    <a:gd name="T29" fmla="*/ 14 h 67"/>
                    <a:gd name="T30" fmla="*/ 111 w 146"/>
                    <a:gd name="T31" fmla="*/ 17 h 67"/>
                    <a:gd name="T32" fmla="*/ 113 w 146"/>
                    <a:gd name="T33" fmla="*/ 18 h 67"/>
                    <a:gd name="T34" fmla="*/ 117 w 146"/>
                    <a:gd name="T35" fmla="*/ 18 h 67"/>
                    <a:gd name="T36" fmla="*/ 124 w 146"/>
                    <a:gd name="T37" fmla="*/ 19 h 67"/>
                    <a:gd name="T38" fmla="*/ 131 w 146"/>
                    <a:gd name="T39" fmla="*/ 22 h 67"/>
                    <a:gd name="T40" fmla="*/ 138 w 146"/>
                    <a:gd name="T41" fmla="*/ 26 h 67"/>
                    <a:gd name="T42" fmla="*/ 142 w 146"/>
                    <a:gd name="T43" fmla="*/ 30 h 67"/>
                    <a:gd name="T44" fmla="*/ 142 w 146"/>
                    <a:gd name="T45" fmla="*/ 31 h 67"/>
                    <a:gd name="T46" fmla="*/ 144 w 146"/>
                    <a:gd name="T47" fmla="*/ 33 h 67"/>
                    <a:gd name="T48" fmla="*/ 146 w 146"/>
                    <a:gd name="T49" fmla="*/ 37 h 67"/>
                    <a:gd name="T50" fmla="*/ 143 w 146"/>
                    <a:gd name="T51" fmla="*/ 41 h 67"/>
                    <a:gd name="T52" fmla="*/ 142 w 146"/>
                    <a:gd name="T53" fmla="*/ 42 h 67"/>
                    <a:gd name="T54" fmla="*/ 140 w 146"/>
                    <a:gd name="T55" fmla="*/ 43 h 67"/>
                    <a:gd name="T56" fmla="*/ 137 w 146"/>
                    <a:gd name="T57" fmla="*/ 44 h 67"/>
                    <a:gd name="T58" fmla="*/ 135 w 146"/>
                    <a:gd name="T59" fmla="*/ 45 h 67"/>
                    <a:gd name="T60" fmla="*/ 131 w 146"/>
                    <a:gd name="T61" fmla="*/ 46 h 67"/>
                    <a:gd name="T62" fmla="*/ 124 w 146"/>
                    <a:gd name="T63" fmla="*/ 45 h 67"/>
                    <a:gd name="T64" fmla="*/ 121 w 146"/>
                    <a:gd name="T65" fmla="*/ 44 h 67"/>
                    <a:gd name="T66" fmla="*/ 119 w 146"/>
                    <a:gd name="T67" fmla="*/ 44 h 67"/>
                    <a:gd name="T68" fmla="*/ 117 w 146"/>
                    <a:gd name="T69" fmla="*/ 44 h 67"/>
                    <a:gd name="T70" fmla="*/ 113 w 146"/>
                    <a:gd name="T71" fmla="*/ 47 h 67"/>
                    <a:gd name="T72" fmla="*/ 109 w 146"/>
                    <a:gd name="T73" fmla="*/ 50 h 67"/>
                    <a:gd name="T74" fmla="*/ 106 w 146"/>
                    <a:gd name="T75" fmla="*/ 52 h 67"/>
                    <a:gd name="T76" fmla="*/ 105 w 146"/>
                    <a:gd name="T77" fmla="*/ 57 h 67"/>
                    <a:gd name="T78" fmla="*/ 103 w 146"/>
                    <a:gd name="T79" fmla="*/ 63 h 67"/>
                    <a:gd name="T80" fmla="*/ 99 w 146"/>
                    <a:gd name="T81" fmla="*/ 66 h 67"/>
                    <a:gd name="T82" fmla="*/ 97 w 146"/>
                    <a:gd name="T83" fmla="*/ 66 h 67"/>
                    <a:gd name="T84" fmla="*/ 95 w 146"/>
                    <a:gd name="T85" fmla="*/ 65 h 67"/>
                    <a:gd name="T86" fmla="*/ 93 w 146"/>
                    <a:gd name="T87" fmla="*/ 64 h 67"/>
                    <a:gd name="T88" fmla="*/ 90 w 146"/>
                    <a:gd name="T89" fmla="*/ 64 h 67"/>
                    <a:gd name="T90" fmla="*/ 83 w 146"/>
                    <a:gd name="T91" fmla="*/ 63 h 67"/>
                    <a:gd name="T92" fmla="*/ 77 w 146"/>
                    <a:gd name="T93" fmla="*/ 61 h 67"/>
                    <a:gd name="T94" fmla="*/ 74 w 146"/>
                    <a:gd name="T95" fmla="*/ 61 h 67"/>
                    <a:gd name="T96" fmla="*/ 68 w 146"/>
                    <a:gd name="T97" fmla="*/ 61 h 67"/>
                    <a:gd name="T98" fmla="*/ 60 w 146"/>
                    <a:gd name="T99" fmla="*/ 62 h 67"/>
                    <a:gd name="T100" fmla="*/ 52 w 146"/>
                    <a:gd name="T101" fmla="*/ 62 h 67"/>
                    <a:gd name="T102" fmla="*/ 45 w 146"/>
                    <a:gd name="T103" fmla="*/ 63 h 67"/>
                    <a:gd name="T104" fmla="*/ 41 w 146"/>
                    <a:gd name="T105" fmla="*/ 64 h 67"/>
                    <a:gd name="T106" fmla="*/ 36 w 146"/>
                    <a:gd name="T107" fmla="*/ 66 h 67"/>
                    <a:gd name="T108" fmla="*/ 28 w 146"/>
                    <a:gd name="T109" fmla="*/ 67 h 67"/>
                    <a:gd name="T110" fmla="*/ 20 w 146"/>
                    <a:gd name="T111" fmla="*/ 66 h 67"/>
                    <a:gd name="T112" fmla="*/ 12 w 146"/>
                    <a:gd name="T113" fmla="*/ 64 h 67"/>
                    <a:gd name="T114" fmla="*/ 5 w 146"/>
                    <a:gd name="T115" fmla="*/ 59 h 67"/>
                    <a:gd name="T116" fmla="*/ 1 w 146"/>
                    <a:gd name="T117" fmla="*/ 52 h 67"/>
                    <a:gd name="T118" fmla="*/ 1 w 146"/>
                    <a:gd name="T119" fmla="*/ 43 h 6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46" h="67">
                      <a:moveTo>
                        <a:pt x="2" y="40"/>
                      </a:moveTo>
                      <a:lnTo>
                        <a:pt x="3" y="35"/>
                      </a:lnTo>
                      <a:lnTo>
                        <a:pt x="6" y="30"/>
                      </a:lnTo>
                      <a:lnTo>
                        <a:pt x="8" y="25"/>
                      </a:lnTo>
                      <a:lnTo>
                        <a:pt x="11" y="21"/>
                      </a:lnTo>
                      <a:lnTo>
                        <a:pt x="14" y="17"/>
                      </a:lnTo>
                      <a:lnTo>
                        <a:pt x="18" y="13"/>
                      </a:lnTo>
                      <a:lnTo>
                        <a:pt x="22" y="9"/>
                      </a:lnTo>
                      <a:lnTo>
                        <a:pt x="26" y="7"/>
                      </a:lnTo>
                      <a:lnTo>
                        <a:pt x="30" y="4"/>
                      </a:lnTo>
                      <a:lnTo>
                        <a:pt x="34" y="2"/>
                      </a:lnTo>
                      <a:lnTo>
                        <a:pt x="39" y="1"/>
                      </a:lnTo>
                      <a:lnTo>
                        <a:pt x="44" y="0"/>
                      </a:lnTo>
                      <a:lnTo>
                        <a:pt x="48" y="0"/>
                      </a:lnTo>
                      <a:lnTo>
                        <a:pt x="54" y="0"/>
                      </a:lnTo>
                      <a:lnTo>
                        <a:pt x="59" y="1"/>
                      </a:lnTo>
                      <a:lnTo>
                        <a:pt x="64" y="3"/>
                      </a:lnTo>
                      <a:lnTo>
                        <a:pt x="67" y="5"/>
                      </a:lnTo>
                      <a:lnTo>
                        <a:pt x="70" y="6"/>
                      </a:lnTo>
                      <a:lnTo>
                        <a:pt x="73" y="7"/>
                      </a:lnTo>
                      <a:lnTo>
                        <a:pt x="75" y="8"/>
                      </a:lnTo>
                      <a:lnTo>
                        <a:pt x="77" y="9"/>
                      </a:lnTo>
                      <a:lnTo>
                        <a:pt x="80" y="10"/>
                      </a:lnTo>
                      <a:lnTo>
                        <a:pt x="81" y="10"/>
                      </a:lnTo>
                      <a:lnTo>
                        <a:pt x="83" y="11"/>
                      </a:lnTo>
                      <a:lnTo>
                        <a:pt x="85" y="11"/>
                      </a:lnTo>
                      <a:lnTo>
                        <a:pt x="86" y="11"/>
                      </a:lnTo>
                      <a:lnTo>
                        <a:pt x="88" y="11"/>
                      </a:lnTo>
                      <a:lnTo>
                        <a:pt x="89" y="11"/>
                      </a:lnTo>
                      <a:lnTo>
                        <a:pt x="91" y="11"/>
                      </a:lnTo>
                      <a:lnTo>
                        <a:pt x="92" y="11"/>
                      </a:lnTo>
                      <a:lnTo>
                        <a:pt x="93" y="11"/>
                      </a:lnTo>
                      <a:lnTo>
                        <a:pt x="95" y="11"/>
                      </a:lnTo>
                      <a:lnTo>
                        <a:pt x="96" y="11"/>
                      </a:lnTo>
                      <a:lnTo>
                        <a:pt x="97" y="11"/>
                      </a:lnTo>
                      <a:lnTo>
                        <a:pt x="98" y="11"/>
                      </a:lnTo>
                      <a:lnTo>
                        <a:pt x="99" y="11"/>
                      </a:lnTo>
                      <a:lnTo>
                        <a:pt x="100" y="11"/>
                      </a:lnTo>
                      <a:lnTo>
                        <a:pt x="101" y="11"/>
                      </a:lnTo>
                      <a:lnTo>
                        <a:pt x="102" y="11"/>
                      </a:lnTo>
                      <a:lnTo>
                        <a:pt x="104" y="12"/>
                      </a:lnTo>
                      <a:lnTo>
                        <a:pt x="106" y="12"/>
                      </a:lnTo>
                      <a:lnTo>
                        <a:pt x="107" y="13"/>
                      </a:lnTo>
                      <a:lnTo>
                        <a:pt x="109" y="14"/>
                      </a:lnTo>
                      <a:lnTo>
                        <a:pt x="110" y="15"/>
                      </a:lnTo>
                      <a:lnTo>
                        <a:pt x="111" y="16"/>
                      </a:lnTo>
                      <a:lnTo>
                        <a:pt x="111" y="17"/>
                      </a:lnTo>
                      <a:lnTo>
                        <a:pt x="112" y="18"/>
                      </a:lnTo>
                      <a:lnTo>
                        <a:pt x="113" y="18"/>
                      </a:lnTo>
                      <a:lnTo>
                        <a:pt x="114" y="18"/>
                      </a:lnTo>
                      <a:lnTo>
                        <a:pt x="115" y="18"/>
                      </a:lnTo>
                      <a:lnTo>
                        <a:pt x="117" y="18"/>
                      </a:lnTo>
                      <a:lnTo>
                        <a:pt x="119" y="18"/>
                      </a:lnTo>
                      <a:lnTo>
                        <a:pt x="121" y="19"/>
                      </a:lnTo>
                      <a:lnTo>
                        <a:pt x="124" y="19"/>
                      </a:lnTo>
                      <a:lnTo>
                        <a:pt x="126" y="20"/>
                      </a:lnTo>
                      <a:lnTo>
                        <a:pt x="128" y="21"/>
                      </a:lnTo>
                      <a:lnTo>
                        <a:pt x="131" y="22"/>
                      </a:lnTo>
                      <a:lnTo>
                        <a:pt x="133" y="23"/>
                      </a:lnTo>
                      <a:lnTo>
                        <a:pt x="136" y="25"/>
                      </a:lnTo>
                      <a:lnTo>
                        <a:pt x="138" y="26"/>
                      </a:lnTo>
                      <a:lnTo>
                        <a:pt x="140" y="28"/>
                      </a:lnTo>
                      <a:lnTo>
                        <a:pt x="141" y="30"/>
                      </a:lnTo>
                      <a:lnTo>
                        <a:pt x="142" y="30"/>
                      </a:lnTo>
                      <a:lnTo>
                        <a:pt x="142" y="31"/>
                      </a:lnTo>
                      <a:lnTo>
                        <a:pt x="143" y="31"/>
                      </a:lnTo>
                      <a:lnTo>
                        <a:pt x="144" y="32"/>
                      </a:lnTo>
                      <a:lnTo>
                        <a:pt x="144" y="33"/>
                      </a:lnTo>
                      <a:lnTo>
                        <a:pt x="145" y="34"/>
                      </a:lnTo>
                      <a:lnTo>
                        <a:pt x="146" y="35"/>
                      </a:lnTo>
                      <a:lnTo>
                        <a:pt x="146" y="37"/>
                      </a:lnTo>
                      <a:lnTo>
                        <a:pt x="145" y="39"/>
                      </a:lnTo>
                      <a:lnTo>
                        <a:pt x="143" y="41"/>
                      </a:lnTo>
                      <a:lnTo>
                        <a:pt x="142" y="41"/>
                      </a:lnTo>
                      <a:lnTo>
                        <a:pt x="142" y="42"/>
                      </a:lnTo>
                      <a:lnTo>
                        <a:pt x="141" y="42"/>
                      </a:lnTo>
                      <a:lnTo>
                        <a:pt x="140" y="43"/>
                      </a:lnTo>
                      <a:lnTo>
                        <a:pt x="138" y="43"/>
                      </a:lnTo>
                      <a:lnTo>
                        <a:pt x="138" y="44"/>
                      </a:lnTo>
                      <a:lnTo>
                        <a:pt x="137" y="44"/>
                      </a:lnTo>
                      <a:lnTo>
                        <a:pt x="136" y="44"/>
                      </a:lnTo>
                      <a:lnTo>
                        <a:pt x="135" y="45"/>
                      </a:lnTo>
                      <a:lnTo>
                        <a:pt x="134" y="45"/>
                      </a:lnTo>
                      <a:lnTo>
                        <a:pt x="132" y="45"/>
                      </a:lnTo>
                      <a:lnTo>
                        <a:pt x="131" y="46"/>
                      </a:lnTo>
                      <a:lnTo>
                        <a:pt x="129" y="46"/>
                      </a:lnTo>
                      <a:lnTo>
                        <a:pt x="127" y="46"/>
                      </a:lnTo>
                      <a:lnTo>
                        <a:pt x="124" y="45"/>
                      </a:lnTo>
                      <a:lnTo>
                        <a:pt x="121" y="45"/>
                      </a:lnTo>
                      <a:lnTo>
                        <a:pt x="121" y="44"/>
                      </a:lnTo>
                      <a:lnTo>
                        <a:pt x="120" y="44"/>
                      </a:lnTo>
                      <a:lnTo>
                        <a:pt x="119" y="44"/>
                      </a:lnTo>
                      <a:lnTo>
                        <a:pt x="118" y="44"/>
                      </a:lnTo>
                      <a:lnTo>
                        <a:pt x="117" y="44"/>
                      </a:lnTo>
                      <a:lnTo>
                        <a:pt x="116" y="45"/>
                      </a:lnTo>
                      <a:lnTo>
                        <a:pt x="114" y="46"/>
                      </a:lnTo>
                      <a:lnTo>
                        <a:pt x="113" y="47"/>
                      </a:lnTo>
                      <a:lnTo>
                        <a:pt x="112" y="48"/>
                      </a:lnTo>
                      <a:lnTo>
                        <a:pt x="110" y="49"/>
                      </a:lnTo>
                      <a:lnTo>
                        <a:pt x="109" y="50"/>
                      </a:lnTo>
                      <a:lnTo>
                        <a:pt x="107" y="51"/>
                      </a:lnTo>
                      <a:lnTo>
                        <a:pt x="106" y="52"/>
                      </a:lnTo>
                      <a:lnTo>
                        <a:pt x="106" y="53"/>
                      </a:lnTo>
                      <a:lnTo>
                        <a:pt x="106" y="55"/>
                      </a:lnTo>
                      <a:lnTo>
                        <a:pt x="105" y="57"/>
                      </a:lnTo>
                      <a:lnTo>
                        <a:pt x="105" y="59"/>
                      </a:lnTo>
                      <a:lnTo>
                        <a:pt x="104" y="62"/>
                      </a:lnTo>
                      <a:lnTo>
                        <a:pt x="103" y="63"/>
                      </a:lnTo>
                      <a:lnTo>
                        <a:pt x="102" y="65"/>
                      </a:lnTo>
                      <a:lnTo>
                        <a:pt x="100" y="65"/>
                      </a:lnTo>
                      <a:lnTo>
                        <a:pt x="99" y="66"/>
                      </a:lnTo>
                      <a:lnTo>
                        <a:pt x="98" y="66"/>
                      </a:lnTo>
                      <a:lnTo>
                        <a:pt x="97" y="66"/>
                      </a:lnTo>
                      <a:lnTo>
                        <a:pt x="96" y="66"/>
                      </a:lnTo>
                      <a:lnTo>
                        <a:pt x="95" y="65"/>
                      </a:lnTo>
                      <a:lnTo>
                        <a:pt x="94" y="65"/>
                      </a:lnTo>
                      <a:lnTo>
                        <a:pt x="94" y="64"/>
                      </a:lnTo>
                      <a:lnTo>
                        <a:pt x="93" y="64"/>
                      </a:lnTo>
                      <a:lnTo>
                        <a:pt x="92" y="64"/>
                      </a:lnTo>
                      <a:lnTo>
                        <a:pt x="90" y="64"/>
                      </a:lnTo>
                      <a:lnTo>
                        <a:pt x="88" y="64"/>
                      </a:lnTo>
                      <a:lnTo>
                        <a:pt x="85" y="64"/>
                      </a:lnTo>
                      <a:lnTo>
                        <a:pt x="83" y="63"/>
                      </a:lnTo>
                      <a:lnTo>
                        <a:pt x="81" y="63"/>
                      </a:lnTo>
                      <a:lnTo>
                        <a:pt x="79" y="62"/>
                      </a:lnTo>
                      <a:lnTo>
                        <a:pt x="77" y="61"/>
                      </a:lnTo>
                      <a:lnTo>
                        <a:pt x="76" y="61"/>
                      </a:lnTo>
                      <a:lnTo>
                        <a:pt x="74" y="61"/>
                      </a:lnTo>
                      <a:lnTo>
                        <a:pt x="73" y="61"/>
                      </a:lnTo>
                      <a:lnTo>
                        <a:pt x="71" y="61"/>
                      </a:lnTo>
                      <a:lnTo>
                        <a:pt x="68" y="61"/>
                      </a:lnTo>
                      <a:lnTo>
                        <a:pt x="66" y="61"/>
                      </a:lnTo>
                      <a:lnTo>
                        <a:pt x="63" y="61"/>
                      </a:lnTo>
                      <a:lnTo>
                        <a:pt x="60" y="62"/>
                      </a:lnTo>
                      <a:lnTo>
                        <a:pt x="57" y="62"/>
                      </a:lnTo>
                      <a:lnTo>
                        <a:pt x="54" y="62"/>
                      </a:lnTo>
                      <a:lnTo>
                        <a:pt x="52" y="62"/>
                      </a:lnTo>
                      <a:lnTo>
                        <a:pt x="49" y="62"/>
                      </a:lnTo>
                      <a:lnTo>
                        <a:pt x="47" y="63"/>
                      </a:lnTo>
                      <a:lnTo>
                        <a:pt x="45" y="63"/>
                      </a:lnTo>
                      <a:lnTo>
                        <a:pt x="43" y="63"/>
                      </a:lnTo>
                      <a:lnTo>
                        <a:pt x="41" y="64"/>
                      </a:lnTo>
                      <a:lnTo>
                        <a:pt x="40" y="64"/>
                      </a:lnTo>
                      <a:lnTo>
                        <a:pt x="38" y="65"/>
                      </a:lnTo>
                      <a:lnTo>
                        <a:pt x="36" y="66"/>
                      </a:lnTo>
                      <a:lnTo>
                        <a:pt x="34" y="66"/>
                      </a:lnTo>
                      <a:lnTo>
                        <a:pt x="31" y="67"/>
                      </a:lnTo>
                      <a:lnTo>
                        <a:pt x="28" y="67"/>
                      </a:lnTo>
                      <a:lnTo>
                        <a:pt x="25" y="67"/>
                      </a:lnTo>
                      <a:lnTo>
                        <a:pt x="23" y="67"/>
                      </a:lnTo>
                      <a:lnTo>
                        <a:pt x="20" y="66"/>
                      </a:lnTo>
                      <a:lnTo>
                        <a:pt x="18" y="65"/>
                      </a:lnTo>
                      <a:lnTo>
                        <a:pt x="15" y="65"/>
                      </a:lnTo>
                      <a:lnTo>
                        <a:pt x="12" y="64"/>
                      </a:lnTo>
                      <a:lnTo>
                        <a:pt x="10" y="62"/>
                      </a:lnTo>
                      <a:lnTo>
                        <a:pt x="8" y="61"/>
                      </a:lnTo>
                      <a:lnTo>
                        <a:pt x="5" y="59"/>
                      </a:lnTo>
                      <a:lnTo>
                        <a:pt x="4" y="57"/>
                      </a:lnTo>
                      <a:lnTo>
                        <a:pt x="2" y="55"/>
                      </a:lnTo>
                      <a:lnTo>
                        <a:pt x="1" y="52"/>
                      </a:lnTo>
                      <a:lnTo>
                        <a:pt x="0" y="50"/>
                      </a:lnTo>
                      <a:lnTo>
                        <a:pt x="0" y="47"/>
                      </a:lnTo>
                      <a:lnTo>
                        <a:pt x="1" y="43"/>
                      </a:lnTo>
                      <a:lnTo>
                        <a:pt x="2" y="4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69" name="Freeform 2133">
                  <a:extLst>
                    <a:ext uri="{FF2B5EF4-FFF2-40B4-BE49-F238E27FC236}">
                      <a16:creationId xmlns:a16="http://schemas.microsoft.com/office/drawing/2014/main" id="{7BD0577A-E424-437E-9D29-D439BEC7F4EB}"/>
                    </a:ext>
                  </a:extLst>
                </p:cNvPr>
                <p:cNvSpPr>
                  <a:spLocks/>
                </p:cNvSpPr>
                <p:nvPr/>
              </p:nvSpPr>
              <p:spPr bwMode="auto">
                <a:xfrm>
                  <a:off x="1165" y="192"/>
                  <a:ext cx="141" cy="62"/>
                </a:xfrm>
                <a:custGeom>
                  <a:avLst/>
                  <a:gdLst>
                    <a:gd name="T0" fmla="*/ 5 w 141"/>
                    <a:gd name="T1" fmla="*/ 28 h 62"/>
                    <a:gd name="T2" fmla="*/ 13 w 141"/>
                    <a:gd name="T3" fmla="*/ 16 h 62"/>
                    <a:gd name="T4" fmla="*/ 24 w 141"/>
                    <a:gd name="T5" fmla="*/ 6 h 62"/>
                    <a:gd name="T6" fmla="*/ 36 w 141"/>
                    <a:gd name="T7" fmla="*/ 1 h 62"/>
                    <a:gd name="T8" fmla="*/ 50 w 141"/>
                    <a:gd name="T9" fmla="*/ 1 h 62"/>
                    <a:gd name="T10" fmla="*/ 63 w 141"/>
                    <a:gd name="T11" fmla="*/ 5 h 62"/>
                    <a:gd name="T12" fmla="*/ 71 w 141"/>
                    <a:gd name="T13" fmla="*/ 8 h 62"/>
                    <a:gd name="T14" fmla="*/ 77 w 141"/>
                    <a:gd name="T15" fmla="*/ 10 h 62"/>
                    <a:gd name="T16" fmla="*/ 82 w 141"/>
                    <a:gd name="T17" fmla="*/ 11 h 62"/>
                    <a:gd name="T18" fmla="*/ 87 w 141"/>
                    <a:gd name="T19" fmla="*/ 11 h 62"/>
                    <a:gd name="T20" fmla="*/ 91 w 141"/>
                    <a:gd name="T21" fmla="*/ 11 h 62"/>
                    <a:gd name="T22" fmla="*/ 94 w 141"/>
                    <a:gd name="T23" fmla="*/ 11 h 62"/>
                    <a:gd name="T24" fmla="*/ 97 w 141"/>
                    <a:gd name="T25" fmla="*/ 11 h 62"/>
                    <a:gd name="T26" fmla="*/ 100 w 141"/>
                    <a:gd name="T27" fmla="*/ 12 h 62"/>
                    <a:gd name="T28" fmla="*/ 105 w 141"/>
                    <a:gd name="T29" fmla="*/ 13 h 62"/>
                    <a:gd name="T30" fmla="*/ 107 w 141"/>
                    <a:gd name="T31" fmla="*/ 16 h 62"/>
                    <a:gd name="T32" fmla="*/ 109 w 141"/>
                    <a:gd name="T33" fmla="*/ 17 h 62"/>
                    <a:gd name="T34" fmla="*/ 113 w 141"/>
                    <a:gd name="T35" fmla="*/ 17 h 62"/>
                    <a:gd name="T36" fmla="*/ 120 w 141"/>
                    <a:gd name="T37" fmla="*/ 19 h 62"/>
                    <a:gd name="T38" fmla="*/ 127 w 141"/>
                    <a:gd name="T39" fmla="*/ 21 h 62"/>
                    <a:gd name="T40" fmla="*/ 134 w 141"/>
                    <a:gd name="T41" fmla="*/ 25 h 62"/>
                    <a:gd name="T42" fmla="*/ 137 w 141"/>
                    <a:gd name="T43" fmla="*/ 28 h 62"/>
                    <a:gd name="T44" fmla="*/ 138 w 141"/>
                    <a:gd name="T45" fmla="*/ 29 h 62"/>
                    <a:gd name="T46" fmla="*/ 140 w 141"/>
                    <a:gd name="T47" fmla="*/ 31 h 62"/>
                    <a:gd name="T48" fmla="*/ 141 w 141"/>
                    <a:gd name="T49" fmla="*/ 35 h 62"/>
                    <a:gd name="T50" fmla="*/ 138 w 141"/>
                    <a:gd name="T51" fmla="*/ 38 h 62"/>
                    <a:gd name="T52" fmla="*/ 137 w 141"/>
                    <a:gd name="T53" fmla="*/ 39 h 62"/>
                    <a:gd name="T54" fmla="*/ 135 w 141"/>
                    <a:gd name="T55" fmla="*/ 40 h 62"/>
                    <a:gd name="T56" fmla="*/ 133 w 141"/>
                    <a:gd name="T57" fmla="*/ 41 h 62"/>
                    <a:gd name="T58" fmla="*/ 130 w 141"/>
                    <a:gd name="T59" fmla="*/ 42 h 62"/>
                    <a:gd name="T60" fmla="*/ 126 w 141"/>
                    <a:gd name="T61" fmla="*/ 43 h 62"/>
                    <a:gd name="T62" fmla="*/ 120 w 141"/>
                    <a:gd name="T63" fmla="*/ 42 h 62"/>
                    <a:gd name="T64" fmla="*/ 116 w 141"/>
                    <a:gd name="T65" fmla="*/ 41 h 62"/>
                    <a:gd name="T66" fmla="*/ 112 w 141"/>
                    <a:gd name="T67" fmla="*/ 42 h 62"/>
                    <a:gd name="T68" fmla="*/ 108 w 141"/>
                    <a:gd name="T69" fmla="*/ 45 h 62"/>
                    <a:gd name="T70" fmla="*/ 103 w 141"/>
                    <a:gd name="T71" fmla="*/ 48 h 62"/>
                    <a:gd name="T72" fmla="*/ 102 w 141"/>
                    <a:gd name="T73" fmla="*/ 53 h 62"/>
                    <a:gd name="T74" fmla="*/ 98 w 141"/>
                    <a:gd name="T75" fmla="*/ 60 h 62"/>
                    <a:gd name="T76" fmla="*/ 96 w 141"/>
                    <a:gd name="T77" fmla="*/ 61 h 62"/>
                    <a:gd name="T78" fmla="*/ 94 w 141"/>
                    <a:gd name="T79" fmla="*/ 61 h 62"/>
                    <a:gd name="T80" fmla="*/ 92 w 141"/>
                    <a:gd name="T81" fmla="*/ 60 h 62"/>
                    <a:gd name="T82" fmla="*/ 90 w 141"/>
                    <a:gd name="T83" fmla="*/ 60 h 62"/>
                    <a:gd name="T84" fmla="*/ 85 w 141"/>
                    <a:gd name="T85" fmla="*/ 60 h 62"/>
                    <a:gd name="T86" fmla="*/ 79 w 141"/>
                    <a:gd name="T87" fmla="*/ 57 h 62"/>
                    <a:gd name="T88" fmla="*/ 77 w 141"/>
                    <a:gd name="T89" fmla="*/ 56 h 62"/>
                    <a:gd name="T90" fmla="*/ 71 w 141"/>
                    <a:gd name="T91" fmla="*/ 56 h 62"/>
                    <a:gd name="T92" fmla="*/ 63 w 141"/>
                    <a:gd name="T93" fmla="*/ 56 h 62"/>
                    <a:gd name="T94" fmla="*/ 53 w 141"/>
                    <a:gd name="T95" fmla="*/ 57 h 62"/>
                    <a:gd name="T96" fmla="*/ 46 w 141"/>
                    <a:gd name="T97" fmla="*/ 57 h 62"/>
                    <a:gd name="T98" fmla="*/ 41 w 141"/>
                    <a:gd name="T99" fmla="*/ 57 h 62"/>
                    <a:gd name="T100" fmla="*/ 37 w 141"/>
                    <a:gd name="T101" fmla="*/ 59 h 62"/>
                    <a:gd name="T102" fmla="*/ 29 w 141"/>
                    <a:gd name="T103" fmla="*/ 61 h 62"/>
                    <a:gd name="T104" fmla="*/ 21 w 141"/>
                    <a:gd name="T105" fmla="*/ 61 h 62"/>
                    <a:gd name="T106" fmla="*/ 14 w 141"/>
                    <a:gd name="T107" fmla="*/ 60 h 62"/>
                    <a:gd name="T108" fmla="*/ 7 w 141"/>
                    <a:gd name="T109" fmla="*/ 56 h 62"/>
                    <a:gd name="T110" fmla="*/ 2 w 141"/>
                    <a:gd name="T111" fmla="*/ 51 h 62"/>
                    <a:gd name="T112" fmla="*/ 0 w 141"/>
                    <a:gd name="T113" fmla="*/ 43 h 6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41" h="62">
                      <a:moveTo>
                        <a:pt x="1" y="37"/>
                      </a:moveTo>
                      <a:lnTo>
                        <a:pt x="3" y="32"/>
                      </a:lnTo>
                      <a:lnTo>
                        <a:pt x="5" y="28"/>
                      </a:lnTo>
                      <a:lnTo>
                        <a:pt x="7" y="24"/>
                      </a:lnTo>
                      <a:lnTo>
                        <a:pt x="10" y="19"/>
                      </a:lnTo>
                      <a:lnTo>
                        <a:pt x="13" y="16"/>
                      </a:lnTo>
                      <a:lnTo>
                        <a:pt x="16" y="12"/>
                      </a:lnTo>
                      <a:lnTo>
                        <a:pt x="20" y="9"/>
                      </a:lnTo>
                      <a:lnTo>
                        <a:pt x="24" y="6"/>
                      </a:lnTo>
                      <a:lnTo>
                        <a:pt x="28" y="4"/>
                      </a:lnTo>
                      <a:lnTo>
                        <a:pt x="32" y="3"/>
                      </a:lnTo>
                      <a:lnTo>
                        <a:pt x="36" y="1"/>
                      </a:lnTo>
                      <a:lnTo>
                        <a:pt x="41" y="0"/>
                      </a:lnTo>
                      <a:lnTo>
                        <a:pt x="45" y="0"/>
                      </a:lnTo>
                      <a:lnTo>
                        <a:pt x="50" y="1"/>
                      </a:lnTo>
                      <a:lnTo>
                        <a:pt x="55" y="2"/>
                      </a:lnTo>
                      <a:lnTo>
                        <a:pt x="59" y="4"/>
                      </a:lnTo>
                      <a:lnTo>
                        <a:pt x="63" y="5"/>
                      </a:lnTo>
                      <a:lnTo>
                        <a:pt x="65" y="6"/>
                      </a:lnTo>
                      <a:lnTo>
                        <a:pt x="68" y="7"/>
                      </a:lnTo>
                      <a:lnTo>
                        <a:pt x="71" y="8"/>
                      </a:lnTo>
                      <a:lnTo>
                        <a:pt x="73" y="9"/>
                      </a:lnTo>
                      <a:lnTo>
                        <a:pt x="75" y="10"/>
                      </a:lnTo>
                      <a:lnTo>
                        <a:pt x="77" y="10"/>
                      </a:lnTo>
                      <a:lnTo>
                        <a:pt x="79" y="11"/>
                      </a:lnTo>
                      <a:lnTo>
                        <a:pt x="81" y="11"/>
                      </a:lnTo>
                      <a:lnTo>
                        <a:pt x="82" y="11"/>
                      </a:lnTo>
                      <a:lnTo>
                        <a:pt x="84" y="11"/>
                      </a:lnTo>
                      <a:lnTo>
                        <a:pt x="85" y="11"/>
                      </a:lnTo>
                      <a:lnTo>
                        <a:pt x="87" y="11"/>
                      </a:lnTo>
                      <a:lnTo>
                        <a:pt x="88" y="11"/>
                      </a:lnTo>
                      <a:lnTo>
                        <a:pt x="89" y="11"/>
                      </a:lnTo>
                      <a:lnTo>
                        <a:pt x="91" y="11"/>
                      </a:lnTo>
                      <a:lnTo>
                        <a:pt x="92" y="11"/>
                      </a:lnTo>
                      <a:lnTo>
                        <a:pt x="93" y="11"/>
                      </a:lnTo>
                      <a:lnTo>
                        <a:pt x="94" y="11"/>
                      </a:lnTo>
                      <a:lnTo>
                        <a:pt x="95" y="11"/>
                      </a:lnTo>
                      <a:lnTo>
                        <a:pt x="96" y="11"/>
                      </a:lnTo>
                      <a:lnTo>
                        <a:pt x="97" y="11"/>
                      </a:lnTo>
                      <a:lnTo>
                        <a:pt x="98" y="11"/>
                      </a:lnTo>
                      <a:lnTo>
                        <a:pt x="100" y="12"/>
                      </a:lnTo>
                      <a:lnTo>
                        <a:pt x="102" y="12"/>
                      </a:lnTo>
                      <a:lnTo>
                        <a:pt x="103" y="13"/>
                      </a:lnTo>
                      <a:lnTo>
                        <a:pt x="105" y="13"/>
                      </a:lnTo>
                      <a:lnTo>
                        <a:pt x="106" y="14"/>
                      </a:lnTo>
                      <a:lnTo>
                        <a:pt x="107" y="15"/>
                      </a:lnTo>
                      <a:lnTo>
                        <a:pt x="107" y="16"/>
                      </a:lnTo>
                      <a:lnTo>
                        <a:pt x="108" y="17"/>
                      </a:lnTo>
                      <a:lnTo>
                        <a:pt x="109" y="17"/>
                      </a:lnTo>
                      <a:lnTo>
                        <a:pt x="110" y="17"/>
                      </a:lnTo>
                      <a:lnTo>
                        <a:pt x="111" y="17"/>
                      </a:lnTo>
                      <a:lnTo>
                        <a:pt x="113" y="17"/>
                      </a:lnTo>
                      <a:lnTo>
                        <a:pt x="115" y="18"/>
                      </a:lnTo>
                      <a:lnTo>
                        <a:pt x="117" y="18"/>
                      </a:lnTo>
                      <a:lnTo>
                        <a:pt x="120" y="19"/>
                      </a:lnTo>
                      <a:lnTo>
                        <a:pt x="122" y="19"/>
                      </a:lnTo>
                      <a:lnTo>
                        <a:pt x="124" y="20"/>
                      </a:lnTo>
                      <a:lnTo>
                        <a:pt x="127" y="21"/>
                      </a:lnTo>
                      <a:lnTo>
                        <a:pt x="129" y="22"/>
                      </a:lnTo>
                      <a:lnTo>
                        <a:pt x="131" y="23"/>
                      </a:lnTo>
                      <a:lnTo>
                        <a:pt x="134" y="25"/>
                      </a:lnTo>
                      <a:lnTo>
                        <a:pt x="135" y="26"/>
                      </a:lnTo>
                      <a:lnTo>
                        <a:pt x="137" y="28"/>
                      </a:lnTo>
                      <a:lnTo>
                        <a:pt x="137" y="29"/>
                      </a:lnTo>
                      <a:lnTo>
                        <a:pt x="138" y="29"/>
                      </a:lnTo>
                      <a:lnTo>
                        <a:pt x="139" y="30"/>
                      </a:lnTo>
                      <a:lnTo>
                        <a:pt x="140" y="31"/>
                      </a:lnTo>
                      <a:lnTo>
                        <a:pt x="141" y="32"/>
                      </a:lnTo>
                      <a:lnTo>
                        <a:pt x="141" y="33"/>
                      </a:lnTo>
                      <a:lnTo>
                        <a:pt x="141" y="35"/>
                      </a:lnTo>
                      <a:lnTo>
                        <a:pt x="141" y="36"/>
                      </a:lnTo>
                      <a:lnTo>
                        <a:pt x="138" y="38"/>
                      </a:lnTo>
                      <a:lnTo>
                        <a:pt x="138" y="39"/>
                      </a:lnTo>
                      <a:lnTo>
                        <a:pt x="137" y="39"/>
                      </a:lnTo>
                      <a:lnTo>
                        <a:pt x="136" y="40"/>
                      </a:lnTo>
                      <a:lnTo>
                        <a:pt x="135" y="40"/>
                      </a:lnTo>
                      <a:lnTo>
                        <a:pt x="134" y="40"/>
                      </a:lnTo>
                      <a:lnTo>
                        <a:pt x="133" y="41"/>
                      </a:lnTo>
                      <a:lnTo>
                        <a:pt x="132" y="41"/>
                      </a:lnTo>
                      <a:lnTo>
                        <a:pt x="131" y="41"/>
                      </a:lnTo>
                      <a:lnTo>
                        <a:pt x="130" y="42"/>
                      </a:lnTo>
                      <a:lnTo>
                        <a:pt x="129" y="42"/>
                      </a:lnTo>
                      <a:lnTo>
                        <a:pt x="128" y="42"/>
                      </a:lnTo>
                      <a:lnTo>
                        <a:pt x="126" y="43"/>
                      </a:lnTo>
                      <a:lnTo>
                        <a:pt x="124" y="43"/>
                      </a:lnTo>
                      <a:lnTo>
                        <a:pt x="122" y="43"/>
                      </a:lnTo>
                      <a:lnTo>
                        <a:pt x="120" y="42"/>
                      </a:lnTo>
                      <a:lnTo>
                        <a:pt x="117" y="41"/>
                      </a:lnTo>
                      <a:lnTo>
                        <a:pt x="116" y="41"/>
                      </a:lnTo>
                      <a:lnTo>
                        <a:pt x="115" y="41"/>
                      </a:lnTo>
                      <a:lnTo>
                        <a:pt x="113" y="42"/>
                      </a:lnTo>
                      <a:lnTo>
                        <a:pt x="112" y="42"/>
                      </a:lnTo>
                      <a:lnTo>
                        <a:pt x="111" y="43"/>
                      </a:lnTo>
                      <a:lnTo>
                        <a:pt x="109" y="44"/>
                      </a:lnTo>
                      <a:lnTo>
                        <a:pt x="108" y="45"/>
                      </a:lnTo>
                      <a:lnTo>
                        <a:pt x="106" y="46"/>
                      </a:lnTo>
                      <a:lnTo>
                        <a:pt x="105" y="47"/>
                      </a:lnTo>
                      <a:lnTo>
                        <a:pt x="103" y="48"/>
                      </a:lnTo>
                      <a:lnTo>
                        <a:pt x="102" y="48"/>
                      </a:lnTo>
                      <a:lnTo>
                        <a:pt x="102" y="50"/>
                      </a:lnTo>
                      <a:lnTo>
                        <a:pt x="102" y="53"/>
                      </a:lnTo>
                      <a:lnTo>
                        <a:pt x="101" y="57"/>
                      </a:lnTo>
                      <a:lnTo>
                        <a:pt x="99" y="59"/>
                      </a:lnTo>
                      <a:lnTo>
                        <a:pt x="98" y="60"/>
                      </a:lnTo>
                      <a:lnTo>
                        <a:pt x="97" y="61"/>
                      </a:lnTo>
                      <a:lnTo>
                        <a:pt x="96" y="61"/>
                      </a:lnTo>
                      <a:lnTo>
                        <a:pt x="95" y="61"/>
                      </a:lnTo>
                      <a:lnTo>
                        <a:pt x="94" y="61"/>
                      </a:lnTo>
                      <a:lnTo>
                        <a:pt x="93" y="61"/>
                      </a:lnTo>
                      <a:lnTo>
                        <a:pt x="92" y="60"/>
                      </a:lnTo>
                      <a:lnTo>
                        <a:pt x="91" y="60"/>
                      </a:lnTo>
                      <a:lnTo>
                        <a:pt x="90" y="60"/>
                      </a:lnTo>
                      <a:lnTo>
                        <a:pt x="88" y="60"/>
                      </a:lnTo>
                      <a:lnTo>
                        <a:pt x="86" y="60"/>
                      </a:lnTo>
                      <a:lnTo>
                        <a:pt x="85" y="60"/>
                      </a:lnTo>
                      <a:lnTo>
                        <a:pt x="83" y="59"/>
                      </a:lnTo>
                      <a:lnTo>
                        <a:pt x="81" y="58"/>
                      </a:lnTo>
                      <a:lnTo>
                        <a:pt x="79" y="57"/>
                      </a:lnTo>
                      <a:lnTo>
                        <a:pt x="78" y="56"/>
                      </a:lnTo>
                      <a:lnTo>
                        <a:pt x="77" y="56"/>
                      </a:lnTo>
                      <a:lnTo>
                        <a:pt x="75" y="56"/>
                      </a:lnTo>
                      <a:lnTo>
                        <a:pt x="73" y="56"/>
                      </a:lnTo>
                      <a:lnTo>
                        <a:pt x="71" y="56"/>
                      </a:lnTo>
                      <a:lnTo>
                        <a:pt x="68" y="56"/>
                      </a:lnTo>
                      <a:lnTo>
                        <a:pt x="66" y="56"/>
                      </a:lnTo>
                      <a:lnTo>
                        <a:pt x="63" y="56"/>
                      </a:lnTo>
                      <a:lnTo>
                        <a:pt x="60" y="57"/>
                      </a:lnTo>
                      <a:lnTo>
                        <a:pt x="57" y="57"/>
                      </a:lnTo>
                      <a:lnTo>
                        <a:pt x="53" y="57"/>
                      </a:lnTo>
                      <a:lnTo>
                        <a:pt x="51" y="57"/>
                      </a:lnTo>
                      <a:lnTo>
                        <a:pt x="48" y="57"/>
                      </a:lnTo>
                      <a:lnTo>
                        <a:pt x="46" y="57"/>
                      </a:lnTo>
                      <a:lnTo>
                        <a:pt x="44" y="57"/>
                      </a:lnTo>
                      <a:lnTo>
                        <a:pt x="42" y="57"/>
                      </a:lnTo>
                      <a:lnTo>
                        <a:pt x="41" y="57"/>
                      </a:lnTo>
                      <a:lnTo>
                        <a:pt x="40" y="58"/>
                      </a:lnTo>
                      <a:lnTo>
                        <a:pt x="39" y="58"/>
                      </a:lnTo>
                      <a:lnTo>
                        <a:pt x="37" y="59"/>
                      </a:lnTo>
                      <a:lnTo>
                        <a:pt x="35" y="60"/>
                      </a:lnTo>
                      <a:lnTo>
                        <a:pt x="32" y="61"/>
                      </a:lnTo>
                      <a:lnTo>
                        <a:pt x="29" y="61"/>
                      </a:lnTo>
                      <a:lnTo>
                        <a:pt x="26" y="62"/>
                      </a:lnTo>
                      <a:lnTo>
                        <a:pt x="24" y="62"/>
                      </a:lnTo>
                      <a:lnTo>
                        <a:pt x="21" y="61"/>
                      </a:lnTo>
                      <a:lnTo>
                        <a:pt x="19" y="61"/>
                      </a:lnTo>
                      <a:lnTo>
                        <a:pt x="16" y="60"/>
                      </a:lnTo>
                      <a:lnTo>
                        <a:pt x="14" y="60"/>
                      </a:lnTo>
                      <a:lnTo>
                        <a:pt x="11" y="59"/>
                      </a:lnTo>
                      <a:lnTo>
                        <a:pt x="9" y="57"/>
                      </a:lnTo>
                      <a:lnTo>
                        <a:pt x="7" y="56"/>
                      </a:lnTo>
                      <a:lnTo>
                        <a:pt x="5" y="55"/>
                      </a:lnTo>
                      <a:lnTo>
                        <a:pt x="3" y="53"/>
                      </a:lnTo>
                      <a:lnTo>
                        <a:pt x="2" y="51"/>
                      </a:lnTo>
                      <a:lnTo>
                        <a:pt x="1" y="48"/>
                      </a:lnTo>
                      <a:lnTo>
                        <a:pt x="0" y="46"/>
                      </a:lnTo>
                      <a:lnTo>
                        <a:pt x="0" y="43"/>
                      </a:lnTo>
                      <a:lnTo>
                        <a:pt x="0" y="40"/>
                      </a:lnTo>
                      <a:lnTo>
                        <a:pt x="1" y="3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70" name="Freeform 2134">
                  <a:extLst>
                    <a:ext uri="{FF2B5EF4-FFF2-40B4-BE49-F238E27FC236}">
                      <a16:creationId xmlns:a16="http://schemas.microsoft.com/office/drawing/2014/main" id="{DA33AB60-FC61-4493-8AA8-EAD9E2398428}"/>
                    </a:ext>
                  </a:extLst>
                </p:cNvPr>
                <p:cNvSpPr>
                  <a:spLocks/>
                </p:cNvSpPr>
                <p:nvPr/>
              </p:nvSpPr>
              <p:spPr bwMode="auto">
                <a:xfrm>
                  <a:off x="1168" y="195"/>
                  <a:ext cx="137" cy="55"/>
                </a:xfrm>
                <a:custGeom>
                  <a:avLst/>
                  <a:gdLst>
                    <a:gd name="T0" fmla="*/ 4 w 137"/>
                    <a:gd name="T1" fmla="*/ 25 h 55"/>
                    <a:gd name="T2" fmla="*/ 12 w 137"/>
                    <a:gd name="T3" fmla="*/ 14 h 55"/>
                    <a:gd name="T4" fmla="*/ 22 w 137"/>
                    <a:gd name="T5" fmla="*/ 6 h 55"/>
                    <a:gd name="T6" fmla="*/ 34 w 137"/>
                    <a:gd name="T7" fmla="*/ 1 h 55"/>
                    <a:gd name="T8" fmla="*/ 46 w 137"/>
                    <a:gd name="T9" fmla="*/ 0 h 55"/>
                    <a:gd name="T10" fmla="*/ 58 w 137"/>
                    <a:gd name="T11" fmla="*/ 4 h 55"/>
                    <a:gd name="T12" fmla="*/ 66 w 137"/>
                    <a:gd name="T13" fmla="*/ 7 h 55"/>
                    <a:gd name="T14" fmla="*/ 72 w 137"/>
                    <a:gd name="T15" fmla="*/ 9 h 55"/>
                    <a:gd name="T16" fmla="*/ 78 w 137"/>
                    <a:gd name="T17" fmla="*/ 10 h 55"/>
                    <a:gd name="T18" fmla="*/ 83 w 137"/>
                    <a:gd name="T19" fmla="*/ 11 h 55"/>
                    <a:gd name="T20" fmla="*/ 87 w 137"/>
                    <a:gd name="T21" fmla="*/ 10 h 55"/>
                    <a:gd name="T22" fmla="*/ 90 w 137"/>
                    <a:gd name="T23" fmla="*/ 10 h 55"/>
                    <a:gd name="T24" fmla="*/ 93 w 137"/>
                    <a:gd name="T25" fmla="*/ 10 h 55"/>
                    <a:gd name="T26" fmla="*/ 96 w 137"/>
                    <a:gd name="T27" fmla="*/ 10 h 55"/>
                    <a:gd name="T28" fmla="*/ 101 w 137"/>
                    <a:gd name="T29" fmla="*/ 12 h 55"/>
                    <a:gd name="T30" fmla="*/ 103 w 137"/>
                    <a:gd name="T31" fmla="*/ 15 h 55"/>
                    <a:gd name="T32" fmla="*/ 105 w 137"/>
                    <a:gd name="T33" fmla="*/ 16 h 55"/>
                    <a:gd name="T34" fmla="*/ 109 w 137"/>
                    <a:gd name="T35" fmla="*/ 16 h 55"/>
                    <a:gd name="T36" fmla="*/ 115 w 137"/>
                    <a:gd name="T37" fmla="*/ 17 h 55"/>
                    <a:gd name="T38" fmla="*/ 123 w 137"/>
                    <a:gd name="T39" fmla="*/ 19 h 55"/>
                    <a:gd name="T40" fmla="*/ 129 w 137"/>
                    <a:gd name="T41" fmla="*/ 22 h 55"/>
                    <a:gd name="T42" fmla="*/ 133 w 137"/>
                    <a:gd name="T43" fmla="*/ 25 h 55"/>
                    <a:gd name="T44" fmla="*/ 133 w 137"/>
                    <a:gd name="T45" fmla="*/ 26 h 55"/>
                    <a:gd name="T46" fmla="*/ 135 w 137"/>
                    <a:gd name="T47" fmla="*/ 28 h 55"/>
                    <a:gd name="T48" fmla="*/ 137 w 137"/>
                    <a:gd name="T49" fmla="*/ 31 h 55"/>
                    <a:gd name="T50" fmla="*/ 134 w 137"/>
                    <a:gd name="T51" fmla="*/ 35 h 55"/>
                    <a:gd name="T52" fmla="*/ 133 w 137"/>
                    <a:gd name="T53" fmla="*/ 35 h 55"/>
                    <a:gd name="T54" fmla="*/ 130 w 137"/>
                    <a:gd name="T55" fmla="*/ 36 h 55"/>
                    <a:gd name="T56" fmla="*/ 128 w 137"/>
                    <a:gd name="T57" fmla="*/ 37 h 55"/>
                    <a:gd name="T58" fmla="*/ 126 w 137"/>
                    <a:gd name="T59" fmla="*/ 38 h 55"/>
                    <a:gd name="T60" fmla="*/ 122 w 137"/>
                    <a:gd name="T61" fmla="*/ 38 h 55"/>
                    <a:gd name="T62" fmla="*/ 116 w 137"/>
                    <a:gd name="T63" fmla="*/ 38 h 55"/>
                    <a:gd name="T64" fmla="*/ 112 w 137"/>
                    <a:gd name="T65" fmla="*/ 37 h 55"/>
                    <a:gd name="T66" fmla="*/ 108 w 137"/>
                    <a:gd name="T67" fmla="*/ 38 h 55"/>
                    <a:gd name="T68" fmla="*/ 104 w 137"/>
                    <a:gd name="T69" fmla="*/ 41 h 55"/>
                    <a:gd name="T70" fmla="*/ 99 w 137"/>
                    <a:gd name="T71" fmla="*/ 43 h 55"/>
                    <a:gd name="T72" fmla="*/ 98 w 137"/>
                    <a:gd name="T73" fmla="*/ 47 h 55"/>
                    <a:gd name="T74" fmla="*/ 96 w 137"/>
                    <a:gd name="T75" fmla="*/ 54 h 55"/>
                    <a:gd name="T76" fmla="*/ 94 w 137"/>
                    <a:gd name="T77" fmla="*/ 55 h 55"/>
                    <a:gd name="T78" fmla="*/ 92 w 137"/>
                    <a:gd name="T79" fmla="*/ 55 h 55"/>
                    <a:gd name="T80" fmla="*/ 90 w 137"/>
                    <a:gd name="T81" fmla="*/ 55 h 55"/>
                    <a:gd name="T82" fmla="*/ 88 w 137"/>
                    <a:gd name="T83" fmla="*/ 55 h 55"/>
                    <a:gd name="T84" fmla="*/ 84 w 137"/>
                    <a:gd name="T85" fmla="*/ 54 h 55"/>
                    <a:gd name="T86" fmla="*/ 80 w 137"/>
                    <a:gd name="T87" fmla="*/ 52 h 55"/>
                    <a:gd name="T88" fmla="*/ 78 w 137"/>
                    <a:gd name="T89" fmla="*/ 51 h 55"/>
                    <a:gd name="T90" fmla="*/ 72 w 137"/>
                    <a:gd name="T91" fmla="*/ 51 h 55"/>
                    <a:gd name="T92" fmla="*/ 63 w 137"/>
                    <a:gd name="T93" fmla="*/ 51 h 55"/>
                    <a:gd name="T94" fmla="*/ 53 w 137"/>
                    <a:gd name="T95" fmla="*/ 51 h 55"/>
                    <a:gd name="T96" fmla="*/ 44 w 137"/>
                    <a:gd name="T97" fmla="*/ 51 h 55"/>
                    <a:gd name="T98" fmla="*/ 40 w 137"/>
                    <a:gd name="T99" fmla="*/ 51 h 55"/>
                    <a:gd name="T100" fmla="*/ 36 w 137"/>
                    <a:gd name="T101" fmla="*/ 53 h 55"/>
                    <a:gd name="T102" fmla="*/ 27 w 137"/>
                    <a:gd name="T103" fmla="*/ 55 h 55"/>
                    <a:gd name="T104" fmla="*/ 20 w 137"/>
                    <a:gd name="T105" fmla="*/ 55 h 55"/>
                    <a:gd name="T106" fmla="*/ 12 w 137"/>
                    <a:gd name="T107" fmla="*/ 53 h 55"/>
                    <a:gd name="T108" fmla="*/ 6 w 137"/>
                    <a:gd name="T109" fmla="*/ 50 h 55"/>
                    <a:gd name="T110" fmla="*/ 1 w 137"/>
                    <a:gd name="T111" fmla="*/ 45 h 55"/>
                    <a:gd name="T112" fmla="*/ 0 w 137"/>
                    <a:gd name="T113" fmla="*/ 39 h 5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7" h="55">
                      <a:moveTo>
                        <a:pt x="1" y="33"/>
                      </a:moveTo>
                      <a:lnTo>
                        <a:pt x="2" y="29"/>
                      </a:lnTo>
                      <a:lnTo>
                        <a:pt x="4" y="25"/>
                      </a:lnTo>
                      <a:lnTo>
                        <a:pt x="7" y="21"/>
                      </a:lnTo>
                      <a:lnTo>
                        <a:pt x="9" y="17"/>
                      </a:lnTo>
                      <a:lnTo>
                        <a:pt x="12" y="14"/>
                      </a:lnTo>
                      <a:lnTo>
                        <a:pt x="15" y="11"/>
                      </a:lnTo>
                      <a:lnTo>
                        <a:pt x="18" y="8"/>
                      </a:lnTo>
                      <a:lnTo>
                        <a:pt x="22" y="6"/>
                      </a:lnTo>
                      <a:lnTo>
                        <a:pt x="26" y="3"/>
                      </a:lnTo>
                      <a:lnTo>
                        <a:pt x="29" y="2"/>
                      </a:lnTo>
                      <a:lnTo>
                        <a:pt x="34" y="1"/>
                      </a:lnTo>
                      <a:lnTo>
                        <a:pt x="38" y="0"/>
                      </a:lnTo>
                      <a:lnTo>
                        <a:pt x="42" y="0"/>
                      </a:lnTo>
                      <a:lnTo>
                        <a:pt x="46" y="0"/>
                      </a:lnTo>
                      <a:lnTo>
                        <a:pt x="51" y="2"/>
                      </a:lnTo>
                      <a:lnTo>
                        <a:pt x="55" y="3"/>
                      </a:lnTo>
                      <a:lnTo>
                        <a:pt x="58" y="4"/>
                      </a:lnTo>
                      <a:lnTo>
                        <a:pt x="61" y="6"/>
                      </a:lnTo>
                      <a:lnTo>
                        <a:pt x="64" y="7"/>
                      </a:lnTo>
                      <a:lnTo>
                        <a:pt x="66" y="7"/>
                      </a:lnTo>
                      <a:lnTo>
                        <a:pt x="68" y="8"/>
                      </a:lnTo>
                      <a:lnTo>
                        <a:pt x="71" y="9"/>
                      </a:lnTo>
                      <a:lnTo>
                        <a:pt x="72" y="9"/>
                      </a:lnTo>
                      <a:lnTo>
                        <a:pt x="75" y="10"/>
                      </a:lnTo>
                      <a:lnTo>
                        <a:pt x="76" y="10"/>
                      </a:lnTo>
                      <a:lnTo>
                        <a:pt x="78" y="10"/>
                      </a:lnTo>
                      <a:lnTo>
                        <a:pt x="79" y="10"/>
                      </a:lnTo>
                      <a:lnTo>
                        <a:pt x="81" y="10"/>
                      </a:lnTo>
                      <a:lnTo>
                        <a:pt x="83" y="11"/>
                      </a:lnTo>
                      <a:lnTo>
                        <a:pt x="84" y="11"/>
                      </a:lnTo>
                      <a:lnTo>
                        <a:pt x="85" y="10"/>
                      </a:lnTo>
                      <a:lnTo>
                        <a:pt x="87" y="10"/>
                      </a:lnTo>
                      <a:lnTo>
                        <a:pt x="88" y="10"/>
                      </a:lnTo>
                      <a:lnTo>
                        <a:pt x="89" y="10"/>
                      </a:lnTo>
                      <a:lnTo>
                        <a:pt x="90" y="10"/>
                      </a:lnTo>
                      <a:lnTo>
                        <a:pt x="91" y="10"/>
                      </a:lnTo>
                      <a:lnTo>
                        <a:pt x="92" y="10"/>
                      </a:lnTo>
                      <a:lnTo>
                        <a:pt x="93" y="10"/>
                      </a:lnTo>
                      <a:lnTo>
                        <a:pt x="94" y="10"/>
                      </a:lnTo>
                      <a:lnTo>
                        <a:pt x="96" y="10"/>
                      </a:lnTo>
                      <a:lnTo>
                        <a:pt x="98" y="11"/>
                      </a:lnTo>
                      <a:lnTo>
                        <a:pt x="99" y="11"/>
                      </a:lnTo>
                      <a:lnTo>
                        <a:pt x="101" y="12"/>
                      </a:lnTo>
                      <a:lnTo>
                        <a:pt x="102" y="13"/>
                      </a:lnTo>
                      <a:lnTo>
                        <a:pt x="103" y="14"/>
                      </a:lnTo>
                      <a:lnTo>
                        <a:pt x="103" y="15"/>
                      </a:lnTo>
                      <a:lnTo>
                        <a:pt x="104" y="16"/>
                      </a:lnTo>
                      <a:lnTo>
                        <a:pt x="105" y="16"/>
                      </a:lnTo>
                      <a:lnTo>
                        <a:pt x="106" y="16"/>
                      </a:lnTo>
                      <a:lnTo>
                        <a:pt x="107" y="16"/>
                      </a:lnTo>
                      <a:lnTo>
                        <a:pt x="109" y="16"/>
                      </a:lnTo>
                      <a:lnTo>
                        <a:pt x="111" y="16"/>
                      </a:lnTo>
                      <a:lnTo>
                        <a:pt x="113" y="16"/>
                      </a:lnTo>
                      <a:lnTo>
                        <a:pt x="115" y="17"/>
                      </a:lnTo>
                      <a:lnTo>
                        <a:pt x="118" y="17"/>
                      </a:lnTo>
                      <a:lnTo>
                        <a:pt x="120" y="18"/>
                      </a:lnTo>
                      <a:lnTo>
                        <a:pt x="123" y="19"/>
                      </a:lnTo>
                      <a:lnTo>
                        <a:pt x="125" y="20"/>
                      </a:lnTo>
                      <a:lnTo>
                        <a:pt x="127" y="21"/>
                      </a:lnTo>
                      <a:lnTo>
                        <a:pt x="129" y="22"/>
                      </a:lnTo>
                      <a:lnTo>
                        <a:pt x="131" y="24"/>
                      </a:lnTo>
                      <a:lnTo>
                        <a:pt x="133" y="25"/>
                      </a:lnTo>
                      <a:lnTo>
                        <a:pt x="133" y="26"/>
                      </a:lnTo>
                      <a:lnTo>
                        <a:pt x="134" y="26"/>
                      </a:lnTo>
                      <a:lnTo>
                        <a:pt x="134" y="27"/>
                      </a:lnTo>
                      <a:lnTo>
                        <a:pt x="135" y="28"/>
                      </a:lnTo>
                      <a:lnTo>
                        <a:pt x="136" y="28"/>
                      </a:lnTo>
                      <a:lnTo>
                        <a:pt x="136" y="30"/>
                      </a:lnTo>
                      <a:lnTo>
                        <a:pt x="137" y="31"/>
                      </a:lnTo>
                      <a:lnTo>
                        <a:pt x="136" y="33"/>
                      </a:lnTo>
                      <a:lnTo>
                        <a:pt x="134" y="34"/>
                      </a:lnTo>
                      <a:lnTo>
                        <a:pt x="134" y="35"/>
                      </a:lnTo>
                      <a:lnTo>
                        <a:pt x="133" y="35"/>
                      </a:lnTo>
                      <a:lnTo>
                        <a:pt x="132" y="36"/>
                      </a:lnTo>
                      <a:lnTo>
                        <a:pt x="131" y="36"/>
                      </a:lnTo>
                      <a:lnTo>
                        <a:pt x="130" y="36"/>
                      </a:lnTo>
                      <a:lnTo>
                        <a:pt x="129" y="37"/>
                      </a:lnTo>
                      <a:lnTo>
                        <a:pt x="128" y="37"/>
                      </a:lnTo>
                      <a:lnTo>
                        <a:pt x="127" y="37"/>
                      </a:lnTo>
                      <a:lnTo>
                        <a:pt x="126" y="38"/>
                      </a:lnTo>
                      <a:lnTo>
                        <a:pt x="125" y="38"/>
                      </a:lnTo>
                      <a:lnTo>
                        <a:pt x="124" y="38"/>
                      </a:lnTo>
                      <a:lnTo>
                        <a:pt x="122" y="38"/>
                      </a:lnTo>
                      <a:lnTo>
                        <a:pt x="120" y="38"/>
                      </a:lnTo>
                      <a:lnTo>
                        <a:pt x="118" y="38"/>
                      </a:lnTo>
                      <a:lnTo>
                        <a:pt x="116" y="38"/>
                      </a:lnTo>
                      <a:lnTo>
                        <a:pt x="114" y="37"/>
                      </a:lnTo>
                      <a:lnTo>
                        <a:pt x="113" y="37"/>
                      </a:lnTo>
                      <a:lnTo>
                        <a:pt x="112" y="37"/>
                      </a:lnTo>
                      <a:lnTo>
                        <a:pt x="111" y="37"/>
                      </a:lnTo>
                      <a:lnTo>
                        <a:pt x="110" y="38"/>
                      </a:lnTo>
                      <a:lnTo>
                        <a:pt x="108" y="38"/>
                      </a:lnTo>
                      <a:lnTo>
                        <a:pt x="107" y="39"/>
                      </a:lnTo>
                      <a:lnTo>
                        <a:pt x="106" y="40"/>
                      </a:lnTo>
                      <a:lnTo>
                        <a:pt x="104" y="41"/>
                      </a:lnTo>
                      <a:lnTo>
                        <a:pt x="102" y="42"/>
                      </a:lnTo>
                      <a:lnTo>
                        <a:pt x="101" y="42"/>
                      </a:lnTo>
                      <a:lnTo>
                        <a:pt x="99" y="43"/>
                      </a:lnTo>
                      <a:lnTo>
                        <a:pt x="98" y="43"/>
                      </a:lnTo>
                      <a:lnTo>
                        <a:pt x="98" y="45"/>
                      </a:lnTo>
                      <a:lnTo>
                        <a:pt x="98" y="47"/>
                      </a:lnTo>
                      <a:lnTo>
                        <a:pt x="98" y="50"/>
                      </a:lnTo>
                      <a:lnTo>
                        <a:pt x="96" y="53"/>
                      </a:lnTo>
                      <a:lnTo>
                        <a:pt x="96" y="54"/>
                      </a:lnTo>
                      <a:lnTo>
                        <a:pt x="95" y="54"/>
                      </a:lnTo>
                      <a:lnTo>
                        <a:pt x="94" y="55"/>
                      </a:lnTo>
                      <a:lnTo>
                        <a:pt x="93" y="55"/>
                      </a:lnTo>
                      <a:lnTo>
                        <a:pt x="92" y="55"/>
                      </a:lnTo>
                      <a:lnTo>
                        <a:pt x="91" y="55"/>
                      </a:lnTo>
                      <a:lnTo>
                        <a:pt x="90" y="55"/>
                      </a:lnTo>
                      <a:lnTo>
                        <a:pt x="88" y="55"/>
                      </a:lnTo>
                      <a:lnTo>
                        <a:pt x="87" y="55"/>
                      </a:lnTo>
                      <a:lnTo>
                        <a:pt x="85" y="54"/>
                      </a:lnTo>
                      <a:lnTo>
                        <a:pt x="84" y="54"/>
                      </a:lnTo>
                      <a:lnTo>
                        <a:pt x="82" y="54"/>
                      </a:lnTo>
                      <a:lnTo>
                        <a:pt x="81" y="53"/>
                      </a:lnTo>
                      <a:lnTo>
                        <a:pt x="80" y="52"/>
                      </a:lnTo>
                      <a:lnTo>
                        <a:pt x="79" y="51"/>
                      </a:lnTo>
                      <a:lnTo>
                        <a:pt x="78" y="51"/>
                      </a:lnTo>
                      <a:lnTo>
                        <a:pt x="76" y="51"/>
                      </a:lnTo>
                      <a:lnTo>
                        <a:pt x="74" y="51"/>
                      </a:lnTo>
                      <a:lnTo>
                        <a:pt x="72" y="51"/>
                      </a:lnTo>
                      <a:lnTo>
                        <a:pt x="69" y="51"/>
                      </a:lnTo>
                      <a:lnTo>
                        <a:pt x="66" y="51"/>
                      </a:lnTo>
                      <a:lnTo>
                        <a:pt x="63" y="51"/>
                      </a:lnTo>
                      <a:lnTo>
                        <a:pt x="59" y="51"/>
                      </a:lnTo>
                      <a:lnTo>
                        <a:pt x="56" y="51"/>
                      </a:lnTo>
                      <a:lnTo>
                        <a:pt x="53" y="51"/>
                      </a:lnTo>
                      <a:lnTo>
                        <a:pt x="50" y="51"/>
                      </a:lnTo>
                      <a:lnTo>
                        <a:pt x="47" y="51"/>
                      </a:lnTo>
                      <a:lnTo>
                        <a:pt x="44" y="51"/>
                      </a:lnTo>
                      <a:lnTo>
                        <a:pt x="42" y="51"/>
                      </a:lnTo>
                      <a:lnTo>
                        <a:pt x="41" y="50"/>
                      </a:lnTo>
                      <a:lnTo>
                        <a:pt x="40" y="51"/>
                      </a:lnTo>
                      <a:lnTo>
                        <a:pt x="39" y="51"/>
                      </a:lnTo>
                      <a:lnTo>
                        <a:pt x="38" y="52"/>
                      </a:lnTo>
                      <a:lnTo>
                        <a:pt x="36" y="53"/>
                      </a:lnTo>
                      <a:lnTo>
                        <a:pt x="33" y="54"/>
                      </a:lnTo>
                      <a:lnTo>
                        <a:pt x="30" y="54"/>
                      </a:lnTo>
                      <a:lnTo>
                        <a:pt x="27" y="55"/>
                      </a:lnTo>
                      <a:lnTo>
                        <a:pt x="24" y="55"/>
                      </a:lnTo>
                      <a:lnTo>
                        <a:pt x="22" y="55"/>
                      </a:lnTo>
                      <a:lnTo>
                        <a:pt x="20" y="55"/>
                      </a:lnTo>
                      <a:lnTo>
                        <a:pt x="17" y="54"/>
                      </a:lnTo>
                      <a:lnTo>
                        <a:pt x="15" y="54"/>
                      </a:lnTo>
                      <a:lnTo>
                        <a:pt x="12" y="53"/>
                      </a:lnTo>
                      <a:lnTo>
                        <a:pt x="10" y="53"/>
                      </a:lnTo>
                      <a:lnTo>
                        <a:pt x="8" y="51"/>
                      </a:lnTo>
                      <a:lnTo>
                        <a:pt x="6" y="50"/>
                      </a:lnTo>
                      <a:lnTo>
                        <a:pt x="4" y="49"/>
                      </a:lnTo>
                      <a:lnTo>
                        <a:pt x="3" y="47"/>
                      </a:lnTo>
                      <a:lnTo>
                        <a:pt x="1" y="45"/>
                      </a:lnTo>
                      <a:lnTo>
                        <a:pt x="0" y="43"/>
                      </a:lnTo>
                      <a:lnTo>
                        <a:pt x="0" y="41"/>
                      </a:lnTo>
                      <a:lnTo>
                        <a:pt x="0" y="39"/>
                      </a:lnTo>
                      <a:lnTo>
                        <a:pt x="0" y="36"/>
                      </a:lnTo>
                      <a:lnTo>
                        <a:pt x="1" y="3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71" name="Freeform 2135">
                  <a:extLst>
                    <a:ext uri="{FF2B5EF4-FFF2-40B4-BE49-F238E27FC236}">
                      <a16:creationId xmlns:a16="http://schemas.microsoft.com/office/drawing/2014/main" id="{DB19DCFD-2ABE-4993-A0FC-15AC98085684}"/>
                    </a:ext>
                  </a:extLst>
                </p:cNvPr>
                <p:cNvSpPr>
                  <a:spLocks/>
                </p:cNvSpPr>
                <p:nvPr/>
              </p:nvSpPr>
              <p:spPr bwMode="auto">
                <a:xfrm>
                  <a:off x="1170" y="197"/>
                  <a:ext cx="133" cy="51"/>
                </a:xfrm>
                <a:custGeom>
                  <a:avLst/>
                  <a:gdLst>
                    <a:gd name="T0" fmla="*/ 109 w 133"/>
                    <a:gd name="T1" fmla="*/ 34 h 51"/>
                    <a:gd name="T2" fmla="*/ 102 w 133"/>
                    <a:gd name="T3" fmla="*/ 37 h 51"/>
                    <a:gd name="T4" fmla="*/ 96 w 133"/>
                    <a:gd name="T5" fmla="*/ 39 h 51"/>
                    <a:gd name="T6" fmla="*/ 96 w 133"/>
                    <a:gd name="T7" fmla="*/ 43 h 51"/>
                    <a:gd name="T8" fmla="*/ 94 w 133"/>
                    <a:gd name="T9" fmla="*/ 48 h 51"/>
                    <a:gd name="T10" fmla="*/ 89 w 133"/>
                    <a:gd name="T11" fmla="*/ 51 h 51"/>
                    <a:gd name="T12" fmla="*/ 84 w 133"/>
                    <a:gd name="T13" fmla="*/ 50 h 51"/>
                    <a:gd name="T14" fmla="*/ 82 w 133"/>
                    <a:gd name="T15" fmla="*/ 47 h 51"/>
                    <a:gd name="T16" fmla="*/ 80 w 133"/>
                    <a:gd name="T17" fmla="*/ 46 h 51"/>
                    <a:gd name="T18" fmla="*/ 73 w 133"/>
                    <a:gd name="T19" fmla="*/ 46 h 51"/>
                    <a:gd name="T20" fmla="*/ 63 w 133"/>
                    <a:gd name="T21" fmla="*/ 45 h 51"/>
                    <a:gd name="T22" fmla="*/ 53 w 133"/>
                    <a:gd name="T23" fmla="*/ 45 h 51"/>
                    <a:gd name="T24" fmla="*/ 44 w 133"/>
                    <a:gd name="T25" fmla="*/ 45 h 51"/>
                    <a:gd name="T26" fmla="*/ 40 w 133"/>
                    <a:gd name="T27" fmla="*/ 44 h 51"/>
                    <a:gd name="T28" fmla="*/ 35 w 133"/>
                    <a:gd name="T29" fmla="*/ 47 h 51"/>
                    <a:gd name="T30" fmla="*/ 27 w 133"/>
                    <a:gd name="T31" fmla="*/ 49 h 51"/>
                    <a:gd name="T32" fmla="*/ 19 w 133"/>
                    <a:gd name="T33" fmla="*/ 49 h 51"/>
                    <a:gd name="T34" fmla="*/ 12 w 133"/>
                    <a:gd name="T35" fmla="*/ 48 h 51"/>
                    <a:gd name="T36" fmla="*/ 6 w 133"/>
                    <a:gd name="T37" fmla="*/ 45 h 51"/>
                    <a:gd name="T38" fmla="*/ 2 w 133"/>
                    <a:gd name="T39" fmla="*/ 41 h 51"/>
                    <a:gd name="T40" fmla="*/ 0 w 133"/>
                    <a:gd name="T41" fmla="*/ 34 h 51"/>
                    <a:gd name="T42" fmla="*/ 3 w 133"/>
                    <a:gd name="T43" fmla="*/ 26 h 51"/>
                    <a:gd name="T44" fmla="*/ 9 w 133"/>
                    <a:gd name="T45" fmla="*/ 16 h 51"/>
                    <a:gd name="T46" fmla="*/ 18 w 133"/>
                    <a:gd name="T47" fmla="*/ 7 h 51"/>
                    <a:gd name="T48" fmla="*/ 28 w 133"/>
                    <a:gd name="T49" fmla="*/ 2 h 51"/>
                    <a:gd name="T50" fmla="*/ 40 w 133"/>
                    <a:gd name="T51" fmla="*/ 0 h 51"/>
                    <a:gd name="T52" fmla="*/ 52 w 133"/>
                    <a:gd name="T53" fmla="*/ 3 h 51"/>
                    <a:gd name="T54" fmla="*/ 64 w 133"/>
                    <a:gd name="T55" fmla="*/ 7 h 51"/>
                    <a:gd name="T56" fmla="*/ 73 w 133"/>
                    <a:gd name="T57" fmla="*/ 10 h 51"/>
                    <a:gd name="T58" fmla="*/ 80 w 133"/>
                    <a:gd name="T59" fmla="*/ 10 h 51"/>
                    <a:gd name="T60" fmla="*/ 85 w 133"/>
                    <a:gd name="T61" fmla="*/ 10 h 51"/>
                    <a:gd name="T62" fmla="*/ 90 w 133"/>
                    <a:gd name="T63" fmla="*/ 10 h 51"/>
                    <a:gd name="T64" fmla="*/ 95 w 133"/>
                    <a:gd name="T65" fmla="*/ 10 h 51"/>
                    <a:gd name="T66" fmla="*/ 99 w 133"/>
                    <a:gd name="T67" fmla="*/ 12 h 51"/>
                    <a:gd name="T68" fmla="*/ 101 w 133"/>
                    <a:gd name="T69" fmla="*/ 15 h 51"/>
                    <a:gd name="T70" fmla="*/ 103 w 133"/>
                    <a:gd name="T71" fmla="*/ 15 h 51"/>
                    <a:gd name="T72" fmla="*/ 109 w 133"/>
                    <a:gd name="T73" fmla="*/ 15 h 51"/>
                    <a:gd name="T74" fmla="*/ 116 w 133"/>
                    <a:gd name="T75" fmla="*/ 16 h 51"/>
                    <a:gd name="T76" fmla="*/ 123 w 133"/>
                    <a:gd name="T77" fmla="*/ 18 h 51"/>
                    <a:gd name="T78" fmla="*/ 128 w 133"/>
                    <a:gd name="T79" fmla="*/ 22 h 51"/>
                    <a:gd name="T80" fmla="*/ 131 w 133"/>
                    <a:gd name="T81" fmla="*/ 24 h 51"/>
                    <a:gd name="T82" fmla="*/ 133 w 133"/>
                    <a:gd name="T83" fmla="*/ 27 h 51"/>
                    <a:gd name="T84" fmla="*/ 130 w 133"/>
                    <a:gd name="T85" fmla="*/ 31 h 51"/>
                    <a:gd name="T86" fmla="*/ 130 w 133"/>
                    <a:gd name="T87" fmla="*/ 32 h 51"/>
                    <a:gd name="T88" fmla="*/ 128 w 133"/>
                    <a:gd name="T89" fmla="*/ 33 h 51"/>
                    <a:gd name="T90" fmla="*/ 125 w 133"/>
                    <a:gd name="T91" fmla="*/ 34 h 51"/>
                    <a:gd name="T92" fmla="*/ 122 w 133"/>
                    <a:gd name="T93" fmla="*/ 35 h 51"/>
                    <a:gd name="T94" fmla="*/ 114 w 133"/>
                    <a:gd name="T95" fmla="*/ 34 h 5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33" h="51">
                      <a:moveTo>
                        <a:pt x="111" y="33"/>
                      </a:moveTo>
                      <a:lnTo>
                        <a:pt x="110" y="33"/>
                      </a:lnTo>
                      <a:lnTo>
                        <a:pt x="109" y="34"/>
                      </a:lnTo>
                      <a:lnTo>
                        <a:pt x="107" y="35"/>
                      </a:lnTo>
                      <a:lnTo>
                        <a:pt x="105" y="36"/>
                      </a:lnTo>
                      <a:lnTo>
                        <a:pt x="102" y="37"/>
                      </a:lnTo>
                      <a:lnTo>
                        <a:pt x="100" y="38"/>
                      </a:lnTo>
                      <a:lnTo>
                        <a:pt x="97" y="39"/>
                      </a:lnTo>
                      <a:lnTo>
                        <a:pt x="96" y="39"/>
                      </a:lnTo>
                      <a:lnTo>
                        <a:pt x="96" y="40"/>
                      </a:lnTo>
                      <a:lnTo>
                        <a:pt x="96" y="41"/>
                      </a:lnTo>
                      <a:lnTo>
                        <a:pt x="96" y="43"/>
                      </a:lnTo>
                      <a:lnTo>
                        <a:pt x="95" y="45"/>
                      </a:lnTo>
                      <a:lnTo>
                        <a:pt x="95" y="47"/>
                      </a:lnTo>
                      <a:lnTo>
                        <a:pt x="94" y="48"/>
                      </a:lnTo>
                      <a:lnTo>
                        <a:pt x="92" y="50"/>
                      </a:lnTo>
                      <a:lnTo>
                        <a:pt x="91" y="51"/>
                      </a:lnTo>
                      <a:lnTo>
                        <a:pt x="89" y="51"/>
                      </a:lnTo>
                      <a:lnTo>
                        <a:pt x="87" y="51"/>
                      </a:lnTo>
                      <a:lnTo>
                        <a:pt x="85" y="50"/>
                      </a:lnTo>
                      <a:lnTo>
                        <a:pt x="84" y="50"/>
                      </a:lnTo>
                      <a:lnTo>
                        <a:pt x="83" y="49"/>
                      </a:lnTo>
                      <a:lnTo>
                        <a:pt x="83" y="48"/>
                      </a:lnTo>
                      <a:lnTo>
                        <a:pt x="82" y="47"/>
                      </a:lnTo>
                      <a:lnTo>
                        <a:pt x="82" y="46"/>
                      </a:lnTo>
                      <a:lnTo>
                        <a:pt x="81" y="46"/>
                      </a:lnTo>
                      <a:lnTo>
                        <a:pt x="80" y="46"/>
                      </a:lnTo>
                      <a:lnTo>
                        <a:pt x="78" y="46"/>
                      </a:lnTo>
                      <a:lnTo>
                        <a:pt x="76" y="46"/>
                      </a:lnTo>
                      <a:lnTo>
                        <a:pt x="73" y="46"/>
                      </a:lnTo>
                      <a:lnTo>
                        <a:pt x="70" y="46"/>
                      </a:lnTo>
                      <a:lnTo>
                        <a:pt x="67" y="46"/>
                      </a:lnTo>
                      <a:lnTo>
                        <a:pt x="63" y="45"/>
                      </a:lnTo>
                      <a:lnTo>
                        <a:pt x="60" y="45"/>
                      </a:lnTo>
                      <a:lnTo>
                        <a:pt x="56" y="45"/>
                      </a:lnTo>
                      <a:lnTo>
                        <a:pt x="53" y="45"/>
                      </a:lnTo>
                      <a:lnTo>
                        <a:pt x="49" y="45"/>
                      </a:lnTo>
                      <a:lnTo>
                        <a:pt x="47" y="45"/>
                      </a:lnTo>
                      <a:lnTo>
                        <a:pt x="44" y="45"/>
                      </a:lnTo>
                      <a:lnTo>
                        <a:pt x="42" y="44"/>
                      </a:lnTo>
                      <a:lnTo>
                        <a:pt x="41" y="44"/>
                      </a:lnTo>
                      <a:lnTo>
                        <a:pt x="40" y="44"/>
                      </a:lnTo>
                      <a:lnTo>
                        <a:pt x="39" y="45"/>
                      </a:lnTo>
                      <a:lnTo>
                        <a:pt x="38" y="46"/>
                      </a:lnTo>
                      <a:lnTo>
                        <a:pt x="35" y="47"/>
                      </a:lnTo>
                      <a:lnTo>
                        <a:pt x="33" y="48"/>
                      </a:lnTo>
                      <a:lnTo>
                        <a:pt x="30" y="49"/>
                      </a:lnTo>
                      <a:lnTo>
                        <a:pt x="27" y="49"/>
                      </a:lnTo>
                      <a:lnTo>
                        <a:pt x="23" y="49"/>
                      </a:lnTo>
                      <a:lnTo>
                        <a:pt x="21" y="49"/>
                      </a:lnTo>
                      <a:lnTo>
                        <a:pt x="19" y="49"/>
                      </a:lnTo>
                      <a:lnTo>
                        <a:pt x="17" y="49"/>
                      </a:lnTo>
                      <a:lnTo>
                        <a:pt x="14" y="48"/>
                      </a:lnTo>
                      <a:lnTo>
                        <a:pt x="12" y="48"/>
                      </a:lnTo>
                      <a:lnTo>
                        <a:pt x="10" y="47"/>
                      </a:lnTo>
                      <a:lnTo>
                        <a:pt x="8" y="46"/>
                      </a:lnTo>
                      <a:lnTo>
                        <a:pt x="6" y="45"/>
                      </a:lnTo>
                      <a:lnTo>
                        <a:pt x="5" y="44"/>
                      </a:lnTo>
                      <a:lnTo>
                        <a:pt x="3" y="42"/>
                      </a:lnTo>
                      <a:lnTo>
                        <a:pt x="2" y="41"/>
                      </a:lnTo>
                      <a:lnTo>
                        <a:pt x="1" y="39"/>
                      </a:lnTo>
                      <a:lnTo>
                        <a:pt x="0" y="37"/>
                      </a:lnTo>
                      <a:lnTo>
                        <a:pt x="0" y="34"/>
                      </a:lnTo>
                      <a:lnTo>
                        <a:pt x="1" y="32"/>
                      </a:lnTo>
                      <a:lnTo>
                        <a:pt x="1" y="29"/>
                      </a:lnTo>
                      <a:lnTo>
                        <a:pt x="3" y="26"/>
                      </a:lnTo>
                      <a:lnTo>
                        <a:pt x="5" y="22"/>
                      </a:lnTo>
                      <a:lnTo>
                        <a:pt x="7" y="19"/>
                      </a:lnTo>
                      <a:lnTo>
                        <a:pt x="9" y="16"/>
                      </a:lnTo>
                      <a:lnTo>
                        <a:pt x="12" y="12"/>
                      </a:lnTo>
                      <a:lnTo>
                        <a:pt x="15" y="10"/>
                      </a:lnTo>
                      <a:lnTo>
                        <a:pt x="18" y="7"/>
                      </a:lnTo>
                      <a:lnTo>
                        <a:pt x="21" y="5"/>
                      </a:lnTo>
                      <a:lnTo>
                        <a:pt x="25" y="3"/>
                      </a:lnTo>
                      <a:lnTo>
                        <a:pt x="28" y="2"/>
                      </a:lnTo>
                      <a:lnTo>
                        <a:pt x="32" y="1"/>
                      </a:lnTo>
                      <a:lnTo>
                        <a:pt x="36" y="0"/>
                      </a:lnTo>
                      <a:lnTo>
                        <a:pt x="40" y="0"/>
                      </a:lnTo>
                      <a:lnTo>
                        <a:pt x="44" y="0"/>
                      </a:lnTo>
                      <a:lnTo>
                        <a:pt x="48" y="1"/>
                      </a:lnTo>
                      <a:lnTo>
                        <a:pt x="52" y="3"/>
                      </a:lnTo>
                      <a:lnTo>
                        <a:pt x="56" y="5"/>
                      </a:lnTo>
                      <a:lnTo>
                        <a:pt x="60" y="6"/>
                      </a:lnTo>
                      <a:lnTo>
                        <a:pt x="64" y="7"/>
                      </a:lnTo>
                      <a:lnTo>
                        <a:pt x="67" y="8"/>
                      </a:lnTo>
                      <a:lnTo>
                        <a:pt x="70" y="9"/>
                      </a:lnTo>
                      <a:lnTo>
                        <a:pt x="73" y="10"/>
                      </a:lnTo>
                      <a:lnTo>
                        <a:pt x="75" y="10"/>
                      </a:lnTo>
                      <a:lnTo>
                        <a:pt x="78" y="10"/>
                      </a:lnTo>
                      <a:lnTo>
                        <a:pt x="80" y="10"/>
                      </a:lnTo>
                      <a:lnTo>
                        <a:pt x="82" y="10"/>
                      </a:lnTo>
                      <a:lnTo>
                        <a:pt x="84" y="10"/>
                      </a:lnTo>
                      <a:lnTo>
                        <a:pt x="85" y="10"/>
                      </a:lnTo>
                      <a:lnTo>
                        <a:pt x="87" y="10"/>
                      </a:lnTo>
                      <a:lnTo>
                        <a:pt x="88" y="10"/>
                      </a:lnTo>
                      <a:lnTo>
                        <a:pt x="90" y="10"/>
                      </a:lnTo>
                      <a:lnTo>
                        <a:pt x="91" y="10"/>
                      </a:lnTo>
                      <a:lnTo>
                        <a:pt x="93" y="10"/>
                      </a:lnTo>
                      <a:lnTo>
                        <a:pt x="95" y="10"/>
                      </a:lnTo>
                      <a:lnTo>
                        <a:pt x="96" y="10"/>
                      </a:lnTo>
                      <a:lnTo>
                        <a:pt x="98" y="11"/>
                      </a:lnTo>
                      <a:lnTo>
                        <a:pt x="99" y="12"/>
                      </a:lnTo>
                      <a:lnTo>
                        <a:pt x="100" y="13"/>
                      </a:lnTo>
                      <a:lnTo>
                        <a:pt x="101" y="14"/>
                      </a:lnTo>
                      <a:lnTo>
                        <a:pt x="101" y="15"/>
                      </a:lnTo>
                      <a:lnTo>
                        <a:pt x="102" y="15"/>
                      </a:lnTo>
                      <a:lnTo>
                        <a:pt x="103" y="15"/>
                      </a:lnTo>
                      <a:lnTo>
                        <a:pt x="105" y="15"/>
                      </a:lnTo>
                      <a:lnTo>
                        <a:pt x="106" y="15"/>
                      </a:lnTo>
                      <a:lnTo>
                        <a:pt x="109" y="15"/>
                      </a:lnTo>
                      <a:lnTo>
                        <a:pt x="111" y="15"/>
                      </a:lnTo>
                      <a:lnTo>
                        <a:pt x="113" y="16"/>
                      </a:lnTo>
                      <a:lnTo>
                        <a:pt x="116" y="16"/>
                      </a:lnTo>
                      <a:lnTo>
                        <a:pt x="118" y="17"/>
                      </a:lnTo>
                      <a:lnTo>
                        <a:pt x="120" y="17"/>
                      </a:lnTo>
                      <a:lnTo>
                        <a:pt x="123" y="18"/>
                      </a:lnTo>
                      <a:lnTo>
                        <a:pt x="125" y="19"/>
                      </a:lnTo>
                      <a:lnTo>
                        <a:pt x="127" y="21"/>
                      </a:lnTo>
                      <a:lnTo>
                        <a:pt x="128" y="22"/>
                      </a:lnTo>
                      <a:lnTo>
                        <a:pt x="130" y="24"/>
                      </a:lnTo>
                      <a:lnTo>
                        <a:pt x="131" y="24"/>
                      </a:lnTo>
                      <a:lnTo>
                        <a:pt x="132" y="25"/>
                      </a:lnTo>
                      <a:lnTo>
                        <a:pt x="132" y="26"/>
                      </a:lnTo>
                      <a:lnTo>
                        <a:pt x="133" y="27"/>
                      </a:lnTo>
                      <a:lnTo>
                        <a:pt x="133" y="28"/>
                      </a:lnTo>
                      <a:lnTo>
                        <a:pt x="132" y="30"/>
                      </a:lnTo>
                      <a:lnTo>
                        <a:pt x="130" y="31"/>
                      </a:lnTo>
                      <a:lnTo>
                        <a:pt x="130" y="32"/>
                      </a:lnTo>
                      <a:lnTo>
                        <a:pt x="129" y="32"/>
                      </a:lnTo>
                      <a:lnTo>
                        <a:pt x="129" y="33"/>
                      </a:lnTo>
                      <a:lnTo>
                        <a:pt x="128" y="33"/>
                      </a:lnTo>
                      <a:lnTo>
                        <a:pt x="127" y="33"/>
                      </a:lnTo>
                      <a:lnTo>
                        <a:pt x="125" y="33"/>
                      </a:lnTo>
                      <a:lnTo>
                        <a:pt x="125" y="34"/>
                      </a:lnTo>
                      <a:lnTo>
                        <a:pt x="124" y="34"/>
                      </a:lnTo>
                      <a:lnTo>
                        <a:pt x="123" y="34"/>
                      </a:lnTo>
                      <a:lnTo>
                        <a:pt x="122" y="35"/>
                      </a:lnTo>
                      <a:lnTo>
                        <a:pt x="119" y="35"/>
                      </a:lnTo>
                      <a:lnTo>
                        <a:pt x="117" y="35"/>
                      </a:lnTo>
                      <a:lnTo>
                        <a:pt x="114" y="34"/>
                      </a:lnTo>
                      <a:lnTo>
                        <a:pt x="111" y="33"/>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72" name="Freeform 2136">
                  <a:extLst>
                    <a:ext uri="{FF2B5EF4-FFF2-40B4-BE49-F238E27FC236}">
                      <a16:creationId xmlns:a16="http://schemas.microsoft.com/office/drawing/2014/main" id="{1EA6EE76-75CB-4D47-91F3-31C2A311424B}"/>
                    </a:ext>
                  </a:extLst>
                </p:cNvPr>
                <p:cNvSpPr>
                  <a:spLocks/>
                </p:cNvSpPr>
                <p:nvPr/>
              </p:nvSpPr>
              <p:spPr bwMode="auto">
                <a:xfrm>
                  <a:off x="1034" y="246"/>
                  <a:ext cx="111" cy="50"/>
                </a:xfrm>
                <a:custGeom>
                  <a:avLst/>
                  <a:gdLst>
                    <a:gd name="T0" fmla="*/ 109 w 111"/>
                    <a:gd name="T1" fmla="*/ 0 h 50"/>
                    <a:gd name="T2" fmla="*/ 106 w 111"/>
                    <a:gd name="T3" fmla="*/ 1 h 50"/>
                    <a:gd name="T4" fmla="*/ 101 w 111"/>
                    <a:gd name="T5" fmla="*/ 2 h 50"/>
                    <a:gd name="T6" fmla="*/ 94 w 111"/>
                    <a:gd name="T7" fmla="*/ 4 h 50"/>
                    <a:gd name="T8" fmla="*/ 87 w 111"/>
                    <a:gd name="T9" fmla="*/ 7 h 50"/>
                    <a:gd name="T10" fmla="*/ 78 w 111"/>
                    <a:gd name="T11" fmla="*/ 12 h 50"/>
                    <a:gd name="T12" fmla="*/ 70 w 111"/>
                    <a:gd name="T13" fmla="*/ 18 h 50"/>
                    <a:gd name="T14" fmla="*/ 61 w 111"/>
                    <a:gd name="T15" fmla="*/ 26 h 50"/>
                    <a:gd name="T16" fmla="*/ 57 w 111"/>
                    <a:gd name="T17" fmla="*/ 32 h 50"/>
                    <a:gd name="T18" fmla="*/ 53 w 111"/>
                    <a:gd name="T19" fmla="*/ 35 h 50"/>
                    <a:gd name="T20" fmla="*/ 50 w 111"/>
                    <a:gd name="T21" fmla="*/ 38 h 50"/>
                    <a:gd name="T22" fmla="*/ 46 w 111"/>
                    <a:gd name="T23" fmla="*/ 41 h 50"/>
                    <a:gd name="T24" fmla="*/ 42 w 111"/>
                    <a:gd name="T25" fmla="*/ 43 h 50"/>
                    <a:gd name="T26" fmla="*/ 37 w 111"/>
                    <a:gd name="T27" fmla="*/ 45 h 50"/>
                    <a:gd name="T28" fmla="*/ 33 w 111"/>
                    <a:gd name="T29" fmla="*/ 46 h 50"/>
                    <a:gd name="T30" fmla="*/ 28 w 111"/>
                    <a:gd name="T31" fmla="*/ 46 h 50"/>
                    <a:gd name="T32" fmla="*/ 23 w 111"/>
                    <a:gd name="T33" fmla="*/ 46 h 50"/>
                    <a:gd name="T34" fmla="*/ 17 w 111"/>
                    <a:gd name="T35" fmla="*/ 45 h 50"/>
                    <a:gd name="T36" fmla="*/ 12 w 111"/>
                    <a:gd name="T37" fmla="*/ 42 h 50"/>
                    <a:gd name="T38" fmla="*/ 8 w 111"/>
                    <a:gd name="T39" fmla="*/ 38 h 50"/>
                    <a:gd name="T40" fmla="*/ 5 w 111"/>
                    <a:gd name="T41" fmla="*/ 33 h 50"/>
                    <a:gd name="T42" fmla="*/ 3 w 111"/>
                    <a:gd name="T43" fmla="*/ 28 h 50"/>
                    <a:gd name="T44" fmla="*/ 1 w 111"/>
                    <a:gd name="T45" fmla="*/ 22 h 50"/>
                    <a:gd name="T46" fmla="*/ 0 w 111"/>
                    <a:gd name="T47" fmla="*/ 16 h 50"/>
                    <a:gd name="T48" fmla="*/ 0 w 111"/>
                    <a:gd name="T49" fmla="*/ 13 h 50"/>
                    <a:gd name="T50" fmla="*/ 0 w 111"/>
                    <a:gd name="T51" fmla="*/ 19 h 50"/>
                    <a:gd name="T52" fmla="*/ 1 w 111"/>
                    <a:gd name="T53" fmla="*/ 26 h 50"/>
                    <a:gd name="T54" fmla="*/ 2 w 111"/>
                    <a:gd name="T55" fmla="*/ 30 h 50"/>
                    <a:gd name="T56" fmla="*/ 3 w 111"/>
                    <a:gd name="T57" fmla="*/ 34 h 50"/>
                    <a:gd name="T58" fmla="*/ 5 w 111"/>
                    <a:gd name="T59" fmla="*/ 38 h 50"/>
                    <a:gd name="T60" fmla="*/ 7 w 111"/>
                    <a:gd name="T61" fmla="*/ 41 h 50"/>
                    <a:gd name="T62" fmla="*/ 10 w 111"/>
                    <a:gd name="T63" fmla="*/ 44 h 50"/>
                    <a:gd name="T64" fmla="*/ 13 w 111"/>
                    <a:gd name="T65" fmla="*/ 47 h 50"/>
                    <a:gd name="T66" fmla="*/ 17 w 111"/>
                    <a:gd name="T67" fmla="*/ 49 h 50"/>
                    <a:gd name="T68" fmla="*/ 22 w 111"/>
                    <a:gd name="T69" fmla="*/ 50 h 50"/>
                    <a:gd name="T70" fmla="*/ 28 w 111"/>
                    <a:gd name="T71" fmla="*/ 50 h 50"/>
                    <a:gd name="T72" fmla="*/ 37 w 111"/>
                    <a:gd name="T73" fmla="*/ 49 h 50"/>
                    <a:gd name="T74" fmla="*/ 47 w 111"/>
                    <a:gd name="T75" fmla="*/ 45 h 50"/>
                    <a:gd name="T76" fmla="*/ 55 w 111"/>
                    <a:gd name="T77" fmla="*/ 39 h 50"/>
                    <a:gd name="T78" fmla="*/ 61 w 111"/>
                    <a:gd name="T79" fmla="*/ 33 h 50"/>
                    <a:gd name="T80" fmla="*/ 68 w 111"/>
                    <a:gd name="T81" fmla="*/ 26 h 50"/>
                    <a:gd name="T82" fmla="*/ 76 w 111"/>
                    <a:gd name="T83" fmla="*/ 20 h 50"/>
                    <a:gd name="T84" fmla="*/ 87 w 111"/>
                    <a:gd name="T85" fmla="*/ 14 h 50"/>
                    <a:gd name="T86" fmla="*/ 102 w 111"/>
                    <a:gd name="T87" fmla="*/ 10 h 50"/>
                    <a:gd name="T88" fmla="*/ 109 w 111"/>
                    <a:gd name="T89" fmla="*/ 0 h 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11" h="50">
                      <a:moveTo>
                        <a:pt x="109" y="0"/>
                      </a:moveTo>
                      <a:lnTo>
                        <a:pt x="109" y="0"/>
                      </a:lnTo>
                      <a:lnTo>
                        <a:pt x="108" y="0"/>
                      </a:lnTo>
                      <a:lnTo>
                        <a:pt x="106" y="1"/>
                      </a:lnTo>
                      <a:lnTo>
                        <a:pt x="104" y="1"/>
                      </a:lnTo>
                      <a:lnTo>
                        <a:pt x="101" y="2"/>
                      </a:lnTo>
                      <a:lnTo>
                        <a:pt x="98" y="3"/>
                      </a:lnTo>
                      <a:lnTo>
                        <a:pt x="94" y="4"/>
                      </a:lnTo>
                      <a:lnTo>
                        <a:pt x="91" y="5"/>
                      </a:lnTo>
                      <a:lnTo>
                        <a:pt x="87" y="7"/>
                      </a:lnTo>
                      <a:lnTo>
                        <a:pt x="82" y="9"/>
                      </a:lnTo>
                      <a:lnTo>
                        <a:pt x="78" y="12"/>
                      </a:lnTo>
                      <a:lnTo>
                        <a:pt x="74" y="14"/>
                      </a:lnTo>
                      <a:lnTo>
                        <a:pt x="70" y="18"/>
                      </a:lnTo>
                      <a:lnTo>
                        <a:pt x="65" y="21"/>
                      </a:lnTo>
                      <a:lnTo>
                        <a:pt x="61" y="26"/>
                      </a:lnTo>
                      <a:lnTo>
                        <a:pt x="58" y="30"/>
                      </a:lnTo>
                      <a:lnTo>
                        <a:pt x="57" y="32"/>
                      </a:lnTo>
                      <a:lnTo>
                        <a:pt x="55" y="33"/>
                      </a:lnTo>
                      <a:lnTo>
                        <a:pt x="53" y="35"/>
                      </a:lnTo>
                      <a:lnTo>
                        <a:pt x="52" y="37"/>
                      </a:lnTo>
                      <a:lnTo>
                        <a:pt x="50" y="38"/>
                      </a:lnTo>
                      <a:lnTo>
                        <a:pt x="48" y="39"/>
                      </a:lnTo>
                      <a:lnTo>
                        <a:pt x="46" y="41"/>
                      </a:lnTo>
                      <a:lnTo>
                        <a:pt x="44" y="42"/>
                      </a:lnTo>
                      <a:lnTo>
                        <a:pt x="42" y="43"/>
                      </a:lnTo>
                      <a:lnTo>
                        <a:pt x="40" y="44"/>
                      </a:lnTo>
                      <a:lnTo>
                        <a:pt x="37" y="45"/>
                      </a:lnTo>
                      <a:lnTo>
                        <a:pt x="35" y="45"/>
                      </a:lnTo>
                      <a:lnTo>
                        <a:pt x="33" y="46"/>
                      </a:lnTo>
                      <a:lnTo>
                        <a:pt x="31" y="46"/>
                      </a:lnTo>
                      <a:lnTo>
                        <a:pt x="28" y="46"/>
                      </a:lnTo>
                      <a:lnTo>
                        <a:pt x="26" y="46"/>
                      </a:lnTo>
                      <a:lnTo>
                        <a:pt x="23" y="46"/>
                      </a:lnTo>
                      <a:lnTo>
                        <a:pt x="20" y="46"/>
                      </a:lnTo>
                      <a:lnTo>
                        <a:pt x="17" y="45"/>
                      </a:lnTo>
                      <a:lnTo>
                        <a:pt x="15" y="44"/>
                      </a:lnTo>
                      <a:lnTo>
                        <a:pt x="12" y="42"/>
                      </a:lnTo>
                      <a:lnTo>
                        <a:pt x="10" y="40"/>
                      </a:lnTo>
                      <a:lnTo>
                        <a:pt x="8" y="38"/>
                      </a:lnTo>
                      <a:lnTo>
                        <a:pt x="6" y="35"/>
                      </a:lnTo>
                      <a:lnTo>
                        <a:pt x="5" y="33"/>
                      </a:lnTo>
                      <a:lnTo>
                        <a:pt x="3" y="30"/>
                      </a:lnTo>
                      <a:lnTo>
                        <a:pt x="3" y="28"/>
                      </a:lnTo>
                      <a:lnTo>
                        <a:pt x="2" y="25"/>
                      </a:lnTo>
                      <a:lnTo>
                        <a:pt x="1" y="22"/>
                      </a:lnTo>
                      <a:lnTo>
                        <a:pt x="0" y="19"/>
                      </a:lnTo>
                      <a:lnTo>
                        <a:pt x="0" y="16"/>
                      </a:lnTo>
                      <a:lnTo>
                        <a:pt x="0" y="12"/>
                      </a:lnTo>
                      <a:lnTo>
                        <a:pt x="0" y="13"/>
                      </a:lnTo>
                      <a:lnTo>
                        <a:pt x="0" y="16"/>
                      </a:lnTo>
                      <a:lnTo>
                        <a:pt x="0" y="19"/>
                      </a:lnTo>
                      <a:lnTo>
                        <a:pt x="1" y="24"/>
                      </a:lnTo>
                      <a:lnTo>
                        <a:pt x="1" y="26"/>
                      </a:lnTo>
                      <a:lnTo>
                        <a:pt x="1" y="28"/>
                      </a:lnTo>
                      <a:lnTo>
                        <a:pt x="2" y="30"/>
                      </a:lnTo>
                      <a:lnTo>
                        <a:pt x="3" y="32"/>
                      </a:lnTo>
                      <a:lnTo>
                        <a:pt x="3" y="34"/>
                      </a:lnTo>
                      <a:lnTo>
                        <a:pt x="4" y="36"/>
                      </a:lnTo>
                      <a:lnTo>
                        <a:pt x="5" y="38"/>
                      </a:lnTo>
                      <a:lnTo>
                        <a:pt x="6" y="39"/>
                      </a:lnTo>
                      <a:lnTo>
                        <a:pt x="7" y="41"/>
                      </a:lnTo>
                      <a:lnTo>
                        <a:pt x="9" y="43"/>
                      </a:lnTo>
                      <a:lnTo>
                        <a:pt x="10" y="44"/>
                      </a:lnTo>
                      <a:lnTo>
                        <a:pt x="12" y="46"/>
                      </a:lnTo>
                      <a:lnTo>
                        <a:pt x="13" y="47"/>
                      </a:lnTo>
                      <a:lnTo>
                        <a:pt x="15" y="48"/>
                      </a:lnTo>
                      <a:lnTo>
                        <a:pt x="17" y="49"/>
                      </a:lnTo>
                      <a:lnTo>
                        <a:pt x="20" y="50"/>
                      </a:lnTo>
                      <a:lnTo>
                        <a:pt x="22" y="50"/>
                      </a:lnTo>
                      <a:lnTo>
                        <a:pt x="25" y="50"/>
                      </a:lnTo>
                      <a:lnTo>
                        <a:pt x="28" y="50"/>
                      </a:lnTo>
                      <a:lnTo>
                        <a:pt x="31" y="50"/>
                      </a:lnTo>
                      <a:lnTo>
                        <a:pt x="37" y="49"/>
                      </a:lnTo>
                      <a:lnTo>
                        <a:pt x="43" y="47"/>
                      </a:lnTo>
                      <a:lnTo>
                        <a:pt x="47" y="45"/>
                      </a:lnTo>
                      <a:lnTo>
                        <a:pt x="51" y="42"/>
                      </a:lnTo>
                      <a:lnTo>
                        <a:pt x="55" y="39"/>
                      </a:lnTo>
                      <a:lnTo>
                        <a:pt x="58" y="36"/>
                      </a:lnTo>
                      <a:lnTo>
                        <a:pt x="61" y="33"/>
                      </a:lnTo>
                      <a:lnTo>
                        <a:pt x="64" y="29"/>
                      </a:lnTo>
                      <a:lnTo>
                        <a:pt x="68" y="26"/>
                      </a:lnTo>
                      <a:lnTo>
                        <a:pt x="71" y="23"/>
                      </a:lnTo>
                      <a:lnTo>
                        <a:pt x="76" y="20"/>
                      </a:lnTo>
                      <a:lnTo>
                        <a:pt x="81" y="17"/>
                      </a:lnTo>
                      <a:lnTo>
                        <a:pt x="87" y="14"/>
                      </a:lnTo>
                      <a:lnTo>
                        <a:pt x="94" y="12"/>
                      </a:lnTo>
                      <a:lnTo>
                        <a:pt x="102" y="10"/>
                      </a:lnTo>
                      <a:lnTo>
                        <a:pt x="111" y="9"/>
                      </a:lnTo>
                      <a:lnTo>
                        <a:pt x="10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73" name="Freeform 2137">
                  <a:extLst>
                    <a:ext uri="{FF2B5EF4-FFF2-40B4-BE49-F238E27FC236}">
                      <a16:creationId xmlns:a16="http://schemas.microsoft.com/office/drawing/2014/main" id="{9EDF8A4A-E467-4A10-B111-FCAAF3B50B9B}"/>
                    </a:ext>
                  </a:extLst>
                </p:cNvPr>
                <p:cNvSpPr>
                  <a:spLocks/>
                </p:cNvSpPr>
                <p:nvPr/>
              </p:nvSpPr>
              <p:spPr bwMode="auto">
                <a:xfrm>
                  <a:off x="1043" y="259"/>
                  <a:ext cx="109" cy="45"/>
                </a:xfrm>
                <a:custGeom>
                  <a:avLst/>
                  <a:gdLst>
                    <a:gd name="T0" fmla="*/ 17 w 109"/>
                    <a:gd name="T1" fmla="*/ 41 h 45"/>
                    <a:gd name="T2" fmla="*/ 9 w 109"/>
                    <a:gd name="T3" fmla="*/ 39 h 45"/>
                    <a:gd name="T4" fmla="*/ 3 w 109"/>
                    <a:gd name="T5" fmla="*/ 37 h 45"/>
                    <a:gd name="T6" fmla="*/ 1 w 109"/>
                    <a:gd name="T7" fmla="*/ 35 h 45"/>
                    <a:gd name="T8" fmla="*/ 1 w 109"/>
                    <a:gd name="T9" fmla="*/ 35 h 45"/>
                    <a:gd name="T10" fmla="*/ 3 w 109"/>
                    <a:gd name="T11" fmla="*/ 38 h 45"/>
                    <a:gd name="T12" fmla="*/ 9 w 109"/>
                    <a:gd name="T13" fmla="*/ 41 h 45"/>
                    <a:gd name="T14" fmla="*/ 17 w 109"/>
                    <a:gd name="T15" fmla="*/ 44 h 45"/>
                    <a:gd name="T16" fmla="*/ 22 w 109"/>
                    <a:gd name="T17" fmla="*/ 45 h 45"/>
                    <a:gd name="T18" fmla="*/ 24 w 109"/>
                    <a:gd name="T19" fmla="*/ 45 h 45"/>
                    <a:gd name="T20" fmla="*/ 26 w 109"/>
                    <a:gd name="T21" fmla="*/ 45 h 45"/>
                    <a:gd name="T22" fmla="*/ 29 w 109"/>
                    <a:gd name="T23" fmla="*/ 44 h 45"/>
                    <a:gd name="T24" fmla="*/ 32 w 109"/>
                    <a:gd name="T25" fmla="*/ 44 h 45"/>
                    <a:gd name="T26" fmla="*/ 35 w 109"/>
                    <a:gd name="T27" fmla="*/ 43 h 45"/>
                    <a:gd name="T28" fmla="*/ 38 w 109"/>
                    <a:gd name="T29" fmla="*/ 42 h 45"/>
                    <a:gd name="T30" fmla="*/ 42 w 109"/>
                    <a:gd name="T31" fmla="*/ 40 h 45"/>
                    <a:gd name="T32" fmla="*/ 45 w 109"/>
                    <a:gd name="T33" fmla="*/ 38 h 45"/>
                    <a:gd name="T34" fmla="*/ 49 w 109"/>
                    <a:gd name="T35" fmla="*/ 36 h 45"/>
                    <a:gd name="T36" fmla="*/ 56 w 109"/>
                    <a:gd name="T37" fmla="*/ 30 h 45"/>
                    <a:gd name="T38" fmla="*/ 66 w 109"/>
                    <a:gd name="T39" fmla="*/ 22 h 45"/>
                    <a:gd name="T40" fmla="*/ 75 w 109"/>
                    <a:gd name="T41" fmla="*/ 17 h 45"/>
                    <a:gd name="T42" fmla="*/ 83 w 109"/>
                    <a:gd name="T43" fmla="*/ 14 h 45"/>
                    <a:gd name="T44" fmla="*/ 90 w 109"/>
                    <a:gd name="T45" fmla="*/ 12 h 45"/>
                    <a:gd name="T46" fmla="*/ 96 w 109"/>
                    <a:gd name="T47" fmla="*/ 11 h 45"/>
                    <a:gd name="T48" fmla="*/ 102 w 109"/>
                    <a:gd name="T49" fmla="*/ 11 h 45"/>
                    <a:gd name="T50" fmla="*/ 107 w 109"/>
                    <a:gd name="T51" fmla="*/ 11 h 45"/>
                    <a:gd name="T52" fmla="*/ 106 w 109"/>
                    <a:gd name="T53" fmla="*/ 0 h 45"/>
                    <a:gd name="T54" fmla="*/ 105 w 109"/>
                    <a:gd name="T55" fmla="*/ 0 h 45"/>
                    <a:gd name="T56" fmla="*/ 101 w 109"/>
                    <a:gd name="T57" fmla="*/ 0 h 45"/>
                    <a:gd name="T58" fmla="*/ 96 w 109"/>
                    <a:gd name="T59" fmla="*/ 1 h 45"/>
                    <a:gd name="T60" fmla="*/ 90 w 109"/>
                    <a:gd name="T61" fmla="*/ 2 h 45"/>
                    <a:gd name="T62" fmla="*/ 82 w 109"/>
                    <a:gd name="T63" fmla="*/ 5 h 45"/>
                    <a:gd name="T64" fmla="*/ 73 w 109"/>
                    <a:gd name="T65" fmla="*/ 10 h 45"/>
                    <a:gd name="T66" fmla="*/ 63 w 109"/>
                    <a:gd name="T67" fmla="*/ 16 h 45"/>
                    <a:gd name="T68" fmla="*/ 53 w 109"/>
                    <a:gd name="T69" fmla="*/ 25 h 45"/>
                    <a:gd name="T70" fmla="*/ 49 w 109"/>
                    <a:gd name="T71" fmla="*/ 29 h 45"/>
                    <a:gd name="T72" fmla="*/ 44 w 109"/>
                    <a:gd name="T73" fmla="*/ 33 h 45"/>
                    <a:gd name="T74" fmla="*/ 40 w 109"/>
                    <a:gd name="T75" fmla="*/ 35 h 45"/>
                    <a:gd name="T76" fmla="*/ 36 w 109"/>
                    <a:gd name="T77" fmla="*/ 37 h 45"/>
                    <a:gd name="T78" fmla="*/ 32 w 109"/>
                    <a:gd name="T79" fmla="*/ 39 h 45"/>
                    <a:gd name="T80" fmla="*/ 28 w 109"/>
                    <a:gd name="T81" fmla="*/ 40 h 45"/>
                    <a:gd name="T82" fmla="*/ 25 w 109"/>
                    <a:gd name="T83" fmla="*/ 41 h 45"/>
                    <a:gd name="T84" fmla="*/ 21 w 109"/>
                    <a:gd name="T85" fmla="*/ 41 h 4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9" h="45">
                      <a:moveTo>
                        <a:pt x="21" y="41"/>
                      </a:moveTo>
                      <a:lnTo>
                        <a:pt x="17" y="41"/>
                      </a:lnTo>
                      <a:lnTo>
                        <a:pt x="13" y="40"/>
                      </a:lnTo>
                      <a:lnTo>
                        <a:pt x="9" y="39"/>
                      </a:lnTo>
                      <a:lnTo>
                        <a:pt x="6" y="38"/>
                      </a:lnTo>
                      <a:lnTo>
                        <a:pt x="3" y="37"/>
                      </a:lnTo>
                      <a:lnTo>
                        <a:pt x="2" y="36"/>
                      </a:lnTo>
                      <a:lnTo>
                        <a:pt x="1" y="35"/>
                      </a:lnTo>
                      <a:lnTo>
                        <a:pt x="0" y="35"/>
                      </a:lnTo>
                      <a:lnTo>
                        <a:pt x="1" y="35"/>
                      </a:lnTo>
                      <a:lnTo>
                        <a:pt x="2" y="36"/>
                      </a:lnTo>
                      <a:lnTo>
                        <a:pt x="3" y="38"/>
                      </a:lnTo>
                      <a:lnTo>
                        <a:pt x="6" y="39"/>
                      </a:lnTo>
                      <a:lnTo>
                        <a:pt x="9" y="41"/>
                      </a:lnTo>
                      <a:lnTo>
                        <a:pt x="13" y="43"/>
                      </a:lnTo>
                      <a:lnTo>
                        <a:pt x="17" y="44"/>
                      </a:lnTo>
                      <a:lnTo>
                        <a:pt x="22" y="45"/>
                      </a:lnTo>
                      <a:lnTo>
                        <a:pt x="23" y="45"/>
                      </a:lnTo>
                      <a:lnTo>
                        <a:pt x="24" y="45"/>
                      </a:lnTo>
                      <a:lnTo>
                        <a:pt x="26" y="45"/>
                      </a:lnTo>
                      <a:lnTo>
                        <a:pt x="27" y="45"/>
                      </a:lnTo>
                      <a:lnTo>
                        <a:pt x="29" y="44"/>
                      </a:lnTo>
                      <a:lnTo>
                        <a:pt x="30" y="44"/>
                      </a:lnTo>
                      <a:lnTo>
                        <a:pt x="32" y="44"/>
                      </a:lnTo>
                      <a:lnTo>
                        <a:pt x="33" y="43"/>
                      </a:lnTo>
                      <a:lnTo>
                        <a:pt x="35" y="43"/>
                      </a:lnTo>
                      <a:lnTo>
                        <a:pt x="37" y="42"/>
                      </a:lnTo>
                      <a:lnTo>
                        <a:pt x="38" y="42"/>
                      </a:lnTo>
                      <a:lnTo>
                        <a:pt x="40" y="41"/>
                      </a:lnTo>
                      <a:lnTo>
                        <a:pt x="42" y="40"/>
                      </a:lnTo>
                      <a:lnTo>
                        <a:pt x="43" y="39"/>
                      </a:lnTo>
                      <a:lnTo>
                        <a:pt x="45" y="38"/>
                      </a:lnTo>
                      <a:lnTo>
                        <a:pt x="47" y="37"/>
                      </a:lnTo>
                      <a:lnTo>
                        <a:pt x="49" y="36"/>
                      </a:lnTo>
                      <a:lnTo>
                        <a:pt x="50" y="34"/>
                      </a:lnTo>
                      <a:lnTo>
                        <a:pt x="56" y="30"/>
                      </a:lnTo>
                      <a:lnTo>
                        <a:pt x="61" y="26"/>
                      </a:lnTo>
                      <a:lnTo>
                        <a:pt x="66" y="22"/>
                      </a:lnTo>
                      <a:lnTo>
                        <a:pt x="71" y="20"/>
                      </a:lnTo>
                      <a:lnTo>
                        <a:pt x="75" y="17"/>
                      </a:lnTo>
                      <a:lnTo>
                        <a:pt x="79" y="15"/>
                      </a:lnTo>
                      <a:lnTo>
                        <a:pt x="83" y="14"/>
                      </a:lnTo>
                      <a:lnTo>
                        <a:pt x="87" y="13"/>
                      </a:lnTo>
                      <a:lnTo>
                        <a:pt x="90" y="12"/>
                      </a:lnTo>
                      <a:lnTo>
                        <a:pt x="93" y="12"/>
                      </a:lnTo>
                      <a:lnTo>
                        <a:pt x="96" y="11"/>
                      </a:lnTo>
                      <a:lnTo>
                        <a:pt x="99" y="11"/>
                      </a:lnTo>
                      <a:lnTo>
                        <a:pt x="102" y="11"/>
                      </a:lnTo>
                      <a:lnTo>
                        <a:pt x="104" y="11"/>
                      </a:lnTo>
                      <a:lnTo>
                        <a:pt x="107" y="11"/>
                      </a:lnTo>
                      <a:lnTo>
                        <a:pt x="109" y="12"/>
                      </a:lnTo>
                      <a:lnTo>
                        <a:pt x="106" y="0"/>
                      </a:lnTo>
                      <a:lnTo>
                        <a:pt x="105" y="0"/>
                      </a:lnTo>
                      <a:lnTo>
                        <a:pt x="103" y="0"/>
                      </a:lnTo>
                      <a:lnTo>
                        <a:pt x="101" y="0"/>
                      </a:lnTo>
                      <a:lnTo>
                        <a:pt x="99" y="0"/>
                      </a:lnTo>
                      <a:lnTo>
                        <a:pt x="96" y="1"/>
                      </a:lnTo>
                      <a:lnTo>
                        <a:pt x="93" y="2"/>
                      </a:lnTo>
                      <a:lnTo>
                        <a:pt x="90" y="2"/>
                      </a:lnTo>
                      <a:lnTo>
                        <a:pt x="86" y="4"/>
                      </a:lnTo>
                      <a:lnTo>
                        <a:pt x="82" y="5"/>
                      </a:lnTo>
                      <a:lnTo>
                        <a:pt x="77" y="7"/>
                      </a:lnTo>
                      <a:lnTo>
                        <a:pt x="73" y="10"/>
                      </a:lnTo>
                      <a:lnTo>
                        <a:pt x="68" y="13"/>
                      </a:lnTo>
                      <a:lnTo>
                        <a:pt x="63" y="16"/>
                      </a:lnTo>
                      <a:lnTo>
                        <a:pt x="58" y="20"/>
                      </a:lnTo>
                      <a:lnTo>
                        <a:pt x="53" y="25"/>
                      </a:lnTo>
                      <a:lnTo>
                        <a:pt x="51" y="27"/>
                      </a:lnTo>
                      <a:lnTo>
                        <a:pt x="49" y="29"/>
                      </a:lnTo>
                      <a:lnTo>
                        <a:pt x="47" y="31"/>
                      </a:lnTo>
                      <a:lnTo>
                        <a:pt x="44" y="33"/>
                      </a:lnTo>
                      <a:lnTo>
                        <a:pt x="42" y="34"/>
                      </a:lnTo>
                      <a:lnTo>
                        <a:pt x="40" y="35"/>
                      </a:lnTo>
                      <a:lnTo>
                        <a:pt x="38" y="36"/>
                      </a:lnTo>
                      <a:lnTo>
                        <a:pt x="36" y="37"/>
                      </a:lnTo>
                      <a:lnTo>
                        <a:pt x="34" y="38"/>
                      </a:lnTo>
                      <a:lnTo>
                        <a:pt x="32" y="39"/>
                      </a:lnTo>
                      <a:lnTo>
                        <a:pt x="30" y="40"/>
                      </a:lnTo>
                      <a:lnTo>
                        <a:pt x="28" y="40"/>
                      </a:lnTo>
                      <a:lnTo>
                        <a:pt x="27" y="41"/>
                      </a:lnTo>
                      <a:lnTo>
                        <a:pt x="25" y="41"/>
                      </a:lnTo>
                      <a:lnTo>
                        <a:pt x="23" y="41"/>
                      </a:lnTo>
                      <a:lnTo>
                        <a:pt x="2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74" name="Freeform 2138">
                  <a:extLst>
                    <a:ext uri="{FF2B5EF4-FFF2-40B4-BE49-F238E27FC236}">
                      <a16:creationId xmlns:a16="http://schemas.microsoft.com/office/drawing/2014/main" id="{3BA7A18D-CDE8-4EEE-8E64-B20648B4D1A7}"/>
                    </a:ext>
                  </a:extLst>
                </p:cNvPr>
                <p:cNvSpPr>
                  <a:spLocks/>
                </p:cNvSpPr>
                <p:nvPr/>
              </p:nvSpPr>
              <p:spPr bwMode="auto">
                <a:xfrm>
                  <a:off x="1141" y="230"/>
                  <a:ext cx="76" cy="53"/>
                </a:xfrm>
                <a:custGeom>
                  <a:avLst/>
                  <a:gdLst>
                    <a:gd name="T0" fmla="*/ 0 w 76"/>
                    <a:gd name="T1" fmla="*/ 31 h 53"/>
                    <a:gd name="T2" fmla="*/ 0 w 76"/>
                    <a:gd name="T3" fmla="*/ 31 h 53"/>
                    <a:gd name="T4" fmla="*/ 1 w 76"/>
                    <a:gd name="T5" fmla="*/ 32 h 53"/>
                    <a:gd name="T6" fmla="*/ 3 w 76"/>
                    <a:gd name="T7" fmla="*/ 34 h 53"/>
                    <a:gd name="T8" fmla="*/ 5 w 76"/>
                    <a:gd name="T9" fmla="*/ 36 h 53"/>
                    <a:gd name="T10" fmla="*/ 7 w 76"/>
                    <a:gd name="T11" fmla="*/ 38 h 53"/>
                    <a:gd name="T12" fmla="*/ 10 w 76"/>
                    <a:gd name="T13" fmla="*/ 40 h 53"/>
                    <a:gd name="T14" fmla="*/ 14 w 76"/>
                    <a:gd name="T15" fmla="*/ 43 h 53"/>
                    <a:gd name="T16" fmla="*/ 18 w 76"/>
                    <a:gd name="T17" fmla="*/ 45 h 53"/>
                    <a:gd name="T18" fmla="*/ 22 w 76"/>
                    <a:gd name="T19" fmla="*/ 47 h 53"/>
                    <a:gd name="T20" fmla="*/ 27 w 76"/>
                    <a:gd name="T21" fmla="*/ 49 h 53"/>
                    <a:gd name="T22" fmla="*/ 32 w 76"/>
                    <a:gd name="T23" fmla="*/ 51 h 53"/>
                    <a:gd name="T24" fmla="*/ 37 w 76"/>
                    <a:gd name="T25" fmla="*/ 52 h 53"/>
                    <a:gd name="T26" fmla="*/ 42 w 76"/>
                    <a:gd name="T27" fmla="*/ 53 h 53"/>
                    <a:gd name="T28" fmla="*/ 48 w 76"/>
                    <a:gd name="T29" fmla="*/ 52 h 53"/>
                    <a:gd name="T30" fmla="*/ 55 w 76"/>
                    <a:gd name="T31" fmla="*/ 51 h 53"/>
                    <a:gd name="T32" fmla="*/ 61 w 76"/>
                    <a:gd name="T33" fmla="*/ 49 h 53"/>
                    <a:gd name="T34" fmla="*/ 66 w 76"/>
                    <a:gd name="T35" fmla="*/ 47 h 53"/>
                    <a:gd name="T36" fmla="*/ 70 w 76"/>
                    <a:gd name="T37" fmla="*/ 44 h 53"/>
                    <a:gd name="T38" fmla="*/ 73 w 76"/>
                    <a:gd name="T39" fmla="*/ 41 h 53"/>
                    <a:gd name="T40" fmla="*/ 75 w 76"/>
                    <a:gd name="T41" fmla="*/ 37 h 53"/>
                    <a:gd name="T42" fmla="*/ 76 w 76"/>
                    <a:gd name="T43" fmla="*/ 33 h 53"/>
                    <a:gd name="T44" fmla="*/ 76 w 76"/>
                    <a:gd name="T45" fmla="*/ 29 h 53"/>
                    <a:gd name="T46" fmla="*/ 76 w 76"/>
                    <a:gd name="T47" fmla="*/ 25 h 53"/>
                    <a:gd name="T48" fmla="*/ 76 w 76"/>
                    <a:gd name="T49" fmla="*/ 20 h 53"/>
                    <a:gd name="T50" fmla="*/ 75 w 76"/>
                    <a:gd name="T51" fmla="*/ 16 h 53"/>
                    <a:gd name="T52" fmla="*/ 74 w 76"/>
                    <a:gd name="T53" fmla="*/ 12 h 53"/>
                    <a:gd name="T54" fmla="*/ 73 w 76"/>
                    <a:gd name="T55" fmla="*/ 9 h 53"/>
                    <a:gd name="T56" fmla="*/ 72 w 76"/>
                    <a:gd name="T57" fmla="*/ 6 h 53"/>
                    <a:gd name="T58" fmla="*/ 70 w 76"/>
                    <a:gd name="T59" fmla="*/ 3 h 53"/>
                    <a:gd name="T60" fmla="*/ 70 w 76"/>
                    <a:gd name="T61" fmla="*/ 1 h 53"/>
                    <a:gd name="T62" fmla="*/ 69 w 76"/>
                    <a:gd name="T63" fmla="*/ 0 h 53"/>
                    <a:gd name="T64" fmla="*/ 69 w 76"/>
                    <a:gd name="T65" fmla="*/ 0 h 53"/>
                    <a:gd name="T66" fmla="*/ 69 w 76"/>
                    <a:gd name="T67" fmla="*/ 1 h 53"/>
                    <a:gd name="T68" fmla="*/ 70 w 76"/>
                    <a:gd name="T69" fmla="*/ 5 h 53"/>
                    <a:gd name="T70" fmla="*/ 71 w 76"/>
                    <a:gd name="T71" fmla="*/ 11 h 53"/>
                    <a:gd name="T72" fmla="*/ 71 w 76"/>
                    <a:gd name="T73" fmla="*/ 18 h 53"/>
                    <a:gd name="T74" fmla="*/ 71 w 76"/>
                    <a:gd name="T75" fmla="*/ 25 h 53"/>
                    <a:gd name="T76" fmla="*/ 69 w 76"/>
                    <a:gd name="T77" fmla="*/ 32 h 53"/>
                    <a:gd name="T78" fmla="*/ 65 w 76"/>
                    <a:gd name="T79" fmla="*/ 38 h 53"/>
                    <a:gd name="T80" fmla="*/ 59 w 76"/>
                    <a:gd name="T81" fmla="*/ 42 h 53"/>
                    <a:gd name="T82" fmla="*/ 54 w 76"/>
                    <a:gd name="T83" fmla="*/ 44 h 53"/>
                    <a:gd name="T84" fmla="*/ 49 w 76"/>
                    <a:gd name="T85" fmla="*/ 45 h 53"/>
                    <a:gd name="T86" fmla="*/ 44 w 76"/>
                    <a:gd name="T87" fmla="*/ 45 h 53"/>
                    <a:gd name="T88" fmla="*/ 40 w 76"/>
                    <a:gd name="T89" fmla="*/ 45 h 53"/>
                    <a:gd name="T90" fmla="*/ 35 w 76"/>
                    <a:gd name="T91" fmla="*/ 44 h 53"/>
                    <a:gd name="T92" fmla="*/ 31 w 76"/>
                    <a:gd name="T93" fmla="*/ 43 h 53"/>
                    <a:gd name="T94" fmla="*/ 28 w 76"/>
                    <a:gd name="T95" fmla="*/ 42 h 53"/>
                    <a:gd name="T96" fmla="*/ 24 w 76"/>
                    <a:gd name="T97" fmla="*/ 41 h 53"/>
                    <a:gd name="T98" fmla="*/ 21 w 76"/>
                    <a:gd name="T99" fmla="*/ 39 h 53"/>
                    <a:gd name="T100" fmla="*/ 18 w 76"/>
                    <a:gd name="T101" fmla="*/ 38 h 53"/>
                    <a:gd name="T102" fmla="*/ 15 w 76"/>
                    <a:gd name="T103" fmla="*/ 36 h 53"/>
                    <a:gd name="T104" fmla="*/ 13 w 76"/>
                    <a:gd name="T105" fmla="*/ 34 h 53"/>
                    <a:gd name="T106" fmla="*/ 11 w 76"/>
                    <a:gd name="T107" fmla="*/ 33 h 53"/>
                    <a:gd name="T108" fmla="*/ 10 w 76"/>
                    <a:gd name="T109" fmla="*/ 31 h 53"/>
                    <a:gd name="T110" fmla="*/ 9 w 76"/>
                    <a:gd name="T111" fmla="*/ 30 h 53"/>
                    <a:gd name="T112" fmla="*/ 8 w 76"/>
                    <a:gd name="T113" fmla="*/ 29 h 53"/>
                    <a:gd name="T114" fmla="*/ 0 w 76"/>
                    <a:gd name="T115" fmla="*/ 31 h 5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76" h="53">
                      <a:moveTo>
                        <a:pt x="0" y="31"/>
                      </a:moveTo>
                      <a:lnTo>
                        <a:pt x="0" y="31"/>
                      </a:lnTo>
                      <a:lnTo>
                        <a:pt x="1" y="32"/>
                      </a:lnTo>
                      <a:lnTo>
                        <a:pt x="3" y="34"/>
                      </a:lnTo>
                      <a:lnTo>
                        <a:pt x="5" y="36"/>
                      </a:lnTo>
                      <a:lnTo>
                        <a:pt x="7" y="38"/>
                      </a:lnTo>
                      <a:lnTo>
                        <a:pt x="10" y="40"/>
                      </a:lnTo>
                      <a:lnTo>
                        <a:pt x="14" y="43"/>
                      </a:lnTo>
                      <a:lnTo>
                        <a:pt x="18" y="45"/>
                      </a:lnTo>
                      <a:lnTo>
                        <a:pt x="22" y="47"/>
                      </a:lnTo>
                      <a:lnTo>
                        <a:pt x="27" y="49"/>
                      </a:lnTo>
                      <a:lnTo>
                        <a:pt x="32" y="51"/>
                      </a:lnTo>
                      <a:lnTo>
                        <a:pt x="37" y="52"/>
                      </a:lnTo>
                      <a:lnTo>
                        <a:pt x="42" y="53"/>
                      </a:lnTo>
                      <a:lnTo>
                        <a:pt x="48" y="52"/>
                      </a:lnTo>
                      <a:lnTo>
                        <a:pt x="55" y="51"/>
                      </a:lnTo>
                      <a:lnTo>
                        <a:pt x="61" y="49"/>
                      </a:lnTo>
                      <a:lnTo>
                        <a:pt x="66" y="47"/>
                      </a:lnTo>
                      <a:lnTo>
                        <a:pt x="70" y="44"/>
                      </a:lnTo>
                      <a:lnTo>
                        <a:pt x="73" y="41"/>
                      </a:lnTo>
                      <a:lnTo>
                        <a:pt x="75" y="37"/>
                      </a:lnTo>
                      <a:lnTo>
                        <a:pt x="76" y="33"/>
                      </a:lnTo>
                      <a:lnTo>
                        <a:pt x="76" y="29"/>
                      </a:lnTo>
                      <a:lnTo>
                        <a:pt x="76" y="25"/>
                      </a:lnTo>
                      <a:lnTo>
                        <a:pt x="76" y="20"/>
                      </a:lnTo>
                      <a:lnTo>
                        <a:pt x="75" y="16"/>
                      </a:lnTo>
                      <a:lnTo>
                        <a:pt x="74" y="12"/>
                      </a:lnTo>
                      <a:lnTo>
                        <a:pt x="73" y="9"/>
                      </a:lnTo>
                      <a:lnTo>
                        <a:pt x="72" y="6"/>
                      </a:lnTo>
                      <a:lnTo>
                        <a:pt x="70" y="3"/>
                      </a:lnTo>
                      <a:lnTo>
                        <a:pt x="70" y="1"/>
                      </a:lnTo>
                      <a:lnTo>
                        <a:pt x="69" y="0"/>
                      </a:lnTo>
                      <a:lnTo>
                        <a:pt x="69" y="1"/>
                      </a:lnTo>
                      <a:lnTo>
                        <a:pt x="70" y="5"/>
                      </a:lnTo>
                      <a:lnTo>
                        <a:pt x="71" y="11"/>
                      </a:lnTo>
                      <a:lnTo>
                        <a:pt x="71" y="18"/>
                      </a:lnTo>
                      <a:lnTo>
                        <a:pt x="71" y="25"/>
                      </a:lnTo>
                      <a:lnTo>
                        <a:pt x="69" y="32"/>
                      </a:lnTo>
                      <a:lnTo>
                        <a:pt x="65" y="38"/>
                      </a:lnTo>
                      <a:lnTo>
                        <a:pt x="59" y="42"/>
                      </a:lnTo>
                      <a:lnTo>
                        <a:pt x="54" y="44"/>
                      </a:lnTo>
                      <a:lnTo>
                        <a:pt x="49" y="45"/>
                      </a:lnTo>
                      <a:lnTo>
                        <a:pt x="44" y="45"/>
                      </a:lnTo>
                      <a:lnTo>
                        <a:pt x="40" y="45"/>
                      </a:lnTo>
                      <a:lnTo>
                        <a:pt x="35" y="44"/>
                      </a:lnTo>
                      <a:lnTo>
                        <a:pt x="31" y="43"/>
                      </a:lnTo>
                      <a:lnTo>
                        <a:pt x="28" y="42"/>
                      </a:lnTo>
                      <a:lnTo>
                        <a:pt x="24" y="41"/>
                      </a:lnTo>
                      <a:lnTo>
                        <a:pt x="21" y="39"/>
                      </a:lnTo>
                      <a:lnTo>
                        <a:pt x="18" y="38"/>
                      </a:lnTo>
                      <a:lnTo>
                        <a:pt x="15" y="36"/>
                      </a:lnTo>
                      <a:lnTo>
                        <a:pt x="13" y="34"/>
                      </a:lnTo>
                      <a:lnTo>
                        <a:pt x="11" y="33"/>
                      </a:lnTo>
                      <a:lnTo>
                        <a:pt x="10" y="31"/>
                      </a:lnTo>
                      <a:lnTo>
                        <a:pt x="9" y="30"/>
                      </a:lnTo>
                      <a:lnTo>
                        <a:pt x="8" y="29"/>
                      </a:lnTo>
                      <a:lnTo>
                        <a:pt x="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75" name="Freeform 2139">
                  <a:extLst>
                    <a:ext uri="{FF2B5EF4-FFF2-40B4-BE49-F238E27FC236}">
                      <a16:creationId xmlns:a16="http://schemas.microsoft.com/office/drawing/2014/main" id="{A95A8D6D-F6E7-4AA2-9417-EFD952BE3DF2}"/>
                    </a:ext>
                  </a:extLst>
                </p:cNvPr>
                <p:cNvSpPr>
                  <a:spLocks/>
                </p:cNvSpPr>
                <p:nvPr/>
              </p:nvSpPr>
              <p:spPr bwMode="auto">
                <a:xfrm>
                  <a:off x="1213" y="272"/>
                  <a:ext cx="27" cy="6"/>
                </a:xfrm>
                <a:custGeom>
                  <a:avLst/>
                  <a:gdLst>
                    <a:gd name="T0" fmla="*/ 3 w 27"/>
                    <a:gd name="T1" fmla="*/ 0 h 6"/>
                    <a:gd name="T2" fmla="*/ 4 w 27"/>
                    <a:gd name="T3" fmla="*/ 0 h 6"/>
                    <a:gd name="T4" fmla="*/ 4 w 27"/>
                    <a:gd name="T5" fmla="*/ 0 h 6"/>
                    <a:gd name="T6" fmla="*/ 5 w 27"/>
                    <a:gd name="T7" fmla="*/ 1 h 6"/>
                    <a:gd name="T8" fmla="*/ 7 w 27"/>
                    <a:gd name="T9" fmla="*/ 1 h 6"/>
                    <a:gd name="T10" fmla="*/ 8 w 27"/>
                    <a:gd name="T11" fmla="*/ 1 h 6"/>
                    <a:gd name="T12" fmla="*/ 10 w 27"/>
                    <a:gd name="T13" fmla="*/ 2 h 6"/>
                    <a:gd name="T14" fmla="*/ 12 w 27"/>
                    <a:gd name="T15" fmla="*/ 2 h 6"/>
                    <a:gd name="T16" fmla="*/ 14 w 27"/>
                    <a:gd name="T17" fmla="*/ 3 h 6"/>
                    <a:gd name="T18" fmla="*/ 16 w 27"/>
                    <a:gd name="T19" fmla="*/ 3 h 6"/>
                    <a:gd name="T20" fmla="*/ 18 w 27"/>
                    <a:gd name="T21" fmla="*/ 4 h 6"/>
                    <a:gd name="T22" fmla="*/ 20 w 27"/>
                    <a:gd name="T23" fmla="*/ 4 h 6"/>
                    <a:gd name="T24" fmla="*/ 22 w 27"/>
                    <a:gd name="T25" fmla="*/ 4 h 6"/>
                    <a:gd name="T26" fmla="*/ 24 w 27"/>
                    <a:gd name="T27" fmla="*/ 3 h 6"/>
                    <a:gd name="T28" fmla="*/ 25 w 27"/>
                    <a:gd name="T29" fmla="*/ 3 h 6"/>
                    <a:gd name="T30" fmla="*/ 26 w 27"/>
                    <a:gd name="T31" fmla="*/ 3 h 6"/>
                    <a:gd name="T32" fmla="*/ 27 w 27"/>
                    <a:gd name="T33" fmla="*/ 3 h 6"/>
                    <a:gd name="T34" fmla="*/ 26 w 27"/>
                    <a:gd name="T35" fmla="*/ 3 h 6"/>
                    <a:gd name="T36" fmla="*/ 26 w 27"/>
                    <a:gd name="T37" fmla="*/ 4 h 6"/>
                    <a:gd name="T38" fmla="*/ 25 w 27"/>
                    <a:gd name="T39" fmla="*/ 4 h 6"/>
                    <a:gd name="T40" fmla="*/ 23 w 27"/>
                    <a:gd name="T41" fmla="*/ 5 h 6"/>
                    <a:gd name="T42" fmla="*/ 21 w 27"/>
                    <a:gd name="T43" fmla="*/ 5 h 6"/>
                    <a:gd name="T44" fmla="*/ 18 w 27"/>
                    <a:gd name="T45" fmla="*/ 6 h 6"/>
                    <a:gd name="T46" fmla="*/ 15 w 27"/>
                    <a:gd name="T47" fmla="*/ 6 h 6"/>
                    <a:gd name="T48" fmla="*/ 12 w 27"/>
                    <a:gd name="T49" fmla="*/ 5 h 6"/>
                    <a:gd name="T50" fmla="*/ 10 w 27"/>
                    <a:gd name="T51" fmla="*/ 4 h 6"/>
                    <a:gd name="T52" fmla="*/ 7 w 27"/>
                    <a:gd name="T53" fmla="*/ 4 h 6"/>
                    <a:gd name="T54" fmla="*/ 5 w 27"/>
                    <a:gd name="T55" fmla="*/ 4 h 6"/>
                    <a:gd name="T56" fmla="*/ 3 w 27"/>
                    <a:gd name="T57" fmla="*/ 4 h 6"/>
                    <a:gd name="T58" fmla="*/ 2 w 27"/>
                    <a:gd name="T59" fmla="*/ 4 h 6"/>
                    <a:gd name="T60" fmla="*/ 1 w 27"/>
                    <a:gd name="T61" fmla="*/ 4 h 6"/>
                    <a:gd name="T62" fmla="*/ 0 w 27"/>
                    <a:gd name="T63" fmla="*/ 4 h 6"/>
                    <a:gd name="T64" fmla="*/ 0 w 27"/>
                    <a:gd name="T65" fmla="*/ 4 h 6"/>
                    <a:gd name="T66" fmla="*/ 3 w 27"/>
                    <a:gd name="T67" fmla="*/ 0 h 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7" h="6">
                      <a:moveTo>
                        <a:pt x="3" y="0"/>
                      </a:moveTo>
                      <a:lnTo>
                        <a:pt x="4" y="0"/>
                      </a:lnTo>
                      <a:lnTo>
                        <a:pt x="5" y="1"/>
                      </a:lnTo>
                      <a:lnTo>
                        <a:pt x="7" y="1"/>
                      </a:lnTo>
                      <a:lnTo>
                        <a:pt x="8" y="1"/>
                      </a:lnTo>
                      <a:lnTo>
                        <a:pt x="10" y="2"/>
                      </a:lnTo>
                      <a:lnTo>
                        <a:pt x="12" y="2"/>
                      </a:lnTo>
                      <a:lnTo>
                        <a:pt x="14" y="3"/>
                      </a:lnTo>
                      <a:lnTo>
                        <a:pt x="16" y="3"/>
                      </a:lnTo>
                      <a:lnTo>
                        <a:pt x="18" y="4"/>
                      </a:lnTo>
                      <a:lnTo>
                        <a:pt x="20" y="4"/>
                      </a:lnTo>
                      <a:lnTo>
                        <a:pt x="22" y="4"/>
                      </a:lnTo>
                      <a:lnTo>
                        <a:pt x="24" y="3"/>
                      </a:lnTo>
                      <a:lnTo>
                        <a:pt x="25" y="3"/>
                      </a:lnTo>
                      <a:lnTo>
                        <a:pt x="26" y="3"/>
                      </a:lnTo>
                      <a:lnTo>
                        <a:pt x="27" y="3"/>
                      </a:lnTo>
                      <a:lnTo>
                        <a:pt x="26" y="3"/>
                      </a:lnTo>
                      <a:lnTo>
                        <a:pt x="26" y="4"/>
                      </a:lnTo>
                      <a:lnTo>
                        <a:pt x="25" y="4"/>
                      </a:lnTo>
                      <a:lnTo>
                        <a:pt x="23" y="5"/>
                      </a:lnTo>
                      <a:lnTo>
                        <a:pt x="21" y="5"/>
                      </a:lnTo>
                      <a:lnTo>
                        <a:pt x="18" y="6"/>
                      </a:lnTo>
                      <a:lnTo>
                        <a:pt x="15" y="6"/>
                      </a:lnTo>
                      <a:lnTo>
                        <a:pt x="12" y="5"/>
                      </a:lnTo>
                      <a:lnTo>
                        <a:pt x="10" y="4"/>
                      </a:lnTo>
                      <a:lnTo>
                        <a:pt x="7" y="4"/>
                      </a:lnTo>
                      <a:lnTo>
                        <a:pt x="5" y="4"/>
                      </a:lnTo>
                      <a:lnTo>
                        <a:pt x="3" y="4"/>
                      </a:lnTo>
                      <a:lnTo>
                        <a:pt x="2" y="4"/>
                      </a:lnTo>
                      <a:lnTo>
                        <a:pt x="1" y="4"/>
                      </a:lnTo>
                      <a:lnTo>
                        <a:pt x="0" y="4"/>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76" name="Freeform 2140">
                  <a:extLst>
                    <a:ext uri="{FF2B5EF4-FFF2-40B4-BE49-F238E27FC236}">
                      <a16:creationId xmlns:a16="http://schemas.microsoft.com/office/drawing/2014/main" id="{D83D48E8-2C50-4A23-9440-0B31B1C11907}"/>
                    </a:ext>
                  </a:extLst>
                </p:cNvPr>
                <p:cNvSpPr>
                  <a:spLocks/>
                </p:cNvSpPr>
                <p:nvPr/>
              </p:nvSpPr>
              <p:spPr bwMode="auto">
                <a:xfrm>
                  <a:off x="1202" y="278"/>
                  <a:ext cx="30" cy="9"/>
                </a:xfrm>
                <a:custGeom>
                  <a:avLst/>
                  <a:gdLst>
                    <a:gd name="T0" fmla="*/ 0 w 30"/>
                    <a:gd name="T1" fmla="*/ 6 h 9"/>
                    <a:gd name="T2" fmla="*/ 1 w 30"/>
                    <a:gd name="T3" fmla="*/ 6 h 9"/>
                    <a:gd name="T4" fmla="*/ 1 w 30"/>
                    <a:gd name="T5" fmla="*/ 6 h 9"/>
                    <a:gd name="T6" fmla="*/ 2 w 30"/>
                    <a:gd name="T7" fmla="*/ 6 h 9"/>
                    <a:gd name="T8" fmla="*/ 4 w 30"/>
                    <a:gd name="T9" fmla="*/ 6 h 9"/>
                    <a:gd name="T10" fmla="*/ 6 w 30"/>
                    <a:gd name="T11" fmla="*/ 6 h 9"/>
                    <a:gd name="T12" fmla="*/ 9 w 30"/>
                    <a:gd name="T13" fmla="*/ 6 h 9"/>
                    <a:gd name="T14" fmla="*/ 12 w 30"/>
                    <a:gd name="T15" fmla="*/ 7 h 9"/>
                    <a:gd name="T16" fmla="*/ 16 w 30"/>
                    <a:gd name="T17" fmla="*/ 7 h 9"/>
                    <a:gd name="T18" fmla="*/ 19 w 30"/>
                    <a:gd name="T19" fmla="*/ 8 h 9"/>
                    <a:gd name="T20" fmla="*/ 22 w 30"/>
                    <a:gd name="T21" fmla="*/ 8 h 9"/>
                    <a:gd name="T22" fmla="*/ 25 w 30"/>
                    <a:gd name="T23" fmla="*/ 8 h 9"/>
                    <a:gd name="T24" fmla="*/ 27 w 30"/>
                    <a:gd name="T25" fmla="*/ 9 h 9"/>
                    <a:gd name="T26" fmla="*/ 28 w 30"/>
                    <a:gd name="T27" fmla="*/ 9 h 9"/>
                    <a:gd name="T28" fmla="*/ 29 w 30"/>
                    <a:gd name="T29" fmla="*/ 9 h 9"/>
                    <a:gd name="T30" fmla="*/ 30 w 30"/>
                    <a:gd name="T31" fmla="*/ 9 h 9"/>
                    <a:gd name="T32" fmla="*/ 30 w 30"/>
                    <a:gd name="T33" fmla="*/ 9 h 9"/>
                    <a:gd name="T34" fmla="*/ 30 w 30"/>
                    <a:gd name="T35" fmla="*/ 8 h 9"/>
                    <a:gd name="T36" fmla="*/ 29 w 30"/>
                    <a:gd name="T37" fmla="*/ 8 h 9"/>
                    <a:gd name="T38" fmla="*/ 29 w 30"/>
                    <a:gd name="T39" fmla="*/ 8 h 9"/>
                    <a:gd name="T40" fmla="*/ 27 w 30"/>
                    <a:gd name="T41" fmla="*/ 7 h 9"/>
                    <a:gd name="T42" fmla="*/ 26 w 30"/>
                    <a:gd name="T43" fmla="*/ 7 h 9"/>
                    <a:gd name="T44" fmla="*/ 24 w 30"/>
                    <a:gd name="T45" fmla="*/ 6 h 9"/>
                    <a:gd name="T46" fmla="*/ 22 w 30"/>
                    <a:gd name="T47" fmla="*/ 5 h 9"/>
                    <a:gd name="T48" fmla="*/ 20 w 30"/>
                    <a:gd name="T49" fmla="*/ 5 h 9"/>
                    <a:gd name="T50" fmla="*/ 18 w 30"/>
                    <a:gd name="T51" fmla="*/ 4 h 9"/>
                    <a:gd name="T52" fmla="*/ 15 w 30"/>
                    <a:gd name="T53" fmla="*/ 4 h 9"/>
                    <a:gd name="T54" fmla="*/ 13 w 30"/>
                    <a:gd name="T55" fmla="*/ 3 h 9"/>
                    <a:gd name="T56" fmla="*/ 11 w 30"/>
                    <a:gd name="T57" fmla="*/ 2 h 9"/>
                    <a:gd name="T58" fmla="*/ 9 w 30"/>
                    <a:gd name="T59" fmla="*/ 1 h 9"/>
                    <a:gd name="T60" fmla="*/ 8 w 30"/>
                    <a:gd name="T61" fmla="*/ 1 h 9"/>
                    <a:gd name="T62" fmla="*/ 7 w 30"/>
                    <a:gd name="T63" fmla="*/ 1 h 9"/>
                    <a:gd name="T64" fmla="*/ 6 w 30"/>
                    <a:gd name="T65" fmla="*/ 0 h 9"/>
                    <a:gd name="T66" fmla="*/ 0 w 30"/>
                    <a:gd name="T67" fmla="*/ 6 h 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0" h="9">
                      <a:moveTo>
                        <a:pt x="0" y="6"/>
                      </a:moveTo>
                      <a:lnTo>
                        <a:pt x="1" y="6"/>
                      </a:lnTo>
                      <a:lnTo>
                        <a:pt x="2" y="6"/>
                      </a:lnTo>
                      <a:lnTo>
                        <a:pt x="4" y="6"/>
                      </a:lnTo>
                      <a:lnTo>
                        <a:pt x="6" y="6"/>
                      </a:lnTo>
                      <a:lnTo>
                        <a:pt x="9" y="6"/>
                      </a:lnTo>
                      <a:lnTo>
                        <a:pt x="12" y="7"/>
                      </a:lnTo>
                      <a:lnTo>
                        <a:pt x="16" y="7"/>
                      </a:lnTo>
                      <a:lnTo>
                        <a:pt x="19" y="8"/>
                      </a:lnTo>
                      <a:lnTo>
                        <a:pt x="22" y="8"/>
                      </a:lnTo>
                      <a:lnTo>
                        <a:pt x="25" y="8"/>
                      </a:lnTo>
                      <a:lnTo>
                        <a:pt x="27" y="9"/>
                      </a:lnTo>
                      <a:lnTo>
                        <a:pt x="28" y="9"/>
                      </a:lnTo>
                      <a:lnTo>
                        <a:pt x="29" y="9"/>
                      </a:lnTo>
                      <a:lnTo>
                        <a:pt x="30" y="9"/>
                      </a:lnTo>
                      <a:lnTo>
                        <a:pt x="30" y="8"/>
                      </a:lnTo>
                      <a:lnTo>
                        <a:pt x="29" y="8"/>
                      </a:lnTo>
                      <a:lnTo>
                        <a:pt x="27" y="7"/>
                      </a:lnTo>
                      <a:lnTo>
                        <a:pt x="26" y="7"/>
                      </a:lnTo>
                      <a:lnTo>
                        <a:pt x="24" y="6"/>
                      </a:lnTo>
                      <a:lnTo>
                        <a:pt x="22" y="5"/>
                      </a:lnTo>
                      <a:lnTo>
                        <a:pt x="20" y="5"/>
                      </a:lnTo>
                      <a:lnTo>
                        <a:pt x="18" y="4"/>
                      </a:lnTo>
                      <a:lnTo>
                        <a:pt x="15" y="4"/>
                      </a:lnTo>
                      <a:lnTo>
                        <a:pt x="13" y="3"/>
                      </a:lnTo>
                      <a:lnTo>
                        <a:pt x="11" y="2"/>
                      </a:lnTo>
                      <a:lnTo>
                        <a:pt x="9" y="1"/>
                      </a:lnTo>
                      <a:lnTo>
                        <a:pt x="8" y="1"/>
                      </a:lnTo>
                      <a:lnTo>
                        <a:pt x="7" y="1"/>
                      </a:lnTo>
                      <a:lnTo>
                        <a:pt x="6"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77" name="Freeform 2141">
                  <a:extLst>
                    <a:ext uri="{FF2B5EF4-FFF2-40B4-BE49-F238E27FC236}">
                      <a16:creationId xmlns:a16="http://schemas.microsoft.com/office/drawing/2014/main" id="{A17898C2-C86A-421F-808F-83EE98976B00}"/>
                    </a:ext>
                  </a:extLst>
                </p:cNvPr>
                <p:cNvSpPr>
                  <a:spLocks/>
                </p:cNvSpPr>
                <p:nvPr/>
              </p:nvSpPr>
              <p:spPr bwMode="auto">
                <a:xfrm>
                  <a:off x="1230" y="280"/>
                  <a:ext cx="12" cy="3"/>
                </a:xfrm>
                <a:custGeom>
                  <a:avLst/>
                  <a:gdLst>
                    <a:gd name="T0" fmla="*/ 12 w 12"/>
                    <a:gd name="T1" fmla="*/ 1 h 3"/>
                    <a:gd name="T2" fmla="*/ 1 w 12"/>
                    <a:gd name="T3" fmla="*/ 0 h 3"/>
                    <a:gd name="T4" fmla="*/ 0 w 12"/>
                    <a:gd name="T5" fmla="*/ 3 h 3"/>
                    <a:gd name="T6" fmla="*/ 12 w 12"/>
                    <a:gd name="T7" fmla="*/ 1 h 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 h="3">
                      <a:moveTo>
                        <a:pt x="12" y="1"/>
                      </a:moveTo>
                      <a:lnTo>
                        <a:pt x="1" y="0"/>
                      </a:lnTo>
                      <a:lnTo>
                        <a:pt x="0" y="3"/>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78" name="Freeform 2142">
                  <a:extLst>
                    <a:ext uri="{FF2B5EF4-FFF2-40B4-BE49-F238E27FC236}">
                      <a16:creationId xmlns:a16="http://schemas.microsoft.com/office/drawing/2014/main" id="{7D5435BF-5A26-47BC-9B39-983C99A30701}"/>
                    </a:ext>
                  </a:extLst>
                </p:cNvPr>
                <p:cNvSpPr>
                  <a:spLocks/>
                </p:cNvSpPr>
                <p:nvPr/>
              </p:nvSpPr>
              <p:spPr bwMode="auto">
                <a:xfrm>
                  <a:off x="1244" y="247"/>
                  <a:ext cx="28" cy="30"/>
                </a:xfrm>
                <a:custGeom>
                  <a:avLst/>
                  <a:gdLst>
                    <a:gd name="T0" fmla="*/ 4 w 28"/>
                    <a:gd name="T1" fmla="*/ 0 h 30"/>
                    <a:gd name="T2" fmla="*/ 4 w 28"/>
                    <a:gd name="T3" fmla="*/ 1 h 30"/>
                    <a:gd name="T4" fmla="*/ 3 w 28"/>
                    <a:gd name="T5" fmla="*/ 4 h 30"/>
                    <a:gd name="T6" fmla="*/ 1 w 28"/>
                    <a:gd name="T7" fmla="*/ 8 h 30"/>
                    <a:gd name="T8" fmla="*/ 0 w 28"/>
                    <a:gd name="T9" fmla="*/ 13 h 30"/>
                    <a:gd name="T10" fmla="*/ 0 w 28"/>
                    <a:gd name="T11" fmla="*/ 18 h 30"/>
                    <a:gd name="T12" fmla="*/ 1 w 28"/>
                    <a:gd name="T13" fmla="*/ 23 h 30"/>
                    <a:gd name="T14" fmla="*/ 4 w 28"/>
                    <a:gd name="T15" fmla="*/ 27 h 30"/>
                    <a:gd name="T16" fmla="*/ 9 w 28"/>
                    <a:gd name="T17" fmla="*/ 30 h 30"/>
                    <a:gd name="T18" fmla="*/ 12 w 28"/>
                    <a:gd name="T19" fmla="*/ 30 h 30"/>
                    <a:gd name="T20" fmla="*/ 15 w 28"/>
                    <a:gd name="T21" fmla="*/ 30 h 30"/>
                    <a:gd name="T22" fmla="*/ 18 w 28"/>
                    <a:gd name="T23" fmla="*/ 30 h 30"/>
                    <a:gd name="T24" fmla="*/ 20 w 28"/>
                    <a:gd name="T25" fmla="*/ 29 h 30"/>
                    <a:gd name="T26" fmla="*/ 22 w 28"/>
                    <a:gd name="T27" fmla="*/ 28 h 30"/>
                    <a:gd name="T28" fmla="*/ 24 w 28"/>
                    <a:gd name="T29" fmla="*/ 26 h 30"/>
                    <a:gd name="T30" fmla="*/ 25 w 28"/>
                    <a:gd name="T31" fmla="*/ 24 h 30"/>
                    <a:gd name="T32" fmla="*/ 27 w 28"/>
                    <a:gd name="T33" fmla="*/ 22 h 30"/>
                    <a:gd name="T34" fmla="*/ 27 w 28"/>
                    <a:gd name="T35" fmla="*/ 20 h 30"/>
                    <a:gd name="T36" fmla="*/ 28 w 28"/>
                    <a:gd name="T37" fmla="*/ 18 h 30"/>
                    <a:gd name="T38" fmla="*/ 28 w 28"/>
                    <a:gd name="T39" fmla="*/ 16 h 30"/>
                    <a:gd name="T40" fmla="*/ 28 w 28"/>
                    <a:gd name="T41" fmla="*/ 14 h 30"/>
                    <a:gd name="T42" fmla="*/ 27 w 28"/>
                    <a:gd name="T43" fmla="*/ 13 h 30"/>
                    <a:gd name="T44" fmla="*/ 26 w 28"/>
                    <a:gd name="T45" fmla="*/ 11 h 30"/>
                    <a:gd name="T46" fmla="*/ 25 w 28"/>
                    <a:gd name="T47" fmla="*/ 10 h 30"/>
                    <a:gd name="T48" fmla="*/ 23 w 28"/>
                    <a:gd name="T49" fmla="*/ 10 h 30"/>
                    <a:gd name="T50" fmla="*/ 24 w 28"/>
                    <a:gd name="T51" fmla="*/ 10 h 30"/>
                    <a:gd name="T52" fmla="*/ 24 w 28"/>
                    <a:gd name="T53" fmla="*/ 10 h 30"/>
                    <a:gd name="T54" fmla="*/ 24 w 28"/>
                    <a:gd name="T55" fmla="*/ 11 h 30"/>
                    <a:gd name="T56" fmla="*/ 25 w 28"/>
                    <a:gd name="T57" fmla="*/ 13 h 30"/>
                    <a:gd name="T58" fmla="*/ 25 w 28"/>
                    <a:gd name="T59" fmla="*/ 14 h 30"/>
                    <a:gd name="T60" fmla="*/ 24 w 28"/>
                    <a:gd name="T61" fmla="*/ 16 h 30"/>
                    <a:gd name="T62" fmla="*/ 23 w 28"/>
                    <a:gd name="T63" fmla="*/ 19 h 30"/>
                    <a:gd name="T64" fmla="*/ 22 w 28"/>
                    <a:gd name="T65" fmla="*/ 22 h 30"/>
                    <a:gd name="T66" fmla="*/ 19 w 28"/>
                    <a:gd name="T67" fmla="*/ 25 h 30"/>
                    <a:gd name="T68" fmla="*/ 17 w 28"/>
                    <a:gd name="T69" fmla="*/ 27 h 30"/>
                    <a:gd name="T70" fmla="*/ 14 w 28"/>
                    <a:gd name="T71" fmla="*/ 27 h 30"/>
                    <a:gd name="T72" fmla="*/ 11 w 28"/>
                    <a:gd name="T73" fmla="*/ 26 h 30"/>
                    <a:gd name="T74" fmla="*/ 9 w 28"/>
                    <a:gd name="T75" fmla="*/ 25 h 30"/>
                    <a:gd name="T76" fmla="*/ 7 w 28"/>
                    <a:gd name="T77" fmla="*/ 23 h 30"/>
                    <a:gd name="T78" fmla="*/ 6 w 28"/>
                    <a:gd name="T79" fmla="*/ 20 h 30"/>
                    <a:gd name="T80" fmla="*/ 6 w 28"/>
                    <a:gd name="T81" fmla="*/ 17 h 30"/>
                    <a:gd name="T82" fmla="*/ 7 w 28"/>
                    <a:gd name="T83" fmla="*/ 11 h 30"/>
                    <a:gd name="T84" fmla="*/ 8 w 28"/>
                    <a:gd name="T85" fmla="*/ 8 h 30"/>
                    <a:gd name="T86" fmla="*/ 9 w 28"/>
                    <a:gd name="T87" fmla="*/ 6 h 30"/>
                    <a:gd name="T88" fmla="*/ 9 w 28"/>
                    <a:gd name="T89" fmla="*/ 5 h 30"/>
                    <a:gd name="T90" fmla="*/ 4 w 28"/>
                    <a:gd name="T91" fmla="*/ 0 h 3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8" h="30">
                      <a:moveTo>
                        <a:pt x="4" y="0"/>
                      </a:moveTo>
                      <a:lnTo>
                        <a:pt x="4" y="1"/>
                      </a:lnTo>
                      <a:lnTo>
                        <a:pt x="3" y="4"/>
                      </a:lnTo>
                      <a:lnTo>
                        <a:pt x="1" y="8"/>
                      </a:lnTo>
                      <a:lnTo>
                        <a:pt x="0" y="13"/>
                      </a:lnTo>
                      <a:lnTo>
                        <a:pt x="0" y="18"/>
                      </a:lnTo>
                      <a:lnTo>
                        <a:pt x="1" y="23"/>
                      </a:lnTo>
                      <a:lnTo>
                        <a:pt x="4" y="27"/>
                      </a:lnTo>
                      <a:lnTo>
                        <a:pt x="9" y="30"/>
                      </a:lnTo>
                      <a:lnTo>
                        <a:pt x="12" y="30"/>
                      </a:lnTo>
                      <a:lnTo>
                        <a:pt x="15" y="30"/>
                      </a:lnTo>
                      <a:lnTo>
                        <a:pt x="18" y="30"/>
                      </a:lnTo>
                      <a:lnTo>
                        <a:pt x="20" y="29"/>
                      </a:lnTo>
                      <a:lnTo>
                        <a:pt x="22" y="28"/>
                      </a:lnTo>
                      <a:lnTo>
                        <a:pt x="24" y="26"/>
                      </a:lnTo>
                      <a:lnTo>
                        <a:pt x="25" y="24"/>
                      </a:lnTo>
                      <a:lnTo>
                        <a:pt x="27" y="22"/>
                      </a:lnTo>
                      <a:lnTo>
                        <a:pt x="27" y="20"/>
                      </a:lnTo>
                      <a:lnTo>
                        <a:pt x="28" y="18"/>
                      </a:lnTo>
                      <a:lnTo>
                        <a:pt x="28" y="16"/>
                      </a:lnTo>
                      <a:lnTo>
                        <a:pt x="28" y="14"/>
                      </a:lnTo>
                      <a:lnTo>
                        <a:pt x="27" y="13"/>
                      </a:lnTo>
                      <a:lnTo>
                        <a:pt x="26" y="11"/>
                      </a:lnTo>
                      <a:lnTo>
                        <a:pt x="25" y="10"/>
                      </a:lnTo>
                      <a:lnTo>
                        <a:pt x="23" y="10"/>
                      </a:lnTo>
                      <a:lnTo>
                        <a:pt x="24" y="10"/>
                      </a:lnTo>
                      <a:lnTo>
                        <a:pt x="24" y="11"/>
                      </a:lnTo>
                      <a:lnTo>
                        <a:pt x="25" y="13"/>
                      </a:lnTo>
                      <a:lnTo>
                        <a:pt x="25" y="14"/>
                      </a:lnTo>
                      <a:lnTo>
                        <a:pt x="24" y="16"/>
                      </a:lnTo>
                      <a:lnTo>
                        <a:pt x="23" y="19"/>
                      </a:lnTo>
                      <a:lnTo>
                        <a:pt x="22" y="22"/>
                      </a:lnTo>
                      <a:lnTo>
                        <a:pt x="19" y="25"/>
                      </a:lnTo>
                      <a:lnTo>
                        <a:pt x="17" y="27"/>
                      </a:lnTo>
                      <a:lnTo>
                        <a:pt x="14" y="27"/>
                      </a:lnTo>
                      <a:lnTo>
                        <a:pt x="11" y="26"/>
                      </a:lnTo>
                      <a:lnTo>
                        <a:pt x="9" y="25"/>
                      </a:lnTo>
                      <a:lnTo>
                        <a:pt x="7" y="23"/>
                      </a:lnTo>
                      <a:lnTo>
                        <a:pt x="6" y="20"/>
                      </a:lnTo>
                      <a:lnTo>
                        <a:pt x="6" y="17"/>
                      </a:lnTo>
                      <a:lnTo>
                        <a:pt x="7" y="11"/>
                      </a:lnTo>
                      <a:lnTo>
                        <a:pt x="8" y="8"/>
                      </a:lnTo>
                      <a:lnTo>
                        <a:pt x="9" y="6"/>
                      </a:lnTo>
                      <a:lnTo>
                        <a:pt x="9" y="5"/>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79" name="Freeform 2143">
                  <a:extLst>
                    <a:ext uri="{FF2B5EF4-FFF2-40B4-BE49-F238E27FC236}">
                      <a16:creationId xmlns:a16="http://schemas.microsoft.com/office/drawing/2014/main" id="{63BAC17F-1F81-4EB0-89DB-4657733A62CC}"/>
                    </a:ext>
                  </a:extLst>
                </p:cNvPr>
                <p:cNvSpPr>
                  <a:spLocks/>
                </p:cNvSpPr>
                <p:nvPr/>
              </p:nvSpPr>
              <p:spPr bwMode="auto">
                <a:xfrm>
                  <a:off x="1274" y="263"/>
                  <a:ext cx="13" cy="6"/>
                </a:xfrm>
                <a:custGeom>
                  <a:avLst/>
                  <a:gdLst>
                    <a:gd name="T0" fmla="*/ 0 w 13"/>
                    <a:gd name="T1" fmla="*/ 2 h 6"/>
                    <a:gd name="T2" fmla="*/ 0 w 13"/>
                    <a:gd name="T3" fmla="*/ 2 h 6"/>
                    <a:gd name="T4" fmla="*/ 1 w 13"/>
                    <a:gd name="T5" fmla="*/ 2 h 6"/>
                    <a:gd name="T6" fmla="*/ 2 w 13"/>
                    <a:gd name="T7" fmla="*/ 1 h 6"/>
                    <a:gd name="T8" fmla="*/ 4 w 13"/>
                    <a:gd name="T9" fmla="*/ 1 h 6"/>
                    <a:gd name="T10" fmla="*/ 6 w 13"/>
                    <a:gd name="T11" fmla="*/ 0 h 6"/>
                    <a:gd name="T12" fmla="*/ 8 w 13"/>
                    <a:gd name="T13" fmla="*/ 0 h 6"/>
                    <a:gd name="T14" fmla="*/ 11 w 13"/>
                    <a:gd name="T15" fmla="*/ 1 h 6"/>
                    <a:gd name="T16" fmla="*/ 13 w 13"/>
                    <a:gd name="T17" fmla="*/ 2 h 6"/>
                    <a:gd name="T18" fmla="*/ 12 w 13"/>
                    <a:gd name="T19" fmla="*/ 2 h 6"/>
                    <a:gd name="T20" fmla="*/ 11 w 13"/>
                    <a:gd name="T21" fmla="*/ 2 h 6"/>
                    <a:gd name="T22" fmla="*/ 10 w 13"/>
                    <a:gd name="T23" fmla="*/ 2 h 6"/>
                    <a:gd name="T24" fmla="*/ 8 w 13"/>
                    <a:gd name="T25" fmla="*/ 3 h 6"/>
                    <a:gd name="T26" fmla="*/ 6 w 13"/>
                    <a:gd name="T27" fmla="*/ 3 h 6"/>
                    <a:gd name="T28" fmla="*/ 4 w 13"/>
                    <a:gd name="T29" fmla="*/ 4 h 6"/>
                    <a:gd name="T30" fmla="*/ 2 w 13"/>
                    <a:gd name="T31" fmla="*/ 5 h 6"/>
                    <a:gd name="T32" fmla="*/ 1 w 13"/>
                    <a:gd name="T33" fmla="*/ 6 h 6"/>
                    <a:gd name="T34" fmla="*/ 0 w 13"/>
                    <a:gd name="T35" fmla="*/ 2 h 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3" h="6">
                      <a:moveTo>
                        <a:pt x="0" y="2"/>
                      </a:moveTo>
                      <a:lnTo>
                        <a:pt x="0" y="2"/>
                      </a:lnTo>
                      <a:lnTo>
                        <a:pt x="1" y="2"/>
                      </a:lnTo>
                      <a:lnTo>
                        <a:pt x="2" y="1"/>
                      </a:lnTo>
                      <a:lnTo>
                        <a:pt x="4" y="1"/>
                      </a:lnTo>
                      <a:lnTo>
                        <a:pt x="6" y="0"/>
                      </a:lnTo>
                      <a:lnTo>
                        <a:pt x="8" y="0"/>
                      </a:lnTo>
                      <a:lnTo>
                        <a:pt x="11" y="1"/>
                      </a:lnTo>
                      <a:lnTo>
                        <a:pt x="13" y="2"/>
                      </a:lnTo>
                      <a:lnTo>
                        <a:pt x="12" y="2"/>
                      </a:lnTo>
                      <a:lnTo>
                        <a:pt x="11" y="2"/>
                      </a:lnTo>
                      <a:lnTo>
                        <a:pt x="10" y="2"/>
                      </a:lnTo>
                      <a:lnTo>
                        <a:pt x="8" y="3"/>
                      </a:lnTo>
                      <a:lnTo>
                        <a:pt x="6" y="3"/>
                      </a:lnTo>
                      <a:lnTo>
                        <a:pt x="4" y="4"/>
                      </a:lnTo>
                      <a:lnTo>
                        <a:pt x="2" y="5"/>
                      </a:lnTo>
                      <a:lnTo>
                        <a:pt x="1" y="6"/>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80" name="Freeform 2144">
                  <a:extLst>
                    <a:ext uri="{FF2B5EF4-FFF2-40B4-BE49-F238E27FC236}">
                      <a16:creationId xmlns:a16="http://schemas.microsoft.com/office/drawing/2014/main" id="{BA778344-5B46-4DE9-BDBE-3E1E14455FCE}"/>
                    </a:ext>
                  </a:extLst>
                </p:cNvPr>
                <p:cNvSpPr>
                  <a:spLocks/>
                </p:cNvSpPr>
                <p:nvPr/>
              </p:nvSpPr>
              <p:spPr bwMode="auto">
                <a:xfrm>
                  <a:off x="1268" y="267"/>
                  <a:ext cx="25" cy="9"/>
                </a:xfrm>
                <a:custGeom>
                  <a:avLst/>
                  <a:gdLst>
                    <a:gd name="T0" fmla="*/ 21 w 25"/>
                    <a:gd name="T1" fmla="*/ 0 h 9"/>
                    <a:gd name="T2" fmla="*/ 25 w 25"/>
                    <a:gd name="T3" fmla="*/ 1 h 9"/>
                    <a:gd name="T4" fmla="*/ 21 w 25"/>
                    <a:gd name="T5" fmla="*/ 3 h 9"/>
                    <a:gd name="T6" fmla="*/ 24 w 25"/>
                    <a:gd name="T7" fmla="*/ 5 h 9"/>
                    <a:gd name="T8" fmla="*/ 18 w 25"/>
                    <a:gd name="T9" fmla="*/ 6 h 9"/>
                    <a:gd name="T10" fmla="*/ 20 w 25"/>
                    <a:gd name="T11" fmla="*/ 8 h 9"/>
                    <a:gd name="T12" fmla="*/ 20 w 25"/>
                    <a:gd name="T13" fmla="*/ 8 h 9"/>
                    <a:gd name="T14" fmla="*/ 18 w 25"/>
                    <a:gd name="T15" fmla="*/ 9 h 9"/>
                    <a:gd name="T16" fmla="*/ 15 w 25"/>
                    <a:gd name="T17" fmla="*/ 9 h 9"/>
                    <a:gd name="T18" fmla="*/ 12 w 25"/>
                    <a:gd name="T19" fmla="*/ 9 h 9"/>
                    <a:gd name="T20" fmla="*/ 9 w 25"/>
                    <a:gd name="T21" fmla="*/ 9 h 9"/>
                    <a:gd name="T22" fmla="*/ 6 w 25"/>
                    <a:gd name="T23" fmla="*/ 9 h 9"/>
                    <a:gd name="T24" fmla="*/ 3 w 25"/>
                    <a:gd name="T25" fmla="*/ 8 h 9"/>
                    <a:gd name="T26" fmla="*/ 0 w 25"/>
                    <a:gd name="T27" fmla="*/ 7 h 9"/>
                    <a:gd name="T28" fmla="*/ 5 w 25"/>
                    <a:gd name="T29" fmla="*/ 3 h 9"/>
                    <a:gd name="T30" fmla="*/ 5 w 25"/>
                    <a:gd name="T31" fmla="*/ 3 h 9"/>
                    <a:gd name="T32" fmla="*/ 6 w 25"/>
                    <a:gd name="T33" fmla="*/ 4 h 9"/>
                    <a:gd name="T34" fmla="*/ 7 w 25"/>
                    <a:gd name="T35" fmla="*/ 4 h 9"/>
                    <a:gd name="T36" fmla="*/ 8 w 25"/>
                    <a:gd name="T37" fmla="*/ 5 h 9"/>
                    <a:gd name="T38" fmla="*/ 10 w 25"/>
                    <a:gd name="T39" fmla="*/ 5 h 9"/>
                    <a:gd name="T40" fmla="*/ 11 w 25"/>
                    <a:gd name="T41" fmla="*/ 5 h 9"/>
                    <a:gd name="T42" fmla="*/ 13 w 25"/>
                    <a:gd name="T43" fmla="*/ 6 h 9"/>
                    <a:gd name="T44" fmla="*/ 15 w 25"/>
                    <a:gd name="T45" fmla="*/ 6 h 9"/>
                    <a:gd name="T46" fmla="*/ 14 w 25"/>
                    <a:gd name="T47" fmla="*/ 4 h 9"/>
                    <a:gd name="T48" fmla="*/ 19 w 25"/>
                    <a:gd name="T49" fmla="*/ 4 h 9"/>
                    <a:gd name="T50" fmla="*/ 18 w 25"/>
                    <a:gd name="T51" fmla="*/ 2 h 9"/>
                    <a:gd name="T52" fmla="*/ 22 w 25"/>
                    <a:gd name="T53" fmla="*/ 1 h 9"/>
                    <a:gd name="T54" fmla="*/ 21 w 25"/>
                    <a:gd name="T55" fmla="*/ 0 h 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5" h="9">
                      <a:moveTo>
                        <a:pt x="21" y="0"/>
                      </a:moveTo>
                      <a:lnTo>
                        <a:pt x="25" y="1"/>
                      </a:lnTo>
                      <a:lnTo>
                        <a:pt x="21" y="3"/>
                      </a:lnTo>
                      <a:lnTo>
                        <a:pt x="24" y="5"/>
                      </a:lnTo>
                      <a:lnTo>
                        <a:pt x="18" y="6"/>
                      </a:lnTo>
                      <a:lnTo>
                        <a:pt x="20" y="8"/>
                      </a:lnTo>
                      <a:lnTo>
                        <a:pt x="18" y="9"/>
                      </a:lnTo>
                      <a:lnTo>
                        <a:pt x="15" y="9"/>
                      </a:lnTo>
                      <a:lnTo>
                        <a:pt x="12" y="9"/>
                      </a:lnTo>
                      <a:lnTo>
                        <a:pt x="9" y="9"/>
                      </a:lnTo>
                      <a:lnTo>
                        <a:pt x="6" y="9"/>
                      </a:lnTo>
                      <a:lnTo>
                        <a:pt x="3" y="8"/>
                      </a:lnTo>
                      <a:lnTo>
                        <a:pt x="0" y="7"/>
                      </a:lnTo>
                      <a:lnTo>
                        <a:pt x="5" y="3"/>
                      </a:lnTo>
                      <a:lnTo>
                        <a:pt x="6" y="4"/>
                      </a:lnTo>
                      <a:lnTo>
                        <a:pt x="7" y="4"/>
                      </a:lnTo>
                      <a:lnTo>
                        <a:pt x="8" y="5"/>
                      </a:lnTo>
                      <a:lnTo>
                        <a:pt x="10" y="5"/>
                      </a:lnTo>
                      <a:lnTo>
                        <a:pt x="11" y="5"/>
                      </a:lnTo>
                      <a:lnTo>
                        <a:pt x="13" y="6"/>
                      </a:lnTo>
                      <a:lnTo>
                        <a:pt x="15" y="6"/>
                      </a:lnTo>
                      <a:lnTo>
                        <a:pt x="14" y="4"/>
                      </a:lnTo>
                      <a:lnTo>
                        <a:pt x="19" y="4"/>
                      </a:lnTo>
                      <a:lnTo>
                        <a:pt x="18" y="2"/>
                      </a:lnTo>
                      <a:lnTo>
                        <a:pt x="22" y="1"/>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81" name="Freeform 2145">
                  <a:extLst>
                    <a:ext uri="{FF2B5EF4-FFF2-40B4-BE49-F238E27FC236}">
                      <a16:creationId xmlns:a16="http://schemas.microsoft.com/office/drawing/2014/main" id="{CD317FDA-189E-482A-B3C5-9204FF442D5E}"/>
                    </a:ext>
                  </a:extLst>
                </p:cNvPr>
                <p:cNvSpPr>
                  <a:spLocks/>
                </p:cNvSpPr>
                <p:nvPr/>
              </p:nvSpPr>
              <p:spPr bwMode="auto">
                <a:xfrm>
                  <a:off x="1261" y="196"/>
                  <a:ext cx="17" cy="19"/>
                </a:xfrm>
                <a:custGeom>
                  <a:avLst/>
                  <a:gdLst>
                    <a:gd name="T0" fmla="*/ 13 w 17"/>
                    <a:gd name="T1" fmla="*/ 10 h 19"/>
                    <a:gd name="T2" fmla="*/ 17 w 17"/>
                    <a:gd name="T3" fmla="*/ 3 h 19"/>
                    <a:gd name="T4" fmla="*/ 16 w 17"/>
                    <a:gd name="T5" fmla="*/ 3 h 19"/>
                    <a:gd name="T6" fmla="*/ 15 w 17"/>
                    <a:gd name="T7" fmla="*/ 2 h 19"/>
                    <a:gd name="T8" fmla="*/ 13 w 17"/>
                    <a:gd name="T9" fmla="*/ 1 h 19"/>
                    <a:gd name="T10" fmla="*/ 10 w 17"/>
                    <a:gd name="T11" fmla="*/ 0 h 19"/>
                    <a:gd name="T12" fmla="*/ 7 w 17"/>
                    <a:gd name="T13" fmla="*/ 0 h 19"/>
                    <a:gd name="T14" fmla="*/ 5 w 17"/>
                    <a:gd name="T15" fmla="*/ 0 h 19"/>
                    <a:gd name="T16" fmla="*/ 3 w 17"/>
                    <a:gd name="T17" fmla="*/ 1 h 19"/>
                    <a:gd name="T18" fmla="*/ 1 w 17"/>
                    <a:gd name="T19" fmla="*/ 3 h 19"/>
                    <a:gd name="T20" fmla="*/ 0 w 17"/>
                    <a:gd name="T21" fmla="*/ 7 h 19"/>
                    <a:gd name="T22" fmla="*/ 1 w 17"/>
                    <a:gd name="T23" fmla="*/ 10 h 19"/>
                    <a:gd name="T24" fmla="*/ 3 w 17"/>
                    <a:gd name="T25" fmla="*/ 12 h 19"/>
                    <a:gd name="T26" fmla="*/ 5 w 17"/>
                    <a:gd name="T27" fmla="*/ 14 h 19"/>
                    <a:gd name="T28" fmla="*/ 7 w 17"/>
                    <a:gd name="T29" fmla="*/ 16 h 19"/>
                    <a:gd name="T30" fmla="*/ 9 w 17"/>
                    <a:gd name="T31" fmla="*/ 18 h 19"/>
                    <a:gd name="T32" fmla="*/ 11 w 17"/>
                    <a:gd name="T33" fmla="*/ 19 h 19"/>
                    <a:gd name="T34" fmla="*/ 11 w 17"/>
                    <a:gd name="T35" fmla="*/ 19 h 19"/>
                    <a:gd name="T36" fmla="*/ 11 w 17"/>
                    <a:gd name="T37" fmla="*/ 19 h 19"/>
                    <a:gd name="T38" fmla="*/ 10 w 17"/>
                    <a:gd name="T39" fmla="*/ 18 h 19"/>
                    <a:gd name="T40" fmla="*/ 8 w 17"/>
                    <a:gd name="T41" fmla="*/ 16 h 19"/>
                    <a:gd name="T42" fmla="*/ 7 w 17"/>
                    <a:gd name="T43" fmla="*/ 14 h 19"/>
                    <a:gd name="T44" fmla="*/ 5 w 17"/>
                    <a:gd name="T45" fmla="*/ 12 h 19"/>
                    <a:gd name="T46" fmla="*/ 4 w 17"/>
                    <a:gd name="T47" fmla="*/ 10 h 19"/>
                    <a:gd name="T48" fmla="*/ 4 w 17"/>
                    <a:gd name="T49" fmla="*/ 8 h 19"/>
                    <a:gd name="T50" fmla="*/ 5 w 17"/>
                    <a:gd name="T51" fmla="*/ 6 h 19"/>
                    <a:gd name="T52" fmla="*/ 7 w 17"/>
                    <a:gd name="T53" fmla="*/ 5 h 19"/>
                    <a:gd name="T54" fmla="*/ 9 w 17"/>
                    <a:gd name="T55" fmla="*/ 5 h 19"/>
                    <a:gd name="T56" fmla="*/ 10 w 17"/>
                    <a:gd name="T57" fmla="*/ 5 h 19"/>
                    <a:gd name="T58" fmla="*/ 11 w 17"/>
                    <a:gd name="T59" fmla="*/ 6 h 19"/>
                    <a:gd name="T60" fmla="*/ 12 w 17"/>
                    <a:gd name="T61" fmla="*/ 8 h 19"/>
                    <a:gd name="T62" fmla="*/ 13 w 17"/>
                    <a:gd name="T63" fmla="*/ 9 h 19"/>
                    <a:gd name="T64" fmla="*/ 13 w 17"/>
                    <a:gd name="T65" fmla="*/ 10 h 19"/>
                    <a:gd name="T66" fmla="*/ 13 w 17"/>
                    <a:gd name="T67" fmla="*/ 10 h 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7" h="19">
                      <a:moveTo>
                        <a:pt x="13" y="10"/>
                      </a:moveTo>
                      <a:lnTo>
                        <a:pt x="17" y="3"/>
                      </a:lnTo>
                      <a:lnTo>
                        <a:pt x="16" y="3"/>
                      </a:lnTo>
                      <a:lnTo>
                        <a:pt x="15" y="2"/>
                      </a:lnTo>
                      <a:lnTo>
                        <a:pt x="13" y="1"/>
                      </a:lnTo>
                      <a:lnTo>
                        <a:pt x="10" y="0"/>
                      </a:lnTo>
                      <a:lnTo>
                        <a:pt x="7" y="0"/>
                      </a:lnTo>
                      <a:lnTo>
                        <a:pt x="5" y="0"/>
                      </a:lnTo>
                      <a:lnTo>
                        <a:pt x="3" y="1"/>
                      </a:lnTo>
                      <a:lnTo>
                        <a:pt x="1" y="3"/>
                      </a:lnTo>
                      <a:lnTo>
                        <a:pt x="0" y="7"/>
                      </a:lnTo>
                      <a:lnTo>
                        <a:pt x="1" y="10"/>
                      </a:lnTo>
                      <a:lnTo>
                        <a:pt x="3" y="12"/>
                      </a:lnTo>
                      <a:lnTo>
                        <a:pt x="5" y="14"/>
                      </a:lnTo>
                      <a:lnTo>
                        <a:pt x="7" y="16"/>
                      </a:lnTo>
                      <a:lnTo>
                        <a:pt x="9" y="18"/>
                      </a:lnTo>
                      <a:lnTo>
                        <a:pt x="11" y="19"/>
                      </a:lnTo>
                      <a:lnTo>
                        <a:pt x="10" y="18"/>
                      </a:lnTo>
                      <a:lnTo>
                        <a:pt x="8" y="16"/>
                      </a:lnTo>
                      <a:lnTo>
                        <a:pt x="7" y="14"/>
                      </a:lnTo>
                      <a:lnTo>
                        <a:pt x="5" y="12"/>
                      </a:lnTo>
                      <a:lnTo>
                        <a:pt x="4" y="10"/>
                      </a:lnTo>
                      <a:lnTo>
                        <a:pt x="4" y="8"/>
                      </a:lnTo>
                      <a:lnTo>
                        <a:pt x="5" y="6"/>
                      </a:lnTo>
                      <a:lnTo>
                        <a:pt x="7" y="5"/>
                      </a:lnTo>
                      <a:lnTo>
                        <a:pt x="9" y="5"/>
                      </a:lnTo>
                      <a:lnTo>
                        <a:pt x="10" y="5"/>
                      </a:lnTo>
                      <a:lnTo>
                        <a:pt x="11" y="6"/>
                      </a:lnTo>
                      <a:lnTo>
                        <a:pt x="12" y="8"/>
                      </a:lnTo>
                      <a:lnTo>
                        <a:pt x="13" y="9"/>
                      </a:lnTo>
                      <a:lnTo>
                        <a:pt x="13"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82" name="Freeform 2146">
                  <a:extLst>
                    <a:ext uri="{FF2B5EF4-FFF2-40B4-BE49-F238E27FC236}">
                      <a16:creationId xmlns:a16="http://schemas.microsoft.com/office/drawing/2014/main" id="{C16FC309-A27E-4293-A343-BF8091922122}"/>
                    </a:ext>
                  </a:extLst>
                </p:cNvPr>
                <p:cNvSpPr>
                  <a:spLocks/>
                </p:cNvSpPr>
                <p:nvPr/>
              </p:nvSpPr>
              <p:spPr bwMode="auto">
                <a:xfrm>
                  <a:off x="1274" y="229"/>
                  <a:ext cx="32" cy="18"/>
                </a:xfrm>
                <a:custGeom>
                  <a:avLst/>
                  <a:gdLst>
                    <a:gd name="T0" fmla="*/ 0 w 32"/>
                    <a:gd name="T1" fmla="*/ 2 h 18"/>
                    <a:gd name="T2" fmla="*/ 0 w 32"/>
                    <a:gd name="T3" fmla="*/ 2 h 18"/>
                    <a:gd name="T4" fmla="*/ 1 w 32"/>
                    <a:gd name="T5" fmla="*/ 4 h 18"/>
                    <a:gd name="T6" fmla="*/ 3 w 32"/>
                    <a:gd name="T7" fmla="*/ 7 h 18"/>
                    <a:gd name="T8" fmla="*/ 5 w 32"/>
                    <a:gd name="T9" fmla="*/ 10 h 18"/>
                    <a:gd name="T10" fmla="*/ 8 w 32"/>
                    <a:gd name="T11" fmla="*/ 13 h 18"/>
                    <a:gd name="T12" fmla="*/ 12 w 32"/>
                    <a:gd name="T13" fmla="*/ 16 h 18"/>
                    <a:gd name="T14" fmla="*/ 16 w 32"/>
                    <a:gd name="T15" fmla="*/ 18 h 18"/>
                    <a:gd name="T16" fmla="*/ 20 w 32"/>
                    <a:gd name="T17" fmla="*/ 18 h 18"/>
                    <a:gd name="T18" fmla="*/ 24 w 32"/>
                    <a:gd name="T19" fmla="*/ 17 h 18"/>
                    <a:gd name="T20" fmla="*/ 27 w 32"/>
                    <a:gd name="T21" fmla="*/ 16 h 18"/>
                    <a:gd name="T22" fmla="*/ 29 w 32"/>
                    <a:gd name="T23" fmla="*/ 15 h 18"/>
                    <a:gd name="T24" fmla="*/ 31 w 32"/>
                    <a:gd name="T25" fmla="*/ 14 h 18"/>
                    <a:gd name="T26" fmla="*/ 32 w 32"/>
                    <a:gd name="T27" fmla="*/ 13 h 18"/>
                    <a:gd name="T28" fmla="*/ 32 w 32"/>
                    <a:gd name="T29" fmla="*/ 12 h 18"/>
                    <a:gd name="T30" fmla="*/ 32 w 32"/>
                    <a:gd name="T31" fmla="*/ 11 h 18"/>
                    <a:gd name="T32" fmla="*/ 32 w 32"/>
                    <a:gd name="T33" fmla="*/ 11 h 18"/>
                    <a:gd name="T34" fmla="*/ 32 w 32"/>
                    <a:gd name="T35" fmla="*/ 11 h 18"/>
                    <a:gd name="T36" fmla="*/ 31 w 32"/>
                    <a:gd name="T37" fmla="*/ 11 h 18"/>
                    <a:gd name="T38" fmla="*/ 30 w 32"/>
                    <a:gd name="T39" fmla="*/ 12 h 18"/>
                    <a:gd name="T40" fmla="*/ 29 w 32"/>
                    <a:gd name="T41" fmla="*/ 12 h 18"/>
                    <a:gd name="T42" fmla="*/ 28 w 32"/>
                    <a:gd name="T43" fmla="*/ 13 h 18"/>
                    <a:gd name="T44" fmla="*/ 26 w 32"/>
                    <a:gd name="T45" fmla="*/ 13 h 18"/>
                    <a:gd name="T46" fmla="*/ 25 w 32"/>
                    <a:gd name="T47" fmla="*/ 13 h 18"/>
                    <a:gd name="T48" fmla="*/ 23 w 32"/>
                    <a:gd name="T49" fmla="*/ 13 h 18"/>
                    <a:gd name="T50" fmla="*/ 21 w 32"/>
                    <a:gd name="T51" fmla="*/ 13 h 18"/>
                    <a:gd name="T52" fmla="*/ 19 w 32"/>
                    <a:gd name="T53" fmla="*/ 13 h 18"/>
                    <a:gd name="T54" fmla="*/ 16 w 32"/>
                    <a:gd name="T55" fmla="*/ 12 h 18"/>
                    <a:gd name="T56" fmla="*/ 14 w 32"/>
                    <a:gd name="T57" fmla="*/ 11 h 18"/>
                    <a:gd name="T58" fmla="*/ 12 w 32"/>
                    <a:gd name="T59" fmla="*/ 9 h 18"/>
                    <a:gd name="T60" fmla="*/ 11 w 32"/>
                    <a:gd name="T61" fmla="*/ 7 h 18"/>
                    <a:gd name="T62" fmla="*/ 9 w 32"/>
                    <a:gd name="T63" fmla="*/ 4 h 18"/>
                    <a:gd name="T64" fmla="*/ 7 w 32"/>
                    <a:gd name="T65" fmla="*/ 0 h 18"/>
                    <a:gd name="T66" fmla="*/ 0 w 32"/>
                    <a:gd name="T67" fmla="*/ 2 h 1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2" h="18">
                      <a:moveTo>
                        <a:pt x="0" y="2"/>
                      </a:moveTo>
                      <a:lnTo>
                        <a:pt x="0" y="2"/>
                      </a:lnTo>
                      <a:lnTo>
                        <a:pt x="1" y="4"/>
                      </a:lnTo>
                      <a:lnTo>
                        <a:pt x="3" y="7"/>
                      </a:lnTo>
                      <a:lnTo>
                        <a:pt x="5" y="10"/>
                      </a:lnTo>
                      <a:lnTo>
                        <a:pt x="8" y="13"/>
                      </a:lnTo>
                      <a:lnTo>
                        <a:pt x="12" y="16"/>
                      </a:lnTo>
                      <a:lnTo>
                        <a:pt x="16" y="18"/>
                      </a:lnTo>
                      <a:lnTo>
                        <a:pt x="20" y="18"/>
                      </a:lnTo>
                      <a:lnTo>
                        <a:pt x="24" y="17"/>
                      </a:lnTo>
                      <a:lnTo>
                        <a:pt x="27" y="16"/>
                      </a:lnTo>
                      <a:lnTo>
                        <a:pt x="29" y="15"/>
                      </a:lnTo>
                      <a:lnTo>
                        <a:pt x="31" y="14"/>
                      </a:lnTo>
                      <a:lnTo>
                        <a:pt x="32" y="13"/>
                      </a:lnTo>
                      <a:lnTo>
                        <a:pt x="32" y="12"/>
                      </a:lnTo>
                      <a:lnTo>
                        <a:pt x="32" y="11"/>
                      </a:lnTo>
                      <a:lnTo>
                        <a:pt x="31" y="11"/>
                      </a:lnTo>
                      <a:lnTo>
                        <a:pt x="30" y="12"/>
                      </a:lnTo>
                      <a:lnTo>
                        <a:pt x="29" y="12"/>
                      </a:lnTo>
                      <a:lnTo>
                        <a:pt x="28" y="13"/>
                      </a:lnTo>
                      <a:lnTo>
                        <a:pt x="26" y="13"/>
                      </a:lnTo>
                      <a:lnTo>
                        <a:pt x="25" y="13"/>
                      </a:lnTo>
                      <a:lnTo>
                        <a:pt x="23" y="13"/>
                      </a:lnTo>
                      <a:lnTo>
                        <a:pt x="21" y="13"/>
                      </a:lnTo>
                      <a:lnTo>
                        <a:pt x="19" y="13"/>
                      </a:lnTo>
                      <a:lnTo>
                        <a:pt x="16" y="12"/>
                      </a:lnTo>
                      <a:lnTo>
                        <a:pt x="14" y="11"/>
                      </a:lnTo>
                      <a:lnTo>
                        <a:pt x="12" y="9"/>
                      </a:lnTo>
                      <a:lnTo>
                        <a:pt x="11" y="7"/>
                      </a:lnTo>
                      <a:lnTo>
                        <a:pt x="9" y="4"/>
                      </a:lnTo>
                      <a:lnTo>
                        <a:pt x="7"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83" name="Freeform 2147">
                  <a:extLst>
                    <a:ext uri="{FF2B5EF4-FFF2-40B4-BE49-F238E27FC236}">
                      <a16:creationId xmlns:a16="http://schemas.microsoft.com/office/drawing/2014/main" id="{3C4FF56D-E4ED-4BD2-AC0F-7917C127C806}"/>
                    </a:ext>
                  </a:extLst>
                </p:cNvPr>
                <p:cNvSpPr>
                  <a:spLocks/>
                </p:cNvSpPr>
                <p:nvPr/>
              </p:nvSpPr>
              <p:spPr bwMode="auto">
                <a:xfrm>
                  <a:off x="1303" y="232"/>
                  <a:ext cx="14" cy="10"/>
                </a:xfrm>
                <a:custGeom>
                  <a:avLst/>
                  <a:gdLst>
                    <a:gd name="T0" fmla="*/ 14 w 14"/>
                    <a:gd name="T1" fmla="*/ 2 h 10"/>
                    <a:gd name="T2" fmla="*/ 14 w 14"/>
                    <a:gd name="T3" fmla="*/ 2 h 10"/>
                    <a:gd name="T4" fmla="*/ 13 w 14"/>
                    <a:gd name="T5" fmla="*/ 4 h 10"/>
                    <a:gd name="T6" fmla="*/ 12 w 14"/>
                    <a:gd name="T7" fmla="*/ 6 h 10"/>
                    <a:gd name="T8" fmla="*/ 11 w 14"/>
                    <a:gd name="T9" fmla="*/ 8 h 10"/>
                    <a:gd name="T10" fmla="*/ 9 w 14"/>
                    <a:gd name="T11" fmla="*/ 9 h 10"/>
                    <a:gd name="T12" fmla="*/ 6 w 14"/>
                    <a:gd name="T13" fmla="*/ 10 h 10"/>
                    <a:gd name="T14" fmla="*/ 3 w 14"/>
                    <a:gd name="T15" fmla="*/ 9 h 10"/>
                    <a:gd name="T16" fmla="*/ 0 w 14"/>
                    <a:gd name="T17" fmla="*/ 7 h 10"/>
                    <a:gd name="T18" fmla="*/ 0 w 14"/>
                    <a:gd name="T19" fmla="*/ 7 h 10"/>
                    <a:gd name="T20" fmla="*/ 1 w 14"/>
                    <a:gd name="T21" fmla="*/ 7 h 10"/>
                    <a:gd name="T22" fmla="*/ 2 w 14"/>
                    <a:gd name="T23" fmla="*/ 7 h 10"/>
                    <a:gd name="T24" fmla="*/ 4 w 14"/>
                    <a:gd name="T25" fmla="*/ 7 h 10"/>
                    <a:gd name="T26" fmla="*/ 5 w 14"/>
                    <a:gd name="T27" fmla="*/ 7 h 10"/>
                    <a:gd name="T28" fmla="*/ 7 w 14"/>
                    <a:gd name="T29" fmla="*/ 6 h 10"/>
                    <a:gd name="T30" fmla="*/ 8 w 14"/>
                    <a:gd name="T31" fmla="*/ 4 h 10"/>
                    <a:gd name="T32" fmla="*/ 8 w 14"/>
                    <a:gd name="T33" fmla="*/ 0 h 10"/>
                    <a:gd name="T34" fmla="*/ 14 w 14"/>
                    <a:gd name="T35" fmla="*/ 2 h 1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4" h="10">
                      <a:moveTo>
                        <a:pt x="14" y="2"/>
                      </a:moveTo>
                      <a:lnTo>
                        <a:pt x="14" y="2"/>
                      </a:lnTo>
                      <a:lnTo>
                        <a:pt x="13" y="4"/>
                      </a:lnTo>
                      <a:lnTo>
                        <a:pt x="12" y="6"/>
                      </a:lnTo>
                      <a:lnTo>
                        <a:pt x="11" y="8"/>
                      </a:lnTo>
                      <a:lnTo>
                        <a:pt x="9" y="9"/>
                      </a:lnTo>
                      <a:lnTo>
                        <a:pt x="6" y="10"/>
                      </a:lnTo>
                      <a:lnTo>
                        <a:pt x="3" y="9"/>
                      </a:lnTo>
                      <a:lnTo>
                        <a:pt x="0" y="7"/>
                      </a:lnTo>
                      <a:lnTo>
                        <a:pt x="1" y="7"/>
                      </a:lnTo>
                      <a:lnTo>
                        <a:pt x="2" y="7"/>
                      </a:lnTo>
                      <a:lnTo>
                        <a:pt x="4" y="7"/>
                      </a:lnTo>
                      <a:lnTo>
                        <a:pt x="5" y="7"/>
                      </a:lnTo>
                      <a:lnTo>
                        <a:pt x="7" y="6"/>
                      </a:lnTo>
                      <a:lnTo>
                        <a:pt x="8" y="4"/>
                      </a:lnTo>
                      <a:lnTo>
                        <a:pt x="8" y="0"/>
                      </a:lnTo>
                      <a:lnTo>
                        <a:pt x="14"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84" name="Freeform 2148">
                  <a:extLst>
                    <a:ext uri="{FF2B5EF4-FFF2-40B4-BE49-F238E27FC236}">
                      <a16:creationId xmlns:a16="http://schemas.microsoft.com/office/drawing/2014/main" id="{7B7DADF6-0C3F-402F-B4FF-CA314A358B4F}"/>
                    </a:ext>
                  </a:extLst>
                </p:cNvPr>
                <p:cNvSpPr>
                  <a:spLocks/>
                </p:cNvSpPr>
                <p:nvPr/>
              </p:nvSpPr>
              <p:spPr bwMode="auto">
                <a:xfrm>
                  <a:off x="1315" y="223"/>
                  <a:ext cx="7" cy="10"/>
                </a:xfrm>
                <a:custGeom>
                  <a:avLst/>
                  <a:gdLst>
                    <a:gd name="T0" fmla="*/ 1 w 7"/>
                    <a:gd name="T1" fmla="*/ 10 h 10"/>
                    <a:gd name="T2" fmla="*/ 1 w 7"/>
                    <a:gd name="T3" fmla="*/ 10 h 10"/>
                    <a:gd name="T4" fmla="*/ 2 w 7"/>
                    <a:gd name="T5" fmla="*/ 10 h 10"/>
                    <a:gd name="T6" fmla="*/ 3 w 7"/>
                    <a:gd name="T7" fmla="*/ 10 h 10"/>
                    <a:gd name="T8" fmla="*/ 4 w 7"/>
                    <a:gd name="T9" fmla="*/ 10 h 10"/>
                    <a:gd name="T10" fmla="*/ 5 w 7"/>
                    <a:gd name="T11" fmla="*/ 9 h 10"/>
                    <a:gd name="T12" fmla="*/ 6 w 7"/>
                    <a:gd name="T13" fmla="*/ 8 h 10"/>
                    <a:gd name="T14" fmla="*/ 6 w 7"/>
                    <a:gd name="T15" fmla="*/ 7 h 10"/>
                    <a:gd name="T16" fmla="*/ 7 w 7"/>
                    <a:gd name="T17" fmla="*/ 5 h 10"/>
                    <a:gd name="T18" fmla="*/ 7 w 7"/>
                    <a:gd name="T19" fmla="*/ 5 h 10"/>
                    <a:gd name="T20" fmla="*/ 7 w 7"/>
                    <a:gd name="T21" fmla="*/ 5 h 10"/>
                    <a:gd name="T22" fmla="*/ 6 w 7"/>
                    <a:gd name="T23" fmla="*/ 4 h 10"/>
                    <a:gd name="T24" fmla="*/ 6 w 7"/>
                    <a:gd name="T25" fmla="*/ 4 h 10"/>
                    <a:gd name="T26" fmla="*/ 6 w 7"/>
                    <a:gd name="T27" fmla="*/ 2 h 10"/>
                    <a:gd name="T28" fmla="*/ 5 w 7"/>
                    <a:gd name="T29" fmla="*/ 1 h 10"/>
                    <a:gd name="T30" fmla="*/ 4 w 7"/>
                    <a:gd name="T31" fmla="*/ 1 h 10"/>
                    <a:gd name="T32" fmla="*/ 3 w 7"/>
                    <a:gd name="T33" fmla="*/ 0 h 10"/>
                    <a:gd name="T34" fmla="*/ 2 w 7"/>
                    <a:gd name="T35" fmla="*/ 0 h 10"/>
                    <a:gd name="T36" fmla="*/ 1 w 7"/>
                    <a:gd name="T37" fmla="*/ 0 h 10"/>
                    <a:gd name="T38" fmla="*/ 0 w 7"/>
                    <a:gd name="T39" fmla="*/ 1 h 10"/>
                    <a:gd name="T40" fmla="*/ 0 w 7"/>
                    <a:gd name="T41" fmla="*/ 1 h 10"/>
                    <a:gd name="T42" fmla="*/ 0 w 7"/>
                    <a:gd name="T43" fmla="*/ 4 h 10"/>
                    <a:gd name="T44" fmla="*/ 0 w 7"/>
                    <a:gd name="T45" fmla="*/ 4 h 10"/>
                    <a:gd name="T46" fmla="*/ 1 w 7"/>
                    <a:gd name="T47" fmla="*/ 5 h 10"/>
                    <a:gd name="T48" fmla="*/ 2 w 7"/>
                    <a:gd name="T49" fmla="*/ 5 h 10"/>
                    <a:gd name="T50" fmla="*/ 2 w 7"/>
                    <a:gd name="T51" fmla="*/ 5 h 10"/>
                    <a:gd name="T52" fmla="*/ 3 w 7"/>
                    <a:gd name="T53" fmla="*/ 6 h 10"/>
                    <a:gd name="T54" fmla="*/ 3 w 7"/>
                    <a:gd name="T55" fmla="*/ 7 h 10"/>
                    <a:gd name="T56" fmla="*/ 2 w 7"/>
                    <a:gd name="T57" fmla="*/ 8 h 10"/>
                    <a:gd name="T58" fmla="*/ 1 w 7"/>
                    <a:gd name="T59" fmla="*/ 10 h 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7" h="10">
                      <a:moveTo>
                        <a:pt x="1" y="10"/>
                      </a:moveTo>
                      <a:lnTo>
                        <a:pt x="1" y="10"/>
                      </a:lnTo>
                      <a:lnTo>
                        <a:pt x="2" y="10"/>
                      </a:lnTo>
                      <a:lnTo>
                        <a:pt x="3" y="10"/>
                      </a:lnTo>
                      <a:lnTo>
                        <a:pt x="4" y="10"/>
                      </a:lnTo>
                      <a:lnTo>
                        <a:pt x="5" y="9"/>
                      </a:lnTo>
                      <a:lnTo>
                        <a:pt x="6" y="8"/>
                      </a:lnTo>
                      <a:lnTo>
                        <a:pt x="6" y="7"/>
                      </a:lnTo>
                      <a:lnTo>
                        <a:pt x="7" y="5"/>
                      </a:lnTo>
                      <a:lnTo>
                        <a:pt x="6" y="4"/>
                      </a:lnTo>
                      <a:lnTo>
                        <a:pt x="6" y="2"/>
                      </a:lnTo>
                      <a:lnTo>
                        <a:pt x="5" y="1"/>
                      </a:lnTo>
                      <a:lnTo>
                        <a:pt x="4" y="1"/>
                      </a:lnTo>
                      <a:lnTo>
                        <a:pt x="3" y="0"/>
                      </a:lnTo>
                      <a:lnTo>
                        <a:pt x="2" y="0"/>
                      </a:lnTo>
                      <a:lnTo>
                        <a:pt x="1" y="0"/>
                      </a:lnTo>
                      <a:lnTo>
                        <a:pt x="0" y="1"/>
                      </a:lnTo>
                      <a:lnTo>
                        <a:pt x="0" y="4"/>
                      </a:lnTo>
                      <a:lnTo>
                        <a:pt x="1" y="5"/>
                      </a:lnTo>
                      <a:lnTo>
                        <a:pt x="2" y="5"/>
                      </a:lnTo>
                      <a:lnTo>
                        <a:pt x="3" y="6"/>
                      </a:lnTo>
                      <a:lnTo>
                        <a:pt x="3" y="7"/>
                      </a:lnTo>
                      <a:lnTo>
                        <a:pt x="2" y="8"/>
                      </a:lnTo>
                      <a:lnTo>
                        <a:pt x="1"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85" name="Freeform 2149">
                  <a:extLst>
                    <a:ext uri="{FF2B5EF4-FFF2-40B4-BE49-F238E27FC236}">
                      <a16:creationId xmlns:a16="http://schemas.microsoft.com/office/drawing/2014/main" id="{3548EC2D-1B9C-4520-B414-FA524B8B1349}"/>
                    </a:ext>
                  </a:extLst>
                </p:cNvPr>
                <p:cNvSpPr>
                  <a:spLocks/>
                </p:cNvSpPr>
                <p:nvPr/>
              </p:nvSpPr>
              <p:spPr bwMode="auto">
                <a:xfrm>
                  <a:off x="1313" y="237"/>
                  <a:ext cx="4" cy="34"/>
                </a:xfrm>
                <a:custGeom>
                  <a:avLst/>
                  <a:gdLst>
                    <a:gd name="T0" fmla="*/ 2 w 4"/>
                    <a:gd name="T1" fmla="*/ 0 h 34"/>
                    <a:gd name="T2" fmla="*/ 2 w 4"/>
                    <a:gd name="T3" fmla="*/ 1 h 34"/>
                    <a:gd name="T4" fmla="*/ 3 w 4"/>
                    <a:gd name="T5" fmla="*/ 3 h 34"/>
                    <a:gd name="T6" fmla="*/ 3 w 4"/>
                    <a:gd name="T7" fmla="*/ 7 h 34"/>
                    <a:gd name="T8" fmla="*/ 4 w 4"/>
                    <a:gd name="T9" fmla="*/ 13 h 34"/>
                    <a:gd name="T10" fmla="*/ 4 w 4"/>
                    <a:gd name="T11" fmla="*/ 17 h 34"/>
                    <a:gd name="T12" fmla="*/ 3 w 4"/>
                    <a:gd name="T13" fmla="*/ 22 h 34"/>
                    <a:gd name="T14" fmla="*/ 2 w 4"/>
                    <a:gd name="T15" fmla="*/ 27 h 34"/>
                    <a:gd name="T16" fmla="*/ 1 w 4"/>
                    <a:gd name="T17" fmla="*/ 34 h 34"/>
                    <a:gd name="T18" fmla="*/ 2 w 4"/>
                    <a:gd name="T19" fmla="*/ 32 h 34"/>
                    <a:gd name="T20" fmla="*/ 2 w 4"/>
                    <a:gd name="T21" fmla="*/ 27 h 34"/>
                    <a:gd name="T22" fmla="*/ 2 w 4"/>
                    <a:gd name="T23" fmla="*/ 21 h 34"/>
                    <a:gd name="T24" fmla="*/ 2 w 4"/>
                    <a:gd name="T25" fmla="*/ 14 h 34"/>
                    <a:gd name="T26" fmla="*/ 2 w 4"/>
                    <a:gd name="T27" fmla="*/ 10 h 34"/>
                    <a:gd name="T28" fmla="*/ 2 w 4"/>
                    <a:gd name="T29" fmla="*/ 7 h 34"/>
                    <a:gd name="T30" fmla="*/ 1 w 4"/>
                    <a:gd name="T31" fmla="*/ 4 h 34"/>
                    <a:gd name="T32" fmla="*/ 0 w 4"/>
                    <a:gd name="T33" fmla="*/ 2 h 34"/>
                    <a:gd name="T34" fmla="*/ 2 w 4"/>
                    <a:gd name="T35" fmla="*/ 0 h 3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 h="34">
                      <a:moveTo>
                        <a:pt x="2" y="0"/>
                      </a:moveTo>
                      <a:lnTo>
                        <a:pt x="2" y="1"/>
                      </a:lnTo>
                      <a:lnTo>
                        <a:pt x="3" y="3"/>
                      </a:lnTo>
                      <a:lnTo>
                        <a:pt x="3" y="7"/>
                      </a:lnTo>
                      <a:lnTo>
                        <a:pt x="4" y="13"/>
                      </a:lnTo>
                      <a:lnTo>
                        <a:pt x="4" y="17"/>
                      </a:lnTo>
                      <a:lnTo>
                        <a:pt x="3" y="22"/>
                      </a:lnTo>
                      <a:lnTo>
                        <a:pt x="2" y="27"/>
                      </a:lnTo>
                      <a:lnTo>
                        <a:pt x="1" y="34"/>
                      </a:lnTo>
                      <a:lnTo>
                        <a:pt x="2" y="32"/>
                      </a:lnTo>
                      <a:lnTo>
                        <a:pt x="2" y="27"/>
                      </a:lnTo>
                      <a:lnTo>
                        <a:pt x="2" y="21"/>
                      </a:lnTo>
                      <a:lnTo>
                        <a:pt x="2" y="14"/>
                      </a:lnTo>
                      <a:lnTo>
                        <a:pt x="2" y="10"/>
                      </a:lnTo>
                      <a:lnTo>
                        <a:pt x="2" y="7"/>
                      </a:lnTo>
                      <a:lnTo>
                        <a:pt x="1"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86" name="Freeform 2150">
                  <a:extLst>
                    <a:ext uri="{FF2B5EF4-FFF2-40B4-BE49-F238E27FC236}">
                      <a16:creationId xmlns:a16="http://schemas.microsoft.com/office/drawing/2014/main" id="{5AAF4918-5BAF-4998-B303-87F25EC63DFA}"/>
                    </a:ext>
                  </a:extLst>
                </p:cNvPr>
                <p:cNvSpPr>
                  <a:spLocks/>
                </p:cNvSpPr>
                <p:nvPr/>
              </p:nvSpPr>
              <p:spPr bwMode="auto">
                <a:xfrm>
                  <a:off x="1302" y="244"/>
                  <a:ext cx="9" cy="25"/>
                </a:xfrm>
                <a:custGeom>
                  <a:avLst/>
                  <a:gdLst>
                    <a:gd name="T0" fmla="*/ 9 w 9"/>
                    <a:gd name="T1" fmla="*/ 0 h 25"/>
                    <a:gd name="T2" fmla="*/ 9 w 9"/>
                    <a:gd name="T3" fmla="*/ 1 h 25"/>
                    <a:gd name="T4" fmla="*/ 8 w 9"/>
                    <a:gd name="T5" fmla="*/ 3 h 25"/>
                    <a:gd name="T6" fmla="*/ 8 w 9"/>
                    <a:gd name="T7" fmla="*/ 6 h 25"/>
                    <a:gd name="T8" fmla="*/ 7 w 9"/>
                    <a:gd name="T9" fmla="*/ 10 h 25"/>
                    <a:gd name="T10" fmla="*/ 6 w 9"/>
                    <a:gd name="T11" fmla="*/ 14 h 25"/>
                    <a:gd name="T12" fmla="*/ 5 w 9"/>
                    <a:gd name="T13" fmla="*/ 18 h 25"/>
                    <a:gd name="T14" fmla="*/ 3 w 9"/>
                    <a:gd name="T15" fmla="*/ 22 h 25"/>
                    <a:gd name="T16" fmla="*/ 0 w 9"/>
                    <a:gd name="T17" fmla="*/ 25 h 25"/>
                    <a:gd name="T18" fmla="*/ 1 w 9"/>
                    <a:gd name="T19" fmla="*/ 24 h 25"/>
                    <a:gd name="T20" fmla="*/ 2 w 9"/>
                    <a:gd name="T21" fmla="*/ 24 h 25"/>
                    <a:gd name="T22" fmla="*/ 3 w 9"/>
                    <a:gd name="T23" fmla="*/ 22 h 25"/>
                    <a:gd name="T24" fmla="*/ 5 w 9"/>
                    <a:gd name="T25" fmla="*/ 20 h 25"/>
                    <a:gd name="T26" fmla="*/ 7 w 9"/>
                    <a:gd name="T27" fmla="*/ 17 h 25"/>
                    <a:gd name="T28" fmla="*/ 8 w 9"/>
                    <a:gd name="T29" fmla="*/ 12 h 25"/>
                    <a:gd name="T30" fmla="*/ 9 w 9"/>
                    <a:gd name="T31" fmla="*/ 7 h 25"/>
                    <a:gd name="T32" fmla="*/ 9 w 9"/>
                    <a:gd name="T33" fmla="*/ 0 h 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9" h="25">
                      <a:moveTo>
                        <a:pt x="9" y="0"/>
                      </a:moveTo>
                      <a:lnTo>
                        <a:pt x="9" y="1"/>
                      </a:lnTo>
                      <a:lnTo>
                        <a:pt x="8" y="3"/>
                      </a:lnTo>
                      <a:lnTo>
                        <a:pt x="8" y="6"/>
                      </a:lnTo>
                      <a:lnTo>
                        <a:pt x="7" y="10"/>
                      </a:lnTo>
                      <a:lnTo>
                        <a:pt x="6" y="14"/>
                      </a:lnTo>
                      <a:lnTo>
                        <a:pt x="5" y="18"/>
                      </a:lnTo>
                      <a:lnTo>
                        <a:pt x="3" y="22"/>
                      </a:lnTo>
                      <a:lnTo>
                        <a:pt x="0" y="25"/>
                      </a:lnTo>
                      <a:lnTo>
                        <a:pt x="1" y="24"/>
                      </a:lnTo>
                      <a:lnTo>
                        <a:pt x="2" y="24"/>
                      </a:lnTo>
                      <a:lnTo>
                        <a:pt x="3" y="22"/>
                      </a:lnTo>
                      <a:lnTo>
                        <a:pt x="5" y="20"/>
                      </a:lnTo>
                      <a:lnTo>
                        <a:pt x="7" y="17"/>
                      </a:lnTo>
                      <a:lnTo>
                        <a:pt x="8" y="12"/>
                      </a:lnTo>
                      <a:lnTo>
                        <a:pt x="9" y="7"/>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87" name="Freeform 2151">
                  <a:extLst>
                    <a:ext uri="{FF2B5EF4-FFF2-40B4-BE49-F238E27FC236}">
                      <a16:creationId xmlns:a16="http://schemas.microsoft.com/office/drawing/2014/main" id="{37FCBE0E-8903-4F5C-A767-C0367B61EF46}"/>
                    </a:ext>
                  </a:extLst>
                </p:cNvPr>
                <p:cNvSpPr>
                  <a:spLocks/>
                </p:cNvSpPr>
                <p:nvPr/>
              </p:nvSpPr>
              <p:spPr bwMode="auto">
                <a:xfrm>
                  <a:off x="1295" y="247"/>
                  <a:ext cx="11" cy="12"/>
                </a:xfrm>
                <a:custGeom>
                  <a:avLst/>
                  <a:gdLst>
                    <a:gd name="T0" fmla="*/ 11 w 11"/>
                    <a:gd name="T1" fmla="*/ 0 h 12"/>
                    <a:gd name="T2" fmla="*/ 11 w 11"/>
                    <a:gd name="T3" fmla="*/ 1 h 12"/>
                    <a:gd name="T4" fmla="*/ 11 w 11"/>
                    <a:gd name="T5" fmla="*/ 2 h 12"/>
                    <a:gd name="T6" fmla="*/ 10 w 11"/>
                    <a:gd name="T7" fmla="*/ 3 h 12"/>
                    <a:gd name="T8" fmla="*/ 9 w 11"/>
                    <a:gd name="T9" fmla="*/ 5 h 12"/>
                    <a:gd name="T10" fmla="*/ 8 w 11"/>
                    <a:gd name="T11" fmla="*/ 6 h 12"/>
                    <a:gd name="T12" fmla="*/ 6 w 11"/>
                    <a:gd name="T13" fmla="*/ 8 h 12"/>
                    <a:gd name="T14" fmla="*/ 3 w 11"/>
                    <a:gd name="T15" fmla="*/ 10 h 12"/>
                    <a:gd name="T16" fmla="*/ 0 w 11"/>
                    <a:gd name="T17" fmla="*/ 12 h 12"/>
                    <a:gd name="T18" fmla="*/ 0 w 11"/>
                    <a:gd name="T19" fmla="*/ 12 h 12"/>
                    <a:gd name="T20" fmla="*/ 1 w 11"/>
                    <a:gd name="T21" fmla="*/ 12 h 12"/>
                    <a:gd name="T22" fmla="*/ 2 w 11"/>
                    <a:gd name="T23" fmla="*/ 12 h 12"/>
                    <a:gd name="T24" fmla="*/ 4 w 11"/>
                    <a:gd name="T25" fmla="*/ 11 h 12"/>
                    <a:gd name="T26" fmla="*/ 6 w 11"/>
                    <a:gd name="T27" fmla="*/ 10 h 12"/>
                    <a:gd name="T28" fmla="*/ 8 w 11"/>
                    <a:gd name="T29" fmla="*/ 8 h 12"/>
                    <a:gd name="T30" fmla="*/ 10 w 11"/>
                    <a:gd name="T31" fmla="*/ 4 h 12"/>
                    <a:gd name="T32" fmla="*/ 11 w 11"/>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 h="12">
                      <a:moveTo>
                        <a:pt x="11" y="0"/>
                      </a:moveTo>
                      <a:lnTo>
                        <a:pt x="11" y="1"/>
                      </a:lnTo>
                      <a:lnTo>
                        <a:pt x="11" y="2"/>
                      </a:lnTo>
                      <a:lnTo>
                        <a:pt x="10" y="3"/>
                      </a:lnTo>
                      <a:lnTo>
                        <a:pt x="9" y="5"/>
                      </a:lnTo>
                      <a:lnTo>
                        <a:pt x="8" y="6"/>
                      </a:lnTo>
                      <a:lnTo>
                        <a:pt x="6" y="8"/>
                      </a:lnTo>
                      <a:lnTo>
                        <a:pt x="3" y="10"/>
                      </a:lnTo>
                      <a:lnTo>
                        <a:pt x="0" y="12"/>
                      </a:lnTo>
                      <a:lnTo>
                        <a:pt x="1" y="12"/>
                      </a:lnTo>
                      <a:lnTo>
                        <a:pt x="2" y="12"/>
                      </a:lnTo>
                      <a:lnTo>
                        <a:pt x="4" y="11"/>
                      </a:lnTo>
                      <a:lnTo>
                        <a:pt x="6" y="10"/>
                      </a:lnTo>
                      <a:lnTo>
                        <a:pt x="8" y="8"/>
                      </a:lnTo>
                      <a:lnTo>
                        <a:pt x="10" y="4"/>
                      </a:ln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88" name="Freeform 2152">
                  <a:extLst>
                    <a:ext uri="{FF2B5EF4-FFF2-40B4-BE49-F238E27FC236}">
                      <a16:creationId xmlns:a16="http://schemas.microsoft.com/office/drawing/2014/main" id="{C57FDF6A-5E90-43AB-8DFD-BC8737907DED}"/>
                    </a:ext>
                  </a:extLst>
                </p:cNvPr>
                <p:cNvSpPr>
                  <a:spLocks/>
                </p:cNvSpPr>
                <p:nvPr/>
              </p:nvSpPr>
              <p:spPr bwMode="auto">
                <a:xfrm>
                  <a:off x="1292" y="216"/>
                  <a:ext cx="7" cy="6"/>
                </a:xfrm>
                <a:custGeom>
                  <a:avLst/>
                  <a:gdLst>
                    <a:gd name="T0" fmla="*/ 0 w 7"/>
                    <a:gd name="T1" fmla="*/ 3 h 6"/>
                    <a:gd name="T2" fmla="*/ 1 w 7"/>
                    <a:gd name="T3" fmla="*/ 5 h 6"/>
                    <a:gd name="T4" fmla="*/ 1 w 7"/>
                    <a:gd name="T5" fmla="*/ 6 h 6"/>
                    <a:gd name="T6" fmla="*/ 2 w 7"/>
                    <a:gd name="T7" fmla="*/ 6 h 6"/>
                    <a:gd name="T8" fmla="*/ 4 w 7"/>
                    <a:gd name="T9" fmla="*/ 6 h 6"/>
                    <a:gd name="T10" fmla="*/ 5 w 7"/>
                    <a:gd name="T11" fmla="*/ 6 h 6"/>
                    <a:gd name="T12" fmla="*/ 6 w 7"/>
                    <a:gd name="T13" fmla="*/ 6 h 6"/>
                    <a:gd name="T14" fmla="*/ 7 w 7"/>
                    <a:gd name="T15" fmla="*/ 5 h 6"/>
                    <a:gd name="T16" fmla="*/ 7 w 7"/>
                    <a:gd name="T17" fmla="*/ 3 h 6"/>
                    <a:gd name="T18" fmla="*/ 7 w 7"/>
                    <a:gd name="T19" fmla="*/ 2 h 6"/>
                    <a:gd name="T20" fmla="*/ 6 w 7"/>
                    <a:gd name="T21" fmla="*/ 1 h 6"/>
                    <a:gd name="T22" fmla="*/ 5 w 7"/>
                    <a:gd name="T23" fmla="*/ 0 h 6"/>
                    <a:gd name="T24" fmla="*/ 4 w 7"/>
                    <a:gd name="T25" fmla="*/ 0 h 6"/>
                    <a:gd name="T26" fmla="*/ 2 w 7"/>
                    <a:gd name="T27" fmla="*/ 0 h 6"/>
                    <a:gd name="T28" fmla="*/ 1 w 7"/>
                    <a:gd name="T29" fmla="*/ 1 h 6"/>
                    <a:gd name="T30" fmla="*/ 1 w 7"/>
                    <a:gd name="T31" fmla="*/ 2 h 6"/>
                    <a:gd name="T32" fmla="*/ 0 w 7"/>
                    <a:gd name="T33" fmla="*/ 3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 h="6">
                      <a:moveTo>
                        <a:pt x="0" y="3"/>
                      </a:moveTo>
                      <a:lnTo>
                        <a:pt x="1" y="5"/>
                      </a:lnTo>
                      <a:lnTo>
                        <a:pt x="1" y="6"/>
                      </a:lnTo>
                      <a:lnTo>
                        <a:pt x="2" y="6"/>
                      </a:lnTo>
                      <a:lnTo>
                        <a:pt x="4" y="6"/>
                      </a:lnTo>
                      <a:lnTo>
                        <a:pt x="5" y="6"/>
                      </a:lnTo>
                      <a:lnTo>
                        <a:pt x="6" y="6"/>
                      </a:lnTo>
                      <a:lnTo>
                        <a:pt x="7" y="5"/>
                      </a:lnTo>
                      <a:lnTo>
                        <a:pt x="7" y="3"/>
                      </a:lnTo>
                      <a:lnTo>
                        <a:pt x="7" y="2"/>
                      </a:lnTo>
                      <a:lnTo>
                        <a:pt x="6" y="1"/>
                      </a:lnTo>
                      <a:lnTo>
                        <a:pt x="5" y="0"/>
                      </a:lnTo>
                      <a:lnTo>
                        <a:pt x="4" y="0"/>
                      </a:lnTo>
                      <a:lnTo>
                        <a:pt x="2" y="0"/>
                      </a:lnTo>
                      <a:lnTo>
                        <a:pt x="1" y="1"/>
                      </a:lnTo>
                      <a:lnTo>
                        <a:pt x="1" y="2"/>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89" name="Freeform 2153">
                  <a:extLst>
                    <a:ext uri="{FF2B5EF4-FFF2-40B4-BE49-F238E27FC236}">
                      <a16:creationId xmlns:a16="http://schemas.microsoft.com/office/drawing/2014/main" id="{38BBB876-5BD2-49AD-90EE-AD2441462E95}"/>
                    </a:ext>
                  </a:extLst>
                </p:cNvPr>
                <p:cNvSpPr>
                  <a:spLocks/>
                </p:cNvSpPr>
                <p:nvPr/>
              </p:nvSpPr>
              <p:spPr bwMode="auto">
                <a:xfrm>
                  <a:off x="1284" y="200"/>
                  <a:ext cx="32" cy="21"/>
                </a:xfrm>
                <a:custGeom>
                  <a:avLst/>
                  <a:gdLst>
                    <a:gd name="T0" fmla="*/ 32 w 32"/>
                    <a:gd name="T1" fmla="*/ 20 h 21"/>
                    <a:gd name="T2" fmla="*/ 27 w 32"/>
                    <a:gd name="T3" fmla="*/ 21 h 21"/>
                    <a:gd name="T4" fmla="*/ 27 w 32"/>
                    <a:gd name="T5" fmla="*/ 21 h 21"/>
                    <a:gd name="T6" fmla="*/ 27 w 32"/>
                    <a:gd name="T7" fmla="*/ 20 h 21"/>
                    <a:gd name="T8" fmla="*/ 26 w 32"/>
                    <a:gd name="T9" fmla="*/ 19 h 21"/>
                    <a:gd name="T10" fmla="*/ 26 w 32"/>
                    <a:gd name="T11" fmla="*/ 18 h 21"/>
                    <a:gd name="T12" fmla="*/ 25 w 32"/>
                    <a:gd name="T13" fmla="*/ 17 h 21"/>
                    <a:gd name="T14" fmla="*/ 23 w 32"/>
                    <a:gd name="T15" fmla="*/ 15 h 21"/>
                    <a:gd name="T16" fmla="*/ 22 w 32"/>
                    <a:gd name="T17" fmla="*/ 13 h 21"/>
                    <a:gd name="T18" fmla="*/ 20 w 32"/>
                    <a:gd name="T19" fmla="*/ 11 h 21"/>
                    <a:gd name="T20" fmla="*/ 19 w 32"/>
                    <a:gd name="T21" fmla="*/ 9 h 21"/>
                    <a:gd name="T22" fmla="*/ 17 w 32"/>
                    <a:gd name="T23" fmla="*/ 8 h 21"/>
                    <a:gd name="T24" fmla="*/ 15 w 32"/>
                    <a:gd name="T25" fmla="*/ 6 h 21"/>
                    <a:gd name="T26" fmla="*/ 12 w 32"/>
                    <a:gd name="T27" fmla="*/ 4 h 21"/>
                    <a:gd name="T28" fmla="*/ 10 w 32"/>
                    <a:gd name="T29" fmla="*/ 3 h 21"/>
                    <a:gd name="T30" fmla="*/ 7 w 32"/>
                    <a:gd name="T31" fmla="*/ 2 h 21"/>
                    <a:gd name="T32" fmla="*/ 4 w 32"/>
                    <a:gd name="T33" fmla="*/ 1 h 21"/>
                    <a:gd name="T34" fmla="*/ 0 w 32"/>
                    <a:gd name="T35" fmla="*/ 0 h 21"/>
                    <a:gd name="T36" fmla="*/ 1 w 32"/>
                    <a:gd name="T37" fmla="*/ 0 h 21"/>
                    <a:gd name="T38" fmla="*/ 1 w 32"/>
                    <a:gd name="T39" fmla="*/ 0 h 21"/>
                    <a:gd name="T40" fmla="*/ 2 w 32"/>
                    <a:gd name="T41" fmla="*/ 0 h 21"/>
                    <a:gd name="T42" fmla="*/ 3 w 32"/>
                    <a:gd name="T43" fmla="*/ 0 h 21"/>
                    <a:gd name="T44" fmla="*/ 5 w 32"/>
                    <a:gd name="T45" fmla="*/ 0 h 21"/>
                    <a:gd name="T46" fmla="*/ 6 w 32"/>
                    <a:gd name="T47" fmla="*/ 1 h 21"/>
                    <a:gd name="T48" fmla="*/ 8 w 32"/>
                    <a:gd name="T49" fmla="*/ 1 h 21"/>
                    <a:gd name="T50" fmla="*/ 11 w 32"/>
                    <a:gd name="T51" fmla="*/ 2 h 21"/>
                    <a:gd name="T52" fmla="*/ 13 w 32"/>
                    <a:gd name="T53" fmla="*/ 3 h 21"/>
                    <a:gd name="T54" fmla="*/ 15 w 32"/>
                    <a:gd name="T55" fmla="*/ 4 h 21"/>
                    <a:gd name="T56" fmla="*/ 18 w 32"/>
                    <a:gd name="T57" fmla="*/ 5 h 21"/>
                    <a:gd name="T58" fmla="*/ 20 w 32"/>
                    <a:gd name="T59" fmla="*/ 7 h 21"/>
                    <a:gd name="T60" fmla="*/ 23 w 32"/>
                    <a:gd name="T61" fmla="*/ 10 h 21"/>
                    <a:gd name="T62" fmla="*/ 26 w 32"/>
                    <a:gd name="T63" fmla="*/ 12 h 21"/>
                    <a:gd name="T64" fmla="*/ 29 w 32"/>
                    <a:gd name="T65" fmla="*/ 16 h 21"/>
                    <a:gd name="T66" fmla="*/ 32 w 32"/>
                    <a:gd name="T67" fmla="*/ 20 h 2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2" h="21">
                      <a:moveTo>
                        <a:pt x="32" y="20"/>
                      </a:moveTo>
                      <a:lnTo>
                        <a:pt x="27" y="21"/>
                      </a:lnTo>
                      <a:lnTo>
                        <a:pt x="27" y="20"/>
                      </a:lnTo>
                      <a:lnTo>
                        <a:pt x="26" y="19"/>
                      </a:lnTo>
                      <a:lnTo>
                        <a:pt x="26" y="18"/>
                      </a:lnTo>
                      <a:lnTo>
                        <a:pt x="25" y="17"/>
                      </a:lnTo>
                      <a:lnTo>
                        <a:pt x="23" y="15"/>
                      </a:lnTo>
                      <a:lnTo>
                        <a:pt x="22" y="13"/>
                      </a:lnTo>
                      <a:lnTo>
                        <a:pt x="20" y="11"/>
                      </a:lnTo>
                      <a:lnTo>
                        <a:pt x="19" y="9"/>
                      </a:lnTo>
                      <a:lnTo>
                        <a:pt x="17" y="8"/>
                      </a:lnTo>
                      <a:lnTo>
                        <a:pt x="15" y="6"/>
                      </a:lnTo>
                      <a:lnTo>
                        <a:pt x="12" y="4"/>
                      </a:lnTo>
                      <a:lnTo>
                        <a:pt x="10" y="3"/>
                      </a:lnTo>
                      <a:lnTo>
                        <a:pt x="7" y="2"/>
                      </a:lnTo>
                      <a:lnTo>
                        <a:pt x="4" y="1"/>
                      </a:lnTo>
                      <a:lnTo>
                        <a:pt x="0" y="0"/>
                      </a:lnTo>
                      <a:lnTo>
                        <a:pt x="1" y="0"/>
                      </a:lnTo>
                      <a:lnTo>
                        <a:pt x="2" y="0"/>
                      </a:lnTo>
                      <a:lnTo>
                        <a:pt x="3" y="0"/>
                      </a:lnTo>
                      <a:lnTo>
                        <a:pt x="5" y="0"/>
                      </a:lnTo>
                      <a:lnTo>
                        <a:pt x="6" y="1"/>
                      </a:lnTo>
                      <a:lnTo>
                        <a:pt x="8" y="1"/>
                      </a:lnTo>
                      <a:lnTo>
                        <a:pt x="11" y="2"/>
                      </a:lnTo>
                      <a:lnTo>
                        <a:pt x="13" y="3"/>
                      </a:lnTo>
                      <a:lnTo>
                        <a:pt x="15" y="4"/>
                      </a:lnTo>
                      <a:lnTo>
                        <a:pt x="18" y="5"/>
                      </a:lnTo>
                      <a:lnTo>
                        <a:pt x="20" y="7"/>
                      </a:lnTo>
                      <a:lnTo>
                        <a:pt x="23" y="10"/>
                      </a:lnTo>
                      <a:lnTo>
                        <a:pt x="26" y="12"/>
                      </a:lnTo>
                      <a:lnTo>
                        <a:pt x="29" y="16"/>
                      </a:lnTo>
                      <a:lnTo>
                        <a:pt x="3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90" name="Freeform 2154">
                  <a:extLst>
                    <a:ext uri="{FF2B5EF4-FFF2-40B4-BE49-F238E27FC236}">
                      <a16:creationId xmlns:a16="http://schemas.microsoft.com/office/drawing/2014/main" id="{3F9392D0-80BE-4ED0-AEB8-7D7A4D2159D2}"/>
                    </a:ext>
                  </a:extLst>
                </p:cNvPr>
                <p:cNvSpPr>
                  <a:spLocks/>
                </p:cNvSpPr>
                <p:nvPr/>
              </p:nvSpPr>
              <p:spPr bwMode="auto">
                <a:xfrm>
                  <a:off x="1146" y="170"/>
                  <a:ext cx="133" cy="77"/>
                </a:xfrm>
                <a:custGeom>
                  <a:avLst/>
                  <a:gdLst>
                    <a:gd name="T0" fmla="*/ 133 w 133"/>
                    <a:gd name="T1" fmla="*/ 23 h 77"/>
                    <a:gd name="T2" fmla="*/ 130 w 133"/>
                    <a:gd name="T3" fmla="*/ 20 h 77"/>
                    <a:gd name="T4" fmla="*/ 125 w 133"/>
                    <a:gd name="T5" fmla="*/ 17 h 77"/>
                    <a:gd name="T6" fmla="*/ 118 w 133"/>
                    <a:gd name="T7" fmla="*/ 16 h 77"/>
                    <a:gd name="T8" fmla="*/ 110 w 133"/>
                    <a:gd name="T9" fmla="*/ 17 h 77"/>
                    <a:gd name="T10" fmla="*/ 105 w 133"/>
                    <a:gd name="T11" fmla="*/ 16 h 77"/>
                    <a:gd name="T12" fmla="*/ 101 w 133"/>
                    <a:gd name="T13" fmla="*/ 14 h 77"/>
                    <a:gd name="T14" fmla="*/ 97 w 133"/>
                    <a:gd name="T15" fmla="*/ 11 h 77"/>
                    <a:gd name="T16" fmla="*/ 93 w 133"/>
                    <a:gd name="T17" fmla="*/ 8 h 77"/>
                    <a:gd name="T18" fmla="*/ 88 w 133"/>
                    <a:gd name="T19" fmla="*/ 4 h 77"/>
                    <a:gd name="T20" fmla="*/ 82 w 133"/>
                    <a:gd name="T21" fmla="*/ 1 h 77"/>
                    <a:gd name="T22" fmla="*/ 73 w 133"/>
                    <a:gd name="T23" fmla="*/ 0 h 77"/>
                    <a:gd name="T24" fmla="*/ 67 w 133"/>
                    <a:gd name="T25" fmla="*/ 0 h 77"/>
                    <a:gd name="T26" fmla="*/ 63 w 133"/>
                    <a:gd name="T27" fmla="*/ 0 h 77"/>
                    <a:gd name="T28" fmla="*/ 59 w 133"/>
                    <a:gd name="T29" fmla="*/ 0 h 77"/>
                    <a:gd name="T30" fmla="*/ 56 w 133"/>
                    <a:gd name="T31" fmla="*/ 1 h 77"/>
                    <a:gd name="T32" fmla="*/ 45 w 133"/>
                    <a:gd name="T33" fmla="*/ 4 h 77"/>
                    <a:gd name="T34" fmla="*/ 31 w 133"/>
                    <a:gd name="T35" fmla="*/ 11 h 77"/>
                    <a:gd name="T36" fmla="*/ 21 w 133"/>
                    <a:gd name="T37" fmla="*/ 21 h 77"/>
                    <a:gd name="T38" fmla="*/ 13 w 133"/>
                    <a:gd name="T39" fmla="*/ 33 h 77"/>
                    <a:gd name="T40" fmla="*/ 7 w 133"/>
                    <a:gd name="T41" fmla="*/ 45 h 77"/>
                    <a:gd name="T42" fmla="*/ 3 w 133"/>
                    <a:gd name="T43" fmla="*/ 57 h 77"/>
                    <a:gd name="T44" fmla="*/ 1 w 133"/>
                    <a:gd name="T45" fmla="*/ 67 h 77"/>
                    <a:gd name="T46" fmla="*/ 0 w 133"/>
                    <a:gd name="T47" fmla="*/ 74 h 77"/>
                    <a:gd name="T48" fmla="*/ 0 w 133"/>
                    <a:gd name="T49" fmla="*/ 76 h 77"/>
                    <a:gd name="T50" fmla="*/ 1 w 133"/>
                    <a:gd name="T51" fmla="*/ 71 h 77"/>
                    <a:gd name="T52" fmla="*/ 4 w 133"/>
                    <a:gd name="T53" fmla="*/ 63 h 77"/>
                    <a:gd name="T54" fmla="*/ 8 w 133"/>
                    <a:gd name="T55" fmla="*/ 53 h 77"/>
                    <a:gd name="T56" fmla="*/ 13 w 133"/>
                    <a:gd name="T57" fmla="*/ 42 h 77"/>
                    <a:gd name="T58" fmla="*/ 21 w 133"/>
                    <a:gd name="T59" fmla="*/ 31 h 77"/>
                    <a:gd name="T60" fmla="*/ 32 w 133"/>
                    <a:gd name="T61" fmla="*/ 21 h 77"/>
                    <a:gd name="T62" fmla="*/ 45 w 133"/>
                    <a:gd name="T63" fmla="*/ 13 h 77"/>
                    <a:gd name="T64" fmla="*/ 55 w 133"/>
                    <a:gd name="T65" fmla="*/ 10 h 77"/>
                    <a:gd name="T66" fmla="*/ 59 w 133"/>
                    <a:gd name="T67" fmla="*/ 10 h 77"/>
                    <a:gd name="T68" fmla="*/ 62 w 133"/>
                    <a:gd name="T69" fmla="*/ 9 h 77"/>
                    <a:gd name="T70" fmla="*/ 66 w 133"/>
                    <a:gd name="T71" fmla="*/ 9 h 77"/>
                    <a:gd name="T72" fmla="*/ 68 w 133"/>
                    <a:gd name="T73" fmla="*/ 9 h 77"/>
                    <a:gd name="T74" fmla="*/ 70 w 133"/>
                    <a:gd name="T75" fmla="*/ 9 h 77"/>
                    <a:gd name="T76" fmla="*/ 74 w 133"/>
                    <a:gd name="T77" fmla="*/ 9 h 77"/>
                    <a:gd name="T78" fmla="*/ 81 w 133"/>
                    <a:gd name="T79" fmla="*/ 11 h 77"/>
                    <a:gd name="T80" fmla="*/ 87 w 133"/>
                    <a:gd name="T81" fmla="*/ 13 h 77"/>
                    <a:gd name="T82" fmla="*/ 92 w 133"/>
                    <a:gd name="T83" fmla="*/ 16 h 77"/>
                    <a:gd name="T84" fmla="*/ 96 w 133"/>
                    <a:gd name="T85" fmla="*/ 19 h 77"/>
                    <a:gd name="T86" fmla="*/ 99 w 133"/>
                    <a:gd name="T87" fmla="*/ 21 h 77"/>
                    <a:gd name="T88" fmla="*/ 103 w 133"/>
                    <a:gd name="T89" fmla="*/ 23 h 77"/>
                    <a:gd name="T90" fmla="*/ 107 w 133"/>
                    <a:gd name="T91" fmla="*/ 23 h 77"/>
                    <a:gd name="T92" fmla="*/ 110 w 133"/>
                    <a:gd name="T93" fmla="*/ 22 h 77"/>
                    <a:gd name="T94" fmla="*/ 113 w 133"/>
                    <a:gd name="T95" fmla="*/ 21 h 77"/>
                    <a:gd name="T96" fmla="*/ 116 w 133"/>
                    <a:gd name="T97" fmla="*/ 20 h 77"/>
                    <a:gd name="T98" fmla="*/ 118 w 133"/>
                    <a:gd name="T99" fmla="*/ 20 h 77"/>
                    <a:gd name="T100" fmla="*/ 121 w 133"/>
                    <a:gd name="T101" fmla="*/ 20 h 77"/>
                    <a:gd name="T102" fmla="*/ 124 w 133"/>
                    <a:gd name="T103" fmla="*/ 21 h 77"/>
                    <a:gd name="T104" fmla="*/ 128 w 133"/>
                    <a:gd name="T105" fmla="*/ 21 h 77"/>
                    <a:gd name="T106" fmla="*/ 131 w 133"/>
                    <a:gd name="T107" fmla="*/ 23 h 7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33" h="77">
                      <a:moveTo>
                        <a:pt x="133" y="23"/>
                      </a:moveTo>
                      <a:lnTo>
                        <a:pt x="133" y="23"/>
                      </a:lnTo>
                      <a:lnTo>
                        <a:pt x="132" y="22"/>
                      </a:lnTo>
                      <a:lnTo>
                        <a:pt x="130" y="20"/>
                      </a:lnTo>
                      <a:lnTo>
                        <a:pt x="128" y="19"/>
                      </a:lnTo>
                      <a:lnTo>
                        <a:pt x="125" y="17"/>
                      </a:lnTo>
                      <a:lnTo>
                        <a:pt x="121" y="16"/>
                      </a:lnTo>
                      <a:lnTo>
                        <a:pt x="118" y="16"/>
                      </a:lnTo>
                      <a:lnTo>
                        <a:pt x="113" y="17"/>
                      </a:lnTo>
                      <a:lnTo>
                        <a:pt x="110" y="17"/>
                      </a:lnTo>
                      <a:lnTo>
                        <a:pt x="108" y="17"/>
                      </a:lnTo>
                      <a:lnTo>
                        <a:pt x="105" y="16"/>
                      </a:lnTo>
                      <a:lnTo>
                        <a:pt x="103" y="15"/>
                      </a:lnTo>
                      <a:lnTo>
                        <a:pt x="101" y="14"/>
                      </a:lnTo>
                      <a:lnTo>
                        <a:pt x="99" y="13"/>
                      </a:lnTo>
                      <a:lnTo>
                        <a:pt x="97" y="11"/>
                      </a:lnTo>
                      <a:lnTo>
                        <a:pt x="95" y="9"/>
                      </a:lnTo>
                      <a:lnTo>
                        <a:pt x="93" y="8"/>
                      </a:lnTo>
                      <a:lnTo>
                        <a:pt x="91" y="6"/>
                      </a:lnTo>
                      <a:lnTo>
                        <a:pt x="88" y="4"/>
                      </a:lnTo>
                      <a:lnTo>
                        <a:pt x="85" y="3"/>
                      </a:lnTo>
                      <a:lnTo>
                        <a:pt x="82" y="1"/>
                      </a:lnTo>
                      <a:lnTo>
                        <a:pt x="78" y="0"/>
                      </a:lnTo>
                      <a:lnTo>
                        <a:pt x="73" y="0"/>
                      </a:lnTo>
                      <a:lnTo>
                        <a:pt x="68" y="0"/>
                      </a:lnTo>
                      <a:lnTo>
                        <a:pt x="67" y="0"/>
                      </a:lnTo>
                      <a:lnTo>
                        <a:pt x="65" y="0"/>
                      </a:lnTo>
                      <a:lnTo>
                        <a:pt x="63" y="0"/>
                      </a:lnTo>
                      <a:lnTo>
                        <a:pt x="61" y="0"/>
                      </a:lnTo>
                      <a:lnTo>
                        <a:pt x="59" y="0"/>
                      </a:lnTo>
                      <a:lnTo>
                        <a:pt x="58" y="1"/>
                      </a:lnTo>
                      <a:lnTo>
                        <a:pt x="56" y="1"/>
                      </a:lnTo>
                      <a:lnTo>
                        <a:pt x="54" y="2"/>
                      </a:lnTo>
                      <a:lnTo>
                        <a:pt x="45" y="4"/>
                      </a:lnTo>
                      <a:lnTo>
                        <a:pt x="38" y="7"/>
                      </a:lnTo>
                      <a:lnTo>
                        <a:pt x="31" y="11"/>
                      </a:lnTo>
                      <a:lnTo>
                        <a:pt x="26" y="16"/>
                      </a:lnTo>
                      <a:lnTo>
                        <a:pt x="21" y="21"/>
                      </a:lnTo>
                      <a:lnTo>
                        <a:pt x="16" y="27"/>
                      </a:lnTo>
                      <a:lnTo>
                        <a:pt x="13" y="33"/>
                      </a:lnTo>
                      <a:lnTo>
                        <a:pt x="10" y="39"/>
                      </a:lnTo>
                      <a:lnTo>
                        <a:pt x="7" y="45"/>
                      </a:lnTo>
                      <a:lnTo>
                        <a:pt x="5" y="51"/>
                      </a:lnTo>
                      <a:lnTo>
                        <a:pt x="3" y="57"/>
                      </a:lnTo>
                      <a:lnTo>
                        <a:pt x="2" y="62"/>
                      </a:lnTo>
                      <a:lnTo>
                        <a:pt x="1" y="67"/>
                      </a:lnTo>
                      <a:lnTo>
                        <a:pt x="1" y="71"/>
                      </a:lnTo>
                      <a:lnTo>
                        <a:pt x="0" y="74"/>
                      </a:lnTo>
                      <a:lnTo>
                        <a:pt x="0" y="77"/>
                      </a:lnTo>
                      <a:lnTo>
                        <a:pt x="0" y="76"/>
                      </a:lnTo>
                      <a:lnTo>
                        <a:pt x="1" y="74"/>
                      </a:lnTo>
                      <a:lnTo>
                        <a:pt x="1" y="71"/>
                      </a:lnTo>
                      <a:lnTo>
                        <a:pt x="2" y="68"/>
                      </a:lnTo>
                      <a:lnTo>
                        <a:pt x="4" y="63"/>
                      </a:lnTo>
                      <a:lnTo>
                        <a:pt x="5" y="59"/>
                      </a:lnTo>
                      <a:lnTo>
                        <a:pt x="8" y="53"/>
                      </a:lnTo>
                      <a:lnTo>
                        <a:pt x="10" y="48"/>
                      </a:lnTo>
                      <a:lnTo>
                        <a:pt x="13" y="42"/>
                      </a:lnTo>
                      <a:lnTo>
                        <a:pt x="17" y="36"/>
                      </a:lnTo>
                      <a:lnTo>
                        <a:pt x="21" y="31"/>
                      </a:lnTo>
                      <a:lnTo>
                        <a:pt x="26" y="26"/>
                      </a:lnTo>
                      <a:lnTo>
                        <a:pt x="32" y="21"/>
                      </a:lnTo>
                      <a:lnTo>
                        <a:pt x="38" y="17"/>
                      </a:lnTo>
                      <a:lnTo>
                        <a:pt x="45" y="13"/>
                      </a:lnTo>
                      <a:lnTo>
                        <a:pt x="52" y="11"/>
                      </a:lnTo>
                      <a:lnTo>
                        <a:pt x="55" y="10"/>
                      </a:lnTo>
                      <a:lnTo>
                        <a:pt x="57" y="10"/>
                      </a:lnTo>
                      <a:lnTo>
                        <a:pt x="59" y="10"/>
                      </a:lnTo>
                      <a:lnTo>
                        <a:pt x="61" y="9"/>
                      </a:lnTo>
                      <a:lnTo>
                        <a:pt x="62" y="9"/>
                      </a:lnTo>
                      <a:lnTo>
                        <a:pt x="64" y="9"/>
                      </a:lnTo>
                      <a:lnTo>
                        <a:pt x="66" y="9"/>
                      </a:lnTo>
                      <a:lnTo>
                        <a:pt x="68" y="9"/>
                      </a:lnTo>
                      <a:lnTo>
                        <a:pt x="69" y="9"/>
                      </a:lnTo>
                      <a:lnTo>
                        <a:pt x="70" y="9"/>
                      </a:lnTo>
                      <a:lnTo>
                        <a:pt x="74" y="9"/>
                      </a:lnTo>
                      <a:lnTo>
                        <a:pt x="78" y="10"/>
                      </a:lnTo>
                      <a:lnTo>
                        <a:pt x="81" y="11"/>
                      </a:lnTo>
                      <a:lnTo>
                        <a:pt x="84" y="12"/>
                      </a:lnTo>
                      <a:lnTo>
                        <a:pt x="87" y="13"/>
                      </a:lnTo>
                      <a:lnTo>
                        <a:pt x="89" y="15"/>
                      </a:lnTo>
                      <a:lnTo>
                        <a:pt x="92" y="16"/>
                      </a:lnTo>
                      <a:lnTo>
                        <a:pt x="94" y="17"/>
                      </a:lnTo>
                      <a:lnTo>
                        <a:pt x="96" y="19"/>
                      </a:lnTo>
                      <a:lnTo>
                        <a:pt x="98" y="20"/>
                      </a:lnTo>
                      <a:lnTo>
                        <a:pt x="99" y="21"/>
                      </a:lnTo>
                      <a:lnTo>
                        <a:pt x="101" y="22"/>
                      </a:lnTo>
                      <a:lnTo>
                        <a:pt x="103" y="23"/>
                      </a:lnTo>
                      <a:lnTo>
                        <a:pt x="105" y="23"/>
                      </a:lnTo>
                      <a:lnTo>
                        <a:pt x="107" y="23"/>
                      </a:lnTo>
                      <a:lnTo>
                        <a:pt x="109" y="22"/>
                      </a:lnTo>
                      <a:lnTo>
                        <a:pt x="110" y="22"/>
                      </a:lnTo>
                      <a:lnTo>
                        <a:pt x="112" y="21"/>
                      </a:lnTo>
                      <a:lnTo>
                        <a:pt x="113" y="21"/>
                      </a:lnTo>
                      <a:lnTo>
                        <a:pt x="114" y="21"/>
                      </a:lnTo>
                      <a:lnTo>
                        <a:pt x="116" y="20"/>
                      </a:lnTo>
                      <a:lnTo>
                        <a:pt x="117" y="20"/>
                      </a:lnTo>
                      <a:lnTo>
                        <a:pt x="118" y="20"/>
                      </a:lnTo>
                      <a:lnTo>
                        <a:pt x="120" y="20"/>
                      </a:lnTo>
                      <a:lnTo>
                        <a:pt x="121" y="20"/>
                      </a:lnTo>
                      <a:lnTo>
                        <a:pt x="123" y="20"/>
                      </a:lnTo>
                      <a:lnTo>
                        <a:pt x="124" y="21"/>
                      </a:lnTo>
                      <a:lnTo>
                        <a:pt x="126" y="21"/>
                      </a:lnTo>
                      <a:lnTo>
                        <a:pt x="128" y="21"/>
                      </a:lnTo>
                      <a:lnTo>
                        <a:pt x="129" y="22"/>
                      </a:lnTo>
                      <a:lnTo>
                        <a:pt x="131" y="23"/>
                      </a:lnTo>
                      <a:lnTo>
                        <a:pt x="133"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91" name="Freeform 2155">
                  <a:extLst>
                    <a:ext uri="{FF2B5EF4-FFF2-40B4-BE49-F238E27FC236}">
                      <a16:creationId xmlns:a16="http://schemas.microsoft.com/office/drawing/2014/main" id="{CFCAF5D3-C340-4F18-8C8B-14646F9C223A}"/>
                    </a:ext>
                  </a:extLst>
                </p:cNvPr>
                <p:cNvSpPr>
                  <a:spLocks/>
                </p:cNvSpPr>
                <p:nvPr/>
              </p:nvSpPr>
              <p:spPr bwMode="auto">
                <a:xfrm>
                  <a:off x="1264" y="238"/>
                  <a:ext cx="16" cy="16"/>
                </a:xfrm>
                <a:custGeom>
                  <a:avLst/>
                  <a:gdLst>
                    <a:gd name="T0" fmla="*/ 16 w 16"/>
                    <a:gd name="T1" fmla="*/ 0 h 16"/>
                    <a:gd name="T2" fmla="*/ 16 w 16"/>
                    <a:gd name="T3" fmla="*/ 0 h 16"/>
                    <a:gd name="T4" fmla="*/ 16 w 16"/>
                    <a:gd name="T5" fmla="*/ 1 h 16"/>
                    <a:gd name="T6" fmla="*/ 15 w 16"/>
                    <a:gd name="T7" fmla="*/ 3 h 16"/>
                    <a:gd name="T8" fmla="*/ 14 w 16"/>
                    <a:gd name="T9" fmla="*/ 5 h 16"/>
                    <a:gd name="T10" fmla="*/ 11 w 16"/>
                    <a:gd name="T11" fmla="*/ 7 h 16"/>
                    <a:gd name="T12" fmla="*/ 9 w 16"/>
                    <a:gd name="T13" fmla="*/ 9 h 16"/>
                    <a:gd name="T14" fmla="*/ 5 w 16"/>
                    <a:gd name="T15" fmla="*/ 11 h 16"/>
                    <a:gd name="T16" fmla="*/ 0 w 16"/>
                    <a:gd name="T17" fmla="*/ 12 h 16"/>
                    <a:gd name="T18" fmla="*/ 7 w 16"/>
                    <a:gd name="T19" fmla="*/ 16 h 16"/>
                    <a:gd name="T20" fmla="*/ 8 w 16"/>
                    <a:gd name="T21" fmla="*/ 16 h 16"/>
                    <a:gd name="T22" fmla="*/ 9 w 16"/>
                    <a:gd name="T23" fmla="*/ 15 h 16"/>
                    <a:gd name="T24" fmla="*/ 10 w 16"/>
                    <a:gd name="T25" fmla="*/ 15 h 16"/>
                    <a:gd name="T26" fmla="*/ 12 w 16"/>
                    <a:gd name="T27" fmla="*/ 14 h 16"/>
                    <a:gd name="T28" fmla="*/ 14 w 16"/>
                    <a:gd name="T29" fmla="*/ 12 h 16"/>
                    <a:gd name="T30" fmla="*/ 15 w 16"/>
                    <a:gd name="T31" fmla="*/ 9 h 16"/>
                    <a:gd name="T32" fmla="*/ 16 w 16"/>
                    <a:gd name="T33" fmla="*/ 5 h 16"/>
                    <a:gd name="T34" fmla="*/ 16 w 16"/>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6" h="16">
                      <a:moveTo>
                        <a:pt x="16" y="0"/>
                      </a:moveTo>
                      <a:lnTo>
                        <a:pt x="16" y="0"/>
                      </a:lnTo>
                      <a:lnTo>
                        <a:pt x="16" y="1"/>
                      </a:lnTo>
                      <a:lnTo>
                        <a:pt x="15" y="3"/>
                      </a:lnTo>
                      <a:lnTo>
                        <a:pt x="14" y="5"/>
                      </a:lnTo>
                      <a:lnTo>
                        <a:pt x="11" y="7"/>
                      </a:lnTo>
                      <a:lnTo>
                        <a:pt x="9" y="9"/>
                      </a:lnTo>
                      <a:lnTo>
                        <a:pt x="5" y="11"/>
                      </a:lnTo>
                      <a:lnTo>
                        <a:pt x="0" y="12"/>
                      </a:lnTo>
                      <a:lnTo>
                        <a:pt x="7" y="16"/>
                      </a:lnTo>
                      <a:lnTo>
                        <a:pt x="8" y="16"/>
                      </a:lnTo>
                      <a:lnTo>
                        <a:pt x="9" y="15"/>
                      </a:lnTo>
                      <a:lnTo>
                        <a:pt x="10" y="15"/>
                      </a:lnTo>
                      <a:lnTo>
                        <a:pt x="12" y="14"/>
                      </a:lnTo>
                      <a:lnTo>
                        <a:pt x="14" y="12"/>
                      </a:lnTo>
                      <a:lnTo>
                        <a:pt x="15" y="9"/>
                      </a:lnTo>
                      <a:lnTo>
                        <a:pt x="16" y="5"/>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92" name="Freeform 2156">
                  <a:extLst>
                    <a:ext uri="{FF2B5EF4-FFF2-40B4-BE49-F238E27FC236}">
                      <a16:creationId xmlns:a16="http://schemas.microsoft.com/office/drawing/2014/main" id="{03B728D4-BE8E-43A4-ADB2-AA2378676CDF}"/>
                    </a:ext>
                  </a:extLst>
                </p:cNvPr>
                <p:cNvSpPr>
                  <a:spLocks/>
                </p:cNvSpPr>
                <p:nvPr/>
              </p:nvSpPr>
              <p:spPr bwMode="auto">
                <a:xfrm>
                  <a:off x="1213" y="259"/>
                  <a:ext cx="35" cy="12"/>
                </a:xfrm>
                <a:custGeom>
                  <a:avLst/>
                  <a:gdLst>
                    <a:gd name="T0" fmla="*/ 34 w 35"/>
                    <a:gd name="T1" fmla="*/ 2 h 12"/>
                    <a:gd name="T2" fmla="*/ 34 w 35"/>
                    <a:gd name="T3" fmla="*/ 3 h 12"/>
                    <a:gd name="T4" fmla="*/ 33 w 35"/>
                    <a:gd name="T5" fmla="*/ 3 h 12"/>
                    <a:gd name="T6" fmla="*/ 33 w 35"/>
                    <a:gd name="T7" fmla="*/ 3 h 12"/>
                    <a:gd name="T8" fmla="*/ 32 w 35"/>
                    <a:gd name="T9" fmla="*/ 4 h 12"/>
                    <a:gd name="T10" fmla="*/ 30 w 35"/>
                    <a:gd name="T11" fmla="*/ 4 h 12"/>
                    <a:gd name="T12" fmla="*/ 29 w 35"/>
                    <a:gd name="T13" fmla="*/ 5 h 12"/>
                    <a:gd name="T14" fmla="*/ 27 w 35"/>
                    <a:gd name="T15" fmla="*/ 5 h 12"/>
                    <a:gd name="T16" fmla="*/ 25 w 35"/>
                    <a:gd name="T17" fmla="*/ 6 h 12"/>
                    <a:gd name="T18" fmla="*/ 23 w 35"/>
                    <a:gd name="T19" fmla="*/ 6 h 12"/>
                    <a:gd name="T20" fmla="*/ 20 w 35"/>
                    <a:gd name="T21" fmla="*/ 6 h 12"/>
                    <a:gd name="T22" fmla="*/ 18 w 35"/>
                    <a:gd name="T23" fmla="*/ 6 h 12"/>
                    <a:gd name="T24" fmla="*/ 15 w 35"/>
                    <a:gd name="T25" fmla="*/ 5 h 12"/>
                    <a:gd name="T26" fmla="*/ 13 w 35"/>
                    <a:gd name="T27" fmla="*/ 5 h 12"/>
                    <a:gd name="T28" fmla="*/ 10 w 35"/>
                    <a:gd name="T29" fmla="*/ 4 h 12"/>
                    <a:gd name="T30" fmla="*/ 7 w 35"/>
                    <a:gd name="T31" fmla="*/ 2 h 12"/>
                    <a:gd name="T32" fmla="*/ 4 w 35"/>
                    <a:gd name="T33" fmla="*/ 0 h 12"/>
                    <a:gd name="T34" fmla="*/ 0 w 35"/>
                    <a:gd name="T35" fmla="*/ 10 h 12"/>
                    <a:gd name="T36" fmla="*/ 0 w 35"/>
                    <a:gd name="T37" fmla="*/ 10 h 12"/>
                    <a:gd name="T38" fmla="*/ 1 w 35"/>
                    <a:gd name="T39" fmla="*/ 11 h 12"/>
                    <a:gd name="T40" fmla="*/ 2 w 35"/>
                    <a:gd name="T41" fmla="*/ 11 h 12"/>
                    <a:gd name="T42" fmla="*/ 3 w 35"/>
                    <a:gd name="T43" fmla="*/ 11 h 12"/>
                    <a:gd name="T44" fmla="*/ 5 w 35"/>
                    <a:gd name="T45" fmla="*/ 12 h 12"/>
                    <a:gd name="T46" fmla="*/ 7 w 35"/>
                    <a:gd name="T47" fmla="*/ 12 h 12"/>
                    <a:gd name="T48" fmla="*/ 9 w 35"/>
                    <a:gd name="T49" fmla="*/ 12 h 12"/>
                    <a:gd name="T50" fmla="*/ 11 w 35"/>
                    <a:gd name="T51" fmla="*/ 12 h 12"/>
                    <a:gd name="T52" fmla="*/ 14 w 35"/>
                    <a:gd name="T53" fmla="*/ 12 h 12"/>
                    <a:gd name="T54" fmla="*/ 17 w 35"/>
                    <a:gd name="T55" fmla="*/ 12 h 12"/>
                    <a:gd name="T56" fmla="*/ 19 w 35"/>
                    <a:gd name="T57" fmla="*/ 12 h 12"/>
                    <a:gd name="T58" fmla="*/ 23 w 35"/>
                    <a:gd name="T59" fmla="*/ 11 h 12"/>
                    <a:gd name="T60" fmla="*/ 25 w 35"/>
                    <a:gd name="T61" fmla="*/ 10 h 12"/>
                    <a:gd name="T62" fmla="*/ 29 w 35"/>
                    <a:gd name="T63" fmla="*/ 9 h 12"/>
                    <a:gd name="T64" fmla="*/ 32 w 35"/>
                    <a:gd name="T65" fmla="*/ 8 h 12"/>
                    <a:gd name="T66" fmla="*/ 35 w 35"/>
                    <a:gd name="T67" fmla="*/ 6 h 12"/>
                    <a:gd name="T68" fmla="*/ 34 w 35"/>
                    <a:gd name="T69" fmla="*/ 2 h 1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5" h="12">
                      <a:moveTo>
                        <a:pt x="34" y="2"/>
                      </a:moveTo>
                      <a:lnTo>
                        <a:pt x="34" y="3"/>
                      </a:lnTo>
                      <a:lnTo>
                        <a:pt x="33" y="3"/>
                      </a:lnTo>
                      <a:lnTo>
                        <a:pt x="32" y="4"/>
                      </a:lnTo>
                      <a:lnTo>
                        <a:pt x="30" y="4"/>
                      </a:lnTo>
                      <a:lnTo>
                        <a:pt x="29" y="5"/>
                      </a:lnTo>
                      <a:lnTo>
                        <a:pt x="27" y="5"/>
                      </a:lnTo>
                      <a:lnTo>
                        <a:pt x="25" y="6"/>
                      </a:lnTo>
                      <a:lnTo>
                        <a:pt x="23" y="6"/>
                      </a:lnTo>
                      <a:lnTo>
                        <a:pt x="20" y="6"/>
                      </a:lnTo>
                      <a:lnTo>
                        <a:pt x="18" y="6"/>
                      </a:lnTo>
                      <a:lnTo>
                        <a:pt x="15" y="5"/>
                      </a:lnTo>
                      <a:lnTo>
                        <a:pt x="13" y="5"/>
                      </a:lnTo>
                      <a:lnTo>
                        <a:pt x="10" y="4"/>
                      </a:lnTo>
                      <a:lnTo>
                        <a:pt x="7" y="2"/>
                      </a:lnTo>
                      <a:lnTo>
                        <a:pt x="4" y="0"/>
                      </a:lnTo>
                      <a:lnTo>
                        <a:pt x="0" y="10"/>
                      </a:lnTo>
                      <a:lnTo>
                        <a:pt x="1" y="11"/>
                      </a:lnTo>
                      <a:lnTo>
                        <a:pt x="2" y="11"/>
                      </a:lnTo>
                      <a:lnTo>
                        <a:pt x="3" y="11"/>
                      </a:lnTo>
                      <a:lnTo>
                        <a:pt x="5" y="12"/>
                      </a:lnTo>
                      <a:lnTo>
                        <a:pt x="7" y="12"/>
                      </a:lnTo>
                      <a:lnTo>
                        <a:pt x="9" y="12"/>
                      </a:lnTo>
                      <a:lnTo>
                        <a:pt x="11" y="12"/>
                      </a:lnTo>
                      <a:lnTo>
                        <a:pt x="14" y="12"/>
                      </a:lnTo>
                      <a:lnTo>
                        <a:pt x="17" y="12"/>
                      </a:lnTo>
                      <a:lnTo>
                        <a:pt x="19" y="12"/>
                      </a:lnTo>
                      <a:lnTo>
                        <a:pt x="23" y="11"/>
                      </a:lnTo>
                      <a:lnTo>
                        <a:pt x="25" y="10"/>
                      </a:lnTo>
                      <a:lnTo>
                        <a:pt x="29" y="9"/>
                      </a:lnTo>
                      <a:lnTo>
                        <a:pt x="32" y="8"/>
                      </a:lnTo>
                      <a:lnTo>
                        <a:pt x="35" y="6"/>
                      </a:lnTo>
                      <a:lnTo>
                        <a:pt x="34"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613" name="Group 612">
                <a:extLst>
                  <a:ext uri="{FF2B5EF4-FFF2-40B4-BE49-F238E27FC236}">
                    <a16:creationId xmlns:a16="http://schemas.microsoft.com/office/drawing/2014/main" id="{474483AD-05BB-45FE-ABC5-3BDEFAB94969}"/>
                  </a:ext>
                </a:extLst>
              </p:cNvPr>
              <p:cNvGrpSpPr>
                <a:grpSpLocks noChangeAspect="1"/>
              </p:cNvGrpSpPr>
              <p:nvPr/>
            </p:nvGrpSpPr>
            <p:grpSpPr>
              <a:xfrm>
                <a:off x="1770449" y="144775"/>
                <a:ext cx="174930" cy="329184"/>
                <a:chOff x="3856975" y="941907"/>
                <a:chExt cx="595423" cy="1383485"/>
              </a:xfrm>
              <a:solidFill>
                <a:srgbClr val="FF7C80"/>
              </a:solidFill>
            </p:grpSpPr>
            <p:sp>
              <p:nvSpPr>
                <p:cNvPr id="652" name="Oval 651">
                  <a:extLst>
                    <a:ext uri="{FF2B5EF4-FFF2-40B4-BE49-F238E27FC236}">
                      <a16:creationId xmlns:a16="http://schemas.microsoft.com/office/drawing/2014/main" id="{43ABF7B9-29EA-49A4-95C0-ACAFA8BE4114}"/>
                    </a:ext>
                  </a:extLst>
                </p:cNvPr>
                <p:cNvSpPr>
                  <a:spLocks noChangeAspect="1"/>
                </p:cNvSpPr>
                <p:nvPr/>
              </p:nvSpPr>
              <p:spPr>
                <a:xfrm>
                  <a:off x="3967976" y="941907"/>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400" dirty="0">
                    <a:latin typeface="Calibri" panose="020F0502020204030204" pitchFamily="34" charset="0"/>
                    <a:cs typeface="Calibri" panose="020F0502020204030204" pitchFamily="34" charset="0"/>
                  </a:endParaRPr>
                </a:p>
              </p:txBody>
            </p:sp>
            <p:sp>
              <p:nvSpPr>
                <p:cNvPr id="653" name="Rectangle: Rounded Corners 652">
                  <a:extLst>
                    <a:ext uri="{FF2B5EF4-FFF2-40B4-BE49-F238E27FC236}">
                      <a16:creationId xmlns:a16="http://schemas.microsoft.com/office/drawing/2014/main" id="{BDFF57F6-F24A-47DE-8CD7-9CFB6A6321F9}"/>
                    </a:ext>
                  </a:extLst>
                </p:cNvPr>
                <p:cNvSpPr/>
                <p:nvPr/>
              </p:nvSpPr>
              <p:spPr>
                <a:xfrm>
                  <a:off x="3923810" y="1593872"/>
                  <a:ext cx="158193" cy="7315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400" dirty="0">
                    <a:latin typeface="Calibri" panose="020F0502020204030204" pitchFamily="34" charset="0"/>
                    <a:cs typeface="Calibri" panose="020F0502020204030204" pitchFamily="34" charset="0"/>
                  </a:endParaRPr>
                </a:p>
              </p:txBody>
            </p:sp>
            <p:sp>
              <p:nvSpPr>
                <p:cNvPr id="654" name="Rectangle: Rounded Corners 653">
                  <a:extLst>
                    <a:ext uri="{FF2B5EF4-FFF2-40B4-BE49-F238E27FC236}">
                      <a16:creationId xmlns:a16="http://schemas.microsoft.com/office/drawing/2014/main" id="{72B7E0F2-204A-44CB-BA53-347F2F6A80B3}"/>
                    </a:ext>
                  </a:extLst>
                </p:cNvPr>
                <p:cNvSpPr/>
                <p:nvPr/>
              </p:nvSpPr>
              <p:spPr>
                <a:xfrm>
                  <a:off x="4219770" y="1593872"/>
                  <a:ext cx="158193" cy="7315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400" dirty="0">
                    <a:latin typeface="Calibri" panose="020F0502020204030204" pitchFamily="34" charset="0"/>
                    <a:cs typeface="Calibri" panose="020F0502020204030204" pitchFamily="34" charset="0"/>
                  </a:endParaRPr>
                </a:p>
              </p:txBody>
            </p:sp>
            <p:sp>
              <p:nvSpPr>
                <p:cNvPr id="655" name="Rectangle: Rounded Corners 654">
                  <a:extLst>
                    <a:ext uri="{FF2B5EF4-FFF2-40B4-BE49-F238E27FC236}">
                      <a16:creationId xmlns:a16="http://schemas.microsoft.com/office/drawing/2014/main" id="{5880AFFD-EB2E-4A1C-A569-8CB8D3BE0F09}"/>
                    </a:ext>
                  </a:extLst>
                </p:cNvPr>
                <p:cNvSpPr/>
                <p:nvPr/>
              </p:nvSpPr>
              <p:spPr>
                <a:xfrm>
                  <a:off x="3856975" y="1312112"/>
                  <a:ext cx="595423" cy="5804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400" dirty="0">
                    <a:latin typeface="Calibri" panose="020F0502020204030204" pitchFamily="34" charset="0"/>
                    <a:cs typeface="Calibri" panose="020F0502020204030204" pitchFamily="34" charset="0"/>
                  </a:endParaRPr>
                </a:p>
              </p:txBody>
            </p:sp>
          </p:grpSp>
          <p:grpSp>
            <p:nvGrpSpPr>
              <p:cNvPr id="3218" name="Group 2120">
                <a:extLst>
                  <a:ext uri="{FF2B5EF4-FFF2-40B4-BE49-F238E27FC236}">
                    <a16:creationId xmlns:a16="http://schemas.microsoft.com/office/drawing/2014/main" id="{96CC8A05-08B8-4259-BEEE-D626FD9F0608}"/>
                  </a:ext>
                </a:extLst>
              </p:cNvPr>
              <p:cNvGrpSpPr>
                <a:grpSpLocks noChangeAspect="1"/>
              </p:cNvGrpSpPr>
              <p:nvPr/>
            </p:nvGrpSpPr>
            <p:grpSpPr bwMode="auto">
              <a:xfrm flipH="1">
                <a:off x="1973134" y="253678"/>
                <a:ext cx="458783" cy="214316"/>
                <a:chOff x="1033" y="169"/>
                <a:chExt cx="289" cy="135"/>
              </a:xfrm>
            </p:grpSpPr>
            <p:sp>
              <p:nvSpPr>
                <p:cNvPr id="3219" name="AutoShape 2119">
                  <a:extLst>
                    <a:ext uri="{FF2B5EF4-FFF2-40B4-BE49-F238E27FC236}">
                      <a16:creationId xmlns:a16="http://schemas.microsoft.com/office/drawing/2014/main" id="{BECCD2AA-8A36-453B-BEB1-416EBC571DB6}"/>
                    </a:ext>
                  </a:extLst>
                </p:cNvPr>
                <p:cNvSpPr>
                  <a:spLocks noChangeAspect="1" noChangeArrowheads="1" noTextEdit="1"/>
                </p:cNvSpPr>
                <p:nvPr/>
              </p:nvSpPr>
              <p:spPr bwMode="auto">
                <a:xfrm>
                  <a:off x="1033" y="169"/>
                  <a:ext cx="287"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20" name="Freeform 2121">
                  <a:extLst>
                    <a:ext uri="{FF2B5EF4-FFF2-40B4-BE49-F238E27FC236}">
                      <a16:creationId xmlns:a16="http://schemas.microsoft.com/office/drawing/2014/main" id="{A8112A0D-0687-4B96-91E7-CB3BF4738EDA}"/>
                    </a:ext>
                  </a:extLst>
                </p:cNvPr>
                <p:cNvSpPr>
                  <a:spLocks/>
                </p:cNvSpPr>
                <p:nvPr/>
              </p:nvSpPr>
              <p:spPr bwMode="auto">
                <a:xfrm>
                  <a:off x="1113" y="249"/>
                  <a:ext cx="199" cy="45"/>
                </a:xfrm>
                <a:custGeom>
                  <a:avLst/>
                  <a:gdLst>
                    <a:gd name="T0" fmla="*/ 199 w 199"/>
                    <a:gd name="T1" fmla="*/ 25 h 45"/>
                    <a:gd name="T2" fmla="*/ 196 w 199"/>
                    <a:gd name="T3" fmla="*/ 28 h 45"/>
                    <a:gd name="T4" fmla="*/ 191 w 199"/>
                    <a:gd name="T5" fmla="*/ 31 h 45"/>
                    <a:gd name="T6" fmla="*/ 185 w 199"/>
                    <a:gd name="T7" fmla="*/ 34 h 45"/>
                    <a:gd name="T8" fmla="*/ 176 w 199"/>
                    <a:gd name="T9" fmla="*/ 37 h 45"/>
                    <a:gd name="T10" fmla="*/ 167 w 199"/>
                    <a:gd name="T11" fmla="*/ 39 h 45"/>
                    <a:gd name="T12" fmla="*/ 155 w 199"/>
                    <a:gd name="T13" fmla="*/ 41 h 45"/>
                    <a:gd name="T14" fmla="*/ 143 w 199"/>
                    <a:gd name="T15" fmla="*/ 43 h 45"/>
                    <a:gd name="T16" fmla="*/ 129 w 199"/>
                    <a:gd name="T17" fmla="*/ 44 h 45"/>
                    <a:gd name="T18" fmla="*/ 115 w 199"/>
                    <a:gd name="T19" fmla="*/ 45 h 45"/>
                    <a:gd name="T20" fmla="*/ 100 w 199"/>
                    <a:gd name="T21" fmla="*/ 45 h 45"/>
                    <a:gd name="T22" fmla="*/ 84 w 199"/>
                    <a:gd name="T23" fmla="*/ 45 h 45"/>
                    <a:gd name="T24" fmla="*/ 70 w 199"/>
                    <a:gd name="T25" fmla="*/ 44 h 45"/>
                    <a:gd name="T26" fmla="*/ 57 w 199"/>
                    <a:gd name="T27" fmla="*/ 43 h 45"/>
                    <a:gd name="T28" fmla="*/ 44 w 199"/>
                    <a:gd name="T29" fmla="*/ 41 h 45"/>
                    <a:gd name="T30" fmla="*/ 33 w 199"/>
                    <a:gd name="T31" fmla="*/ 39 h 45"/>
                    <a:gd name="T32" fmla="*/ 23 w 199"/>
                    <a:gd name="T33" fmla="*/ 37 h 45"/>
                    <a:gd name="T34" fmla="*/ 15 w 199"/>
                    <a:gd name="T35" fmla="*/ 34 h 45"/>
                    <a:gd name="T36" fmla="*/ 8 w 199"/>
                    <a:gd name="T37" fmla="*/ 31 h 45"/>
                    <a:gd name="T38" fmla="*/ 3 w 199"/>
                    <a:gd name="T39" fmla="*/ 28 h 45"/>
                    <a:gd name="T40" fmla="*/ 1 w 199"/>
                    <a:gd name="T41" fmla="*/ 25 h 45"/>
                    <a:gd name="T42" fmla="*/ 0 w 199"/>
                    <a:gd name="T43" fmla="*/ 22 h 45"/>
                    <a:gd name="T44" fmla="*/ 2 w 199"/>
                    <a:gd name="T45" fmla="*/ 18 h 45"/>
                    <a:gd name="T46" fmla="*/ 6 w 199"/>
                    <a:gd name="T47" fmla="*/ 15 h 45"/>
                    <a:gd name="T48" fmla="*/ 12 w 199"/>
                    <a:gd name="T49" fmla="*/ 12 h 45"/>
                    <a:gd name="T50" fmla="*/ 20 w 199"/>
                    <a:gd name="T51" fmla="*/ 9 h 45"/>
                    <a:gd name="T52" fmla="*/ 29 w 199"/>
                    <a:gd name="T53" fmla="*/ 7 h 45"/>
                    <a:gd name="T54" fmla="*/ 40 w 199"/>
                    <a:gd name="T55" fmla="*/ 5 h 45"/>
                    <a:gd name="T56" fmla="*/ 52 w 199"/>
                    <a:gd name="T57" fmla="*/ 3 h 45"/>
                    <a:gd name="T58" fmla="*/ 65 w 199"/>
                    <a:gd name="T59" fmla="*/ 1 h 45"/>
                    <a:gd name="T60" fmla="*/ 80 w 199"/>
                    <a:gd name="T61" fmla="*/ 1 h 45"/>
                    <a:gd name="T62" fmla="*/ 95 w 199"/>
                    <a:gd name="T63" fmla="*/ 0 h 45"/>
                    <a:gd name="T64" fmla="*/ 110 w 199"/>
                    <a:gd name="T65" fmla="*/ 0 h 45"/>
                    <a:gd name="T66" fmla="*/ 125 w 199"/>
                    <a:gd name="T67" fmla="*/ 1 h 45"/>
                    <a:gd name="T68" fmla="*/ 138 w 199"/>
                    <a:gd name="T69" fmla="*/ 2 h 45"/>
                    <a:gd name="T70" fmla="*/ 151 w 199"/>
                    <a:gd name="T71" fmla="*/ 3 h 45"/>
                    <a:gd name="T72" fmla="*/ 163 w 199"/>
                    <a:gd name="T73" fmla="*/ 5 h 45"/>
                    <a:gd name="T74" fmla="*/ 173 w 199"/>
                    <a:gd name="T75" fmla="*/ 8 h 45"/>
                    <a:gd name="T76" fmla="*/ 182 w 199"/>
                    <a:gd name="T77" fmla="*/ 10 h 45"/>
                    <a:gd name="T78" fmla="*/ 189 w 199"/>
                    <a:gd name="T79" fmla="*/ 13 h 45"/>
                    <a:gd name="T80" fmla="*/ 195 w 199"/>
                    <a:gd name="T81" fmla="*/ 16 h 45"/>
                    <a:gd name="T82" fmla="*/ 198 w 199"/>
                    <a:gd name="T83" fmla="*/ 19 h 45"/>
                    <a:gd name="T84" fmla="*/ 199 w 199"/>
                    <a:gd name="T85" fmla="*/ 23 h 4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99" h="45">
                      <a:moveTo>
                        <a:pt x="199" y="23"/>
                      </a:moveTo>
                      <a:lnTo>
                        <a:pt x="199" y="24"/>
                      </a:lnTo>
                      <a:lnTo>
                        <a:pt x="199" y="25"/>
                      </a:lnTo>
                      <a:lnTo>
                        <a:pt x="198" y="26"/>
                      </a:lnTo>
                      <a:lnTo>
                        <a:pt x="197" y="27"/>
                      </a:lnTo>
                      <a:lnTo>
                        <a:pt x="196" y="28"/>
                      </a:lnTo>
                      <a:lnTo>
                        <a:pt x="195" y="29"/>
                      </a:lnTo>
                      <a:lnTo>
                        <a:pt x="193" y="30"/>
                      </a:lnTo>
                      <a:lnTo>
                        <a:pt x="191" y="31"/>
                      </a:lnTo>
                      <a:lnTo>
                        <a:pt x="189" y="33"/>
                      </a:lnTo>
                      <a:lnTo>
                        <a:pt x="187" y="33"/>
                      </a:lnTo>
                      <a:lnTo>
                        <a:pt x="185" y="34"/>
                      </a:lnTo>
                      <a:lnTo>
                        <a:pt x="182" y="35"/>
                      </a:lnTo>
                      <a:lnTo>
                        <a:pt x="179" y="36"/>
                      </a:lnTo>
                      <a:lnTo>
                        <a:pt x="176" y="37"/>
                      </a:lnTo>
                      <a:lnTo>
                        <a:pt x="173" y="38"/>
                      </a:lnTo>
                      <a:lnTo>
                        <a:pt x="170" y="39"/>
                      </a:lnTo>
                      <a:lnTo>
                        <a:pt x="167" y="39"/>
                      </a:lnTo>
                      <a:lnTo>
                        <a:pt x="163" y="40"/>
                      </a:lnTo>
                      <a:lnTo>
                        <a:pt x="159" y="41"/>
                      </a:lnTo>
                      <a:lnTo>
                        <a:pt x="155" y="41"/>
                      </a:lnTo>
                      <a:lnTo>
                        <a:pt x="151" y="42"/>
                      </a:lnTo>
                      <a:lnTo>
                        <a:pt x="147" y="43"/>
                      </a:lnTo>
                      <a:lnTo>
                        <a:pt x="143" y="43"/>
                      </a:lnTo>
                      <a:lnTo>
                        <a:pt x="138" y="43"/>
                      </a:lnTo>
                      <a:lnTo>
                        <a:pt x="134" y="44"/>
                      </a:lnTo>
                      <a:lnTo>
                        <a:pt x="129" y="44"/>
                      </a:lnTo>
                      <a:lnTo>
                        <a:pt x="125" y="45"/>
                      </a:lnTo>
                      <a:lnTo>
                        <a:pt x="120" y="45"/>
                      </a:lnTo>
                      <a:lnTo>
                        <a:pt x="115" y="45"/>
                      </a:lnTo>
                      <a:lnTo>
                        <a:pt x="110" y="45"/>
                      </a:lnTo>
                      <a:lnTo>
                        <a:pt x="105" y="45"/>
                      </a:lnTo>
                      <a:lnTo>
                        <a:pt x="100" y="45"/>
                      </a:lnTo>
                      <a:lnTo>
                        <a:pt x="95" y="45"/>
                      </a:lnTo>
                      <a:lnTo>
                        <a:pt x="89" y="45"/>
                      </a:lnTo>
                      <a:lnTo>
                        <a:pt x="84" y="45"/>
                      </a:lnTo>
                      <a:lnTo>
                        <a:pt x="80" y="45"/>
                      </a:lnTo>
                      <a:lnTo>
                        <a:pt x="75" y="45"/>
                      </a:lnTo>
                      <a:lnTo>
                        <a:pt x="70" y="44"/>
                      </a:lnTo>
                      <a:lnTo>
                        <a:pt x="65" y="44"/>
                      </a:lnTo>
                      <a:lnTo>
                        <a:pt x="61" y="43"/>
                      </a:lnTo>
                      <a:lnTo>
                        <a:pt x="57" y="43"/>
                      </a:lnTo>
                      <a:lnTo>
                        <a:pt x="52" y="43"/>
                      </a:lnTo>
                      <a:lnTo>
                        <a:pt x="48" y="42"/>
                      </a:lnTo>
                      <a:lnTo>
                        <a:pt x="44" y="41"/>
                      </a:lnTo>
                      <a:lnTo>
                        <a:pt x="40" y="41"/>
                      </a:lnTo>
                      <a:lnTo>
                        <a:pt x="36" y="40"/>
                      </a:lnTo>
                      <a:lnTo>
                        <a:pt x="33" y="39"/>
                      </a:lnTo>
                      <a:lnTo>
                        <a:pt x="29" y="39"/>
                      </a:lnTo>
                      <a:lnTo>
                        <a:pt x="26" y="38"/>
                      </a:lnTo>
                      <a:lnTo>
                        <a:pt x="23" y="37"/>
                      </a:lnTo>
                      <a:lnTo>
                        <a:pt x="20" y="36"/>
                      </a:lnTo>
                      <a:lnTo>
                        <a:pt x="17" y="35"/>
                      </a:lnTo>
                      <a:lnTo>
                        <a:pt x="15" y="34"/>
                      </a:lnTo>
                      <a:lnTo>
                        <a:pt x="12" y="33"/>
                      </a:lnTo>
                      <a:lnTo>
                        <a:pt x="10" y="33"/>
                      </a:lnTo>
                      <a:lnTo>
                        <a:pt x="8" y="31"/>
                      </a:lnTo>
                      <a:lnTo>
                        <a:pt x="6" y="30"/>
                      </a:lnTo>
                      <a:lnTo>
                        <a:pt x="5" y="29"/>
                      </a:lnTo>
                      <a:lnTo>
                        <a:pt x="3" y="28"/>
                      </a:lnTo>
                      <a:lnTo>
                        <a:pt x="2" y="27"/>
                      </a:lnTo>
                      <a:lnTo>
                        <a:pt x="1" y="26"/>
                      </a:lnTo>
                      <a:lnTo>
                        <a:pt x="1" y="25"/>
                      </a:lnTo>
                      <a:lnTo>
                        <a:pt x="0" y="24"/>
                      </a:lnTo>
                      <a:lnTo>
                        <a:pt x="0" y="23"/>
                      </a:lnTo>
                      <a:lnTo>
                        <a:pt x="0" y="22"/>
                      </a:lnTo>
                      <a:lnTo>
                        <a:pt x="1" y="20"/>
                      </a:lnTo>
                      <a:lnTo>
                        <a:pt x="1" y="19"/>
                      </a:lnTo>
                      <a:lnTo>
                        <a:pt x="2" y="18"/>
                      </a:lnTo>
                      <a:lnTo>
                        <a:pt x="3" y="17"/>
                      </a:lnTo>
                      <a:lnTo>
                        <a:pt x="5" y="16"/>
                      </a:lnTo>
                      <a:lnTo>
                        <a:pt x="6" y="15"/>
                      </a:lnTo>
                      <a:lnTo>
                        <a:pt x="8" y="14"/>
                      </a:lnTo>
                      <a:lnTo>
                        <a:pt x="10" y="13"/>
                      </a:lnTo>
                      <a:lnTo>
                        <a:pt x="12" y="12"/>
                      </a:lnTo>
                      <a:lnTo>
                        <a:pt x="15" y="11"/>
                      </a:lnTo>
                      <a:lnTo>
                        <a:pt x="17" y="10"/>
                      </a:lnTo>
                      <a:lnTo>
                        <a:pt x="20" y="9"/>
                      </a:lnTo>
                      <a:lnTo>
                        <a:pt x="23" y="8"/>
                      </a:lnTo>
                      <a:lnTo>
                        <a:pt x="26" y="8"/>
                      </a:lnTo>
                      <a:lnTo>
                        <a:pt x="29" y="7"/>
                      </a:lnTo>
                      <a:lnTo>
                        <a:pt x="33" y="6"/>
                      </a:lnTo>
                      <a:lnTo>
                        <a:pt x="36" y="5"/>
                      </a:lnTo>
                      <a:lnTo>
                        <a:pt x="40" y="5"/>
                      </a:lnTo>
                      <a:lnTo>
                        <a:pt x="44" y="4"/>
                      </a:lnTo>
                      <a:lnTo>
                        <a:pt x="48" y="3"/>
                      </a:lnTo>
                      <a:lnTo>
                        <a:pt x="52" y="3"/>
                      </a:lnTo>
                      <a:lnTo>
                        <a:pt x="57" y="2"/>
                      </a:lnTo>
                      <a:lnTo>
                        <a:pt x="61" y="2"/>
                      </a:lnTo>
                      <a:lnTo>
                        <a:pt x="65" y="1"/>
                      </a:lnTo>
                      <a:lnTo>
                        <a:pt x="70" y="1"/>
                      </a:lnTo>
                      <a:lnTo>
                        <a:pt x="75" y="1"/>
                      </a:lnTo>
                      <a:lnTo>
                        <a:pt x="80" y="1"/>
                      </a:lnTo>
                      <a:lnTo>
                        <a:pt x="84" y="0"/>
                      </a:lnTo>
                      <a:lnTo>
                        <a:pt x="89" y="0"/>
                      </a:lnTo>
                      <a:lnTo>
                        <a:pt x="95" y="0"/>
                      </a:lnTo>
                      <a:lnTo>
                        <a:pt x="100" y="0"/>
                      </a:lnTo>
                      <a:lnTo>
                        <a:pt x="105" y="0"/>
                      </a:lnTo>
                      <a:lnTo>
                        <a:pt x="110" y="0"/>
                      </a:lnTo>
                      <a:lnTo>
                        <a:pt x="115" y="0"/>
                      </a:lnTo>
                      <a:lnTo>
                        <a:pt x="120" y="1"/>
                      </a:lnTo>
                      <a:lnTo>
                        <a:pt x="125" y="1"/>
                      </a:lnTo>
                      <a:lnTo>
                        <a:pt x="129" y="1"/>
                      </a:lnTo>
                      <a:lnTo>
                        <a:pt x="134" y="1"/>
                      </a:lnTo>
                      <a:lnTo>
                        <a:pt x="138" y="2"/>
                      </a:lnTo>
                      <a:lnTo>
                        <a:pt x="143" y="2"/>
                      </a:lnTo>
                      <a:lnTo>
                        <a:pt x="147" y="3"/>
                      </a:lnTo>
                      <a:lnTo>
                        <a:pt x="151" y="3"/>
                      </a:lnTo>
                      <a:lnTo>
                        <a:pt x="155" y="4"/>
                      </a:lnTo>
                      <a:lnTo>
                        <a:pt x="159" y="5"/>
                      </a:lnTo>
                      <a:lnTo>
                        <a:pt x="163" y="5"/>
                      </a:lnTo>
                      <a:lnTo>
                        <a:pt x="167" y="6"/>
                      </a:lnTo>
                      <a:lnTo>
                        <a:pt x="170" y="7"/>
                      </a:lnTo>
                      <a:lnTo>
                        <a:pt x="173" y="8"/>
                      </a:lnTo>
                      <a:lnTo>
                        <a:pt x="176" y="8"/>
                      </a:lnTo>
                      <a:lnTo>
                        <a:pt x="179" y="9"/>
                      </a:lnTo>
                      <a:lnTo>
                        <a:pt x="182" y="10"/>
                      </a:lnTo>
                      <a:lnTo>
                        <a:pt x="185" y="11"/>
                      </a:lnTo>
                      <a:lnTo>
                        <a:pt x="187" y="12"/>
                      </a:lnTo>
                      <a:lnTo>
                        <a:pt x="189" y="13"/>
                      </a:lnTo>
                      <a:lnTo>
                        <a:pt x="191" y="14"/>
                      </a:lnTo>
                      <a:lnTo>
                        <a:pt x="193" y="15"/>
                      </a:lnTo>
                      <a:lnTo>
                        <a:pt x="195" y="16"/>
                      </a:lnTo>
                      <a:lnTo>
                        <a:pt x="196" y="17"/>
                      </a:lnTo>
                      <a:lnTo>
                        <a:pt x="197" y="18"/>
                      </a:lnTo>
                      <a:lnTo>
                        <a:pt x="198" y="19"/>
                      </a:lnTo>
                      <a:lnTo>
                        <a:pt x="199" y="20"/>
                      </a:lnTo>
                      <a:lnTo>
                        <a:pt x="199" y="22"/>
                      </a:lnTo>
                      <a:lnTo>
                        <a:pt x="199"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21" name="Freeform 2122">
                  <a:extLst>
                    <a:ext uri="{FF2B5EF4-FFF2-40B4-BE49-F238E27FC236}">
                      <a16:creationId xmlns:a16="http://schemas.microsoft.com/office/drawing/2014/main" id="{DAD1471F-6183-471D-A59A-BE6C432A9701}"/>
                    </a:ext>
                  </a:extLst>
                </p:cNvPr>
                <p:cNvSpPr>
                  <a:spLocks/>
                </p:cNvSpPr>
                <p:nvPr/>
              </p:nvSpPr>
              <p:spPr bwMode="auto">
                <a:xfrm>
                  <a:off x="1117" y="250"/>
                  <a:ext cx="192" cy="42"/>
                </a:xfrm>
                <a:custGeom>
                  <a:avLst/>
                  <a:gdLst>
                    <a:gd name="T0" fmla="*/ 191 w 192"/>
                    <a:gd name="T1" fmla="*/ 23 h 42"/>
                    <a:gd name="T2" fmla="*/ 189 w 192"/>
                    <a:gd name="T3" fmla="*/ 26 h 42"/>
                    <a:gd name="T4" fmla="*/ 184 w 192"/>
                    <a:gd name="T5" fmla="*/ 29 h 42"/>
                    <a:gd name="T6" fmla="*/ 178 w 192"/>
                    <a:gd name="T7" fmla="*/ 32 h 42"/>
                    <a:gd name="T8" fmla="*/ 170 w 192"/>
                    <a:gd name="T9" fmla="*/ 34 h 42"/>
                    <a:gd name="T10" fmla="*/ 160 w 192"/>
                    <a:gd name="T11" fmla="*/ 36 h 42"/>
                    <a:gd name="T12" fmla="*/ 149 w 192"/>
                    <a:gd name="T13" fmla="*/ 38 h 42"/>
                    <a:gd name="T14" fmla="*/ 137 w 192"/>
                    <a:gd name="T15" fmla="*/ 40 h 42"/>
                    <a:gd name="T16" fmla="*/ 124 w 192"/>
                    <a:gd name="T17" fmla="*/ 41 h 42"/>
                    <a:gd name="T18" fmla="*/ 110 w 192"/>
                    <a:gd name="T19" fmla="*/ 41 h 42"/>
                    <a:gd name="T20" fmla="*/ 96 w 192"/>
                    <a:gd name="T21" fmla="*/ 42 h 42"/>
                    <a:gd name="T22" fmla="*/ 81 w 192"/>
                    <a:gd name="T23" fmla="*/ 41 h 42"/>
                    <a:gd name="T24" fmla="*/ 67 w 192"/>
                    <a:gd name="T25" fmla="*/ 41 h 42"/>
                    <a:gd name="T26" fmla="*/ 54 w 192"/>
                    <a:gd name="T27" fmla="*/ 40 h 42"/>
                    <a:gd name="T28" fmla="*/ 42 w 192"/>
                    <a:gd name="T29" fmla="*/ 38 h 42"/>
                    <a:gd name="T30" fmla="*/ 31 w 192"/>
                    <a:gd name="T31" fmla="*/ 36 h 42"/>
                    <a:gd name="T32" fmla="*/ 22 w 192"/>
                    <a:gd name="T33" fmla="*/ 34 h 42"/>
                    <a:gd name="T34" fmla="*/ 14 w 192"/>
                    <a:gd name="T35" fmla="*/ 32 h 42"/>
                    <a:gd name="T36" fmla="*/ 7 w 192"/>
                    <a:gd name="T37" fmla="*/ 29 h 42"/>
                    <a:gd name="T38" fmla="*/ 3 w 192"/>
                    <a:gd name="T39" fmla="*/ 26 h 42"/>
                    <a:gd name="T40" fmla="*/ 0 w 192"/>
                    <a:gd name="T41" fmla="*/ 23 h 42"/>
                    <a:gd name="T42" fmla="*/ 0 w 192"/>
                    <a:gd name="T43" fmla="*/ 20 h 42"/>
                    <a:gd name="T44" fmla="*/ 2 w 192"/>
                    <a:gd name="T45" fmla="*/ 17 h 42"/>
                    <a:gd name="T46" fmla="*/ 5 w 192"/>
                    <a:gd name="T47" fmla="*/ 14 h 42"/>
                    <a:gd name="T48" fmla="*/ 11 w 192"/>
                    <a:gd name="T49" fmla="*/ 11 h 42"/>
                    <a:gd name="T50" fmla="*/ 19 w 192"/>
                    <a:gd name="T51" fmla="*/ 9 h 42"/>
                    <a:gd name="T52" fmla="*/ 28 w 192"/>
                    <a:gd name="T53" fmla="*/ 7 h 42"/>
                    <a:gd name="T54" fmla="*/ 38 w 192"/>
                    <a:gd name="T55" fmla="*/ 5 h 42"/>
                    <a:gd name="T56" fmla="*/ 50 w 192"/>
                    <a:gd name="T57" fmla="*/ 3 h 42"/>
                    <a:gd name="T58" fmla="*/ 63 w 192"/>
                    <a:gd name="T59" fmla="*/ 2 h 42"/>
                    <a:gd name="T60" fmla="*/ 76 w 192"/>
                    <a:gd name="T61" fmla="*/ 1 h 42"/>
                    <a:gd name="T62" fmla="*/ 91 w 192"/>
                    <a:gd name="T63" fmla="*/ 0 h 42"/>
                    <a:gd name="T64" fmla="*/ 105 w 192"/>
                    <a:gd name="T65" fmla="*/ 1 h 42"/>
                    <a:gd name="T66" fmla="*/ 120 w 192"/>
                    <a:gd name="T67" fmla="*/ 1 h 42"/>
                    <a:gd name="T68" fmla="*/ 133 w 192"/>
                    <a:gd name="T69" fmla="*/ 2 h 42"/>
                    <a:gd name="T70" fmla="*/ 145 w 192"/>
                    <a:gd name="T71" fmla="*/ 3 h 42"/>
                    <a:gd name="T72" fmla="*/ 157 w 192"/>
                    <a:gd name="T73" fmla="*/ 5 h 42"/>
                    <a:gd name="T74" fmla="*/ 167 w 192"/>
                    <a:gd name="T75" fmla="*/ 7 h 42"/>
                    <a:gd name="T76" fmla="*/ 175 w 192"/>
                    <a:gd name="T77" fmla="*/ 10 h 42"/>
                    <a:gd name="T78" fmla="*/ 182 w 192"/>
                    <a:gd name="T79" fmla="*/ 12 h 42"/>
                    <a:gd name="T80" fmla="*/ 187 w 192"/>
                    <a:gd name="T81" fmla="*/ 15 h 42"/>
                    <a:gd name="T82" fmla="*/ 191 w 192"/>
                    <a:gd name="T83" fmla="*/ 18 h 42"/>
                    <a:gd name="T84" fmla="*/ 192 w 192"/>
                    <a:gd name="T85" fmla="*/ 21 h 4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92" h="42">
                      <a:moveTo>
                        <a:pt x="192" y="21"/>
                      </a:moveTo>
                      <a:lnTo>
                        <a:pt x="192" y="22"/>
                      </a:lnTo>
                      <a:lnTo>
                        <a:pt x="191" y="23"/>
                      </a:lnTo>
                      <a:lnTo>
                        <a:pt x="191" y="24"/>
                      </a:lnTo>
                      <a:lnTo>
                        <a:pt x="190" y="25"/>
                      </a:lnTo>
                      <a:lnTo>
                        <a:pt x="189" y="26"/>
                      </a:lnTo>
                      <a:lnTo>
                        <a:pt x="187" y="27"/>
                      </a:lnTo>
                      <a:lnTo>
                        <a:pt x="186" y="28"/>
                      </a:lnTo>
                      <a:lnTo>
                        <a:pt x="184" y="29"/>
                      </a:lnTo>
                      <a:lnTo>
                        <a:pt x="182" y="30"/>
                      </a:lnTo>
                      <a:lnTo>
                        <a:pt x="180" y="31"/>
                      </a:lnTo>
                      <a:lnTo>
                        <a:pt x="178" y="32"/>
                      </a:lnTo>
                      <a:lnTo>
                        <a:pt x="175" y="33"/>
                      </a:lnTo>
                      <a:lnTo>
                        <a:pt x="173" y="33"/>
                      </a:lnTo>
                      <a:lnTo>
                        <a:pt x="170" y="34"/>
                      </a:lnTo>
                      <a:lnTo>
                        <a:pt x="167" y="35"/>
                      </a:lnTo>
                      <a:lnTo>
                        <a:pt x="164" y="35"/>
                      </a:lnTo>
                      <a:lnTo>
                        <a:pt x="160" y="36"/>
                      </a:lnTo>
                      <a:lnTo>
                        <a:pt x="157" y="37"/>
                      </a:lnTo>
                      <a:lnTo>
                        <a:pt x="153" y="37"/>
                      </a:lnTo>
                      <a:lnTo>
                        <a:pt x="149" y="38"/>
                      </a:lnTo>
                      <a:lnTo>
                        <a:pt x="145" y="39"/>
                      </a:lnTo>
                      <a:lnTo>
                        <a:pt x="141" y="39"/>
                      </a:lnTo>
                      <a:lnTo>
                        <a:pt x="137" y="40"/>
                      </a:lnTo>
                      <a:lnTo>
                        <a:pt x="133" y="40"/>
                      </a:lnTo>
                      <a:lnTo>
                        <a:pt x="129" y="40"/>
                      </a:lnTo>
                      <a:lnTo>
                        <a:pt x="124" y="41"/>
                      </a:lnTo>
                      <a:lnTo>
                        <a:pt x="120" y="41"/>
                      </a:lnTo>
                      <a:lnTo>
                        <a:pt x="115" y="41"/>
                      </a:lnTo>
                      <a:lnTo>
                        <a:pt x="110" y="41"/>
                      </a:lnTo>
                      <a:lnTo>
                        <a:pt x="105" y="41"/>
                      </a:lnTo>
                      <a:lnTo>
                        <a:pt x="101" y="42"/>
                      </a:lnTo>
                      <a:lnTo>
                        <a:pt x="96" y="42"/>
                      </a:lnTo>
                      <a:lnTo>
                        <a:pt x="91" y="42"/>
                      </a:lnTo>
                      <a:lnTo>
                        <a:pt x="86" y="41"/>
                      </a:lnTo>
                      <a:lnTo>
                        <a:pt x="81" y="41"/>
                      </a:lnTo>
                      <a:lnTo>
                        <a:pt x="76" y="41"/>
                      </a:lnTo>
                      <a:lnTo>
                        <a:pt x="72" y="41"/>
                      </a:lnTo>
                      <a:lnTo>
                        <a:pt x="67" y="41"/>
                      </a:lnTo>
                      <a:lnTo>
                        <a:pt x="63" y="40"/>
                      </a:lnTo>
                      <a:lnTo>
                        <a:pt x="58" y="40"/>
                      </a:lnTo>
                      <a:lnTo>
                        <a:pt x="54" y="40"/>
                      </a:lnTo>
                      <a:lnTo>
                        <a:pt x="50" y="39"/>
                      </a:lnTo>
                      <a:lnTo>
                        <a:pt x="46" y="39"/>
                      </a:lnTo>
                      <a:lnTo>
                        <a:pt x="42" y="38"/>
                      </a:lnTo>
                      <a:lnTo>
                        <a:pt x="38" y="37"/>
                      </a:lnTo>
                      <a:lnTo>
                        <a:pt x="35" y="37"/>
                      </a:lnTo>
                      <a:lnTo>
                        <a:pt x="31" y="36"/>
                      </a:lnTo>
                      <a:lnTo>
                        <a:pt x="28" y="35"/>
                      </a:lnTo>
                      <a:lnTo>
                        <a:pt x="25" y="35"/>
                      </a:lnTo>
                      <a:lnTo>
                        <a:pt x="22" y="34"/>
                      </a:lnTo>
                      <a:lnTo>
                        <a:pt x="19" y="33"/>
                      </a:lnTo>
                      <a:lnTo>
                        <a:pt x="16" y="33"/>
                      </a:lnTo>
                      <a:lnTo>
                        <a:pt x="14" y="32"/>
                      </a:lnTo>
                      <a:lnTo>
                        <a:pt x="11" y="31"/>
                      </a:lnTo>
                      <a:lnTo>
                        <a:pt x="9" y="30"/>
                      </a:lnTo>
                      <a:lnTo>
                        <a:pt x="7" y="29"/>
                      </a:lnTo>
                      <a:lnTo>
                        <a:pt x="5" y="28"/>
                      </a:lnTo>
                      <a:lnTo>
                        <a:pt x="4" y="27"/>
                      </a:lnTo>
                      <a:lnTo>
                        <a:pt x="3" y="26"/>
                      </a:lnTo>
                      <a:lnTo>
                        <a:pt x="2" y="25"/>
                      </a:lnTo>
                      <a:lnTo>
                        <a:pt x="1" y="24"/>
                      </a:lnTo>
                      <a:lnTo>
                        <a:pt x="0" y="23"/>
                      </a:lnTo>
                      <a:lnTo>
                        <a:pt x="0" y="22"/>
                      </a:lnTo>
                      <a:lnTo>
                        <a:pt x="0" y="21"/>
                      </a:lnTo>
                      <a:lnTo>
                        <a:pt x="0" y="20"/>
                      </a:lnTo>
                      <a:lnTo>
                        <a:pt x="0" y="19"/>
                      </a:lnTo>
                      <a:lnTo>
                        <a:pt x="1" y="18"/>
                      </a:lnTo>
                      <a:lnTo>
                        <a:pt x="2" y="17"/>
                      </a:lnTo>
                      <a:lnTo>
                        <a:pt x="3" y="16"/>
                      </a:lnTo>
                      <a:lnTo>
                        <a:pt x="4" y="15"/>
                      </a:lnTo>
                      <a:lnTo>
                        <a:pt x="5" y="14"/>
                      </a:lnTo>
                      <a:lnTo>
                        <a:pt x="7" y="13"/>
                      </a:lnTo>
                      <a:lnTo>
                        <a:pt x="9" y="12"/>
                      </a:lnTo>
                      <a:lnTo>
                        <a:pt x="11" y="11"/>
                      </a:lnTo>
                      <a:lnTo>
                        <a:pt x="14" y="10"/>
                      </a:lnTo>
                      <a:lnTo>
                        <a:pt x="16" y="10"/>
                      </a:lnTo>
                      <a:lnTo>
                        <a:pt x="19" y="9"/>
                      </a:lnTo>
                      <a:lnTo>
                        <a:pt x="22" y="8"/>
                      </a:lnTo>
                      <a:lnTo>
                        <a:pt x="25" y="7"/>
                      </a:lnTo>
                      <a:lnTo>
                        <a:pt x="28" y="7"/>
                      </a:lnTo>
                      <a:lnTo>
                        <a:pt x="31" y="6"/>
                      </a:lnTo>
                      <a:lnTo>
                        <a:pt x="35" y="5"/>
                      </a:lnTo>
                      <a:lnTo>
                        <a:pt x="38" y="5"/>
                      </a:lnTo>
                      <a:lnTo>
                        <a:pt x="42" y="4"/>
                      </a:lnTo>
                      <a:lnTo>
                        <a:pt x="46" y="3"/>
                      </a:lnTo>
                      <a:lnTo>
                        <a:pt x="50" y="3"/>
                      </a:lnTo>
                      <a:lnTo>
                        <a:pt x="54" y="2"/>
                      </a:lnTo>
                      <a:lnTo>
                        <a:pt x="58" y="2"/>
                      </a:lnTo>
                      <a:lnTo>
                        <a:pt x="63" y="2"/>
                      </a:lnTo>
                      <a:lnTo>
                        <a:pt x="67" y="1"/>
                      </a:lnTo>
                      <a:lnTo>
                        <a:pt x="72" y="1"/>
                      </a:lnTo>
                      <a:lnTo>
                        <a:pt x="76" y="1"/>
                      </a:lnTo>
                      <a:lnTo>
                        <a:pt x="81" y="1"/>
                      </a:lnTo>
                      <a:lnTo>
                        <a:pt x="86" y="1"/>
                      </a:lnTo>
                      <a:lnTo>
                        <a:pt x="91" y="0"/>
                      </a:lnTo>
                      <a:lnTo>
                        <a:pt x="96" y="0"/>
                      </a:lnTo>
                      <a:lnTo>
                        <a:pt x="101" y="0"/>
                      </a:lnTo>
                      <a:lnTo>
                        <a:pt x="105" y="1"/>
                      </a:lnTo>
                      <a:lnTo>
                        <a:pt x="110" y="1"/>
                      </a:lnTo>
                      <a:lnTo>
                        <a:pt x="115" y="1"/>
                      </a:lnTo>
                      <a:lnTo>
                        <a:pt x="120" y="1"/>
                      </a:lnTo>
                      <a:lnTo>
                        <a:pt x="124" y="1"/>
                      </a:lnTo>
                      <a:lnTo>
                        <a:pt x="129" y="2"/>
                      </a:lnTo>
                      <a:lnTo>
                        <a:pt x="133" y="2"/>
                      </a:lnTo>
                      <a:lnTo>
                        <a:pt x="137" y="2"/>
                      </a:lnTo>
                      <a:lnTo>
                        <a:pt x="141" y="3"/>
                      </a:lnTo>
                      <a:lnTo>
                        <a:pt x="145" y="3"/>
                      </a:lnTo>
                      <a:lnTo>
                        <a:pt x="149" y="4"/>
                      </a:lnTo>
                      <a:lnTo>
                        <a:pt x="153" y="5"/>
                      </a:lnTo>
                      <a:lnTo>
                        <a:pt x="157" y="5"/>
                      </a:lnTo>
                      <a:lnTo>
                        <a:pt x="160" y="6"/>
                      </a:lnTo>
                      <a:lnTo>
                        <a:pt x="164" y="7"/>
                      </a:lnTo>
                      <a:lnTo>
                        <a:pt x="167" y="7"/>
                      </a:lnTo>
                      <a:lnTo>
                        <a:pt x="170" y="8"/>
                      </a:lnTo>
                      <a:lnTo>
                        <a:pt x="173" y="9"/>
                      </a:lnTo>
                      <a:lnTo>
                        <a:pt x="175" y="10"/>
                      </a:lnTo>
                      <a:lnTo>
                        <a:pt x="178" y="10"/>
                      </a:lnTo>
                      <a:lnTo>
                        <a:pt x="180" y="11"/>
                      </a:lnTo>
                      <a:lnTo>
                        <a:pt x="182" y="12"/>
                      </a:lnTo>
                      <a:lnTo>
                        <a:pt x="184" y="13"/>
                      </a:lnTo>
                      <a:lnTo>
                        <a:pt x="186" y="14"/>
                      </a:lnTo>
                      <a:lnTo>
                        <a:pt x="187" y="15"/>
                      </a:lnTo>
                      <a:lnTo>
                        <a:pt x="189" y="16"/>
                      </a:lnTo>
                      <a:lnTo>
                        <a:pt x="190" y="17"/>
                      </a:lnTo>
                      <a:lnTo>
                        <a:pt x="191" y="18"/>
                      </a:lnTo>
                      <a:lnTo>
                        <a:pt x="191" y="19"/>
                      </a:lnTo>
                      <a:lnTo>
                        <a:pt x="192" y="20"/>
                      </a:lnTo>
                      <a:lnTo>
                        <a:pt x="192" y="21"/>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22" name="Freeform 2123">
                  <a:extLst>
                    <a:ext uri="{FF2B5EF4-FFF2-40B4-BE49-F238E27FC236}">
                      <a16:creationId xmlns:a16="http://schemas.microsoft.com/office/drawing/2014/main" id="{17133A9B-F79D-4018-89CF-29322C53A5BA}"/>
                    </a:ext>
                  </a:extLst>
                </p:cNvPr>
                <p:cNvSpPr>
                  <a:spLocks/>
                </p:cNvSpPr>
                <p:nvPr/>
              </p:nvSpPr>
              <p:spPr bwMode="auto">
                <a:xfrm>
                  <a:off x="1120" y="252"/>
                  <a:ext cx="185" cy="37"/>
                </a:xfrm>
                <a:custGeom>
                  <a:avLst/>
                  <a:gdLst>
                    <a:gd name="T0" fmla="*/ 185 w 185"/>
                    <a:gd name="T1" fmla="*/ 20 h 37"/>
                    <a:gd name="T2" fmla="*/ 181 w 185"/>
                    <a:gd name="T3" fmla="*/ 24 h 37"/>
                    <a:gd name="T4" fmla="*/ 174 w 185"/>
                    <a:gd name="T5" fmla="*/ 27 h 37"/>
                    <a:gd name="T6" fmla="*/ 164 w 185"/>
                    <a:gd name="T7" fmla="*/ 30 h 37"/>
                    <a:gd name="T8" fmla="*/ 152 w 185"/>
                    <a:gd name="T9" fmla="*/ 32 h 37"/>
                    <a:gd name="T10" fmla="*/ 137 w 185"/>
                    <a:gd name="T11" fmla="*/ 35 h 37"/>
                    <a:gd name="T12" fmla="*/ 120 w 185"/>
                    <a:gd name="T13" fmla="*/ 36 h 37"/>
                    <a:gd name="T14" fmla="*/ 102 w 185"/>
                    <a:gd name="T15" fmla="*/ 37 h 37"/>
                    <a:gd name="T16" fmla="*/ 83 w 185"/>
                    <a:gd name="T17" fmla="*/ 37 h 37"/>
                    <a:gd name="T18" fmla="*/ 65 w 185"/>
                    <a:gd name="T19" fmla="*/ 36 h 37"/>
                    <a:gd name="T20" fmla="*/ 49 w 185"/>
                    <a:gd name="T21" fmla="*/ 35 h 37"/>
                    <a:gd name="T22" fmla="*/ 34 w 185"/>
                    <a:gd name="T23" fmla="*/ 32 h 37"/>
                    <a:gd name="T24" fmla="*/ 21 w 185"/>
                    <a:gd name="T25" fmla="*/ 30 h 37"/>
                    <a:gd name="T26" fmla="*/ 11 w 185"/>
                    <a:gd name="T27" fmla="*/ 27 h 37"/>
                    <a:gd name="T28" fmla="*/ 4 w 185"/>
                    <a:gd name="T29" fmla="*/ 24 h 37"/>
                    <a:gd name="T30" fmla="*/ 1 w 185"/>
                    <a:gd name="T31" fmla="*/ 20 h 37"/>
                    <a:gd name="T32" fmla="*/ 1 w 185"/>
                    <a:gd name="T33" fmla="*/ 16 h 37"/>
                    <a:gd name="T34" fmla="*/ 4 w 185"/>
                    <a:gd name="T35" fmla="*/ 13 h 37"/>
                    <a:gd name="T36" fmla="*/ 11 w 185"/>
                    <a:gd name="T37" fmla="*/ 9 h 37"/>
                    <a:gd name="T38" fmla="*/ 21 w 185"/>
                    <a:gd name="T39" fmla="*/ 7 h 37"/>
                    <a:gd name="T40" fmla="*/ 34 w 185"/>
                    <a:gd name="T41" fmla="*/ 4 h 37"/>
                    <a:gd name="T42" fmla="*/ 49 w 185"/>
                    <a:gd name="T43" fmla="*/ 2 h 37"/>
                    <a:gd name="T44" fmla="*/ 65 w 185"/>
                    <a:gd name="T45" fmla="*/ 1 h 37"/>
                    <a:gd name="T46" fmla="*/ 83 w 185"/>
                    <a:gd name="T47" fmla="*/ 0 h 37"/>
                    <a:gd name="T48" fmla="*/ 102 w 185"/>
                    <a:gd name="T49" fmla="*/ 0 h 37"/>
                    <a:gd name="T50" fmla="*/ 120 w 185"/>
                    <a:gd name="T51" fmla="*/ 1 h 37"/>
                    <a:gd name="T52" fmla="*/ 137 w 185"/>
                    <a:gd name="T53" fmla="*/ 2 h 37"/>
                    <a:gd name="T54" fmla="*/ 152 w 185"/>
                    <a:gd name="T55" fmla="*/ 4 h 37"/>
                    <a:gd name="T56" fmla="*/ 164 w 185"/>
                    <a:gd name="T57" fmla="*/ 7 h 37"/>
                    <a:gd name="T58" fmla="*/ 174 w 185"/>
                    <a:gd name="T59" fmla="*/ 9 h 37"/>
                    <a:gd name="T60" fmla="*/ 181 w 185"/>
                    <a:gd name="T61" fmla="*/ 13 h 37"/>
                    <a:gd name="T62" fmla="*/ 185 w 185"/>
                    <a:gd name="T63" fmla="*/ 16 h 3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85" h="37">
                      <a:moveTo>
                        <a:pt x="185" y="18"/>
                      </a:moveTo>
                      <a:lnTo>
                        <a:pt x="185" y="20"/>
                      </a:lnTo>
                      <a:lnTo>
                        <a:pt x="183" y="22"/>
                      </a:lnTo>
                      <a:lnTo>
                        <a:pt x="181" y="24"/>
                      </a:lnTo>
                      <a:lnTo>
                        <a:pt x="178" y="26"/>
                      </a:lnTo>
                      <a:lnTo>
                        <a:pt x="174" y="27"/>
                      </a:lnTo>
                      <a:lnTo>
                        <a:pt x="169" y="29"/>
                      </a:lnTo>
                      <a:lnTo>
                        <a:pt x="164" y="30"/>
                      </a:lnTo>
                      <a:lnTo>
                        <a:pt x="158" y="31"/>
                      </a:lnTo>
                      <a:lnTo>
                        <a:pt x="152" y="32"/>
                      </a:lnTo>
                      <a:lnTo>
                        <a:pt x="144" y="34"/>
                      </a:lnTo>
                      <a:lnTo>
                        <a:pt x="137" y="35"/>
                      </a:lnTo>
                      <a:lnTo>
                        <a:pt x="129" y="35"/>
                      </a:lnTo>
                      <a:lnTo>
                        <a:pt x="120" y="36"/>
                      </a:lnTo>
                      <a:lnTo>
                        <a:pt x="111" y="36"/>
                      </a:lnTo>
                      <a:lnTo>
                        <a:pt x="102" y="37"/>
                      </a:lnTo>
                      <a:lnTo>
                        <a:pt x="93" y="37"/>
                      </a:lnTo>
                      <a:lnTo>
                        <a:pt x="83" y="37"/>
                      </a:lnTo>
                      <a:lnTo>
                        <a:pt x="74" y="36"/>
                      </a:lnTo>
                      <a:lnTo>
                        <a:pt x="65" y="36"/>
                      </a:lnTo>
                      <a:lnTo>
                        <a:pt x="57" y="35"/>
                      </a:lnTo>
                      <a:lnTo>
                        <a:pt x="49" y="35"/>
                      </a:lnTo>
                      <a:lnTo>
                        <a:pt x="41" y="34"/>
                      </a:lnTo>
                      <a:lnTo>
                        <a:pt x="34" y="32"/>
                      </a:lnTo>
                      <a:lnTo>
                        <a:pt x="27" y="31"/>
                      </a:lnTo>
                      <a:lnTo>
                        <a:pt x="21" y="30"/>
                      </a:lnTo>
                      <a:lnTo>
                        <a:pt x="16" y="29"/>
                      </a:lnTo>
                      <a:lnTo>
                        <a:pt x="11" y="27"/>
                      </a:lnTo>
                      <a:lnTo>
                        <a:pt x="7" y="26"/>
                      </a:lnTo>
                      <a:lnTo>
                        <a:pt x="4" y="24"/>
                      </a:lnTo>
                      <a:lnTo>
                        <a:pt x="2" y="22"/>
                      </a:lnTo>
                      <a:lnTo>
                        <a:pt x="1" y="20"/>
                      </a:lnTo>
                      <a:lnTo>
                        <a:pt x="0" y="18"/>
                      </a:lnTo>
                      <a:lnTo>
                        <a:pt x="1" y="16"/>
                      </a:lnTo>
                      <a:lnTo>
                        <a:pt x="2" y="15"/>
                      </a:lnTo>
                      <a:lnTo>
                        <a:pt x="4" y="13"/>
                      </a:lnTo>
                      <a:lnTo>
                        <a:pt x="7" y="11"/>
                      </a:lnTo>
                      <a:lnTo>
                        <a:pt x="11" y="9"/>
                      </a:lnTo>
                      <a:lnTo>
                        <a:pt x="16" y="8"/>
                      </a:lnTo>
                      <a:lnTo>
                        <a:pt x="21" y="7"/>
                      </a:lnTo>
                      <a:lnTo>
                        <a:pt x="27" y="5"/>
                      </a:lnTo>
                      <a:lnTo>
                        <a:pt x="34" y="4"/>
                      </a:lnTo>
                      <a:lnTo>
                        <a:pt x="41" y="3"/>
                      </a:lnTo>
                      <a:lnTo>
                        <a:pt x="49" y="2"/>
                      </a:lnTo>
                      <a:lnTo>
                        <a:pt x="57" y="1"/>
                      </a:lnTo>
                      <a:lnTo>
                        <a:pt x="65" y="1"/>
                      </a:lnTo>
                      <a:lnTo>
                        <a:pt x="74" y="0"/>
                      </a:lnTo>
                      <a:lnTo>
                        <a:pt x="83" y="0"/>
                      </a:lnTo>
                      <a:lnTo>
                        <a:pt x="93" y="0"/>
                      </a:lnTo>
                      <a:lnTo>
                        <a:pt x="102" y="0"/>
                      </a:lnTo>
                      <a:lnTo>
                        <a:pt x="111" y="0"/>
                      </a:lnTo>
                      <a:lnTo>
                        <a:pt x="120" y="1"/>
                      </a:lnTo>
                      <a:lnTo>
                        <a:pt x="129" y="1"/>
                      </a:lnTo>
                      <a:lnTo>
                        <a:pt x="137" y="2"/>
                      </a:lnTo>
                      <a:lnTo>
                        <a:pt x="144" y="3"/>
                      </a:lnTo>
                      <a:lnTo>
                        <a:pt x="152" y="4"/>
                      </a:lnTo>
                      <a:lnTo>
                        <a:pt x="158" y="5"/>
                      </a:lnTo>
                      <a:lnTo>
                        <a:pt x="164" y="7"/>
                      </a:lnTo>
                      <a:lnTo>
                        <a:pt x="169" y="8"/>
                      </a:lnTo>
                      <a:lnTo>
                        <a:pt x="174" y="9"/>
                      </a:lnTo>
                      <a:lnTo>
                        <a:pt x="178" y="11"/>
                      </a:lnTo>
                      <a:lnTo>
                        <a:pt x="181" y="13"/>
                      </a:lnTo>
                      <a:lnTo>
                        <a:pt x="183" y="15"/>
                      </a:lnTo>
                      <a:lnTo>
                        <a:pt x="185" y="16"/>
                      </a:lnTo>
                      <a:lnTo>
                        <a:pt x="185" y="18"/>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23" name="Freeform 2124">
                  <a:extLst>
                    <a:ext uri="{FF2B5EF4-FFF2-40B4-BE49-F238E27FC236}">
                      <a16:creationId xmlns:a16="http://schemas.microsoft.com/office/drawing/2014/main" id="{0B1634A6-3E32-4D2D-9C87-71DD6A5FDE18}"/>
                    </a:ext>
                  </a:extLst>
                </p:cNvPr>
                <p:cNvSpPr>
                  <a:spLocks/>
                </p:cNvSpPr>
                <p:nvPr/>
              </p:nvSpPr>
              <p:spPr bwMode="auto">
                <a:xfrm>
                  <a:off x="1124" y="253"/>
                  <a:ext cx="178" cy="33"/>
                </a:xfrm>
                <a:custGeom>
                  <a:avLst/>
                  <a:gdLst>
                    <a:gd name="T0" fmla="*/ 177 w 178"/>
                    <a:gd name="T1" fmla="*/ 18 h 33"/>
                    <a:gd name="T2" fmla="*/ 174 w 178"/>
                    <a:gd name="T3" fmla="*/ 21 h 33"/>
                    <a:gd name="T4" fmla="*/ 167 w 178"/>
                    <a:gd name="T5" fmla="*/ 24 h 33"/>
                    <a:gd name="T6" fmla="*/ 157 w 178"/>
                    <a:gd name="T7" fmla="*/ 27 h 33"/>
                    <a:gd name="T8" fmla="*/ 145 w 178"/>
                    <a:gd name="T9" fmla="*/ 29 h 33"/>
                    <a:gd name="T10" fmla="*/ 131 w 178"/>
                    <a:gd name="T11" fmla="*/ 31 h 33"/>
                    <a:gd name="T12" fmla="*/ 115 w 178"/>
                    <a:gd name="T13" fmla="*/ 32 h 33"/>
                    <a:gd name="T14" fmla="*/ 98 w 178"/>
                    <a:gd name="T15" fmla="*/ 33 h 33"/>
                    <a:gd name="T16" fmla="*/ 80 w 178"/>
                    <a:gd name="T17" fmla="*/ 33 h 33"/>
                    <a:gd name="T18" fmla="*/ 62 w 178"/>
                    <a:gd name="T19" fmla="*/ 32 h 33"/>
                    <a:gd name="T20" fmla="*/ 46 w 178"/>
                    <a:gd name="T21" fmla="*/ 31 h 33"/>
                    <a:gd name="T22" fmla="*/ 32 w 178"/>
                    <a:gd name="T23" fmla="*/ 29 h 33"/>
                    <a:gd name="T24" fmla="*/ 20 w 178"/>
                    <a:gd name="T25" fmla="*/ 27 h 33"/>
                    <a:gd name="T26" fmla="*/ 10 w 178"/>
                    <a:gd name="T27" fmla="*/ 24 h 33"/>
                    <a:gd name="T28" fmla="*/ 4 w 178"/>
                    <a:gd name="T29" fmla="*/ 21 h 33"/>
                    <a:gd name="T30" fmla="*/ 0 w 178"/>
                    <a:gd name="T31" fmla="*/ 18 h 33"/>
                    <a:gd name="T32" fmla="*/ 0 w 178"/>
                    <a:gd name="T33" fmla="*/ 15 h 33"/>
                    <a:gd name="T34" fmla="*/ 4 w 178"/>
                    <a:gd name="T35" fmla="*/ 12 h 33"/>
                    <a:gd name="T36" fmla="*/ 10 w 178"/>
                    <a:gd name="T37" fmla="*/ 9 h 33"/>
                    <a:gd name="T38" fmla="*/ 20 w 178"/>
                    <a:gd name="T39" fmla="*/ 6 h 33"/>
                    <a:gd name="T40" fmla="*/ 32 w 178"/>
                    <a:gd name="T41" fmla="*/ 4 h 33"/>
                    <a:gd name="T42" fmla="*/ 46 w 178"/>
                    <a:gd name="T43" fmla="*/ 2 h 33"/>
                    <a:gd name="T44" fmla="*/ 62 w 178"/>
                    <a:gd name="T45" fmla="*/ 1 h 33"/>
                    <a:gd name="T46" fmla="*/ 80 w 178"/>
                    <a:gd name="T47" fmla="*/ 0 h 33"/>
                    <a:gd name="T48" fmla="*/ 98 w 178"/>
                    <a:gd name="T49" fmla="*/ 0 h 33"/>
                    <a:gd name="T50" fmla="*/ 115 w 178"/>
                    <a:gd name="T51" fmla="*/ 1 h 33"/>
                    <a:gd name="T52" fmla="*/ 131 w 178"/>
                    <a:gd name="T53" fmla="*/ 2 h 33"/>
                    <a:gd name="T54" fmla="*/ 145 w 178"/>
                    <a:gd name="T55" fmla="*/ 4 h 33"/>
                    <a:gd name="T56" fmla="*/ 157 w 178"/>
                    <a:gd name="T57" fmla="*/ 6 h 33"/>
                    <a:gd name="T58" fmla="*/ 167 w 178"/>
                    <a:gd name="T59" fmla="*/ 9 h 33"/>
                    <a:gd name="T60" fmla="*/ 174 w 178"/>
                    <a:gd name="T61" fmla="*/ 12 h 33"/>
                    <a:gd name="T62" fmla="*/ 177 w 178"/>
                    <a:gd name="T63" fmla="*/ 15 h 3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8" h="33">
                      <a:moveTo>
                        <a:pt x="178" y="17"/>
                      </a:moveTo>
                      <a:lnTo>
                        <a:pt x="177" y="18"/>
                      </a:lnTo>
                      <a:lnTo>
                        <a:pt x="176" y="20"/>
                      </a:lnTo>
                      <a:lnTo>
                        <a:pt x="174" y="21"/>
                      </a:lnTo>
                      <a:lnTo>
                        <a:pt x="171" y="23"/>
                      </a:lnTo>
                      <a:lnTo>
                        <a:pt x="167" y="24"/>
                      </a:lnTo>
                      <a:lnTo>
                        <a:pt x="163" y="26"/>
                      </a:lnTo>
                      <a:lnTo>
                        <a:pt x="157" y="27"/>
                      </a:lnTo>
                      <a:lnTo>
                        <a:pt x="152" y="28"/>
                      </a:lnTo>
                      <a:lnTo>
                        <a:pt x="145" y="29"/>
                      </a:lnTo>
                      <a:lnTo>
                        <a:pt x="138" y="30"/>
                      </a:lnTo>
                      <a:lnTo>
                        <a:pt x="131" y="31"/>
                      </a:lnTo>
                      <a:lnTo>
                        <a:pt x="123" y="32"/>
                      </a:lnTo>
                      <a:lnTo>
                        <a:pt x="115" y="32"/>
                      </a:lnTo>
                      <a:lnTo>
                        <a:pt x="107" y="33"/>
                      </a:lnTo>
                      <a:lnTo>
                        <a:pt x="98" y="33"/>
                      </a:lnTo>
                      <a:lnTo>
                        <a:pt x="89" y="33"/>
                      </a:lnTo>
                      <a:lnTo>
                        <a:pt x="80" y="33"/>
                      </a:lnTo>
                      <a:lnTo>
                        <a:pt x="71" y="33"/>
                      </a:lnTo>
                      <a:lnTo>
                        <a:pt x="62" y="32"/>
                      </a:lnTo>
                      <a:lnTo>
                        <a:pt x="54" y="32"/>
                      </a:lnTo>
                      <a:lnTo>
                        <a:pt x="46" y="31"/>
                      </a:lnTo>
                      <a:lnTo>
                        <a:pt x="39" y="30"/>
                      </a:lnTo>
                      <a:lnTo>
                        <a:pt x="32" y="29"/>
                      </a:lnTo>
                      <a:lnTo>
                        <a:pt x="26" y="28"/>
                      </a:lnTo>
                      <a:lnTo>
                        <a:pt x="20" y="27"/>
                      </a:lnTo>
                      <a:lnTo>
                        <a:pt x="15" y="26"/>
                      </a:lnTo>
                      <a:lnTo>
                        <a:pt x="10" y="24"/>
                      </a:lnTo>
                      <a:lnTo>
                        <a:pt x="7" y="23"/>
                      </a:lnTo>
                      <a:lnTo>
                        <a:pt x="4" y="21"/>
                      </a:lnTo>
                      <a:lnTo>
                        <a:pt x="1" y="20"/>
                      </a:lnTo>
                      <a:lnTo>
                        <a:pt x="0" y="18"/>
                      </a:lnTo>
                      <a:lnTo>
                        <a:pt x="0" y="17"/>
                      </a:lnTo>
                      <a:lnTo>
                        <a:pt x="0" y="15"/>
                      </a:lnTo>
                      <a:lnTo>
                        <a:pt x="1" y="13"/>
                      </a:lnTo>
                      <a:lnTo>
                        <a:pt x="4" y="12"/>
                      </a:lnTo>
                      <a:lnTo>
                        <a:pt x="7" y="10"/>
                      </a:lnTo>
                      <a:lnTo>
                        <a:pt x="10" y="9"/>
                      </a:lnTo>
                      <a:lnTo>
                        <a:pt x="15" y="7"/>
                      </a:lnTo>
                      <a:lnTo>
                        <a:pt x="20" y="6"/>
                      </a:lnTo>
                      <a:lnTo>
                        <a:pt x="26" y="5"/>
                      </a:lnTo>
                      <a:lnTo>
                        <a:pt x="32" y="4"/>
                      </a:lnTo>
                      <a:lnTo>
                        <a:pt x="39" y="3"/>
                      </a:lnTo>
                      <a:lnTo>
                        <a:pt x="46" y="2"/>
                      </a:lnTo>
                      <a:lnTo>
                        <a:pt x="54" y="1"/>
                      </a:lnTo>
                      <a:lnTo>
                        <a:pt x="62" y="1"/>
                      </a:lnTo>
                      <a:lnTo>
                        <a:pt x="71" y="0"/>
                      </a:lnTo>
                      <a:lnTo>
                        <a:pt x="80" y="0"/>
                      </a:lnTo>
                      <a:lnTo>
                        <a:pt x="89" y="0"/>
                      </a:lnTo>
                      <a:lnTo>
                        <a:pt x="98" y="0"/>
                      </a:lnTo>
                      <a:lnTo>
                        <a:pt x="107" y="0"/>
                      </a:lnTo>
                      <a:lnTo>
                        <a:pt x="115" y="1"/>
                      </a:lnTo>
                      <a:lnTo>
                        <a:pt x="123" y="1"/>
                      </a:lnTo>
                      <a:lnTo>
                        <a:pt x="131" y="2"/>
                      </a:lnTo>
                      <a:lnTo>
                        <a:pt x="138" y="3"/>
                      </a:lnTo>
                      <a:lnTo>
                        <a:pt x="145" y="4"/>
                      </a:lnTo>
                      <a:lnTo>
                        <a:pt x="152" y="5"/>
                      </a:lnTo>
                      <a:lnTo>
                        <a:pt x="157" y="6"/>
                      </a:lnTo>
                      <a:lnTo>
                        <a:pt x="163" y="7"/>
                      </a:lnTo>
                      <a:lnTo>
                        <a:pt x="167" y="9"/>
                      </a:lnTo>
                      <a:lnTo>
                        <a:pt x="171" y="10"/>
                      </a:lnTo>
                      <a:lnTo>
                        <a:pt x="174" y="12"/>
                      </a:lnTo>
                      <a:lnTo>
                        <a:pt x="176" y="13"/>
                      </a:lnTo>
                      <a:lnTo>
                        <a:pt x="177" y="15"/>
                      </a:lnTo>
                      <a:lnTo>
                        <a:pt x="178" y="1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24" name="Freeform 2125">
                  <a:extLst>
                    <a:ext uri="{FF2B5EF4-FFF2-40B4-BE49-F238E27FC236}">
                      <a16:creationId xmlns:a16="http://schemas.microsoft.com/office/drawing/2014/main" id="{09875205-8F5C-431C-BBD9-0981CD85705A}"/>
                    </a:ext>
                  </a:extLst>
                </p:cNvPr>
                <p:cNvSpPr>
                  <a:spLocks/>
                </p:cNvSpPr>
                <p:nvPr/>
              </p:nvSpPr>
              <p:spPr bwMode="auto">
                <a:xfrm>
                  <a:off x="1127" y="254"/>
                  <a:ext cx="171" cy="29"/>
                </a:xfrm>
                <a:custGeom>
                  <a:avLst/>
                  <a:gdLst>
                    <a:gd name="T0" fmla="*/ 171 w 171"/>
                    <a:gd name="T1" fmla="*/ 16 h 29"/>
                    <a:gd name="T2" fmla="*/ 168 w 171"/>
                    <a:gd name="T3" fmla="*/ 19 h 29"/>
                    <a:gd name="T4" fmla="*/ 161 w 171"/>
                    <a:gd name="T5" fmla="*/ 22 h 29"/>
                    <a:gd name="T6" fmla="*/ 152 w 171"/>
                    <a:gd name="T7" fmla="*/ 24 h 29"/>
                    <a:gd name="T8" fmla="*/ 140 w 171"/>
                    <a:gd name="T9" fmla="*/ 26 h 29"/>
                    <a:gd name="T10" fmla="*/ 126 w 171"/>
                    <a:gd name="T11" fmla="*/ 28 h 29"/>
                    <a:gd name="T12" fmla="*/ 111 w 171"/>
                    <a:gd name="T13" fmla="*/ 29 h 29"/>
                    <a:gd name="T14" fmla="*/ 94 w 171"/>
                    <a:gd name="T15" fmla="*/ 29 h 29"/>
                    <a:gd name="T16" fmla="*/ 77 w 171"/>
                    <a:gd name="T17" fmla="*/ 29 h 29"/>
                    <a:gd name="T18" fmla="*/ 60 w 171"/>
                    <a:gd name="T19" fmla="*/ 29 h 29"/>
                    <a:gd name="T20" fmla="*/ 45 w 171"/>
                    <a:gd name="T21" fmla="*/ 28 h 29"/>
                    <a:gd name="T22" fmla="*/ 31 w 171"/>
                    <a:gd name="T23" fmla="*/ 26 h 29"/>
                    <a:gd name="T24" fmla="*/ 20 w 171"/>
                    <a:gd name="T25" fmla="*/ 24 h 29"/>
                    <a:gd name="T26" fmla="*/ 10 w 171"/>
                    <a:gd name="T27" fmla="*/ 22 h 29"/>
                    <a:gd name="T28" fmla="*/ 4 w 171"/>
                    <a:gd name="T29" fmla="*/ 19 h 29"/>
                    <a:gd name="T30" fmla="*/ 1 w 171"/>
                    <a:gd name="T31" fmla="*/ 16 h 29"/>
                    <a:gd name="T32" fmla="*/ 1 w 171"/>
                    <a:gd name="T33" fmla="*/ 13 h 29"/>
                    <a:gd name="T34" fmla="*/ 4 w 171"/>
                    <a:gd name="T35" fmla="*/ 11 h 29"/>
                    <a:gd name="T36" fmla="*/ 10 w 171"/>
                    <a:gd name="T37" fmla="*/ 8 h 29"/>
                    <a:gd name="T38" fmla="*/ 20 w 171"/>
                    <a:gd name="T39" fmla="*/ 6 h 29"/>
                    <a:gd name="T40" fmla="*/ 31 w 171"/>
                    <a:gd name="T41" fmla="*/ 4 h 29"/>
                    <a:gd name="T42" fmla="*/ 45 w 171"/>
                    <a:gd name="T43" fmla="*/ 2 h 29"/>
                    <a:gd name="T44" fmla="*/ 60 w 171"/>
                    <a:gd name="T45" fmla="*/ 1 h 29"/>
                    <a:gd name="T46" fmla="*/ 77 w 171"/>
                    <a:gd name="T47" fmla="*/ 0 h 29"/>
                    <a:gd name="T48" fmla="*/ 94 w 171"/>
                    <a:gd name="T49" fmla="*/ 0 h 29"/>
                    <a:gd name="T50" fmla="*/ 111 w 171"/>
                    <a:gd name="T51" fmla="*/ 1 h 29"/>
                    <a:gd name="T52" fmla="*/ 126 w 171"/>
                    <a:gd name="T53" fmla="*/ 2 h 29"/>
                    <a:gd name="T54" fmla="*/ 140 w 171"/>
                    <a:gd name="T55" fmla="*/ 4 h 29"/>
                    <a:gd name="T56" fmla="*/ 152 w 171"/>
                    <a:gd name="T57" fmla="*/ 6 h 29"/>
                    <a:gd name="T58" fmla="*/ 161 w 171"/>
                    <a:gd name="T59" fmla="*/ 8 h 29"/>
                    <a:gd name="T60" fmla="*/ 168 w 171"/>
                    <a:gd name="T61" fmla="*/ 11 h 29"/>
                    <a:gd name="T62" fmla="*/ 171 w 171"/>
                    <a:gd name="T63" fmla="*/ 13 h 2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1" h="29">
                      <a:moveTo>
                        <a:pt x="171" y="15"/>
                      </a:moveTo>
                      <a:lnTo>
                        <a:pt x="171" y="16"/>
                      </a:lnTo>
                      <a:lnTo>
                        <a:pt x="170" y="18"/>
                      </a:lnTo>
                      <a:lnTo>
                        <a:pt x="168" y="19"/>
                      </a:lnTo>
                      <a:lnTo>
                        <a:pt x="165" y="20"/>
                      </a:lnTo>
                      <a:lnTo>
                        <a:pt x="161" y="22"/>
                      </a:lnTo>
                      <a:lnTo>
                        <a:pt x="157" y="23"/>
                      </a:lnTo>
                      <a:lnTo>
                        <a:pt x="152" y="24"/>
                      </a:lnTo>
                      <a:lnTo>
                        <a:pt x="146" y="25"/>
                      </a:lnTo>
                      <a:lnTo>
                        <a:pt x="140" y="26"/>
                      </a:lnTo>
                      <a:lnTo>
                        <a:pt x="133" y="27"/>
                      </a:lnTo>
                      <a:lnTo>
                        <a:pt x="126" y="28"/>
                      </a:lnTo>
                      <a:lnTo>
                        <a:pt x="119" y="28"/>
                      </a:lnTo>
                      <a:lnTo>
                        <a:pt x="111" y="29"/>
                      </a:lnTo>
                      <a:lnTo>
                        <a:pt x="103" y="29"/>
                      </a:lnTo>
                      <a:lnTo>
                        <a:pt x="94" y="29"/>
                      </a:lnTo>
                      <a:lnTo>
                        <a:pt x="86" y="29"/>
                      </a:lnTo>
                      <a:lnTo>
                        <a:pt x="77" y="29"/>
                      </a:lnTo>
                      <a:lnTo>
                        <a:pt x="68" y="29"/>
                      </a:lnTo>
                      <a:lnTo>
                        <a:pt x="60" y="29"/>
                      </a:lnTo>
                      <a:lnTo>
                        <a:pt x="52" y="28"/>
                      </a:lnTo>
                      <a:lnTo>
                        <a:pt x="45" y="28"/>
                      </a:lnTo>
                      <a:lnTo>
                        <a:pt x="38" y="27"/>
                      </a:lnTo>
                      <a:lnTo>
                        <a:pt x="31" y="26"/>
                      </a:lnTo>
                      <a:lnTo>
                        <a:pt x="25" y="25"/>
                      </a:lnTo>
                      <a:lnTo>
                        <a:pt x="20" y="24"/>
                      </a:lnTo>
                      <a:lnTo>
                        <a:pt x="15" y="23"/>
                      </a:lnTo>
                      <a:lnTo>
                        <a:pt x="10" y="22"/>
                      </a:lnTo>
                      <a:lnTo>
                        <a:pt x="7" y="20"/>
                      </a:lnTo>
                      <a:lnTo>
                        <a:pt x="4" y="19"/>
                      </a:lnTo>
                      <a:lnTo>
                        <a:pt x="2" y="18"/>
                      </a:lnTo>
                      <a:lnTo>
                        <a:pt x="1" y="16"/>
                      </a:lnTo>
                      <a:lnTo>
                        <a:pt x="0" y="15"/>
                      </a:lnTo>
                      <a:lnTo>
                        <a:pt x="1" y="13"/>
                      </a:lnTo>
                      <a:lnTo>
                        <a:pt x="2" y="12"/>
                      </a:lnTo>
                      <a:lnTo>
                        <a:pt x="4" y="11"/>
                      </a:lnTo>
                      <a:lnTo>
                        <a:pt x="7" y="9"/>
                      </a:lnTo>
                      <a:lnTo>
                        <a:pt x="10" y="8"/>
                      </a:lnTo>
                      <a:lnTo>
                        <a:pt x="15" y="7"/>
                      </a:lnTo>
                      <a:lnTo>
                        <a:pt x="20" y="6"/>
                      </a:lnTo>
                      <a:lnTo>
                        <a:pt x="25" y="5"/>
                      </a:lnTo>
                      <a:lnTo>
                        <a:pt x="31" y="4"/>
                      </a:lnTo>
                      <a:lnTo>
                        <a:pt x="38" y="3"/>
                      </a:lnTo>
                      <a:lnTo>
                        <a:pt x="45" y="2"/>
                      </a:lnTo>
                      <a:lnTo>
                        <a:pt x="52" y="2"/>
                      </a:lnTo>
                      <a:lnTo>
                        <a:pt x="60" y="1"/>
                      </a:lnTo>
                      <a:lnTo>
                        <a:pt x="68" y="1"/>
                      </a:lnTo>
                      <a:lnTo>
                        <a:pt x="77" y="0"/>
                      </a:lnTo>
                      <a:lnTo>
                        <a:pt x="86" y="0"/>
                      </a:lnTo>
                      <a:lnTo>
                        <a:pt x="94" y="0"/>
                      </a:lnTo>
                      <a:lnTo>
                        <a:pt x="103" y="1"/>
                      </a:lnTo>
                      <a:lnTo>
                        <a:pt x="111" y="1"/>
                      </a:lnTo>
                      <a:lnTo>
                        <a:pt x="119" y="2"/>
                      </a:lnTo>
                      <a:lnTo>
                        <a:pt x="126" y="2"/>
                      </a:lnTo>
                      <a:lnTo>
                        <a:pt x="133" y="3"/>
                      </a:lnTo>
                      <a:lnTo>
                        <a:pt x="140" y="4"/>
                      </a:lnTo>
                      <a:lnTo>
                        <a:pt x="146" y="5"/>
                      </a:lnTo>
                      <a:lnTo>
                        <a:pt x="152" y="6"/>
                      </a:lnTo>
                      <a:lnTo>
                        <a:pt x="157" y="7"/>
                      </a:lnTo>
                      <a:lnTo>
                        <a:pt x="161" y="8"/>
                      </a:lnTo>
                      <a:lnTo>
                        <a:pt x="165" y="9"/>
                      </a:lnTo>
                      <a:lnTo>
                        <a:pt x="168" y="11"/>
                      </a:lnTo>
                      <a:lnTo>
                        <a:pt x="170" y="12"/>
                      </a:lnTo>
                      <a:lnTo>
                        <a:pt x="171" y="13"/>
                      </a:lnTo>
                      <a:lnTo>
                        <a:pt x="171" y="1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25" name="Freeform 2126">
                  <a:extLst>
                    <a:ext uri="{FF2B5EF4-FFF2-40B4-BE49-F238E27FC236}">
                      <a16:creationId xmlns:a16="http://schemas.microsoft.com/office/drawing/2014/main" id="{5A61CB99-540E-43C4-8394-5E03CBB84062}"/>
                    </a:ext>
                  </a:extLst>
                </p:cNvPr>
                <p:cNvSpPr>
                  <a:spLocks/>
                </p:cNvSpPr>
                <p:nvPr/>
              </p:nvSpPr>
              <p:spPr bwMode="auto">
                <a:xfrm>
                  <a:off x="1033" y="174"/>
                  <a:ext cx="286" cy="128"/>
                </a:xfrm>
                <a:custGeom>
                  <a:avLst/>
                  <a:gdLst>
                    <a:gd name="T0" fmla="*/ 284 w 286"/>
                    <a:gd name="T1" fmla="*/ 59 h 128"/>
                    <a:gd name="T2" fmla="*/ 284 w 286"/>
                    <a:gd name="T3" fmla="*/ 51 h 128"/>
                    <a:gd name="T4" fmla="*/ 279 w 286"/>
                    <a:gd name="T5" fmla="*/ 44 h 128"/>
                    <a:gd name="T6" fmla="*/ 267 w 286"/>
                    <a:gd name="T7" fmla="*/ 32 h 128"/>
                    <a:gd name="T8" fmla="*/ 250 w 286"/>
                    <a:gd name="T9" fmla="*/ 25 h 128"/>
                    <a:gd name="T10" fmla="*/ 245 w 286"/>
                    <a:gd name="T11" fmla="*/ 19 h 128"/>
                    <a:gd name="T12" fmla="*/ 231 w 286"/>
                    <a:gd name="T13" fmla="*/ 15 h 128"/>
                    <a:gd name="T14" fmla="*/ 218 w 286"/>
                    <a:gd name="T15" fmla="*/ 15 h 128"/>
                    <a:gd name="T16" fmla="*/ 207 w 286"/>
                    <a:gd name="T17" fmla="*/ 8 h 128"/>
                    <a:gd name="T18" fmla="*/ 186 w 286"/>
                    <a:gd name="T19" fmla="*/ 1 h 128"/>
                    <a:gd name="T20" fmla="*/ 170 w 286"/>
                    <a:gd name="T21" fmla="*/ 1 h 128"/>
                    <a:gd name="T22" fmla="*/ 148 w 286"/>
                    <a:gd name="T23" fmla="*/ 8 h 128"/>
                    <a:gd name="T24" fmla="*/ 126 w 286"/>
                    <a:gd name="T25" fmla="*/ 31 h 128"/>
                    <a:gd name="T26" fmla="*/ 114 w 286"/>
                    <a:gd name="T27" fmla="*/ 66 h 128"/>
                    <a:gd name="T28" fmla="*/ 109 w 286"/>
                    <a:gd name="T29" fmla="*/ 76 h 128"/>
                    <a:gd name="T30" fmla="*/ 92 w 286"/>
                    <a:gd name="T31" fmla="*/ 81 h 128"/>
                    <a:gd name="T32" fmla="*/ 75 w 286"/>
                    <a:gd name="T33" fmla="*/ 89 h 128"/>
                    <a:gd name="T34" fmla="*/ 61 w 286"/>
                    <a:gd name="T35" fmla="*/ 100 h 128"/>
                    <a:gd name="T36" fmla="*/ 52 w 286"/>
                    <a:gd name="T37" fmla="*/ 109 h 128"/>
                    <a:gd name="T38" fmla="*/ 39 w 286"/>
                    <a:gd name="T39" fmla="*/ 117 h 128"/>
                    <a:gd name="T40" fmla="*/ 24 w 286"/>
                    <a:gd name="T41" fmla="*/ 120 h 128"/>
                    <a:gd name="T42" fmla="*/ 8 w 286"/>
                    <a:gd name="T43" fmla="*/ 108 h 128"/>
                    <a:gd name="T44" fmla="*/ 2 w 286"/>
                    <a:gd name="T45" fmla="*/ 95 h 128"/>
                    <a:gd name="T46" fmla="*/ 0 w 286"/>
                    <a:gd name="T47" fmla="*/ 89 h 128"/>
                    <a:gd name="T48" fmla="*/ 0 w 286"/>
                    <a:gd name="T49" fmla="*/ 97 h 128"/>
                    <a:gd name="T50" fmla="*/ 2 w 286"/>
                    <a:gd name="T51" fmla="*/ 105 h 128"/>
                    <a:gd name="T52" fmla="*/ 9 w 286"/>
                    <a:gd name="T53" fmla="*/ 119 h 128"/>
                    <a:gd name="T54" fmla="*/ 23 w 286"/>
                    <a:gd name="T55" fmla="*/ 128 h 128"/>
                    <a:gd name="T56" fmla="*/ 31 w 286"/>
                    <a:gd name="T57" fmla="*/ 128 h 128"/>
                    <a:gd name="T58" fmla="*/ 34 w 286"/>
                    <a:gd name="T59" fmla="*/ 128 h 128"/>
                    <a:gd name="T60" fmla="*/ 52 w 286"/>
                    <a:gd name="T61" fmla="*/ 123 h 128"/>
                    <a:gd name="T62" fmla="*/ 66 w 286"/>
                    <a:gd name="T63" fmla="*/ 111 h 128"/>
                    <a:gd name="T64" fmla="*/ 80 w 286"/>
                    <a:gd name="T65" fmla="*/ 101 h 128"/>
                    <a:gd name="T66" fmla="*/ 100 w 286"/>
                    <a:gd name="T67" fmla="*/ 96 h 128"/>
                    <a:gd name="T68" fmla="*/ 116 w 286"/>
                    <a:gd name="T69" fmla="*/ 93 h 128"/>
                    <a:gd name="T70" fmla="*/ 121 w 286"/>
                    <a:gd name="T71" fmla="*/ 94 h 128"/>
                    <a:gd name="T72" fmla="*/ 133 w 286"/>
                    <a:gd name="T73" fmla="*/ 100 h 128"/>
                    <a:gd name="T74" fmla="*/ 156 w 286"/>
                    <a:gd name="T75" fmla="*/ 105 h 128"/>
                    <a:gd name="T76" fmla="*/ 169 w 286"/>
                    <a:gd name="T77" fmla="*/ 107 h 128"/>
                    <a:gd name="T78" fmla="*/ 189 w 286"/>
                    <a:gd name="T79" fmla="*/ 110 h 128"/>
                    <a:gd name="T80" fmla="*/ 200 w 286"/>
                    <a:gd name="T81" fmla="*/ 108 h 128"/>
                    <a:gd name="T82" fmla="*/ 199 w 286"/>
                    <a:gd name="T83" fmla="*/ 102 h 128"/>
                    <a:gd name="T84" fmla="*/ 186 w 286"/>
                    <a:gd name="T85" fmla="*/ 98 h 128"/>
                    <a:gd name="T86" fmla="*/ 180 w 286"/>
                    <a:gd name="T87" fmla="*/ 95 h 128"/>
                    <a:gd name="T88" fmla="*/ 182 w 286"/>
                    <a:gd name="T89" fmla="*/ 93 h 128"/>
                    <a:gd name="T90" fmla="*/ 194 w 286"/>
                    <a:gd name="T91" fmla="*/ 94 h 128"/>
                    <a:gd name="T92" fmla="*/ 208 w 286"/>
                    <a:gd name="T93" fmla="*/ 92 h 128"/>
                    <a:gd name="T94" fmla="*/ 215 w 286"/>
                    <a:gd name="T95" fmla="*/ 91 h 128"/>
                    <a:gd name="T96" fmla="*/ 220 w 286"/>
                    <a:gd name="T97" fmla="*/ 101 h 128"/>
                    <a:gd name="T98" fmla="*/ 232 w 286"/>
                    <a:gd name="T99" fmla="*/ 99 h 128"/>
                    <a:gd name="T100" fmla="*/ 238 w 286"/>
                    <a:gd name="T101" fmla="*/ 99 h 128"/>
                    <a:gd name="T102" fmla="*/ 250 w 286"/>
                    <a:gd name="T103" fmla="*/ 100 h 128"/>
                    <a:gd name="T104" fmla="*/ 256 w 286"/>
                    <a:gd name="T105" fmla="*/ 94 h 128"/>
                    <a:gd name="T106" fmla="*/ 244 w 286"/>
                    <a:gd name="T107" fmla="*/ 91 h 128"/>
                    <a:gd name="T108" fmla="*/ 238 w 286"/>
                    <a:gd name="T109" fmla="*/ 83 h 128"/>
                    <a:gd name="T110" fmla="*/ 244 w 286"/>
                    <a:gd name="T111" fmla="*/ 72 h 128"/>
                    <a:gd name="T112" fmla="*/ 250 w 286"/>
                    <a:gd name="T113" fmla="*/ 66 h 128"/>
                    <a:gd name="T114" fmla="*/ 261 w 286"/>
                    <a:gd name="T115" fmla="*/ 69 h 128"/>
                    <a:gd name="T116" fmla="*/ 272 w 286"/>
                    <a:gd name="T117" fmla="*/ 67 h 128"/>
                    <a:gd name="T118" fmla="*/ 277 w 286"/>
                    <a:gd name="T119" fmla="*/ 65 h 12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86" h="128">
                      <a:moveTo>
                        <a:pt x="280" y="62"/>
                      </a:moveTo>
                      <a:lnTo>
                        <a:pt x="281" y="61"/>
                      </a:lnTo>
                      <a:lnTo>
                        <a:pt x="282" y="61"/>
                      </a:lnTo>
                      <a:lnTo>
                        <a:pt x="283" y="60"/>
                      </a:lnTo>
                      <a:lnTo>
                        <a:pt x="284" y="59"/>
                      </a:lnTo>
                      <a:lnTo>
                        <a:pt x="285" y="58"/>
                      </a:lnTo>
                      <a:lnTo>
                        <a:pt x="285" y="57"/>
                      </a:lnTo>
                      <a:lnTo>
                        <a:pt x="286" y="55"/>
                      </a:lnTo>
                      <a:lnTo>
                        <a:pt x="285" y="54"/>
                      </a:lnTo>
                      <a:lnTo>
                        <a:pt x="285" y="53"/>
                      </a:lnTo>
                      <a:lnTo>
                        <a:pt x="284" y="51"/>
                      </a:lnTo>
                      <a:lnTo>
                        <a:pt x="282" y="50"/>
                      </a:lnTo>
                      <a:lnTo>
                        <a:pt x="282" y="49"/>
                      </a:lnTo>
                      <a:lnTo>
                        <a:pt x="281" y="47"/>
                      </a:lnTo>
                      <a:lnTo>
                        <a:pt x="280" y="46"/>
                      </a:lnTo>
                      <a:lnTo>
                        <a:pt x="279" y="44"/>
                      </a:lnTo>
                      <a:lnTo>
                        <a:pt x="278" y="42"/>
                      </a:lnTo>
                      <a:lnTo>
                        <a:pt x="276" y="40"/>
                      </a:lnTo>
                      <a:lnTo>
                        <a:pt x="275" y="38"/>
                      </a:lnTo>
                      <a:lnTo>
                        <a:pt x="273" y="36"/>
                      </a:lnTo>
                      <a:lnTo>
                        <a:pt x="270" y="34"/>
                      </a:lnTo>
                      <a:lnTo>
                        <a:pt x="267" y="32"/>
                      </a:lnTo>
                      <a:lnTo>
                        <a:pt x="264" y="30"/>
                      </a:lnTo>
                      <a:lnTo>
                        <a:pt x="261" y="28"/>
                      </a:lnTo>
                      <a:lnTo>
                        <a:pt x="258" y="27"/>
                      </a:lnTo>
                      <a:lnTo>
                        <a:pt x="254" y="26"/>
                      </a:lnTo>
                      <a:lnTo>
                        <a:pt x="250" y="25"/>
                      </a:lnTo>
                      <a:lnTo>
                        <a:pt x="249" y="24"/>
                      </a:lnTo>
                      <a:lnTo>
                        <a:pt x="248" y="23"/>
                      </a:lnTo>
                      <a:lnTo>
                        <a:pt x="247" y="22"/>
                      </a:lnTo>
                      <a:lnTo>
                        <a:pt x="246" y="21"/>
                      </a:lnTo>
                      <a:lnTo>
                        <a:pt x="245" y="19"/>
                      </a:lnTo>
                      <a:lnTo>
                        <a:pt x="243" y="18"/>
                      </a:lnTo>
                      <a:lnTo>
                        <a:pt x="242" y="17"/>
                      </a:lnTo>
                      <a:lnTo>
                        <a:pt x="240" y="16"/>
                      </a:lnTo>
                      <a:lnTo>
                        <a:pt x="237" y="15"/>
                      </a:lnTo>
                      <a:lnTo>
                        <a:pt x="234" y="15"/>
                      </a:lnTo>
                      <a:lnTo>
                        <a:pt x="231" y="15"/>
                      </a:lnTo>
                      <a:lnTo>
                        <a:pt x="228" y="15"/>
                      </a:lnTo>
                      <a:lnTo>
                        <a:pt x="224" y="16"/>
                      </a:lnTo>
                      <a:lnTo>
                        <a:pt x="220" y="17"/>
                      </a:lnTo>
                      <a:lnTo>
                        <a:pt x="220" y="16"/>
                      </a:lnTo>
                      <a:lnTo>
                        <a:pt x="219" y="16"/>
                      </a:lnTo>
                      <a:lnTo>
                        <a:pt x="218" y="15"/>
                      </a:lnTo>
                      <a:lnTo>
                        <a:pt x="217" y="14"/>
                      </a:lnTo>
                      <a:lnTo>
                        <a:pt x="216" y="13"/>
                      </a:lnTo>
                      <a:lnTo>
                        <a:pt x="214" y="12"/>
                      </a:lnTo>
                      <a:lnTo>
                        <a:pt x="212" y="11"/>
                      </a:lnTo>
                      <a:lnTo>
                        <a:pt x="210" y="9"/>
                      </a:lnTo>
                      <a:lnTo>
                        <a:pt x="207" y="8"/>
                      </a:lnTo>
                      <a:lnTo>
                        <a:pt x="205" y="6"/>
                      </a:lnTo>
                      <a:lnTo>
                        <a:pt x="202" y="5"/>
                      </a:lnTo>
                      <a:lnTo>
                        <a:pt x="198" y="3"/>
                      </a:lnTo>
                      <a:lnTo>
                        <a:pt x="195" y="2"/>
                      </a:lnTo>
                      <a:lnTo>
                        <a:pt x="191" y="1"/>
                      </a:lnTo>
                      <a:lnTo>
                        <a:pt x="186" y="1"/>
                      </a:lnTo>
                      <a:lnTo>
                        <a:pt x="182" y="0"/>
                      </a:lnTo>
                      <a:lnTo>
                        <a:pt x="180" y="0"/>
                      </a:lnTo>
                      <a:lnTo>
                        <a:pt x="177" y="0"/>
                      </a:lnTo>
                      <a:lnTo>
                        <a:pt x="175" y="0"/>
                      </a:lnTo>
                      <a:lnTo>
                        <a:pt x="172" y="0"/>
                      </a:lnTo>
                      <a:lnTo>
                        <a:pt x="170" y="1"/>
                      </a:lnTo>
                      <a:lnTo>
                        <a:pt x="168" y="1"/>
                      </a:lnTo>
                      <a:lnTo>
                        <a:pt x="165" y="2"/>
                      </a:lnTo>
                      <a:lnTo>
                        <a:pt x="162" y="2"/>
                      </a:lnTo>
                      <a:lnTo>
                        <a:pt x="157" y="4"/>
                      </a:lnTo>
                      <a:lnTo>
                        <a:pt x="153" y="5"/>
                      </a:lnTo>
                      <a:lnTo>
                        <a:pt x="148" y="8"/>
                      </a:lnTo>
                      <a:lnTo>
                        <a:pt x="144" y="11"/>
                      </a:lnTo>
                      <a:lnTo>
                        <a:pt x="140" y="14"/>
                      </a:lnTo>
                      <a:lnTo>
                        <a:pt x="136" y="18"/>
                      </a:lnTo>
                      <a:lnTo>
                        <a:pt x="132" y="22"/>
                      </a:lnTo>
                      <a:lnTo>
                        <a:pt x="129" y="26"/>
                      </a:lnTo>
                      <a:lnTo>
                        <a:pt x="126" y="31"/>
                      </a:lnTo>
                      <a:lnTo>
                        <a:pt x="123" y="36"/>
                      </a:lnTo>
                      <a:lnTo>
                        <a:pt x="121" y="42"/>
                      </a:lnTo>
                      <a:lnTo>
                        <a:pt x="119" y="47"/>
                      </a:lnTo>
                      <a:lnTo>
                        <a:pt x="117" y="53"/>
                      </a:lnTo>
                      <a:lnTo>
                        <a:pt x="115" y="60"/>
                      </a:lnTo>
                      <a:lnTo>
                        <a:pt x="114" y="66"/>
                      </a:lnTo>
                      <a:lnTo>
                        <a:pt x="113" y="73"/>
                      </a:lnTo>
                      <a:lnTo>
                        <a:pt x="112" y="73"/>
                      </a:lnTo>
                      <a:lnTo>
                        <a:pt x="112" y="74"/>
                      </a:lnTo>
                      <a:lnTo>
                        <a:pt x="110" y="75"/>
                      </a:lnTo>
                      <a:lnTo>
                        <a:pt x="109" y="76"/>
                      </a:lnTo>
                      <a:lnTo>
                        <a:pt x="106" y="77"/>
                      </a:lnTo>
                      <a:lnTo>
                        <a:pt x="103" y="78"/>
                      </a:lnTo>
                      <a:lnTo>
                        <a:pt x="99" y="79"/>
                      </a:lnTo>
                      <a:lnTo>
                        <a:pt x="97" y="79"/>
                      </a:lnTo>
                      <a:lnTo>
                        <a:pt x="95" y="80"/>
                      </a:lnTo>
                      <a:lnTo>
                        <a:pt x="92" y="81"/>
                      </a:lnTo>
                      <a:lnTo>
                        <a:pt x="89" y="82"/>
                      </a:lnTo>
                      <a:lnTo>
                        <a:pt x="86" y="83"/>
                      </a:lnTo>
                      <a:lnTo>
                        <a:pt x="84" y="84"/>
                      </a:lnTo>
                      <a:lnTo>
                        <a:pt x="81" y="86"/>
                      </a:lnTo>
                      <a:lnTo>
                        <a:pt x="78" y="87"/>
                      </a:lnTo>
                      <a:lnTo>
                        <a:pt x="75" y="89"/>
                      </a:lnTo>
                      <a:lnTo>
                        <a:pt x="72" y="91"/>
                      </a:lnTo>
                      <a:lnTo>
                        <a:pt x="70" y="93"/>
                      </a:lnTo>
                      <a:lnTo>
                        <a:pt x="67" y="95"/>
                      </a:lnTo>
                      <a:lnTo>
                        <a:pt x="65" y="96"/>
                      </a:lnTo>
                      <a:lnTo>
                        <a:pt x="62" y="98"/>
                      </a:lnTo>
                      <a:lnTo>
                        <a:pt x="61" y="100"/>
                      </a:lnTo>
                      <a:lnTo>
                        <a:pt x="59" y="102"/>
                      </a:lnTo>
                      <a:lnTo>
                        <a:pt x="58" y="103"/>
                      </a:lnTo>
                      <a:lnTo>
                        <a:pt x="57" y="104"/>
                      </a:lnTo>
                      <a:lnTo>
                        <a:pt x="55" y="106"/>
                      </a:lnTo>
                      <a:lnTo>
                        <a:pt x="54" y="107"/>
                      </a:lnTo>
                      <a:lnTo>
                        <a:pt x="52" y="109"/>
                      </a:lnTo>
                      <a:lnTo>
                        <a:pt x="50" y="110"/>
                      </a:lnTo>
                      <a:lnTo>
                        <a:pt x="48" y="111"/>
                      </a:lnTo>
                      <a:lnTo>
                        <a:pt x="46" y="113"/>
                      </a:lnTo>
                      <a:lnTo>
                        <a:pt x="44" y="114"/>
                      </a:lnTo>
                      <a:lnTo>
                        <a:pt x="42" y="116"/>
                      </a:lnTo>
                      <a:lnTo>
                        <a:pt x="39" y="117"/>
                      </a:lnTo>
                      <a:lnTo>
                        <a:pt x="37" y="118"/>
                      </a:lnTo>
                      <a:lnTo>
                        <a:pt x="34" y="119"/>
                      </a:lnTo>
                      <a:lnTo>
                        <a:pt x="32" y="119"/>
                      </a:lnTo>
                      <a:lnTo>
                        <a:pt x="29" y="120"/>
                      </a:lnTo>
                      <a:lnTo>
                        <a:pt x="27" y="120"/>
                      </a:lnTo>
                      <a:lnTo>
                        <a:pt x="24" y="120"/>
                      </a:lnTo>
                      <a:lnTo>
                        <a:pt x="21" y="119"/>
                      </a:lnTo>
                      <a:lnTo>
                        <a:pt x="18" y="118"/>
                      </a:lnTo>
                      <a:lnTo>
                        <a:pt x="15" y="116"/>
                      </a:lnTo>
                      <a:lnTo>
                        <a:pt x="12" y="114"/>
                      </a:lnTo>
                      <a:lnTo>
                        <a:pt x="10" y="111"/>
                      </a:lnTo>
                      <a:lnTo>
                        <a:pt x="8" y="108"/>
                      </a:lnTo>
                      <a:lnTo>
                        <a:pt x="5" y="104"/>
                      </a:lnTo>
                      <a:lnTo>
                        <a:pt x="5" y="102"/>
                      </a:lnTo>
                      <a:lnTo>
                        <a:pt x="4" y="101"/>
                      </a:lnTo>
                      <a:lnTo>
                        <a:pt x="4" y="99"/>
                      </a:lnTo>
                      <a:lnTo>
                        <a:pt x="3" y="98"/>
                      </a:lnTo>
                      <a:lnTo>
                        <a:pt x="2" y="95"/>
                      </a:lnTo>
                      <a:lnTo>
                        <a:pt x="2" y="93"/>
                      </a:lnTo>
                      <a:lnTo>
                        <a:pt x="1" y="90"/>
                      </a:lnTo>
                      <a:lnTo>
                        <a:pt x="0" y="87"/>
                      </a:lnTo>
                      <a:lnTo>
                        <a:pt x="0" y="88"/>
                      </a:lnTo>
                      <a:lnTo>
                        <a:pt x="0" y="89"/>
                      </a:lnTo>
                      <a:lnTo>
                        <a:pt x="0" y="90"/>
                      </a:lnTo>
                      <a:lnTo>
                        <a:pt x="0" y="92"/>
                      </a:lnTo>
                      <a:lnTo>
                        <a:pt x="0" y="93"/>
                      </a:lnTo>
                      <a:lnTo>
                        <a:pt x="0" y="95"/>
                      </a:lnTo>
                      <a:lnTo>
                        <a:pt x="0" y="97"/>
                      </a:lnTo>
                      <a:lnTo>
                        <a:pt x="1" y="97"/>
                      </a:lnTo>
                      <a:lnTo>
                        <a:pt x="1" y="98"/>
                      </a:lnTo>
                      <a:lnTo>
                        <a:pt x="1" y="100"/>
                      </a:lnTo>
                      <a:lnTo>
                        <a:pt x="1" y="103"/>
                      </a:lnTo>
                      <a:lnTo>
                        <a:pt x="2" y="105"/>
                      </a:lnTo>
                      <a:lnTo>
                        <a:pt x="3" y="107"/>
                      </a:lnTo>
                      <a:lnTo>
                        <a:pt x="3" y="110"/>
                      </a:lnTo>
                      <a:lnTo>
                        <a:pt x="4" y="112"/>
                      </a:lnTo>
                      <a:lnTo>
                        <a:pt x="5" y="114"/>
                      </a:lnTo>
                      <a:lnTo>
                        <a:pt x="7" y="117"/>
                      </a:lnTo>
                      <a:lnTo>
                        <a:pt x="9" y="119"/>
                      </a:lnTo>
                      <a:lnTo>
                        <a:pt x="10" y="121"/>
                      </a:lnTo>
                      <a:lnTo>
                        <a:pt x="12" y="123"/>
                      </a:lnTo>
                      <a:lnTo>
                        <a:pt x="15" y="124"/>
                      </a:lnTo>
                      <a:lnTo>
                        <a:pt x="17" y="126"/>
                      </a:lnTo>
                      <a:lnTo>
                        <a:pt x="20" y="127"/>
                      </a:lnTo>
                      <a:lnTo>
                        <a:pt x="23" y="128"/>
                      </a:lnTo>
                      <a:lnTo>
                        <a:pt x="27" y="128"/>
                      </a:lnTo>
                      <a:lnTo>
                        <a:pt x="28" y="128"/>
                      </a:lnTo>
                      <a:lnTo>
                        <a:pt x="29" y="128"/>
                      </a:lnTo>
                      <a:lnTo>
                        <a:pt x="30" y="128"/>
                      </a:lnTo>
                      <a:lnTo>
                        <a:pt x="31" y="128"/>
                      </a:lnTo>
                      <a:lnTo>
                        <a:pt x="32" y="128"/>
                      </a:lnTo>
                      <a:lnTo>
                        <a:pt x="33" y="128"/>
                      </a:lnTo>
                      <a:lnTo>
                        <a:pt x="34" y="128"/>
                      </a:lnTo>
                      <a:lnTo>
                        <a:pt x="38" y="128"/>
                      </a:lnTo>
                      <a:lnTo>
                        <a:pt x="42" y="127"/>
                      </a:lnTo>
                      <a:lnTo>
                        <a:pt x="46" y="126"/>
                      </a:lnTo>
                      <a:lnTo>
                        <a:pt x="49" y="125"/>
                      </a:lnTo>
                      <a:lnTo>
                        <a:pt x="52" y="123"/>
                      </a:lnTo>
                      <a:lnTo>
                        <a:pt x="54" y="121"/>
                      </a:lnTo>
                      <a:lnTo>
                        <a:pt x="57" y="119"/>
                      </a:lnTo>
                      <a:lnTo>
                        <a:pt x="59" y="117"/>
                      </a:lnTo>
                      <a:lnTo>
                        <a:pt x="61" y="115"/>
                      </a:lnTo>
                      <a:lnTo>
                        <a:pt x="63" y="113"/>
                      </a:lnTo>
                      <a:lnTo>
                        <a:pt x="66" y="111"/>
                      </a:lnTo>
                      <a:lnTo>
                        <a:pt x="68" y="109"/>
                      </a:lnTo>
                      <a:lnTo>
                        <a:pt x="70" y="107"/>
                      </a:lnTo>
                      <a:lnTo>
                        <a:pt x="72" y="105"/>
                      </a:lnTo>
                      <a:lnTo>
                        <a:pt x="74" y="103"/>
                      </a:lnTo>
                      <a:lnTo>
                        <a:pt x="77" y="102"/>
                      </a:lnTo>
                      <a:lnTo>
                        <a:pt x="80" y="101"/>
                      </a:lnTo>
                      <a:lnTo>
                        <a:pt x="83" y="100"/>
                      </a:lnTo>
                      <a:lnTo>
                        <a:pt x="86" y="99"/>
                      </a:lnTo>
                      <a:lnTo>
                        <a:pt x="90" y="98"/>
                      </a:lnTo>
                      <a:lnTo>
                        <a:pt x="93" y="97"/>
                      </a:lnTo>
                      <a:lnTo>
                        <a:pt x="97" y="96"/>
                      </a:lnTo>
                      <a:lnTo>
                        <a:pt x="100" y="96"/>
                      </a:lnTo>
                      <a:lnTo>
                        <a:pt x="103" y="95"/>
                      </a:lnTo>
                      <a:lnTo>
                        <a:pt x="107" y="94"/>
                      </a:lnTo>
                      <a:lnTo>
                        <a:pt x="110" y="94"/>
                      </a:lnTo>
                      <a:lnTo>
                        <a:pt x="112" y="94"/>
                      </a:lnTo>
                      <a:lnTo>
                        <a:pt x="114" y="93"/>
                      </a:lnTo>
                      <a:lnTo>
                        <a:pt x="116" y="93"/>
                      </a:lnTo>
                      <a:lnTo>
                        <a:pt x="118" y="93"/>
                      </a:lnTo>
                      <a:lnTo>
                        <a:pt x="119" y="93"/>
                      </a:lnTo>
                      <a:lnTo>
                        <a:pt x="120" y="93"/>
                      </a:lnTo>
                      <a:lnTo>
                        <a:pt x="121" y="94"/>
                      </a:lnTo>
                      <a:lnTo>
                        <a:pt x="122" y="95"/>
                      </a:lnTo>
                      <a:lnTo>
                        <a:pt x="123" y="96"/>
                      </a:lnTo>
                      <a:lnTo>
                        <a:pt x="125" y="97"/>
                      </a:lnTo>
                      <a:lnTo>
                        <a:pt x="127" y="98"/>
                      </a:lnTo>
                      <a:lnTo>
                        <a:pt x="130" y="99"/>
                      </a:lnTo>
                      <a:lnTo>
                        <a:pt x="133" y="100"/>
                      </a:lnTo>
                      <a:lnTo>
                        <a:pt x="136" y="101"/>
                      </a:lnTo>
                      <a:lnTo>
                        <a:pt x="139" y="102"/>
                      </a:lnTo>
                      <a:lnTo>
                        <a:pt x="143" y="103"/>
                      </a:lnTo>
                      <a:lnTo>
                        <a:pt x="147" y="104"/>
                      </a:lnTo>
                      <a:lnTo>
                        <a:pt x="152" y="105"/>
                      </a:lnTo>
                      <a:lnTo>
                        <a:pt x="156" y="105"/>
                      </a:lnTo>
                      <a:lnTo>
                        <a:pt x="162" y="105"/>
                      </a:lnTo>
                      <a:lnTo>
                        <a:pt x="163" y="105"/>
                      </a:lnTo>
                      <a:lnTo>
                        <a:pt x="165" y="106"/>
                      </a:lnTo>
                      <a:lnTo>
                        <a:pt x="167" y="106"/>
                      </a:lnTo>
                      <a:lnTo>
                        <a:pt x="169" y="107"/>
                      </a:lnTo>
                      <a:lnTo>
                        <a:pt x="172" y="107"/>
                      </a:lnTo>
                      <a:lnTo>
                        <a:pt x="176" y="108"/>
                      </a:lnTo>
                      <a:lnTo>
                        <a:pt x="179" y="109"/>
                      </a:lnTo>
                      <a:lnTo>
                        <a:pt x="182" y="109"/>
                      </a:lnTo>
                      <a:lnTo>
                        <a:pt x="185" y="110"/>
                      </a:lnTo>
                      <a:lnTo>
                        <a:pt x="189" y="110"/>
                      </a:lnTo>
                      <a:lnTo>
                        <a:pt x="192" y="111"/>
                      </a:lnTo>
                      <a:lnTo>
                        <a:pt x="194" y="112"/>
                      </a:lnTo>
                      <a:lnTo>
                        <a:pt x="196" y="112"/>
                      </a:lnTo>
                      <a:lnTo>
                        <a:pt x="198" y="112"/>
                      </a:lnTo>
                      <a:lnTo>
                        <a:pt x="199" y="113"/>
                      </a:lnTo>
                      <a:lnTo>
                        <a:pt x="200" y="108"/>
                      </a:lnTo>
                      <a:lnTo>
                        <a:pt x="204" y="104"/>
                      </a:lnTo>
                      <a:lnTo>
                        <a:pt x="203" y="104"/>
                      </a:lnTo>
                      <a:lnTo>
                        <a:pt x="203" y="103"/>
                      </a:lnTo>
                      <a:lnTo>
                        <a:pt x="202" y="103"/>
                      </a:lnTo>
                      <a:lnTo>
                        <a:pt x="200" y="103"/>
                      </a:lnTo>
                      <a:lnTo>
                        <a:pt x="199" y="102"/>
                      </a:lnTo>
                      <a:lnTo>
                        <a:pt x="197" y="102"/>
                      </a:lnTo>
                      <a:lnTo>
                        <a:pt x="195" y="101"/>
                      </a:lnTo>
                      <a:lnTo>
                        <a:pt x="193" y="100"/>
                      </a:lnTo>
                      <a:lnTo>
                        <a:pt x="191" y="100"/>
                      </a:lnTo>
                      <a:lnTo>
                        <a:pt x="189" y="99"/>
                      </a:lnTo>
                      <a:lnTo>
                        <a:pt x="186" y="98"/>
                      </a:lnTo>
                      <a:lnTo>
                        <a:pt x="185" y="98"/>
                      </a:lnTo>
                      <a:lnTo>
                        <a:pt x="183" y="97"/>
                      </a:lnTo>
                      <a:lnTo>
                        <a:pt x="182" y="96"/>
                      </a:lnTo>
                      <a:lnTo>
                        <a:pt x="181" y="96"/>
                      </a:lnTo>
                      <a:lnTo>
                        <a:pt x="180" y="95"/>
                      </a:lnTo>
                      <a:lnTo>
                        <a:pt x="180" y="94"/>
                      </a:lnTo>
                      <a:lnTo>
                        <a:pt x="180" y="93"/>
                      </a:lnTo>
                      <a:lnTo>
                        <a:pt x="181" y="93"/>
                      </a:lnTo>
                      <a:lnTo>
                        <a:pt x="182" y="93"/>
                      </a:lnTo>
                      <a:lnTo>
                        <a:pt x="185" y="93"/>
                      </a:lnTo>
                      <a:lnTo>
                        <a:pt x="186" y="93"/>
                      </a:lnTo>
                      <a:lnTo>
                        <a:pt x="188" y="93"/>
                      </a:lnTo>
                      <a:lnTo>
                        <a:pt x="190" y="93"/>
                      </a:lnTo>
                      <a:lnTo>
                        <a:pt x="192" y="94"/>
                      </a:lnTo>
                      <a:lnTo>
                        <a:pt x="194" y="94"/>
                      </a:lnTo>
                      <a:lnTo>
                        <a:pt x="196" y="93"/>
                      </a:lnTo>
                      <a:lnTo>
                        <a:pt x="199" y="93"/>
                      </a:lnTo>
                      <a:lnTo>
                        <a:pt x="201" y="93"/>
                      </a:lnTo>
                      <a:lnTo>
                        <a:pt x="203" y="93"/>
                      </a:lnTo>
                      <a:lnTo>
                        <a:pt x="206" y="93"/>
                      </a:lnTo>
                      <a:lnTo>
                        <a:pt x="208" y="92"/>
                      </a:lnTo>
                      <a:lnTo>
                        <a:pt x="210" y="92"/>
                      </a:lnTo>
                      <a:lnTo>
                        <a:pt x="211" y="92"/>
                      </a:lnTo>
                      <a:lnTo>
                        <a:pt x="213" y="91"/>
                      </a:lnTo>
                      <a:lnTo>
                        <a:pt x="214" y="91"/>
                      </a:lnTo>
                      <a:lnTo>
                        <a:pt x="215" y="91"/>
                      </a:lnTo>
                      <a:lnTo>
                        <a:pt x="215" y="92"/>
                      </a:lnTo>
                      <a:lnTo>
                        <a:pt x="215" y="94"/>
                      </a:lnTo>
                      <a:lnTo>
                        <a:pt x="216" y="96"/>
                      </a:lnTo>
                      <a:lnTo>
                        <a:pt x="217" y="98"/>
                      </a:lnTo>
                      <a:lnTo>
                        <a:pt x="218" y="100"/>
                      </a:lnTo>
                      <a:lnTo>
                        <a:pt x="220" y="101"/>
                      </a:lnTo>
                      <a:lnTo>
                        <a:pt x="222" y="101"/>
                      </a:lnTo>
                      <a:lnTo>
                        <a:pt x="224" y="101"/>
                      </a:lnTo>
                      <a:lnTo>
                        <a:pt x="227" y="100"/>
                      </a:lnTo>
                      <a:lnTo>
                        <a:pt x="229" y="100"/>
                      </a:lnTo>
                      <a:lnTo>
                        <a:pt x="230" y="99"/>
                      </a:lnTo>
                      <a:lnTo>
                        <a:pt x="232" y="99"/>
                      </a:lnTo>
                      <a:lnTo>
                        <a:pt x="233" y="98"/>
                      </a:lnTo>
                      <a:lnTo>
                        <a:pt x="234" y="98"/>
                      </a:lnTo>
                      <a:lnTo>
                        <a:pt x="235" y="98"/>
                      </a:lnTo>
                      <a:lnTo>
                        <a:pt x="238" y="99"/>
                      </a:lnTo>
                      <a:lnTo>
                        <a:pt x="240" y="99"/>
                      </a:lnTo>
                      <a:lnTo>
                        <a:pt x="243" y="100"/>
                      </a:lnTo>
                      <a:lnTo>
                        <a:pt x="246" y="100"/>
                      </a:lnTo>
                      <a:lnTo>
                        <a:pt x="248" y="100"/>
                      </a:lnTo>
                      <a:lnTo>
                        <a:pt x="250" y="100"/>
                      </a:lnTo>
                      <a:lnTo>
                        <a:pt x="251" y="99"/>
                      </a:lnTo>
                      <a:lnTo>
                        <a:pt x="252" y="98"/>
                      </a:lnTo>
                      <a:lnTo>
                        <a:pt x="254" y="97"/>
                      </a:lnTo>
                      <a:lnTo>
                        <a:pt x="255" y="96"/>
                      </a:lnTo>
                      <a:lnTo>
                        <a:pt x="256" y="95"/>
                      </a:lnTo>
                      <a:lnTo>
                        <a:pt x="256" y="94"/>
                      </a:lnTo>
                      <a:lnTo>
                        <a:pt x="256" y="93"/>
                      </a:lnTo>
                      <a:lnTo>
                        <a:pt x="255" y="92"/>
                      </a:lnTo>
                      <a:lnTo>
                        <a:pt x="252" y="92"/>
                      </a:lnTo>
                      <a:lnTo>
                        <a:pt x="250" y="91"/>
                      </a:lnTo>
                      <a:lnTo>
                        <a:pt x="247" y="91"/>
                      </a:lnTo>
                      <a:lnTo>
                        <a:pt x="244" y="91"/>
                      </a:lnTo>
                      <a:lnTo>
                        <a:pt x="241" y="91"/>
                      </a:lnTo>
                      <a:lnTo>
                        <a:pt x="239" y="92"/>
                      </a:lnTo>
                      <a:lnTo>
                        <a:pt x="238" y="92"/>
                      </a:lnTo>
                      <a:lnTo>
                        <a:pt x="238" y="91"/>
                      </a:lnTo>
                      <a:lnTo>
                        <a:pt x="238" y="87"/>
                      </a:lnTo>
                      <a:lnTo>
                        <a:pt x="238" y="83"/>
                      </a:lnTo>
                      <a:lnTo>
                        <a:pt x="237" y="79"/>
                      </a:lnTo>
                      <a:lnTo>
                        <a:pt x="239" y="78"/>
                      </a:lnTo>
                      <a:lnTo>
                        <a:pt x="240" y="76"/>
                      </a:lnTo>
                      <a:lnTo>
                        <a:pt x="242" y="74"/>
                      </a:lnTo>
                      <a:lnTo>
                        <a:pt x="244" y="72"/>
                      </a:lnTo>
                      <a:lnTo>
                        <a:pt x="246" y="70"/>
                      </a:lnTo>
                      <a:lnTo>
                        <a:pt x="248" y="67"/>
                      </a:lnTo>
                      <a:lnTo>
                        <a:pt x="248" y="65"/>
                      </a:lnTo>
                      <a:lnTo>
                        <a:pt x="249" y="65"/>
                      </a:lnTo>
                      <a:lnTo>
                        <a:pt x="249" y="66"/>
                      </a:lnTo>
                      <a:lnTo>
                        <a:pt x="250" y="66"/>
                      </a:lnTo>
                      <a:lnTo>
                        <a:pt x="252" y="66"/>
                      </a:lnTo>
                      <a:lnTo>
                        <a:pt x="253" y="67"/>
                      </a:lnTo>
                      <a:lnTo>
                        <a:pt x="255" y="67"/>
                      </a:lnTo>
                      <a:lnTo>
                        <a:pt x="257" y="68"/>
                      </a:lnTo>
                      <a:lnTo>
                        <a:pt x="259" y="68"/>
                      </a:lnTo>
                      <a:lnTo>
                        <a:pt x="261" y="69"/>
                      </a:lnTo>
                      <a:lnTo>
                        <a:pt x="263" y="69"/>
                      </a:lnTo>
                      <a:lnTo>
                        <a:pt x="265" y="69"/>
                      </a:lnTo>
                      <a:lnTo>
                        <a:pt x="267" y="69"/>
                      </a:lnTo>
                      <a:lnTo>
                        <a:pt x="269" y="69"/>
                      </a:lnTo>
                      <a:lnTo>
                        <a:pt x="270" y="68"/>
                      </a:lnTo>
                      <a:lnTo>
                        <a:pt x="272" y="67"/>
                      </a:lnTo>
                      <a:lnTo>
                        <a:pt x="273" y="66"/>
                      </a:lnTo>
                      <a:lnTo>
                        <a:pt x="274" y="66"/>
                      </a:lnTo>
                      <a:lnTo>
                        <a:pt x="275" y="66"/>
                      </a:lnTo>
                      <a:lnTo>
                        <a:pt x="276" y="66"/>
                      </a:lnTo>
                      <a:lnTo>
                        <a:pt x="277" y="65"/>
                      </a:lnTo>
                      <a:lnTo>
                        <a:pt x="279" y="64"/>
                      </a:lnTo>
                      <a:lnTo>
                        <a:pt x="280" y="63"/>
                      </a:lnTo>
                      <a:lnTo>
                        <a:pt x="280"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26" name="Freeform 2127">
                  <a:extLst>
                    <a:ext uri="{FF2B5EF4-FFF2-40B4-BE49-F238E27FC236}">
                      <a16:creationId xmlns:a16="http://schemas.microsoft.com/office/drawing/2014/main" id="{A0C45B7C-D868-46FB-99C6-4E4B4FA8EA78}"/>
                    </a:ext>
                  </a:extLst>
                </p:cNvPr>
                <p:cNvSpPr>
                  <a:spLocks/>
                </p:cNvSpPr>
                <p:nvPr/>
              </p:nvSpPr>
              <p:spPr bwMode="auto">
                <a:xfrm>
                  <a:off x="1149" y="176"/>
                  <a:ext cx="168" cy="98"/>
                </a:xfrm>
                <a:custGeom>
                  <a:avLst/>
                  <a:gdLst>
                    <a:gd name="T0" fmla="*/ 6 w 168"/>
                    <a:gd name="T1" fmla="*/ 46 h 98"/>
                    <a:gd name="T2" fmla="*/ 15 w 168"/>
                    <a:gd name="T3" fmla="*/ 30 h 98"/>
                    <a:gd name="T4" fmla="*/ 25 w 168"/>
                    <a:gd name="T5" fmla="*/ 17 h 98"/>
                    <a:gd name="T6" fmla="*/ 38 w 168"/>
                    <a:gd name="T7" fmla="*/ 7 h 98"/>
                    <a:gd name="T8" fmla="*/ 53 w 168"/>
                    <a:gd name="T9" fmla="*/ 1 h 98"/>
                    <a:gd name="T10" fmla="*/ 65 w 168"/>
                    <a:gd name="T11" fmla="*/ 0 h 98"/>
                    <a:gd name="T12" fmla="*/ 73 w 168"/>
                    <a:gd name="T13" fmla="*/ 2 h 98"/>
                    <a:gd name="T14" fmla="*/ 80 w 168"/>
                    <a:gd name="T15" fmla="*/ 4 h 98"/>
                    <a:gd name="T16" fmla="*/ 91 w 168"/>
                    <a:gd name="T17" fmla="*/ 9 h 98"/>
                    <a:gd name="T18" fmla="*/ 99 w 168"/>
                    <a:gd name="T19" fmla="*/ 12 h 98"/>
                    <a:gd name="T20" fmla="*/ 103 w 168"/>
                    <a:gd name="T21" fmla="*/ 14 h 98"/>
                    <a:gd name="T22" fmla="*/ 107 w 168"/>
                    <a:gd name="T23" fmla="*/ 14 h 98"/>
                    <a:gd name="T24" fmla="*/ 110 w 168"/>
                    <a:gd name="T25" fmla="*/ 14 h 98"/>
                    <a:gd name="T26" fmla="*/ 115 w 168"/>
                    <a:gd name="T27" fmla="*/ 14 h 98"/>
                    <a:gd name="T28" fmla="*/ 118 w 168"/>
                    <a:gd name="T29" fmla="*/ 15 h 98"/>
                    <a:gd name="T30" fmla="*/ 121 w 168"/>
                    <a:gd name="T31" fmla="*/ 15 h 98"/>
                    <a:gd name="T32" fmla="*/ 125 w 168"/>
                    <a:gd name="T33" fmla="*/ 17 h 98"/>
                    <a:gd name="T34" fmla="*/ 128 w 168"/>
                    <a:gd name="T35" fmla="*/ 20 h 98"/>
                    <a:gd name="T36" fmla="*/ 130 w 168"/>
                    <a:gd name="T37" fmla="*/ 24 h 98"/>
                    <a:gd name="T38" fmla="*/ 132 w 168"/>
                    <a:gd name="T39" fmla="*/ 25 h 98"/>
                    <a:gd name="T40" fmla="*/ 137 w 168"/>
                    <a:gd name="T41" fmla="*/ 26 h 98"/>
                    <a:gd name="T42" fmla="*/ 145 w 168"/>
                    <a:gd name="T43" fmla="*/ 29 h 98"/>
                    <a:gd name="T44" fmla="*/ 153 w 168"/>
                    <a:gd name="T45" fmla="*/ 33 h 98"/>
                    <a:gd name="T46" fmla="*/ 160 w 168"/>
                    <a:gd name="T47" fmla="*/ 41 h 98"/>
                    <a:gd name="T48" fmla="*/ 163 w 168"/>
                    <a:gd name="T49" fmla="*/ 44 h 98"/>
                    <a:gd name="T50" fmla="*/ 164 w 168"/>
                    <a:gd name="T51" fmla="*/ 45 h 98"/>
                    <a:gd name="T52" fmla="*/ 167 w 168"/>
                    <a:gd name="T53" fmla="*/ 48 h 98"/>
                    <a:gd name="T54" fmla="*/ 167 w 168"/>
                    <a:gd name="T55" fmla="*/ 55 h 98"/>
                    <a:gd name="T56" fmla="*/ 164 w 168"/>
                    <a:gd name="T57" fmla="*/ 58 h 98"/>
                    <a:gd name="T58" fmla="*/ 162 w 168"/>
                    <a:gd name="T59" fmla="*/ 59 h 98"/>
                    <a:gd name="T60" fmla="*/ 159 w 168"/>
                    <a:gd name="T61" fmla="*/ 62 h 98"/>
                    <a:gd name="T62" fmla="*/ 157 w 168"/>
                    <a:gd name="T63" fmla="*/ 63 h 98"/>
                    <a:gd name="T64" fmla="*/ 154 w 168"/>
                    <a:gd name="T65" fmla="*/ 64 h 98"/>
                    <a:gd name="T66" fmla="*/ 149 w 168"/>
                    <a:gd name="T67" fmla="*/ 66 h 98"/>
                    <a:gd name="T68" fmla="*/ 139 w 168"/>
                    <a:gd name="T69" fmla="*/ 65 h 98"/>
                    <a:gd name="T70" fmla="*/ 136 w 168"/>
                    <a:gd name="T71" fmla="*/ 65 h 98"/>
                    <a:gd name="T72" fmla="*/ 134 w 168"/>
                    <a:gd name="T73" fmla="*/ 63 h 98"/>
                    <a:gd name="T74" fmla="*/ 132 w 168"/>
                    <a:gd name="T75" fmla="*/ 63 h 98"/>
                    <a:gd name="T76" fmla="*/ 129 w 168"/>
                    <a:gd name="T77" fmla="*/ 67 h 98"/>
                    <a:gd name="T78" fmla="*/ 124 w 168"/>
                    <a:gd name="T79" fmla="*/ 73 h 98"/>
                    <a:gd name="T80" fmla="*/ 122 w 168"/>
                    <a:gd name="T81" fmla="*/ 77 h 98"/>
                    <a:gd name="T82" fmla="*/ 120 w 168"/>
                    <a:gd name="T83" fmla="*/ 88 h 98"/>
                    <a:gd name="T84" fmla="*/ 114 w 168"/>
                    <a:gd name="T85" fmla="*/ 96 h 98"/>
                    <a:gd name="T86" fmla="*/ 107 w 168"/>
                    <a:gd name="T87" fmla="*/ 96 h 98"/>
                    <a:gd name="T88" fmla="*/ 103 w 168"/>
                    <a:gd name="T89" fmla="*/ 94 h 98"/>
                    <a:gd name="T90" fmla="*/ 101 w 168"/>
                    <a:gd name="T91" fmla="*/ 90 h 98"/>
                    <a:gd name="T92" fmla="*/ 100 w 168"/>
                    <a:gd name="T93" fmla="*/ 87 h 98"/>
                    <a:gd name="T94" fmla="*/ 98 w 168"/>
                    <a:gd name="T95" fmla="*/ 87 h 98"/>
                    <a:gd name="T96" fmla="*/ 92 w 168"/>
                    <a:gd name="T97" fmla="*/ 88 h 98"/>
                    <a:gd name="T98" fmla="*/ 85 w 168"/>
                    <a:gd name="T99" fmla="*/ 89 h 98"/>
                    <a:gd name="T100" fmla="*/ 78 w 168"/>
                    <a:gd name="T101" fmla="*/ 89 h 98"/>
                    <a:gd name="T102" fmla="*/ 71 w 168"/>
                    <a:gd name="T103" fmla="*/ 88 h 98"/>
                    <a:gd name="T104" fmla="*/ 67 w 168"/>
                    <a:gd name="T105" fmla="*/ 88 h 98"/>
                    <a:gd name="T106" fmla="*/ 59 w 168"/>
                    <a:gd name="T107" fmla="*/ 92 h 98"/>
                    <a:gd name="T108" fmla="*/ 48 w 168"/>
                    <a:gd name="T109" fmla="*/ 96 h 98"/>
                    <a:gd name="T110" fmla="*/ 44 w 168"/>
                    <a:gd name="T111" fmla="*/ 97 h 98"/>
                    <a:gd name="T112" fmla="*/ 40 w 168"/>
                    <a:gd name="T113" fmla="*/ 97 h 98"/>
                    <a:gd name="T114" fmla="*/ 33 w 168"/>
                    <a:gd name="T115" fmla="*/ 97 h 98"/>
                    <a:gd name="T116" fmla="*/ 23 w 168"/>
                    <a:gd name="T117" fmla="*/ 96 h 98"/>
                    <a:gd name="T118" fmla="*/ 13 w 168"/>
                    <a:gd name="T119" fmla="*/ 91 h 98"/>
                    <a:gd name="T120" fmla="*/ 5 w 168"/>
                    <a:gd name="T121" fmla="*/ 83 h 98"/>
                    <a:gd name="T122" fmla="*/ 0 w 168"/>
                    <a:gd name="T123" fmla="*/ 73 h 98"/>
                    <a:gd name="T124" fmla="*/ 2 w 168"/>
                    <a:gd name="T125" fmla="*/ 58 h 9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68" h="98">
                      <a:moveTo>
                        <a:pt x="2" y="58"/>
                      </a:moveTo>
                      <a:lnTo>
                        <a:pt x="4" y="52"/>
                      </a:lnTo>
                      <a:lnTo>
                        <a:pt x="6" y="46"/>
                      </a:lnTo>
                      <a:lnTo>
                        <a:pt x="9" y="41"/>
                      </a:lnTo>
                      <a:lnTo>
                        <a:pt x="12" y="35"/>
                      </a:lnTo>
                      <a:lnTo>
                        <a:pt x="15" y="30"/>
                      </a:lnTo>
                      <a:lnTo>
                        <a:pt x="18" y="26"/>
                      </a:lnTo>
                      <a:lnTo>
                        <a:pt x="22" y="21"/>
                      </a:lnTo>
                      <a:lnTo>
                        <a:pt x="25" y="17"/>
                      </a:lnTo>
                      <a:lnTo>
                        <a:pt x="30" y="13"/>
                      </a:lnTo>
                      <a:lnTo>
                        <a:pt x="34" y="10"/>
                      </a:lnTo>
                      <a:lnTo>
                        <a:pt x="38" y="7"/>
                      </a:lnTo>
                      <a:lnTo>
                        <a:pt x="43" y="5"/>
                      </a:lnTo>
                      <a:lnTo>
                        <a:pt x="48" y="3"/>
                      </a:lnTo>
                      <a:lnTo>
                        <a:pt x="53" y="1"/>
                      </a:lnTo>
                      <a:lnTo>
                        <a:pt x="58" y="0"/>
                      </a:lnTo>
                      <a:lnTo>
                        <a:pt x="63" y="0"/>
                      </a:lnTo>
                      <a:lnTo>
                        <a:pt x="65" y="0"/>
                      </a:lnTo>
                      <a:lnTo>
                        <a:pt x="68" y="1"/>
                      </a:lnTo>
                      <a:lnTo>
                        <a:pt x="70" y="1"/>
                      </a:lnTo>
                      <a:lnTo>
                        <a:pt x="73" y="2"/>
                      </a:lnTo>
                      <a:lnTo>
                        <a:pt x="75" y="2"/>
                      </a:lnTo>
                      <a:lnTo>
                        <a:pt x="78" y="3"/>
                      </a:lnTo>
                      <a:lnTo>
                        <a:pt x="80" y="4"/>
                      </a:lnTo>
                      <a:lnTo>
                        <a:pt x="83" y="5"/>
                      </a:lnTo>
                      <a:lnTo>
                        <a:pt x="87" y="7"/>
                      </a:lnTo>
                      <a:lnTo>
                        <a:pt x="91" y="9"/>
                      </a:lnTo>
                      <a:lnTo>
                        <a:pt x="94" y="10"/>
                      </a:lnTo>
                      <a:lnTo>
                        <a:pt x="96" y="11"/>
                      </a:lnTo>
                      <a:lnTo>
                        <a:pt x="99" y="12"/>
                      </a:lnTo>
                      <a:lnTo>
                        <a:pt x="101" y="13"/>
                      </a:lnTo>
                      <a:lnTo>
                        <a:pt x="102" y="14"/>
                      </a:lnTo>
                      <a:lnTo>
                        <a:pt x="103" y="14"/>
                      </a:lnTo>
                      <a:lnTo>
                        <a:pt x="105" y="14"/>
                      </a:lnTo>
                      <a:lnTo>
                        <a:pt x="106" y="14"/>
                      </a:lnTo>
                      <a:lnTo>
                        <a:pt x="107" y="14"/>
                      </a:lnTo>
                      <a:lnTo>
                        <a:pt x="108" y="14"/>
                      </a:lnTo>
                      <a:lnTo>
                        <a:pt x="109" y="14"/>
                      </a:lnTo>
                      <a:lnTo>
                        <a:pt x="110" y="14"/>
                      </a:lnTo>
                      <a:lnTo>
                        <a:pt x="112" y="14"/>
                      </a:lnTo>
                      <a:lnTo>
                        <a:pt x="113" y="14"/>
                      </a:lnTo>
                      <a:lnTo>
                        <a:pt x="115" y="14"/>
                      </a:lnTo>
                      <a:lnTo>
                        <a:pt x="116" y="14"/>
                      </a:lnTo>
                      <a:lnTo>
                        <a:pt x="117" y="14"/>
                      </a:lnTo>
                      <a:lnTo>
                        <a:pt x="118" y="15"/>
                      </a:lnTo>
                      <a:lnTo>
                        <a:pt x="119" y="15"/>
                      </a:lnTo>
                      <a:lnTo>
                        <a:pt x="120" y="15"/>
                      </a:lnTo>
                      <a:lnTo>
                        <a:pt x="121" y="15"/>
                      </a:lnTo>
                      <a:lnTo>
                        <a:pt x="122" y="16"/>
                      </a:lnTo>
                      <a:lnTo>
                        <a:pt x="123" y="16"/>
                      </a:lnTo>
                      <a:lnTo>
                        <a:pt x="125" y="17"/>
                      </a:lnTo>
                      <a:lnTo>
                        <a:pt x="126" y="18"/>
                      </a:lnTo>
                      <a:lnTo>
                        <a:pt x="127" y="19"/>
                      </a:lnTo>
                      <a:lnTo>
                        <a:pt x="128" y="20"/>
                      </a:lnTo>
                      <a:lnTo>
                        <a:pt x="129" y="22"/>
                      </a:lnTo>
                      <a:lnTo>
                        <a:pt x="130" y="23"/>
                      </a:lnTo>
                      <a:lnTo>
                        <a:pt x="130" y="24"/>
                      </a:lnTo>
                      <a:lnTo>
                        <a:pt x="131" y="24"/>
                      </a:lnTo>
                      <a:lnTo>
                        <a:pt x="132" y="25"/>
                      </a:lnTo>
                      <a:lnTo>
                        <a:pt x="134" y="25"/>
                      </a:lnTo>
                      <a:lnTo>
                        <a:pt x="136" y="25"/>
                      </a:lnTo>
                      <a:lnTo>
                        <a:pt x="137" y="26"/>
                      </a:lnTo>
                      <a:lnTo>
                        <a:pt x="140" y="27"/>
                      </a:lnTo>
                      <a:lnTo>
                        <a:pt x="142" y="27"/>
                      </a:lnTo>
                      <a:lnTo>
                        <a:pt x="145" y="29"/>
                      </a:lnTo>
                      <a:lnTo>
                        <a:pt x="147" y="30"/>
                      </a:lnTo>
                      <a:lnTo>
                        <a:pt x="150" y="32"/>
                      </a:lnTo>
                      <a:lnTo>
                        <a:pt x="153" y="33"/>
                      </a:lnTo>
                      <a:lnTo>
                        <a:pt x="155" y="35"/>
                      </a:lnTo>
                      <a:lnTo>
                        <a:pt x="158" y="38"/>
                      </a:lnTo>
                      <a:lnTo>
                        <a:pt x="160" y="41"/>
                      </a:lnTo>
                      <a:lnTo>
                        <a:pt x="162" y="44"/>
                      </a:lnTo>
                      <a:lnTo>
                        <a:pt x="163" y="44"/>
                      </a:lnTo>
                      <a:lnTo>
                        <a:pt x="164" y="45"/>
                      </a:lnTo>
                      <a:lnTo>
                        <a:pt x="165" y="46"/>
                      </a:lnTo>
                      <a:lnTo>
                        <a:pt x="166" y="47"/>
                      </a:lnTo>
                      <a:lnTo>
                        <a:pt x="167" y="48"/>
                      </a:lnTo>
                      <a:lnTo>
                        <a:pt x="167" y="50"/>
                      </a:lnTo>
                      <a:lnTo>
                        <a:pt x="168" y="52"/>
                      </a:lnTo>
                      <a:lnTo>
                        <a:pt x="167" y="55"/>
                      </a:lnTo>
                      <a:lnTo>
                        <a:pt x="166" y="57"/>
                      </a:lnTo>
                      <a:lnTo>
                        <a:pt x="165" y="58"/>
                      </a:lnTo>
                      <a:lnTo>
                        <a:pt x="164" y="58"/>
                      </a:lnTo>
                      <a:lnTo>
                        <a:pt x="163" y="59"/>
                      </a:lnTo>
                      <a:lnTo>
                        <a:pt x="162" y="59"/>
                      </a:lnTo>
                      <a:lnTo>
                        <a:pt x="162" y="60"/>
                      </a:lnTo>
                      <a:lnTo>
                        <a:pt x="161" y="61"/>
                      </a:lnTo>
                      <a:lnTo>
                        <a:pt x="159" y="62"/>
                      </a:lnTo>
                      <a:lnTo>
                        <a:pt x="158" y="62"/>
                      </a:lnTo>
                      <a:lnTo>
                        <a:pt x="157" y="63"/>
                      </a:lnTo>
                      <a:lnTo>
                        <a:pt x="156" y="63"/>
                      </a:lnTo>
                      <a:lnTo>
                        <a:pt x="155" y="63"/>
                      </a:lnTo>
                      <a:lnTo>
                        <a:pt x="154" y="64"/>
                      </a:lnTo>
                      <a:lnTo>
                        <a:pt x="153" y="65"/>
                      </a:lnTo>
                      <a:lnTo>
                        <a:pt x="151" y="65"/>
                      </a:lnTo>
                      <a:lnTo>
                        <a:pt x="149" y="66"/>
                      </a:lnTo>
                      <a:lnTo>
                        <a:pt x="146" y="66"/>
                      </a:lnTo>
                      <a:lnTo>
                        <a:pt x="143" y="66"/>
                      </a:lnTo>
                      <a:lnTo>
                        <a:pt x="139" y="65"/>
                      </a:lnTo>
                      <a:lnTo>
                        <a:pt x="138" y="65"/>
                      </a:lnTo>
                      <a:lnTo>
                        <a:pt x="137" y="65"/>
                      </a:lnTo>
                      <a:lnTo>
                        <a:pt x="136" y="65"/>
                      </a:lnTo>
                      <a:lnTo>
                        <a:pt x="136" y="64"/>
                      </a:lnTo>
                      <a:lnTo>
                        <a:pt x="135" y="64"/>
                      </a:lnTo>
                      <a:lnTo>
                        <a:pt x="134" y="63"/>
                      </a:lnTo>
                      <a:lnTo>
                        <a:pt x="133" y="63"/>
                      </a:lnTo>
                      <a:lnTo>
                        <a:pt x="132" y="62"/>
                      </a:lnTo>
                      <a:lnTo>
                        <a:pt x="132" y="63"/>
                      </a:lnTo>
                      <a:lnTo>
                        <a:pt x="131" y="64"/>
                      </a:lnTo>
                      <a:lnTo>
                        <a:pt x="130" y="65"/>
                      </a:lnTo>
                      <a:lnTo>
                        <a:pt x="129" y="67"/>
                      </a:lnTo>
                      <a:lnTo>
                        <a:pt x="128" y="69"/>
                      </a:lnTo>
                      <a:lnTo>
                        <a:pt x="126" y="71"/>
                      </a:lnTo>
                      <a:lnTo>
                        <a:pt x="124" y="73"/>
                      </a:lnTo>
                      <a:lnTo>
                        <a:pt x="122" y="74"/>
                      </a:lnTo>
                      <a:lnTo>
                        <a:pt x="122" y="75"/>
                      </a:lnTo>
                      <a:lnTo>
                        <a:pt x="122" y="77"/>
                      </a:lnTo>
                      <a:lnTo>
                        <a:pt x="122" y="80"/>
                      </a:lnTo>
                      <a:lnTo>
                        <a:pt x="121" y="84"/>
                      </a:lnTo>
                      <a:lnTo>
                        <a:pt x="120" y="88"/>
                      </a:lnTo>
                      <a:lnTo>
                        <a:pt x="119" y="91"/>
                      </a:lnTo>
                      <a:lnTo>
                        <a:pt x="117" y="94"/>
                      </a:lnTo>
                      <a:lnTo>
                        <a:pt x="114" y="96"/>
                      </a:lnTo>
                      <a:lnTo>
                        <a:pt x="111" y="96"/>
                      </a:lnTo>
                      <a:lnTo>
                        <a:pt x="109" y="96"/>
                      </a:lnTo>
                      <a:lnTo>
                        <a:pt x="107" y="96"/>
                      </a:lnTo>
                      <a:lnTo>
                        <a:pt x="106" y="96"/>
                      </a:lnTo>
                      <a:lnTo>
                        <a:pt x="104" y="95"/>
                      </a:lnTo>
                      <a:lnTo>
                        <a:pt x="103" y="94"/>
                      </a:lnTo>
                      <a:lnTo>
                        <a:pt x="102" y="92"/>
                      </a:lnTo>
                      <a:lnTo>
                        <a:pt x="101" y="91"/>
                      </a:lnTo>
                      <a:lnTo>
                        <a:pt x="101" y="90"/>
                      </a:lnTo>
                      <a:lnTo>
                        <a:pt x="101" y="89"/>
                      </a:lnTo>
                      <a:lnTo>
                        <a:pt x="100" y="88"/>
                      </a:lnTo>
                      <a:lnTo>
                        <a:pt x="100" y="87"/>
                      </a:lnTo>
                      <a:lnTo>
                        <a:pt x="99" y="87"/>
                      </a:lnTo>
                      <a:lnTo>
                        <a:pt x="98" y="87"/>
                      </a:lnTo>
                      <a:lnTo>
                        <a:pt x="96" y="87"/>
                      </a:lnTo>
                      <a:lnTo>
                        <a:pt x="94" y="88"/>
                      </a:lnTo>
                      <a:lnTo>
                        <a:pt x="92" y="88"/>
                      </a:lnTo>
                      <a:lnTo>
                        <a:pt x="90" y="88"/>
                      </a:lnTo>
                      <a:lnTo>
                        <a:pt x="88" y="89"/>
                      </a:lnTo>
                      <a:lnTo>
                        <a:pt x="85" y="89"/>
                      </a:lnTo>
                      <a:lnTo>
                        <a:pt x="83" y="89"/>
                      </a:lnTo>
                      <a:lnTo>
                        <a:pt x="80" y="89"/>
                      </a:lnTo>
                      <a:lnTo>
                        <a:pt x="78" y="89"/>
                      </a:lnTo>
                      <a:lnTo>
                        <a:pt x="75" y="89"/>
                      </a:lnTo>
                      <a:lnTo>
                        <a:pt x="73" y="88"/>
                      </a:lnTo>
                      <a:lnTo>
                        <a:pt x="71" y="88"/>
                      </a:lnTo>
                      <a:lnTo>
                        <a:pt x="69" y="87"/>
                      </a:lnTo>
                      <a:lnTo>
                        <a:pt x="67" y="88"/>
                      </a:lnTo>
                      <a:lnTo>
                        <a:pt x="65" y="89"/>
                      </a:lnTo>
                      <a:lnTo>
                        <a:pt x="62" y="90"/>
                      </a:lnTo>
                      <a:lnTo>
                        <a:pt x="59" y="92"/>
                      </a:lnTo>
                      <a:lnTo>
                        <a:pt x="56" y="93"/>
                      </a:lnTo>
                      <a:lnTo>
                        <a:pt x="52" y="95"/>
                      </a:lnTo>
                      <a:lnTo>
                        <a:pt x="48" y="96"/>
                      </a:lnTo>
                      <a:lnTo>
                        <a:pt x="47" y="96"/>
                      </a:lnTo>
                      <a:lnTo>
                        <a:pt x="45" y="96"/>
                      </a:lnTo>
                      <a:lnTo>
                        <a:pt x="44" y="97"/>
                      </a:lnTo>
                      <a:lnTo>
                        <a:pt x="43" y="97"/>
                      </a:lnTo>
                      <a:lnTo>
                        <a:pt x="41" y="97"/>
                      </a:lnTo>
                      <a:lnTo>
                        <a:pt x="40" y="97"/>
                      </a:lnTo>
                      <a:lnTo>
                        <a:pt x="38" y="98"/>
                      </a:lnTo>
                      <a:lnTo>
                        <a:pt x="36" y="98"/>
                      </a:lnTo>
                      <a:lnTo>
                        <a:pt x="33" y="97"/>
                      </a:lnTo>
                      <a:lnTo>
                        <a:pt x="30" y="97"/>
                      </a:lnTo>
                      <a:lnTo>
                        <a:pt x="26" y="96"/>
                      </a:lnTo>
                      <a:lnTo>
                        <a:pt x="23" y="96"/>
                      </a:lnTo>
                      <a:lnTo>
                        <a:pt x="20" y="94"/>
                      </a:lnTo>
                      <a:lnTo>
                        <a:pt x="16" y="93"/>
                      </a:lnTo>
                      <a:lnTo>
                        <a:pt x="13" y="91"/>
                      </a:lnTo>
                      <a:lnTo>
                        <a:pt x="10" y="89"/>
                      </a:lnTo>
                      <a:lnTo>
                        <a:pt x="7" y="86"/>
                      </a:lnTo>
                      <a:lnTo>
                        <a:pt x="5" y="83"/>
                      </a:lnTo>
                      <a:lnTo>
                        <a:pt x="3" y="80"/>
                      </a:lnTo>
                      <a:lnTo>
                        <a:pt x="1" y="76"/>
                      </a:lnTo>
                      <a:lnTo>
                        <a:pt x="0" y="73"/>
                      </a:lnTo>
                      <a:lnTo>
                        <a:pt x="0" y="68"/>
                      </a:lnTo>
                      <a:lnTo>
                        <a:pt x="0" y="63"/>
                      </a:lnTo>
                      <a:lnTo>
                        <a:pt x="2"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27" name="Freeform 2128">
                  <a:extLst>
                    <a:ext uri="{FF2B5EF4-FFF2-40B4-BE49-F238E27FC236}">
                      <a16:creationId xmlns:a16="http://schemas.microsoft.com/office/drawing/2014/main" id="{D447558E-540F-4252-A112-7B8CD6D622EE}"/>
                    </a:ext>
                  </a:extLst>
                </p:cNvPr>
                <p:cNvSpPr>
                  <a:spLocks/>
                </p:cNvSpPr>
                <p:nvPr/>
              </p:nvSpPr>
              <p:spPr bwMode="auto">
                <a:xfrm>
                  <a:off x="1151" y="179"/>
                  <a:ext cx="163" cy="91"/>
                </a:xfrm>
                <a:custGeom>
                  <a:avLst/>
                  <a:gdLst>
                    <a:gd name="T0" fmla="*/ 8 w 163"/>
                    <a:gd name="T1" fmla="*/ 38 h 91"/>
                    <a:gd name="T2" fmla="*/ 21 w 163"/>
                    <a:gd name="T3" fmla="*/ 19 h 91"/>
                    <a:gd name="T4" fmla="*/ 37 w 163"/>
                    <a:gd name="T5" fmla="*/ 6 h 91"/>
                    <a:gd name="T6" fmla="*/ 56 w 163"/>
                    <a:gd name="T7" fmla="*/ 0 h 91"/>
                    <a:gd name="T8" fmla="*/ 68 w 163"/>
                    <a:gd name="T9" fmla="*/ 1 h 91"/>
                    <a:gd name="T10" fmla="*/ 77 w 163"/>
                    <a:gd name="T11" fmla="*/ 4 h 91"/>
                    <a:gd name="T12" fmla="*/ 90 w 163"/>
                    <a:gd name="T13" fmla="*/ 9 h 91"/>
                    <a:gd name="T14" fmla="*/ 98 w 163"/>
                    <a:gd name="T15" fmla="*/ 13 h 91"/>
                    <a:gd name="T16" fmla="*/ 103 w 163"/>
                    <a:gd name="T17" fmla="*/ 14 h 91"/>
                    <a:gd name="T18" fmla="*/ 108 w 163"/>
                    <a:gd name="T19" fmla="*/ 13 h 91"/>
                    <a:gd name="T20" fmla="*/ 113 w 163"/>
                    <a:gd name="T21" fmla="*/ 14 h 91"/>
                    <a:gd name="T22" fmla="*/ 117 w 163"/>
                    <a:gd name="T23" fmla="*/ 14 h 91"/>
                    <a:gd name="T24" fmla="*/ 123 w 163"/>
                    <a:gd name="T25" fmla="*/ 17 h 91"/>
                    <a:gd name="T26" fmla="*/ 126 w 163"/>
                    <a:gd name="T27" fmla="*/ 21 h 91"/>
                    <a:gd name="T28" fmla="*/ 129 w 163"/>
                    <a:gd name="T29" fmla="*/ 23 h 91"/>
                    <a:gd name="T30" fmla="*/ 136 w 163"/>
                    <a:gd name="T31" fmla="*/ 25 h 91"/>
                    <a:gd name="T32" fmla="*/ 146 w 163"/>
                    <a:gd name="T33" fmla="*/ 29 h 91"/>
                    <a:gd name="T34" fmla="*/ 156 w 163"/>
                    <a:gd name="T35" fmla="*/ 38 h 91"/>
                    <a:gd name="T36" fmla="*/ 159 w 163"/>
                    <a:gd name="T37" fmla="*/ 41 h 91"/>
                    <a:gd name="T38" fmla="*/ 162 w 163"/>
                    <a:gd name="T39" fmla="*/ 44 h 91"/>
                    <a:gd name="T40" fmla="*/ 163 w 163"/>
                    <a:gd name="T41" fmla="*/ 51 h 91"/>
                    <a:gd name="T42" fmla="*/ 159 w 163"/>
                    <a:gd name="T43" fmla="*/ 55 h 91"/>
                    <a:gd name="T44" fmla="*/ 157 w 163"/>
                    <a:gd name="T45" fmla="*/ 57 h 91"/>
                    <a:gd name="T46" fmla="*/ 153 w 163"/>
                    <a:gd name="T47" fmla="*/ 59 h 91"/>
                    <a:gd name="T48" fmla="*/ 149 w 163"/>
                    <a:gd name="T49" fmla="*/ 61 h 91"/>
                    <a:gd name="T50" fmla="*/ 139 w 163"/>
                    <a:gd name="T51" fmla="*/ 62 h 91"/>
                    <a:gd name="T52" fmla="*/ 133 w 163"/>
                    <a:gd name="T53" fmla="*/ 60 h 91"/>
                    <a:gd name="T54" fmla="*/ 130 w 163"/>
                    <a:gd name="T55" fmla="*/ 59 h 91"/>
                    <a:gd name="T56" fmla="*/ 127 w 163"/>
                    <a:gd name="T57" fmla="*/ 61 h 91"/>
                    <a:gd name="T58" fmla="*/ 121 w 163"/>
                    <a:gd name="T59" fmla="*/ 68 h 91"/>
                    <a:gd name="T60" fmla="*/ 119 w 163"/>
                    <a:gd name="T61" fmla="*/ 75 h 91"/>
                    <a:gd name="T62" fmla="*/ 114 w 163"/>
                    <a:gd name="T63" fmla="*/ 88 h 91"/>
                    <a:gd name="T64" fmla="*/ 106 w 163"/>
                    <a:gd name="T65" fmla="*/ 90 h 91"/>
                    <a:gd name="T66" fmla="*/ 101 w 163"/>
                    <a:gd name="T67" fmla="*/ 87 h 91"/>
                    <a:gd name="T68" fmla="*/ 99 w 163"/>
                    <a:gd name="T69" fmla="*/ 83 h 91"/>
                    <a:gd name="T70" fmla="*/ 96 w 163"/>
                    <a:gd name="T71" fmla="*/ 82 h 91"/>
                    <a:gd name="T72" fmla="*/ 90 w 163"/>
                    <a:gd name="T73" fmla="*/ 83 h 91"/>
                    <a:gd name="T74" fmla="*/ 81 w 163"/>
                    <a:gd name="T75" fmla="*/ 84 h 91"/>
                    <a:gd name="T76" fmla="*/ 72 w 163"/>
                    <a:gd name="T77" fmla="*/ 82 h 91"/>
                    <a:gd name="T78" fmla="*/ 70 w 163"/>
                    <a:gd name="T79" fmla="*/ 82 h 91"/>
                    <a:gd name="T80" fmla="*/ 64 w 163"/>
                    <a:gd name="T81" fmla="*/ 84 h 91"/>
                    <a:gd name="T82" fmla="*/ 57 w 163"/>
                    <a:gd name="T83" fmla="*/ 86 h 91"/>
                    <a:gd name="T84" fmla="*/ 49 w 163"/>
                    <a:gd name="T85" fmla="*/ 89 h 91"/>
                    <a:gd name="T86" fmla="*/ 43 w 163"/>
                    <a:gd name="T87" fmla="*/ 90 h 91"/>
                    <a:gd name="T88" fmla="*/ 37 w 163"/>
                    <a:gd name="T89" fmla="*/ 91 h 91"/>
                    <a:gd name="T90" fmla="*/ 25 w 163"/>
                    <a:gd name="T91" fmla="*/ 90 h 91"/>
                    <a:gd name="T92" fmla="*/ 12 w 163"/>
                    <a:gd name="T93" fmla="*/ 85 h 91"/>
                    <a:gd name="T94" fmla="*/ 3 w 163"/>
                    <a:gd name="T95" fmla="*/ 75 h 91"/>
                    <a:gd name="T96" fmla="*/ 1 w 163"/>
                    <a:gd name="T97" fmla="*/ 59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63" h="91">
                      <a:moveTo>
                        <a:pt x="2" y="54"/>
                      </a:moveTo>
                      <a:lnTo>
                        <a:pt x="4" y="48"/>
                      </a:lnTo>
                      <a:lnTo>
                        <a:pt x="6" y="43"/>
                      </a:lnTo>
                      <a:lnTo>
                        <a:pt x="8" y="38"/>
                      </a:lnTo>
                      <a:lnTo>
                        <a:pt x="11" y="33"/>
                      </a:lnTo>
                      <a:lnTo>
                        <a:pt x="14" y="28"/>
                      </a:lnTo>
                      <a:lnTo>
                        <a:pt x="18" y="24"/>
                      </a:lnTo>
                      <a:lnTo>
                        <a:pt x="21" y="19"/>
                      </a:lnTo>
                      <a:lnTo>
                        <a:pt x="25" y="15"/>
                      </a:lnTo>
                      <a:lnTo>
                        <a:pt x="29" y="12"/>
                      </a:lnTo>
                      <a:lnTo>
                        <a:pt x="33" y="9"/>
                      </a:lnTo>
                      <a:lnTo>
                        <a:pt x="37" y="6"/>
                      </a:lnTo>
                      <a:lnTo>
                        <a:pt x="41" y="4"/>
                      </a:lnTo>
                      <a:lnTo>
                        <a:pt x="46" y="2"/>
                      </a:lnTo>
                      <a:lnTo>
                        <a:pt x="51" y="1"/>
                      </a:lnTo>
                      <a:lnTo>
                        <a:pt x="56" y="0"/>
                      </a:lnTo>
                      <a:lnTo>
                        <a:pt x="61" y="0"/>
                      </a:lnTo>
                      <a:lnTo>
                        <a:pt x="63" y="0"/>
                      </a:lnTo>
                      <a:lnTo>
                        <a:pt x="65" y="0"/>
                      </a:lnTo>
                      <a:lnTo>
                        <a:pt x="68" y="1"/>
                      </a:lnTo>
                      <a:lnTo>
                        <a:pt x="70" y="1"/>
                      </a:lnTo>
                      <a:lnTo>
                        <a:pt x="72" y="2"/>
                      </a:lnTo>
                      <a:lnTo>
                        <a:pt x="75" y="3"/>
                      </a:lnTo>
                      <a:lnTo>
                        <a:pt x="77" y="4"/>
                      </a:lnTo>
                      <a:lnTo>
                        <a:pt x="79" y="5"/>
                      </a:lnTo>
                      <a:lnTo>
                        <a:pt x="83" y="6"/>
                      </a:lnTo>
                      <a:lnTo>
                        <a:pt x="87" y="8"/>
                      </a:lnTo>
                      <a:lnTo>
                        <a:pt x="90" y="9"/>
                      </a:lnTo>
                      <a:lnTo>
                        <a:pt x="92" y="11"/>
                      </a:lnTo>
                      <a:lnTo>
                        <a:pt x="95" y="11"/>
                      </a:lnTo>
                      <a:lnTo>
                        <a:pt x="96" y="12"/>
                      </a:lnTo>
                      <a:lnTo>
                        <a:pt x="98" y="13"/>
                      </a:lnTo>
                      <a:lnTo>
                        <a:pt x="100" y="13"/>
                      </a:lnTo>
                      <a:lnTo>
                        <a:pt x="101" y="13"/>
                      </a:lnTo>
                      <a:lnTo>
                        <a:pt x="102" y="14"/>
                      </a:lnTo>
                      <a:lnTo>
                        <a:pt x="103" y="14"/>
                      </a:lnTo>
                      <a:lnTo>
                        <a:pt x="104" y="14"/>
                      </a:lnTo>
                      <a:lnTo>
                        <a:pt x="106" y="14"/>
                      </a:lnTo>
                      <a:lnTo>
                        <a:pt x="107" y="14"/>
                      </a:lnTo>
                      <a:lnTo>
                        <a:pt x="108" y="13"/>
                      </a:lnTo>
                      <a:lnTo>
                        <a:pt x="110" y="13"/>
                      </a:lnTo>
                      <a:lnTo>
                        <a:pt x="111" y="13"/>
                      </a:lnTo>
                      <a:lnTo>
                        <a:pt x="112" y="14"/>
                      </a:lnTo>
                      <a:lnTo>
                        <a:pt x="113" y="14"/>
                      </a:lnTo>
                      <a:lnTo>
                        <a:pt x="114" y="14"/>
                      </a:lnTo>
                      <a:lnTo>
                        <a:pt x="115" y="14"/>
                      </a:lnTo>
                      <a:lnTo>
                        <a:pt x="116" y="14"/>
                      </a:lnTo>
                      <a:lnTo>
                        <a:pt x="117" y="14"/>
                      </a:lnTo>
                      <a:lnTo>
                        <a:pt x="118" y="15"/>
                      </a:lnTo>
                      <a:lnTo>
                        <a:pt x="120" y="15"/>
                      </a:lnTo>
                      <a:lnTo>
                        <a:pt x="121" y="16"/>
                      </a:lnTo>
                      <a:lnTo>
                        <a:pt x="123" y="17"/>
                      </a:lnTo>
                      <a:lnTo>
                        <a:pt x="124" y="18"/>
                      </a:lnTo>
                      <a:lnTo>
                        <a:pt x="125" y="19"/>
                      </a:lnTo>
                      <a:lnTo>
                        <a:pt x="126" y="20"/>
                      </a:lnTo>
                      <a:lnTo>
                        <a:pt x="126" y="21"/>
                      </a:lnTo>
                      <a:lnTo>
                        <a:pt x="127" y="23"/>
                      </a:lnTo>
                      <a:lnTo>
                        <a:pt x="128" y="23"/>
                      </a:lnTo>
                      <a:lnTo>
                        <a:pt x="129" y="23"/>
                      </a:lnTo>
                      <a:lnTo>
                        <a:pt x="130" y="23"/>
                      </a:lnTo>
                      <a:lnTo>
                        <a:pt x="132" y="24"/>
                      </a:lnTo>
                      <a:lnTo>
                        <a:pt x="134" y="24"/>
                      </a:lnTo>
                      <a:lnTo>
                        <a:pt x="136" y="25"/>
                      </a:lnTo>
                      <a:lnTo>
                        <a:pt x="139" y="26"/>
                      </a:lnTo>
                      <a:lnTo>
                        <a:pt x="141" y="27"/>
                      </a:lnTo>
                      <a:lnTo>
                        <a:pt x="144" y="28"/>
                      </a:lnTo>
                      <a:lnTo>
                        <a:pt x="146" y="29"/>
                      </a:lnTo>
                      <a:lnTo>
                        <a:pt x="149" y="31"/>
                      </a:lnTo>
                      <a:lnTo>
                        <a:pt x="151" y="33"/>
                      </a:lnTo>
                      <a:lnTo>
                        <a:pt x="154" y="35"/>
                      </a:lnTo>
                      <a:lnTo>
                        <a:pt x="156" y="38"/>
                      </a:lnTo>
                      <a:lnTo>
                        <a:pt x="158" y="41"/>
                      </a:lnTo>
                      <a:lnTo>
                        <a:pt x="159" y="41"/>
                      </a:lnTo>
                      <a:lnTo>
                        <a:pt x="160" y="42"/>
                      </a:lnTo>
                      <a:lnTo>
                        <a:pt x="161" y="43"/>
                      </a:lnTo>
                      <a:lnTo>
                        <a:pt x="162" y="44"/>
                      </a:lnTo>
                      <a:lnTo>
                        <a:pt x="163" y="45"/>
                      </a:lnTo>
                      <a:lnTo>
                        <a:pt x="163" y="47"/>
                      </a:lnTo>
                      <a:lnTo>
                        <a:pt x="163" y="49"/>
                      </a:lnTo>
                      <a:lnTo>
                        <a:pt x="163" y="51"/>
                      </a:lnTo>
                      <a:lnTo>
                        <a:pt x="161" y="53"/>
                      </a:lnTo>
                      <a:lnTo>
                        <a:pt x="161" y="54"/>
                      </a:lnTo>
                      <a:lnTo>
                        <a:pt x="160" y="54"/>
                      </a:lnTo>
                      <a:lnTo>
                        <a:pt x="159" y="55"/>
                      </a:lnTo>
                      <a:lnTo>
                        <a:pt x="158" y="56"/>
                      </a:lnTo>
                      <a:lnTo>
                        <a:pt x="157" y="57"/>
                      </a:lnTo>
                      <a:lnTo>
                        <a:pt x="155" y="58"/>
                      </a:lnTo>
                      <a:lnTo>
                        <a:pt x="154" y="59"/>
                      </a:lnTo>
                      <a:lnTo>
                        <a:pt x="153" y="59"/>
                      </a:lnTo>
                      <a:lnTo>
                        <a:pt x="152" y="59"/>
                      </a:lnTo>
                      <a:lnTo>
                        <a:pt x="151" y="59"/>
                      </a:lnTo>
                      <a:lnTo>
                        <a:pt x="150" y="60"/>
                      </a:lnTo>
                      <a:lnTo>
                        <a:pt x="149" y="61"/>
                      </a:lnTo>
                      <a:lnTo>
                        <a:pt x="147" y="61"/>
                      </a:lnTo>
                      <a:lnTo>
                        <a:pt x="145" y="62"/>
                      </a:lnTo>
                      <a:lnTo>
                        <a:pt x="142" y="62"/>
                      </a:lnTo>
                      <a:lnTo>
                        <a:pt x="139" y="62"/>
                      </a:lnTo>
                      <a:lnTo>
                        <a:pt x="136" y="61"/>
                      </a:lnTo>
                      <a:lnTo>
                        <a:pt x="135" y="61"/>
                      </a:lnTo>
                      <a:lnTo>
                        <a:pt x="134" y="61"/>
                      </a:lnTo>
                      <a:lnTo>
                        <a:pt x="133" y="60"/>
                      </a:lnTo>
                      <a:lnTo>
                        <a:pt x="132" y="60"/>
                      </a:lnTo>
                      <a:lnTo>
                        <a:pt x="131" y="59"/>
                      </a:lnTo>
                      <a:lnTo>
                        <a:pt x="130" y="59"/>
                      </a:lnTo>
                      <a:lnTo>
                        <a:pt x="129" y="59"/>
                      </a:lnTo>
                      <a:lnTo>
                        <a:pt x="128" y="60"/>
                      </a:lnTo>
                      <a:lnTo>
                        <a:pt x="127" y="61"/>
                      </a:lnTo>
                      <a:lnTo>
                        <a:pt x="126" y="63"/>
                      </a:lnTo>
                      <a:lnTo>
                        <a:pt x="124" y="65"/>
                      </a:lnTo>
                      <a:lnTo>
                        <a:pt x="123" y="67"/>
                      </a:lnTo>
                      <a:lnTo>
                        <a:pt x="121" y="68"/>
                      </a:lnTo>
                      <a:lnTo>
                        <a:pt x="119" y="69"/>
                      </a:lnTo>
                      <a:lnTo>
                        <a:pt x="119" y="70"/>
                      </a:lnTo>
                      <a:lnTo>
                        <a:pt x="119" y="72"/>
                      </a:lnTo>
                      <a:lnTo>
                        <a:pt x="119" y="75"/>
                      </a:lnTo>
                      <a:lnTo>
                        <a:pt x="118" y="79"/>
                      </a:lnTo>
                      <a:lnTo>
                        <a:pt x="117" y="82"/>
                      </a:lnTo>
                      <a:lnTo>
                        <a:pt x="116" y="85"/>
                      </a:lnTo>
                      <a:lnTo>
                        <a:pt x="114" y="88"/>
                      </a:lnTo>
                      <a:lnTo>
                        <a:pt x="112" y="89"/>
                      </a:lnTo>
                      <a:lnTo>
                        <a:pt x="109" y="90"/>
                      </a:lnTo>
                      <a:lnTo>
                        <a:pt x="107" y="90"/>
                      </a:lnTo>
                      <a:lnTo>
                        <a:pt x="106" y="90"/>
                      </a:lnTo>
                      <a:lnTo>
                        <a:pt x="104" y="89"/>
                      </a:lnTo>
                      <a:lnTo>
                        <a:pt x="103" y="89"/>
                      </a:lnTo>
                      <a:lnTo>
                        <a:pt x="102" y="88"/>
                      </a:lnTo>
                      <a:lnTo>
                        <a:pt x="101" y="87"/>
                      </a:lnTo>
                      <a:lnTo>
                        <a:pt x="100" y="85"/>
                      </a:lnTo>
                      <a:lnTo>
                        <a:pt x="100" y="84"/>
                      </a:lnTo>
                      <a:lnTo>
                        <a:pt x="99" y="84"/>
                      </a:lnTo>
                      <a:lnTo>
                        <a:pt x="99" y="83"/>
                      </a:lnTo>
                      <a:lnTo>
                        <a:pt x="99" y="82"/>
                      </a:lnTo>
                      <a:lnTo>
                        <a:pt x="98" y="82"/>
                      </a:lnTo>
                      <a:lnTo>
                        <a:pt x="96" y="82"/>
                      </a:lnTo>
                      <a:lnTo>
                        <a:pt x="95" y="82"/>
                      </a:lnTo>
                      <a:lnTo>
                        <a:pt x="93" y="83"/>
                      </a:lnTo>
                      <a:lnTo>
                        <a:pt x="92" y="83"/>
                      </a:lnTo>
                      <a:lnTo>
                        <a:pt x="90" y="83"/>
                      </a:lnTo>
                      <a:lnTo>
                        <a:pt x="87" y="83"/>
                      </a:lnTo>
                      <a:lnTo>
                        <a:pt x="85" y="83"/>
                      </a:lnTo>
                      <a:lnTo>
                        <a:pt x="83" y="84"/>
                      </a:lnTo>
                      <a:lnTo>
                        <a:pt x="81" y="84"/>
                      </a:lnTo>
                      <a:lnTo>
                        <a:pt x="78" y="83"/>
                      </a:lnTo>
                      <a:lnTo>
                        <a:pt x="76" y="83"/>
                      </a:lnTo>
                      <a:lnTo>
                        <a:pt x="74" y="83"/>
                      </a:lnTo>
                      <a:lnTo>
                        <a:pt x="72" y="82"/>
                      </a:lnTo>
                      <a:lnTo>
                        <a:pt x="71" y="82"/>
                      </a:lnTo>
                      <a:lnTo>
                        <a:pt x="70" y="82"/>
                      </a:lnTo>
                      <a:lnTo>
                        <a:pt x="68" y="82"/>
                      </a:lnTo>
                      <a:lnTo>
                        <a:pt x="67" y="83"/>
                      </a:lnTo>
                      <a:lnTo>
                        <a:pt x="66" y="83"/>
                      </a:lnTo>
                      <a:lnTo>
                        <a:pt x="64" y="84"/>
                      </a:lnTo>
                      <a:lnTo>
                        <a:pt x="63" y="84"/>
                      </a:lnTo>
                      <a:lnTo>
                        <a:pt x="61" y="85"/>
                      </a:lnTo>
                      <a:lnTo>
                        <a:pt x="59" y="86"/>
                      </a:lnTo>
                      <a:lnTo>
                        <a:pt x="57" y="86"/>
                      </a:lnTo>
                      <a:lnTo>
                        <a:pt x="55" y="87"/>
                      </a:lnTo>
                      <a:lnTo>
                        <a:pt x="53" y="87"/>
                      </a:lnTo>
                      <a:lnTo>
                        <a:pt x="51" y="88"/>
                      </a:lnTo>
                      <a:lnTo>
                        <a:pt x="49" y="89"/>
                      </a:lnTo>
                      <a:lnTo>
                        <a:pt x="47" y="89"/>
                      </a:lnTo>
                      <a:lnTo>
                        <a:pt x="46" y="89"/>
                      </a:lnTo>
                      <a:lnTo>
                        <a:pt x="45" y="90"/>
                      </a:lnTo>
                      <a:lnTo>
                        <a:pt x="43" y="90"/>
                      </a:lnTo>
                      <a:lnTo>
                        <a:pt x="42" y="90"/>
                      </a:lnTo>
                      <a:lnTo>
                        <a:pt x="40" y="91"/>
                      </a:lnTo>
                      <a:lnTo>
                        <a:pt x="39" y="91"/>
                      </a:lnTo>
                      <a:lnTo>
                        <a:pt x="37" y="91"/>
                      </a:lnTo>
                      <a:lnTo>
                        <a:pt x="35" y="91"/>
                      </a:lnTo>
                      <a:lnTo>
                        <a:pt x="32" y="91"/>
                      </a:lnTo>
                      <a:lnTo>
                        <a:pt x="29" y="91"/>
                      </a:lnTo>
                      <a:lnTo>
                        <a:pt x="25" y="90"/>
                      </a:lnTo>
                      <a:lnTo>
                        <a:pt x="22" y="89"/>
                      </a:lnTo>
                      <a:lnTo>
                        <a:pt x="19" y="88"/>
                      </a:lnTo>
                      <a:lnTo>
                        <a:pt x="15" y="87"/>
                      </a:lnTo>
                      <a:lnTo>
                        <a:pt x="12" y="85"/>
                      </a:lnTo>
                      <a:lnTo>
                        <a:pt x="9" y="83"/>
                      </a:lnTo>
                      <a:lnTo>
                        <a:pt x="7" y="81"/>
                      </a:lnTo>
                      <a:lnTo>
                        <a:pt x="4" y="78"/>
                      </a:lnTo>
                      <a:lnTo>
                        <a:pt x="3" y="75"/>
                      </a:lnTo>
                      <a:lnTo>
                        <a:pt x="1" y="71"/>
                      </a:lnTo>
                      <a:lnTo>
                        <a:pt x="0" y="68"/>
                      </a:lnTo>
                      <a:lnTo>
                        <a:pt x="0" y="63"/>
                      </a:lnTo>
                      <a:lnTo>
                        <a:pt x="1" y="59"/>
                      </a:lnTo>
                      <a:lnTo>
                        <a:pt x="2" y="54"/>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28" name="Freeform 2129">
                  <a:extLst>
                    <a:ext uri="{FF2B5EF4-FFF2-40B4-BE49-F238E27FC236}">
                      <a16:creationId xmlns:a16="http://schemas.microsoft.com/office/drawing/2014/main" id="{D832B7CF-D5F2-4726-A809-CF80C178DFE7}"/>
                    </a:ext>
                  </a:extLst>
                </p:cNvPr>
                <p:cNvSpPr>
                  <a:spLocks/>
                </p:cNvSpPr>
                <p:nvPr/>
              </p:nvSpPr>
              <p:spPr bwMode="auto">
                <a:xfrm>
                  <a:off x="1154" y="182"/>
                  <a:ext cx="159" cy="85"/>
                </a:xfrm>
                <a:custGeom>
                  <a:avLst/>
                  <a:gdLst>
                    <a:gd name="T0" fmla="*/ 8 w 159"/>
                    <a:gd name="T1" fmla="*/ 35 h 85"/>
                    <a:gd name="T2" fmla="*/ 19 w 159"/>
                    <a:gd name="T3" fmla="*/ 18 h 85"/>
                    <a:gd name="T4" fmla="*/ 35 w 159"/>
                    <a:gd name="T5" fmla="*/ 5 h 85"/>
                    <a:gd name="T6" fmla="*/ 52 w 159"/>
                    <a:gd name="T7" fmla="*/ 0 h 85"/>
                    <a:gd name="T8" fmla="*/ 64 w 159"/>
                    <a:gd name="T9" fmla="*/ 0 h 85"/>
                    <a:gd name="T10" fmla="*/ 73 w 159"/>
                    <a:gd name="T11" fmla="*/ 3 h 85"/>
                    <a:gd name="T12" fmla="*/ 85 w 159"/>
                    <a:gd name="T13" fmla="*/ 9 h 85"/>
                    <a:gd name="T14" fmla="*/ 94 w 159"/>
                    <a:gd name="T15" fmla="*/ 12 h 85"/>
                    <a:gd name="T16" fmla="*/ 99 w 159"/>
                    <a:gd name="T17" fmla="*/ 13 h 85"/>
                    <a:gd name="T18" fmla="*/ 104 w 159"/>
                    <a:gd name="T19" fmla="*/ 13 h 85"/>
                    <a:gd name="T20" fmla="*/ 109 w 159"/>
                    <a:gd name="T21" fmla="*/ 13 h 85"/>
                    <a:gd name="T22" fmla="*/ 113 w 159"/>
                    <a:gd name="T23" fmla="*/ 13 h 85"/>
                    <a:gd name="T24" fmla="*/ 119 w 159"/>
                    <a:gd name="T25" fmla="*/ 16 h 85"/>
                    <a:gd name="T26" fmla="*/ 122 w 159"/>
                    <a:gd name="T27" fmla="*/ 20 h 85"/>
                    <a:gd name="T28" fmla="*/ 125 w 159"/>
                    <a:gd name="T29" fmla="*/ 21 h 85"/>
                    <a:gd name="T30" fmla="*/ 132 w 159"/>
                    <a:gd name="T31" fmla="*/ 23 h 85"/>
                    <a:gd name="T32" fmla="*/ 142 w 159"/>
                    <a:gd name="T33" fmla="*/ 27 h 85"/>
                    <a:gd name="T34" fmla="*/ 152 w 159"/>
                    <a:gd name="T35" fmla="*/ 35 h 85"/>
                    <a:gd name="T36" fmla="*/ 154 w 159"/>
                    <a:gd name="T37" fmla="*/ 38 h 85"/>
                    <a:gd name="T38" fmla="*/ 157 w 159"/>
                    <a:gd name="T39" fmla="*/ 41 h 85"/>
                    <a:gd name="T40" fmla="*/ 158 w 159"/>
                    <a:gd name="T41" fmla="*/ 48 h 85"/>
                    <a:gd name="T42" fmla="*/ 155 w 159"/>
                    <a:gd name="T43" fmla="*/ 51 h 85"/>
                    <a:gd name="T44" fmla="*/ 152 w 159"/>
                    <a:gd name="T45" fmla="*/ 53 h 85"/>
                    <a:gd name="T46" fmla="*/ 149 w 159"/>
                    <a:gd name="T47" fmla="*/ 55 h 85"/>
                    <a:gd name="T48" fmla="*/ 145 w 159"/>
                    <a:gd name="T49" fmla="*/ 56 h 85"/>
                    <a:gd name="T50" fmla="*/ 135 w 159"/>
                    <a:gd name="T51" fmla="*/ 57 h 85"/>
                    <a:gd name="T52" fmla="*/ 130 w 159"/>
                    <a:gd name="T53" fmla="*/ 56 h 85"/>
                    <a:gd name="T54" fmla="*/ 127 w 159"/>
                    <a:gd name="T55" fmla="*/ 55 h 85"/>
                    <a:gd name="T56" fmla="*/ 123 w 159"/>
                    <a:gd name="T57" fmla="*/ 58 h 85"/>
                    <a:gd name="T58" fmla="*/ 117 w 159"/>
                    <a:gd name="T59" fmla="*/ 64 h 85"/>
                    <a:gd name="T60" fmla="*/ 115 w 159"/>
                    <a:gd name="T61" fmla="*/ 70 h 85"/>
                    <a:gd name="T62" fmla="*/ 111 w 159"/>
                    <a:gd name="T63" fmla="*/ 81 h 85"/>
                    <a:gd name="T64" fmla="*/ 104 w 159"/>
                    <a:gd name="T65" fmla="*/ 84 h 85"/>
                    <a:gd name="T66" fmla="*/ 99 w 159"/>
                    <a:gd name="T67" fmla="*/ 81 h 85"/>
                    <a:gd name="T68" fmla="*/ 97 w 159"/>
                    <a:gd name="T69" fmla="*/ 78 h 85"/>
                    <a:gd name="T70" fmla="*/ 95 w 159"/>
                    <a:gd name="T71" fmla="*/ 78 h 85"/>
                    <a:gd name="T72" fmla="*/ 89 w 159"/>
                    <a:gd name="T73" fmla="*/ 78 h 85"/>
                    <a:gd name="T74" fmla="*/ 81 w 159"/>
                    <a:gd name="T75" fmla="*/ 78 h 85"/>
                    <a:gd name="T76" fmla="*/ 74 w 159"/>
                    <a:gd name="T77" fmla="*/ 77 h 85"/>
                    <a:gd name="T78" fmla="*/ 70 w 159"/>
                    <a:gd name="T79" fmla="*/ 77 h 85"/>
                    <a:gd name="T80" fmla="*/ 64 w 159"/>
                    <a:gd name="T81" fmla="*/ 78 h 85"/>
                    <a:gd name="T82" fmla="*/ 56 w 159"/>
                    <a:gd name="T83" fmla="*/ 80 h 85"/>
                    <a:gd name="T84" fmla="*/ 48 w 159"/>
                    <a:gd name="T85" fmla="*/ 82 h 85"/>
                    <a:gd name="T86" fmla="*/ 42 w 159"/>
                    <a:gd name="T87" fmla="*/ 83 h 85"/>
                    <a:gd name="T88" fmla="*/ 35 w 159"/>
                    <a:gd name="T89" fmla="*/ 85 h 85"/>
                    <a:gd name="T90" fmla="*/ 24 w 159"/>
                    <a:gd name="T91" fmla="*/ 84 h 85"/>
                    <a:gd name="T92" fmla="*/ 11 w 159"/>
                    <a:gd name="T93" fmla="*/ 79 h 85"/>
                    <a:gd name="T94" fmla="*/ 2 w 159"/>
                    <a:gd name="T95" fmla="*/ 70 h 85"/>
                    <a:gd name="T96" fmla="*/ 0 w 159"/>
                    <a:gd name="T97" fmla="*/ 55 h 8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59" h="85">
                      <a:moveTo>
                        <a:pt x="2" y="50"/>
                      </a:moveTo>
                      <a:lnTo>
                        <a:pt x="3" y="45"/>
                      </a:lnTo>
                      <a:lnTo>
                        <a:pt x="5" y="40"/>
                      </a:lnTo>
                      <a:lnTo>
                        <a:pt x="8" y="35"/>
                      </a:lnTo>
                      <a:lnTo>
                        <a:pt x="10" y="30"/>
                      </a:lnTo>
                      <a:lnTo>
                        <a:pt x="13" y="26"/>
                      </a:lnTo>
                      <a:lnTo>
                        <a:pt x="16" y="22"/>
                      </a:lnTo>
                      <a:lnTo>
                        <a:pt x="19" y="18"/>
                      </a:lnTo>
                      <a:lnTo>
                        <a:pt x="23" y="14"/>
                      </a:lnTo>
                      <a:lnTo>
                        <a:pt x="27" y="11"/>
                      </a:lnTo>
                      <a:lnTo>
                        <a:pt x="30" y="8"/>
                      </a:lnTo>
                      <a:lnTo>
                        <a:pt x="35" y="5"/>
                      </a:lnTo>
                      <a:lnTo>
                        <a:pt x="39" y="3"/>
                      </a:lnTo>
                      <a:lnTo>
                        <a:pt x="43" y="2"/>
                      </a:lnTo>
                      <a:lnTo>
                        <a:pt x="48" y="1"/>
                      </a:lnTo>
                      <a:lnTo>
                        <a:pt x="52" y="0"/>
                      </a:lnTo>
                      <a:lnTo>
                        <a:pt x="57" y="0"/>
                      </a:lnTo>
                      <a:lnTo>
                        <a:pt x="59" y="0"/>
                      </a:lnTo>
                      <a:lnTo>
                        <a:pt x="61" y="0"/>
                      </a:lnTo>
                      <a:lnTo>
                        <a:pt x="64" y="0"/>
                      </a:lnTo>
                      <a:lnTo>
                        <a:pt x="66" y="1"/>
                      </a:lnTo>
                      <a:lnTo>
                        <a:pt x="68" y="2"/>
                      </a:lnTo>
                      <a:lnTo>
                        <a:pt x="71" y="2"/>
                      </a:lnTo>
                      <a:lnTo>
                        <a:pt x="73" y="3"/>
                      </a:lnTo>
                      <a:lnTo>
                        <a:pt x="75" y="4"/>
                      </a:lnTo>
                      <a:lnTo>
                        <a:pt x="79" y="6"/>
                      </a:lnTo>
                      <a:lnTo>
                        <a:pt x="82" y="7"/>
                      </a:lnTo>
                      <a:lnTo>
                        <a:pt x="85" y="9"/>
                      </a:lnTo>
                      <a:lnTo>
                        <a:pt x="88" y="10"/>
                      </a:lnTo>
                      <a:lnTo>
                        <a:pt x="90" y="11"/>
                      </a:lnTo>
                      <a:lnTo>
                        <a:pt x="92" y="11"/>
                      </a:lnTo>
                      <a:lnTo>
                        <a:pt x="94" y="12"/>
                      </a:lnTo>
                      <a:lnTo>
                        <a:pt x="95" y="12"/>
                      </a:lnTo>
                      <a:lnTo>
                        <a:pt x="97" y="13"/>
                      </a:lnTo>
                      <a:lnTo>
                        <a:pt x="98" y="13"/>
                      </a:lnTo>
                      <a:lnTo>
                        <a:pt x="99" y="13"/>
                      </a:lnTo>
                      <a:lnTo>
                        <a:pt x="100" y="13"/>
                      </a:lnTo>
                      <a:lnTo>
                        <a:pt x="101" y="13"/>
                      </a:lnTo>
                      <a:lnTo>
                        <a:pt x="103" y="13"/>
                      </a:lnTo>
                      <a:lnTo>
                        <a:pt x="104" y="13"/>
                      </a:lnTo>
                      <a:lnTo>
                        <a:pt x="106" y="13"/>
                      </a:lnTo>
                      <a:lnTo>
                        <a:pt x="107" y="13"/>
                      </a:lnTo>
                      <a:lnTo>
                        <a:pt x="108" y="13"/>
                      </a:lnTo>
                      <a:lnTo>
                        <a:pt x="109" y="13"/>
                      </a:lnTo>
                      <a:lnTo>
                        <a:pt x="110" y="13"/>
                      </a:lnTo>
                      <a:lnTo>
                        <a:pt x="111" y="13"/>
                      </a:lnTo>
                      <a:lnTo>
                        <a:pt x="112" y="13"/>
                      </a:lnTo>
                      <a:lnTo>
                        <a:pt x="113" y="13"/>
                      </a:lnTo>
                      <a:lnTo>
                        <a:pt x="114" y="14"/>
                      </a:lnTo>
                      <a:lnTo>
                        <a:pt x="116" y="14"/>
                      </a:lnTo>
                      <a:lnTo>
                        <a:pt x="117" y="15"/>
                      </a:lnTo>
                      <a:lnTo>
                        <a:pt x="119" y="16"/>
                      </a:lnTo>
                      <a:lnTo>
                        <a:pt x="120" y="17"/>
                      </a:lnTo>
                      <a:lnTo>
                        <a:pt x="121" y="18"/>
                      </a:lnTo>
                      <a:lnTo>
                        <a:pt x="122" y="19"/>
                      </a:lnTo>
                      <a:lnTo>
                        <a:pt x="122" y="20"/>
                      </a:lnTo>
                      <a:lnTo>
                        <a:pt x="123" y="21"/>
                      </a:lnTo>
                      <a:lnTo>
                        <a:pt x="124" y="21"/>
                      </a:lnTo>
                      <a:lnTo>
                        <a:pt x="125" y="21"/>
                      </a:lnTo>
                      <a:lnTo>
                        <a:pt x="126" y="22"/>
                      </a:lnTo>
                      <a:lnTo>
                        <a:pt x="128" y="22"/>
                      </a:lnTo>
                      <a:lnTo>
                        <a:pt x="130" y="23"/>
                      </a:lnTo>
                      <a:lnTo>
                        <a:pt x="132" y="23"/>
                      </a:lnTo>
                      <a:lnTo>
                        <a:pt x="135" y="24"/>
                      </a:lnTo>
                      <a:lnTo>
                        <a:pt x="137" y="25"/>
                      </a:lnTo>
                      <a:lnTo>
                        <a:pt x="140" y="26"/>
                      </a:lnTo>
                      <a:lnTo>
                        <a:pt x="142" y="27"/>
                      </a:lnTo>
                      <a:lnTo>
                        <a:pt x="145" y="29"/>
                      </a:lnTo>
                      <a:lnTo>
                        <a:pt x="147" y="31"/>
                      </a:lnTo>
                      <a:lnTo>
                        <a:pt x="150" y="33"/>
                      </a:lnTo>
                      <a:lnTo>
                        <a:pt x="152" y="35"/>
                      </a:lnTo>
                      <a:lnTo>
                        <a:pt x="154" y="38"/>
                      </a:lnTo>
                      <a:lnTo>
                        <a:pt x="155" y="39"/>
                      </a:lnTo>
                      <a:lnTo>
                        <a:pt x="156" y="40"/>
                      </a:lnTo>
                      <a:lnTo>
                        <a:pt x="157" y="41"/>
                      </a:lnTo>
                      <a:lnTo>
                        <a:pt x="158" y="42"/>
                      </a:lnTo>
                      <a:lnTo>
                        <a:pt x="159" y="43"/>
                      </a:lnTo>
                      <a:lnTo>
                        <a:pt x="159" y="46"/>
                      </a:lnTo>
                      <a:lnTo>
                        <a:pt x="158" y="48"/>
                      </a:lnTo>
                      <a:lnTo>
                        <a:pt x="156" y="50"/>
                      </a:lnTo>
                      <a:lnTo>
                        <a:pt x="156" y="51"/>
                      </a:lnTo>
                      <a:lnTo>
                        <a:pt x="155" y="51"/>
                      </a:lnTo>
                      <a:lnTo>
                        <a:pt x="154" y="52"/>
                      </a:lnTo>
                      <a:lnTo>
                        <a:pt x="153" y="52"/>
                      </a:lnTo>
                      <a:lnTo>
                        <a:pt x="152" y="53"/>
                      </a:lnTo>
                      <a:lnTo>
                        <a:pt x="151" y="54"/>
                      </a:lnTo>
                      <a:lnTo>
                        <a:pt x="150" y="54"/>
                      </a:lnTo>
                      <a:lnTo>
                        <a:pt x="149" y="55"/>
                      </a:lnTo>
                      <a:lnTo>
                        <a:pt x="148" y="55"/>
                      </a:lnTo>
                      <a:lnTo>
                        <a:pt x="147" y="55"/>
                      </a:lnTo>
                      <a:lnTo>
                        <a:pt x="146" y="56"/>
                      </a:lnTo>
                      <a:lnTo>
                        <a:pt x="145" y="56"/>
                      </a:lnTo>
                      <a:lnTo>
                        <a:pt x="143" y="57"/>
                      </a:lnTo>
                      <a:lnTo>
                        <a:pt x="141" y="58"/>
                      </a:lnTo>
                      <a:lnTo>
                        <a:pt x="138" y="58"/>
                      </a:lnTo>
                      <a:lnTo>
                        <a:pt x="135" y="57"/>
                      </a:lnTo>
                      <a:lnTo>
                        <a:pt x="132" y="57"/>
                      </a:lnTo>
                      <a:lnTo>
                        <a:pt x="131" y="56"/>
                      </a:lnTo>
                      <a:lnTo>
                        <a:pt x="130" y="56"/>
                      </a:lnTo>
                      <a:lnTo>
                        <a:pt x="129" y="56"/>
                      </a:lnTo>
                      <a:lnTo>
                        <a:pt x="128" y="56"/>
                      </a:lnTo>
                      <a:lnTo>
                        <a:pt x="127" y="55"/>
                      </a:lnTo>
                      <a:lnTo>
                        <a:pt x="126" y="55"/>
                      </a:lnTo>
                      <a:lnTo>
                        <a:pt x="125" y="55"/>
                      </a:lnTo>
                      <a:lnTo>
                        <a:pt x="124" y="56"/>
                      </a:lnTo>
                      <a:lnTo>
                        <a:pt x="123" y="58"/>
                      </a:lnTo>
                      <a:lnTo>
                        <a:pt x="122" y="59"/>
                      </a:lnTo>
                      <a:lnTo>
                        <a:pt x="120" y="61"/>
                      </a:lnTo>
                      <a:lnTo>
                        <a:pt x="119" y="62"/>
                      </a:lnTo>
                      <a:lnTo>
                        <a:pt x="117" y="64"/>
                      </a:lnTo>
                      <a:lnTo>
                        <a:pt x="115" y="65"/>
                      </a:lnTo>
                      <a:lnTo>
                        <a:pt x="115" y="67"/>
                      </a:lnTo>
                      <a:lnTo>
                        <a:pt x="115" y="70"/>
                      </a:lnTo>
                      <a:lnTo>
                        <a:pt x="115" y="73"/>
                      </a:lnTo>
                      <a:lnTo>
                        <a:pt x="114" y="76"/>
                      </a:lnTo>
                      <a:lnTo>
                        <a:pt x="113" y="79"/>
                      </a:lnTo>
                      <a:lnTo>
                        <a:pt x="111" y="81"/>
                      </a:lnTo>
                      <a:lnTo>
                        <a:pt x="109" y="83"/>
                      </a:lnTo>
                      <a:lnTo>
                        <a:pt x="107" y="83"/>
                      </a:lnTo>
                      <a:lnTo>
                        <a:pt x="105" y="84"/>
                      </a:lnTo>
                      <a:lnTo>
                        <a:pt x="104" y="84"/>
                      </a:lnTo>
                      <a:lnTo>
                        <a:pt x="102" y="83"/>
                      </a:lnTo>
                      <a:lnTo>
                        <a:pt x="101" y="83"/>
                      </a:lnTo>
                      <a:lnTo>
                        <a:pt x="100" y="82"/>
                      </a:lnTo>
                      <a:lnTo>
                        <a:pt x="99" y="81"/>
                      </a:lnTo>
                      <a:lnTo>
                        <a:pt x="98" y="80"/>
                      </a:lnTo>
                      <a:lnTo>
                        <a:pt x="98" y="79"/>
                      </a:lnTo>
                      <a:lnTo>
                        <a:pt x="97" y="78"/>
                      </a:lnTo>
                      <a:lnTo>
                        <a:pt x="97" y="77"/>
                      </a:lnTo>
                      <a:lnTo>
                        <a:pt x="96" y="77"/>
                      </a:lnTo>
                      <a:lnTo>
                        <a:pt x="95" y="78"/>
                      </a:lnTo>
                      <a:lnTo>
                        <a:pt x="93" y="78"/>
                      </a:lnTo>
                      <a:lnTo>
                        <a:pt x="92" y="78"/>
                      </a:lnTo>
                      <a:lnTo>
                        <a:pt x="90" y="78"/>
                      </a:lnTo>
                      <a:lnTo>
                        <a:pt x="89" y="78"/>
                      </a:lnTo>
                      <a:lnTo>
                        <a:pt x="87" y="78"/>
                      </a:lnTo>
                      <a:lnTo>
                        <a:pt x="85" y="78"/>
                      </a:lnTo>
                      <a:lnTo>
                        <a:pt x="83" y="78"/>
                      </a:lnTo>
                      <a:lnTo>
                        <a:pt x="81" y="78"/>
                      </a:lnTo>
                      <a:lnTo>
                        <a:pt x="79" y="78"/>
                      </a:lnTo>
                      <a:lnTo>
                        <a:pt x="77" y="78"/>
                      </a:lnTo>
                      <a:lnTo>
                        <a:pt x="75" y="77"/>
                      </a:lnTo>
                      <a:lnTo>
                        <a:pt x="74" y="77"/>
                      </a:lnTo>
                      <a:lnTo>
                        <a:pt x="72" y="76"/>
                      </a:lnTo>
                      <a:lnTo>
                        <a:pt x="71" y="76"/>
                      </a:lnTo>
                      <a:lnTo>
                        <a:pt x="70" y="77"/>
                      </a:lnTo>
                      <a:lnTo>
                        <a:pt x="69" y="77"/>
                      </a:lnTo>
                      <a:lnTo>
                        <a:pt x="68" y="77"/>
                      </a:lnTo>
                      <a:lnTo>
                        <a:pt x="66" y="78"/>
                      </a:lnTo>
                      <a:lnTo>
                        <a:pt x="64" y="78"/>
                      </a:lnTo>
                      <a:lnTo>
                        <a:pt x="62" y="79"/>
                      </a:lnTo>
                      <a:lnTo>
                        <a:pt x="60" y="79"/>
                      </a:lnTo>
                      <a:lnTo>
                        <a:pt x="58" y="79"/>
                      </a:lnTo>
                      <a:lnTo>
                        <a:pt x="56" y="80"/>
                      </a:lnTo>
                      <a:lnTo>
                        <a:pt x="54" y="80"/>
                      </a:lnTo>
                      <a:lnTo>
                        <a:pt x="52" y="81"/>
                      </a:lnTo>
                      <a:lnTo>
                        <a:pt x="50" y="81"/>
                      </a:lnTo>
                      <a:lnTo>
                        <a:pt x="48" y="82"/>
                      </a:lnTo>
                      <a:lnTo>
                        <a:pt x="46" y="82"/>
                      </a:lnTo>
                      <a:lnTo>
                        <a:pt x="45" y="82"/>
                      </a:lnTo>
                      <a:lnTo>
                        <a:pt x="44" y="83"/>
                      </a:lnTo>
                      <a:lnTo>
                        <a:pt x="42" y="83"/>
                      </a:lnTo>
                      <a:lnTo>
                        <a:pt x="41" y="84"/>
                      </a:lnTo>
                      <a:lnTo>
                        <a:pt x="39" y="84"/>
                      </a:lnTo>
                      <a:lnTo>
                        <a:pt x="37" y="85"/>
                      </a:lnTo>
                      <a:lnTo>
                        <a:pt x="35" y="85"/>
                      </a:lnTo>
                      <a:lnTo>
                        <a:pt x="33" y="85"/>
                      </a:lnTo>
                      <a:lnTo>
                        <a:pt x="30" y="85"/>
                      </a:lnTo>
                      <a:lnTo>
                        <a:pt x="27" y="84"/>
                      </a:lnTo>
                      <a:lnTo>
                        <a:pt x="24" y="84"/>
                      </a:lnTo>
                      <a:lnTo>
                        <a:pt x="21" y="83"/>
                      </a:lnTo>
                      <a:lnTo>
                        <a:pt x="18" y="82"/>
                      </a:lnTo>
                      <a:lnTo>
                        <a:pt x="14" y="81"/>
                      </a:lnTo>
                      <a:lnTo>
                        <a:pt x="11" y="79"/>
                      </a:lnTo>
                      <a:lnTo>
                        <a:pt x="9" y="77"/>
                      </a:lnTo>
                      <a:lnTo>
                        <a:pt x="6" y="75"/>
                      </a:lnTo>
                      <a:lnTo>
                        <a:pt x="4" y="73"/>
                      </a:lnTo>
                      <a:lnTo>
                        <a:pt x="2" y="70"/>
                      </a:lnTo>
                      <a:lnTo>
                        <a:pt x="1" y="67"/>
                      </a:lnTo>
                      <a:lnTo>
                        <a:pt x="0" y="63"/>
                      </a:lnTo>
                      <a:lnTo>
                        <a:pt x="0" y="59"/>
                      </a:lnTo>
                      <a:lnTo>
                        <a:pt x="0" y="55"/>
                      </a:lnTo>
                      <a:lnTo>
                        <a:pt x="2" y="5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29" name="Freeform 2130">
                  <a:extLst>
                    <a:ext uri="{FF2B5EF4-FFF2-40B4-BE49-F238E27FC236}">
                      <a16:creationId xmlns:a16="http://schemas.microsoft.com/office/drawing/2014/main" id="{AFB3EB4F-1C53-4D36-9698-3E10C5B73AF3}"/>
                    </a:ext>
                  </a:extLst>
                </p:cNvPr>
                <p:cNvSpPr>
                  <a:spLocks/>
                </p:cNvSpPr>
                <p:nvPr/>
              </p:nvSpPr>
              <p:spPr bwMode="auto">
                <a:xfrm>
                  <a:off x="1157" y="184"/>
                  <a:ext cx="154" cy="80"/>
                </a:xfrm>
                <a:custGeom>
                  <a:avLst/>
                  <a:gdLst>
                    <a:gd name="T0" fmla="*/ 6 w 154"/>
                    <a:gd name="T1" fmla="*/ 36 h 80"/>
                    <a:gd name="T2" fmla="*/ 16 w 154"/>
                    <a:gd name="T3" fmla="*/ 20 h 80"/>
                    <a:gd name="T4" fmla="*/ 28 w 154"/>
                    <a:gd name="T5" fmla="*/ 8 h 80"/>
                    <a:gd name="T6" fmla="*/ 43 w 154"/>
                    <a:gd name="T7" fmla="*/ 1 h 80"/>
                    <a:gd name="T8" fmla="*/ 60 w 154"/>
                    <a:gd name="T9" fmla="*/ 1 h 80"/>
                    <a:gd name="T10" fmla="*/ 75 w 154"/>
                    <a:gd name="T11" fmla="*/ 6 h 80"/>
                    <a:gd name="T12" fmla="*/ 83 w 154"/>
                    <a:gd name="T13" fmla="*/ 10 h 80"/>
                    <a:gd name="T14" fmla="*/ 89 w 154"/>
                    <a:gd name="T15" fmla="*/ 12 h 80"/>
                    <a:gd name="T16" fmla="*/ 94 w 154"/>
                    <a:gd name="T17" fmla="*/ 13 h 80"/>
                    <a:gd name="T18" fmla="*/ 97 w 154"/>
                    <a:gd name="T19" fmla="*/ 13 h 80"/>
                    <a:gd name="T20" fmla="*/ 102 w 154"/>
                    <a:gd name="T21" fmla="*/ 13 h 80"/>
                    <a:gd name="T22" fmla="*/ 105 w 154"/>
                    <a:gd name="T23" fmla="*/ 13 h 80"/>
                    <a:gd name="T24" fmla="*/ 108 w 154"/>
                    <a:gd name="T25" fmla="*/ 13 h 80"/>
                    <a:gd name="T26" fmla="*/ 111 w 154"/>
                    <a:gd name="T27" fmla="*/ 14 h 80"/>
                    <a:gd name="T28" fmla="*/ 116 w 154"/>
                    <a:gd name="T29" fmla="*/ 16 h 80"/>
                    <a:gd name="T30" fmla="*/ 118 w 154"/>
                    <a:gd name="T31" fmla="*/ 20 h 80"/>
                    <a:gd name="T32" fmla="*/ 120 w 154"/>
                    <a:gd name="T33" fmla="*/ 21 h 80"/>
                    <a:gd name="T34" fmla="*/ 124 w 154"/>
                    <a:gd name="T35" fmla="*/ 21 h 80"/>
                    <a:gd name="T36" fmla="*/ 131 w 154"/>
                    <a:gd name="T37" fmla="*/ 23 h 80"/>
                    <a:gd name="T38" fmla="*/ 138 w 154"/>
                    <a:gd name="T39" fmla="*/ 26 h 80"/>
                    <a:gd name="T40" fmla="*/ 145 w 154"/>
                    <a:gd name="T41" fmla="*/ 31 h 80"/>
                    <a:gd name="T42" fmla="*/ 150 w 154"/>
                    <a:gd name="T43" fmla="*/ 36 h 80"/>
                    <a:gd name="T44" fmla="*/ 150 w 154"/>
                    <a:gd name="T45" fmla="*/ 37 h 80"/>
                    <a:gd name="T46" fmla="*/ 153 w 154"/>
                    <a:gd name="T47" fmla="*/ 39 h 80"/>
                    <a:gd name="T48" fmla="*/ 154 w 154"/>
                    <a:gd name="T49" fmla="*/ 43 h 80"/>
                    <a:gd name="T50" fmla="*/ 151 w 154"/>
                    <a:gd name="T51" fmla="*/ 48 h 80"/>
                    <a:gd name="T52" fmla="*/ 150 w 154"/>
                    <a:gd name="T53" fmla="*/ 49 h 80"/>
                    <a:gd name="T54" fmla="*/ 148 w 154"/>
                    <a:gd name="T55" fmla="*/ 50 h 80"/>
                    <a:gd name="T56" fmla="*/ 145 w 154"/>
                    <a:gd name="T57" fmla="*/ 52 h 80"/>
                    <a:gd name="T58" fmla="*/ 143 w 154"/>
                    <a:gd name="T59" fmla="*/ 53 h 80"/>
                    <a:gd name="T60" fmla="*/ 138 w 154"/>
                    <a:gd name="T61" fmla="*/ 54 h 80"/>
                    <a:gd name="T62" fmla="*/ 131 w 154"/>
                    <a:gd name="T63" fmla="*/ 54 h 80"/>
                    <a:gd name="T64" fmla="*/ 127 w 154"/>
                    <a:gd name="T65" fmla="*/ 53 h 80"/>
                    <a:gd name="T66" fmla="*/ 125 w 154"/>
                    <a:gd name="T67" fmla="*/ 53 h 80"/>
                    <a:gd name="T68" fmla="*/ 122 w 154"/>
                    <a:gd name="T69" fmla="*/ 52 h 80"/>
                    <a:gd name="T70" fmla="*/ 119 w 154"/>
                    <a:gd name="T71" fmla="*/ 55 h 80"/>
                    <a:gd name="T72" fmla="*/ 115 w 154"/>
                    <a:gd name="T73" fmla="*/ 59 h 80"/>
                    <a:gd name="T74" fmla="*/ 112 w 154"/>
                    <a:gd name="T75" fmla="*/ 62 h 80"/>
                    <a:gd name="T76" fmla="*/ 111 w 154"/>
                    <a:gd name="T77" fmla="*/ 68 h 80"/>
                    <a:gd name="T78" fmla="*/ 108 w 154"/>
                    <a:gd name="T79" fmla="*/ 76 h 80"/>
                    <a:gd name="T80" fmla="*/ 103 w 154"/>
                    <a:gd name="T81" fmla="*/ 78 h 80"/>
                    <a:gd name="T82" fmla="*/ 100 w 154"/>
                    <a:gd name="T83" fmla="*/ 78 h 80"/>
                    <a:gd name="T84" fmla="*/ 97 w 154"/>
                    <a:gd name="T85" fmla="*/ 76 h 80"/>
                    <a:gd name="T86" fmla="*/ 96 w 154"/>
                    <a:gd name="T87" fmla="*/ 74 h 80"/>
                    <a:gd name="T88" fmla="*/ 92 w 154"/>
                    <a:gd name="T89" fmla="*/ 74 h 80"/>
                    <a:gd name="T90" fmla="*/ 82 w 154"/>
                    <a:gd name="T91" fmla="*/ 74 h 80"/>
                    <a:gd name="T92" fmla="*/ 73 w 154"/>
                    <a:gd name="T93" fmla="*/ 72 h 80"/>
                    <a:gd name="T94" fmla="*/ 71 w 154"/>
                    <a:gd name="T95" fmla="*/ 72 h 80"/>
                    <a:gd name="T96" fmla="*/ 67 w 154"/>
                    <a:gd name="T97" fmla="*/ 73 h 80"/>
                    <a:gd name="T98" fmla="*/ 60 w 154"/>
                    <a:gd name="T99" fmla="*/ 74 h 80"/>
                    <a:gd name="T100" fmla="*/ 53 w 154"/>
                    <a:gd name="T101" fmla="*/ 75 h 80"/>
                    <a:gd name="T102" fmla="*/ 46 w 154"/>
                    <a:gd name="T103" fmla="*/ 76 h 80"/>
                    <a:gd name="T104" fmla="*/ 43 w 154"/>
                    <a:gd name="T105" fmla="*/ 77 h 80"/>
                    <a:gd name="T106" fmla="*/ 38 w 154"/>
                    <a:gd name="T107" fmla="*/ 79 h 80"/>
                    <a:gd name="T108" fmla="*/ 31 w 154"/>
                    <a:gd name="T109" fmla="*/ 80 h 80"/>
                    <a:gd name="T110" fmla="*/ 22 w 154"/>
                    <a:gd name="T111" fmla="*/ 79 h 80"/>
                    <a:gd name="T112" fmla="*/ 13 w 154"/>
                    <a:gd name="T113" fmla="*/ 76 h 80"/>
                    <a:gd name="T114" fmla="*/ 6 w 154"/>
                    <a:gd name="T115" fmla="*/ 70 h 80"/>
                    <a:gd name="T116" fmla="*/ 1 w 154"/>
                    <a:gd name="T117" fmla="*/ 62 h 80"/>
                    <a:gd name="T118" fmla="*/ 0 w 154"/>
                    <a:gd name="T119" fmla="*/ 52 h 8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54" h="80">
                      <a:moveTo>
                        <a:pt x="1" y="47"/>
                      </a:moveTo>
                      <a:lnTo>
                        <a:pt x="3" y="41"/>
                      </a:lnTo>
                      <a:lnTo>
                        <a:pt x="6" y="36"/>
                      </a:lnTo>
                      <a:lnTo>
                        <a:pt x="9" y="30"/>
                      </a:lnTo>
                      <a:lnTo>
                        <a:pt x="12" y="25"/>
                      </a:lnTo>
                      <a:lnTo>
                        <a:pt x="16" y="20"/>
                      </a:lnTo>
                      <a:lnTo>
                        <a:pt x="20" y="16"/>
                      </a:lnTo>
                      <a:lnTo>
                        <a:pt x="24" y="12"/>
                      </a:lnTo>
                      <a:lnTo>
                        <a:pt x="28" y="8"/>
                      </a:lnTo>
                      <a:lnTo>
                        <a:pt x="33" y="6"/>
                      </a:lnTo>
                      <a:lnTo>
                        <a:pt x="38" y="3"/>
                      </a:lnTo>
                      <a:lnTo>
                        <a:pt x="43" y="1"/>
                      </a:lnTo>
                      <a:lnTo>
                        <a:pt x="48" y="1"/>
                      </a:lnTo>
                      <a:lnTo>
                        <a:pt x="54" y="0"/>
                      </a:lnTo>
                      <a:lnTo>
                        <a:pt x="60" y="1"/>
                      </a:lnTo>
                      <a:lnTo>
                        <a:pt x="65" y="2"/>
                      </a:lnTo>
                      <a:lnTo>
                        <a:pt x="71" y="5"/>
                      </a:lnTo>
                      <a:lnTo>
                        <a:pt x="75" y="6"/>
                      </a:lnTo>
                      <a:lnTo>
                        <a:pt x="78" y="8"/>
                      </a:lnTo>
                      <a:lnTo>
                        <a:pt x="81" y="9"/>
                      </a:lnTo>
                      <a:lnTo>
                        <a:pt x="83" y="10"/>
                      </a:lnTo>
                      <a:lnTo>
                        <a:pt x="86" y="11"/>
                      </a:lnTo>
                      <a:lnTo>
                        <a:pt x="88" y="12"/>
                      </a:lnTo>
                      <a:lnTo>
                        <a:pt x="89" y="12"/>
                      </a:lnTo>
                      <a:lnTo>
                        <a:pt x="91" y="12"/>
                      </a:lnTo>
                      <a:lnTo>
                        <a:pt x="92" y="13"/>
                      </a:lnTo>
                      <a:lnTo>
                        <a:pt x="94" y="13"/>
                      </a:lnTo>
                      <a:lnTo>
                        <a:pt x="95" y="13"/>
                      </a:lnTo>
                      <a:lnTo>
                        <a:pt x="96" y="13"/>
                      </a:lnTo>
                      <a:lnTo>
                        <a:pt x="97" y="13"/>
                      </a:lnTo>
                      <a:lnTo>
                        <a:pt x="99" y="13"/>
                      </a:lnTo>
                      <a:lnTo>
                        <a:pt x="100" y="13"/>
                      </a:lnTo>
                      <a:lnTo>
                        <a:pt x="102" y="13"/>
                      </a:lnTo>
                      <a:lnTo>
                        <a:pt x="103" y="13"/>
                      </a:lnTo>
                      <a:lnTo>
                        <a:pt x="104" y="13"/>
                      </a:lnTo>
                      <a:lnTo>
                        <a:pt x="105" y="13"/>
                      </a:lnTo>
                      <a:lnTo>
                        <a:pt x="106" y="13"/>
                      </a:lnTo>
                      <a:lnTo>
                        <a:pt x="107" y="13"/>
                      </a:lnTo>
                      <a:lnTo>
                        <a:pt x="108" y="13"/>
                      </a:lnTo>
                      <a:lnTo>
                        <a:pt x="109" y="13"/>
                      </a:lnTo>
                      <a:lnTo>
                        <a:pt x="110" y="13"/>
                      </a:lnTo>
                      <a:lnTo>
                        <a:pt x="111" y="14"/>
                      </a:lnTo>
                      <a:lnTo>
                        <a:pt x="113" y="15"/>
                      </a:lnTo>
                      <a:lnTo>
                        <a:pt x="115" y="15"/>
                      </a:lnTo>
                      <a:lnTo>
                        <a:pt x="116" y="16"/>
                      </a:lnTo>
                      <a:lnTo>
                        <a:pt x="117" y="17"/>
                      </a:lnTo>
                      <a:lnTo>
                        <a:pt x="118" y="18"/>
                      </a:lnTo>
                      <a:lnTo>
                        <a:pt x="118" y="20"/>
                      </a:lnTo>
                      <a:lnTo>
                        <a:pt x="119" y="21"/>
                      </a:lnTo>
                      <a:lnTo>
                        <a:pt x="120" y="21"/>
                      </a:lnTo>
                      <a:lnTo>
                        <a:pt x="121" y="21"/>
                      </a:lnTo>
                      <a:lnTo>
                        <a:pt x="122" y="21"/>
                      </a:lnTo>
                      <a:lnTo>
                        <a:pt x="124" y="21"/>
                      </a:lnTo>
                      <a:lnTo>
                        <a:pt x="126" y="22"/>
                      </a:lnTo>
                      <a:lnTo>
                        <a:pt x="128" y="22"/>
                      </a:lnTo>
                      <a:lnTo>
                        <a:pt x="131" y="23"/>
                      </a:lnTo>
                      <a:lnTo>
                        <a:pt x="133" y="24"/>
                      </a:lnTo>
                      <a:lnTo>
                        <a:pt x="136" y="25"/>
                      </a:lnTo>
                      <a:lnTo>
                        <a:pt x="138" y="26"/>
                      </a:lnTo>
                      <a:lnTo>
                        <a:pt x="141" y="28"/>
                      </a:lnTo>
                      <a:lnTo>
                        <a:pt x="143" y="29"/>
                      </a:lnTo>
                      <a:lnTo>
                        <a:pt x="145" y="31"/>
                      </a:lnTo>
                      <a:lnTo>
                        <a:pt x="148" y="34"/>
                      </a:lnTo>
                      <a:lnTo>
                        <a:pt x="150" y="36"/>
                      </a:lnTo>
                      <a:lnTo>
                        <a:pt x="150" y="37"/>
                      </a:lnTo>
                      <a:lnTo>
                        <a:pt x="151" y="37"/>
                      </a:lnTo>
                      <a:lnTo>
                        <a:pt x="152" y="38"/>
                      </a:lnTo>
                      <a:lnTo>
                        <a:pt x="153" y="39"/>
                      </a:lnTo>
                      <a:lnTo>
                        <a:pt x="153" y="40"/>
                      </a:lnTo>
                      <a:lnTo>
                        <a:pt x="154" y="41"/>
                      </a:lnTo>
                      <a:lnTo>
                        <a:pt x="154" y="43"/>
                      </a:lnTo>
                      <a:lnTo>
                        <a:pt x="153" y="46"/>
                      </a:lnTo>
                      <a:lnTo>
                        <a:pt x="152" y="48"/>
                      </a:lnTo>
                      <a:lnTo>
                        <a:pt x="151" y="48"/>
                      </a:lnTo>
                      <a:lnTo>
                        <a:pt x="150" y="48"/>
                      </a:lnTo>
                      <a:lnTo>
                        <a:pt x="150" y="49"/>
                      </a:lnTo>
                      <a:lnTo>
                        <a:pt x="149" y="49"/>
                      </a:lnTo>
                      <a:lnTo>
                        <a:pt x="149" y="50"/>
                      </a:lnTo>
                      <a:lnTo>
                        <a:pt x="148" y="50"/>
                      </a:lnTo>
                      <a:lnTo>
                        <a:pt x="146" y="51"/>
                      </a:lnTo>
                      <a:lnTo>
                        <a:pt x="145" y="52"/>
                      </a:lnTo>
                      <a:lnTo>
                        <a:pt x="144" y="52"/>
                      </a:lnTo>
                      <a:lnTo>
                        <a:pt x="143" y="52"/>
                      </a:lnTo>
                      <a:lnTo>
                        <a:pt x="143" y="53"/>
                      </a:lnTo>
                      <a:lnTo>
                        <a:pt x="142" y="53"/>
                      </a:lnTo>
                      <a:lnTo>
                        <a:pt x="140" y="54"/>
                      </a:lnTo>
                      <a:lnTo>
                        <a:pt x="138" y="54"/>
                      </a:lnTo>
                      <a:lnTo>
                        <a:pt x="136" y="54"/>
                      </a:lnTo>
                      <a:lnTo>
                        <a:pt x="134" y="54"/>
                      </a:lnTo>
                      <a:lnTo>
                        <a:pt x="131" y="54"/>
                      </a:lnTo>
                      <a:lnTo>
                        <a:pt x="128" y="53"/>
                      </a:lnTo>
                      <a:lnTo>
                        <a:pt x="127" y="53"/>
                      </a:lnTo>
                      <a:lnTo>
                        <a:pt x="126" y="53"/>
                      </a:lnTo>
                      <a:lnTo>
                        <a:pt x="125" y="53"/>
                      </a:lnTo>
                      <a:lnTo>
                        <a:pt x="124" y="53"/>
                      </a:lnTo>
                      <a:lnTo>
                        <a:pt x="123" y="52"/>
                      </a:lnTo>
                      <a:lnTo>
                        <a:pt x="122" y="52"/>
                      </a:lnTo>
                      <a:lnTo>
                        <a:pt x="122" y="53"/>
                      </a:lnTo>
                      <a:lnTo>
                        <a:pt x="121" y="54"/>
                      </a:lnTo>
                      <a:lnTo>
                        <a:pt x="119" y="55"/>
                      </a:lnTo>
                      <a:lnTo>
                        <a:pt x="118" y="56"/>
                      </a:lnTo>
                      <a:lnTo>
                        <a:pt x="117" y="58"/>
                      </a:lnTo>
                      <a:lnTo>
                        <a:pt x="115" y="59"/>
                      </a:lnTo>
                      <a:lnTo>
                        <a:pt x="113" y="60"/>
                      </a:lnTo>
                      <a:lnTo>
                        <a:pt x="112" y="61"/>
                      </a:lnTo>
                      <a:lnTo>
                        <a:pt x="112" y="62"/>
                      </a:lnTo>
                      <a:lnTo>
                        <a:pt x="112" y="63"/>
                      </a:lnTo>
                      <a:lnTo>
                        <a:pt x="111" y="66"/>
                      </a:lnTo>
                      <a:lnTo>
                        <a:pt x="111" y="68"/>
                      </a:lnTo>
                      <a:lnTo>
                        <a:pt x="111" y="71"/>
                      </a:lnTo>
                      <a:lnTo>
                        <a:pt x="110" y="74"/>
                      </a:lnTo>
                      <a:lnTo>
                        <a:pt x="108" y="76"/>
                      </a:lnTo>
                      <a:lnTo>
                        <a:pt x="106" y="77"/>
                      </a:lnTo>
                      <a:lnTo>
                        <a:pt x="105" y="78"/>
                      </a:lnTo>
                      <a:lnTo>
                        <a:pt x="103" y="78"/>
                      </a:lnTo>
                      <a:lnTo>
                        <a:pt x="102" y="78"/>
                      </a:lnTo>
                      <a:lnTo>
                        <a:pt x="101" y="78"/>
                      </a:lnTo>
                      <a:lnTo>
                        <a:pt x="100" y="78"/>
                      </a:lnTo>
                      <a:lnTo>
                        <a:pt x="98" y="77"/>
                      </a:lnTo>
                      <a:lnTo>
                        <a:pt x="97" y="76"/>
                      </a:lnTo>
                      <a:lnTo>
                        <a:pt x="96" y="75"/>
                      </a:lnTo>
                      <a:lnTo>
                        <a:pt x="96" y="74"/>
                      </a:lnTo>
                      <a:lnTo>
                        <a:pt x="95" y="73"/>
                      </a:lnTo>
                      <a:lnTo>
                        <a:pt x="94" y="74"/>
                      </a:lnTo>
                      <a:lnTo>
                        <a:pt x="92" y="74"/>
                      </a:lnTo>
                      <a:lnTo>
                        <a:pt x="89" y="74"/>
                      </a:lnTo>
                      <a:lnTo>
                        <a:pt x="86" y="74"/>
                      </a:lnTo>
                      <a:lnTo>
                        <a:pt x="82" y="74"/>
                      </a:lnTo>
                      <a:lnTo>
                        <a:pt x="79" y="74"/>
                      </a:lnTo>
                      <a:lnTo>
                        <a:pt x="76" y="73"/>
                      </a:lnTo>
                      <a:lnTo>
                        <a:pt x="73" y="72"/>
                      </a:lnTo>
                      <a:lnTo>
                        <a:pt x="72" y="72"/>
                      </a:lnTo>
                      <a:lnTo>
                        <a:pt x="71" y="72"/>
                      </a:lnTo>
                      <a:lnTo>
                        <a:pt x="70" y="72"/>
                      </a:lnTo>
                      <a:lnTo>
                        <a:pt x="68" y="73"/>
                      </a:lnTo>
                      <a:lnTo>
                        <a:pt x="67" y="73"/>
                      </a:lnTo>
                      <a:lnTo>
                        <a:pt x="65" y="73"/>
                      </a:lnTo>
                      <a:lnTo>
                        <a:pt x="62" y="74"/>
                      </a:lnTo>
                      <a:lnTo>
                        <a:pt x="60" y="74"/>
                      </a:lnTo>
                      <a:lnTo>
                        <a:pt x="58" y="74"/>
                      </a:lnTo>
                      <a:lnTo>
                        <a:pt x="55" y="75"/>
                      </a:lnTo>
                      <a:lnTo>
                        <a:pt x="53" y="75"/>
                      </a:lnTo>
                      <a:lnTo>
                        <a:pt x="51" y="76"/>
                      </a:lnTo>
                      <a:lnTo>
                        <a:pt x="48" y="76"/>
                      </a:lnTo>
                      <a:lnTo>
                        <a:pt x="46" y="76"/>
                      </a:lnTo>
                      <a:lnTo>
                        <a:pt x="45" y="77"/>
                      </a:lnTo>
                      <a:lnTo>
                        <a:pt x="44" y="77"/>
                      </a:lnTo>
                      <a:lnTo>
                        <a:pt x="43" y="77"/>
                      </a:lnTo>
                      <a:lnTo>
                        <a:pt x="41" y="78"/>
                      </a:lnTo>
                      <a:lnTo>
                        <a:pt x="39" y="78"/>
                      </a:lnTo>
                      <a:lnTo>
                        <a:pt x="38" y="79"/>
                      </a:lnTo>
                      <a:lnTo>
                        <a:pt x="36" y="79"/>
                      </a:lnTo>
                      <a:lnTo>
                        <a:pt x="33" y="79"/>
                      </a:lnTo>
                      <a:lnTo>
                        <a:pt x="31" y="80"/>
                      </a:lnTo>
                      <a:lnTo>
                        <a:pt x="28" y="79"/>
                      </a:lnTo>
                      <a:lnTo>
                        <a:pt x="25" y="79"/>
                      </a:lnTo>
                      <a:lnTo>
                        <a:pt x="22" y="79"/>
                      </a:lnTo>
                      <a:lnTo>
                        <a:pt x="19" y="78"/>
                      </a:lnTo>
                      <a:lnTo>
                        <a:pt x="16" y="77"/>
                      </a:lnTo>
                      <a:lnTo>
                        <a:pt x="13" y="76"/>
                      </a:lnTo>
                      <a:lnTo>
                        <a:pt x="11" y="74"/>
                      </a:lnTo>
                      <a:lnTo>
                        <a:pt x="8" y="72"/>
                      </a:lnTo>
                      <a:lnTo>
                        <a:pt x="6" y="70"/>
                      </a:lnTo>
                      <a:lnTo>
                        <a:pt x="4" y="68"/>
                      </a:lnTo>
                      <a:lnTo>
                        <a:pt x="2" y="65"/>
                      </a:lnTo>
                      <a:lnTo>
                        <a:pt x="1" y="62"/>
                      </a:lnTo>
                      <a:lnTo>
                        <a:pt x="0" y="59"/>
                      </a:lnTo>
                      <a:lnTo>
                        <a:pt x="0" y="55"/>
                      </a:lnTo>
                      <a:lnTo>
                        <a:pt x="0" y="52"/>
                      </a:lnTo>
                      <a:lnTo>
                        <a:pt x="1" y="4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30" name="Freeform 2131">
                  <a:extLst>
                    <a:ext uri="{FF2B5EF4-FFF2-40B4-BE49-F238E27FC236}">
                      <a16:creationId xmlns:a16="http://schemas.microsoft.com/office/drawing/2014/main" id="{7138BD9F-D206-41E7-824A-8AF31D51060E}"/>
                    </a:ext>
                  </a:extLst>
                </p:cNvPr>
                <p:cNvSpPr>
                  <a:spLocks/>
                </p:cNvSpPr>
                <p:nvPr/>
              </p:nvSpPr>
              <p:spPr bwMode="auto">
                <a:xfrm>
                  <a:off x="1159" y="187"/>
                  <a:ext cx="150" cy="73"/>
                </a:xfrm>
                <a:custGeom>
                  <a:avLst/>
                  <a:gdLst>
                    <a:gd name="T0" fmla="*/ 6 w 150"/>
                    <a:gd name="T1" fmla="*/ 33 h 73"/>
                    <a:gd name="T2" fmla="*/ 16 w 150"/>
                    <a:gd name="T3" fmla="*/ 19 h 73"/>
                    <a:gd name="T4" fmla="*/ 28 w 150"/>
                    <a:gd name="T5" fmla="*/ 8 h 73"/>
                    <a:gd name="T6" fmla="*/ 42 w 150"/>
                    <a:gd name="T7" fmla="*/ 1 h 73"/>
                    <a:gd name="T8" fmla="*/ 57 w 150"/>
                    <a:gd name="T9" fmla="*/ 0 h 73"/>
                    <a:gd name="T10" fmla="*/ 71 w 150"/>
                    <a:gd name="T11" fmla="*/ 6 h 73"/>
                    <a:gd name="T12" fmla="*/ 80 w 150"/>
                    <a:gd name="T13" fmla="*/ 9 h 73"/>
                    <a:gd name="T14" fmla="*/ 86 w 150"/>
                    <a:gd name="T15" fmla="*/ 11 h 73"/>
                    <a:gd name="T16" fmla="*/ 91 w 150"/>
                    <a:gd name="T17" fmla="*/ 12 h 73"/>
                    <a:gd name="T18" fmla="*/ 95 w 150"/>
                    <a:gd name="T19" fmla="*/ 12 h 73"/>
                    <a:gd name="T20" fmla="*/ 99 w 150"/>
                    <a:gd name="T21" fmla="*/ 12 h 73"/>
                    <a:gd name="T22" fmla="*/ 102 w 150"/>
                    <a:gd name="T23" fmla="*/ 12 h 73"/>
                    <a:gd name="T24" fmla="*/ 105 w 150"/>
                    <a:gd name="T25" fmla="*/ 12 h 73"/>
                    <a:gd name="T26" fmla="*/ 108 w 150"/>
                    <a:gd name="T27" fmla="*/ 13 h 73"/>
                    <a:gd name="T28" fmla="*/ 113 w 150"/>
                    <a:gd name="T29" fmla="*/ 15 h 73"/>
                    <a:gd name="T30" fmla="*/ 115 w 150"/>
                    <a:gd name="T31" fmla="*/ 18 h 73"/>
                    <a:gd name="T32" fmla="*/ 117 w 150"/>
                    <a:gd name="T33" fmla="*/ 19 h 73"/>
                    <a:gd name="T34" fmla="*/ 121 w 150"/>
                    <a:gd name="T35" fmla="*/ 20 h 73"/>
                    <a:gd name="T36" fmla="*/ 128 w 150"/>
                    <a:gd name="T37" fmla="*/ 21 h 73"/>
                    <a:gd name="T38" fmla="*/ 135 w 150"/>
                    <a:gd name="T39" fmla="*/ 24 h 73"/>
                    <a:gd name="T40" fmla="*/ 142 w 150"/>
                    <a:gd name="T41" fmla="*/ 29 h 73"/>
                    <a:gd name="T42" fmla="*/ 146 w 150"/>
                    <a:gd name="T43" fmla="*/ 33 h 73"/>
                    <a:gd name="T44" fmla="*/ 147 w 150"/>
                    <a:gd name="T45" fmla="*/ 34 h 73"/>
                    <a:gd name="T46" fmla="*/ 149 w 150"/>
                    <a:gd name="T47" fmla="*/ 36 h 73"/>
                    <a:gd name="T48" fmla="*/ 150 w 150"/>
                    <a:gd name="T49" fmla="*/ 40 h 73"/>
                    <a:gd name="T50" fmla="*/ 148 w 150"/>
                    <a:gd name="T51" fmla="*/ 44 h 73"/>
                    <a:gd name="T52" fmla="*/ 146 w 150"/>
                    <a:gd name="T53" fmla="*/ 45 h 73"/>
                    <a:gd name="T54" fmla="*/ 144 w 150"/>
                    <a:gd name="T55" fmla="*/ 47 h 73"/>
                    <a:gd name="T56" fmla="*/ 142 w 150"/>
                    <a:gd name="T57" fmla="*/ 48 h 73"/>
                    <a:gd name="T58" fmla="*/ 139 w 150"/>
                    <a:gd name="T59" fmla="*/ 49 h 73"/>
                    <a:gd name="T60" fmla="*/ 135 w 150"/>
                    <a:gd name="T61" fmla="*/ 50 h 73"/>
                    <a:gd name="T62" fmla="*/ 128 w 150"/>
                    <a:gd name="T63" fmla="*/ 50 h 73"/>
                    <a:gd name="T64" fmla="*/ 124 w 150"/>
                    <a:gd name="T65" fmla="*/ 49 h 73"/>
                    <a:gd name="T66" fmla="*/ 122 w 150"/>
                    <a:gd name="T67" fmla="*/ 49 h 73"/>
                    <a:gd name="T68" fmla="*/ 120 w 150"/>
                    <a:gd name="T69" fmla="*/ 48 h 73"/>
                    <a:gd name="T70" fmla="*/ 117 w 150"/>
                    <a:gd name="T71" fmla="*/ 51 h 73"/>
                    <a:gd name="T72" fmla="*/ 112 w 150"/>
                    <a:gd name="T73" fmla="*/ 55 h 73"/>
                    <a:gd name="T74" fmla="*/ 109 w 150"/>
                    <a:gd name="T75" fmla="*/ 57 h 73"/>
                    <a:gd name="T76" fmla="*/ 109 w 150"/>
                    <a:gd name="T77" fmla="*/ 63 h 73"/>
                    <a:gd name="T78" fmla="*/ 106 w 150"/>
                    <a:gd name="T79" fmla="*/ 70 h 73"/>
                    <a:gd name="T80" fmla="*/ 102 w 150"/>
                    <a:gd name="T81" fmla="*/ 72 h 73"/>
                    <a:gd name="T82" fmla="*/ 99 w 150"/>
                    <a:gd name="T83" fmla="*/ 72 h 73"/>
                    <a:gd name="T84" fmla="*/ 96 w 150"/>
                    <a:gd name="T85" fmla="*/ 70 h 73"/>
                    <a:gd name="T86" fmla="*/ 95 w 150"/>
                    <a:gd name="T87" fmla="*/ 69 h 73"/>
                    <a:gd name="T88" fmla="*/ 91 w 150"/>
                    <a:gd name="T89" fmla="*/ 69 h 73"/>
                    <a:gd name="T90" fmla="*/ 83 w 150"/>
                    <a:gd name="T91" fmla="*/ 69 h 73"/>
                    <a:gd name="T92" fmla="*/ 76 w 150"/>
                    <a:gd name="T93" fmla="*/ 66 h 73"/>
                    <a:gd name="T94" fmla="*/ 73 w 150"/>
                    <a:gd name="T95" fmla="*/ 66 h 73"/>
                    <a:gd name="T96" fmla="*/ 68 w 150"/>
                    <a:gd name="T97" fmla="*/ 67 h 73"/>
                    <a:gd name="T98" fmla="*/ 60 w 150"/>
                    <a:gd name="T99" fmla="*/ 68 h 73"/>
                    <a:gd name="T100" fmla="*/ 53 w 150"/>
                    <a:gd name="T101" fmla="*/ 69 h 73"/>
                    <a:gd name="T102" fmla="*/ 46 w 150"/>
                    <a:gd name="T103" fmla="*/ 69 h 73"/>
                    <a:gd name="T104" fmla="*/ 43 w 150"/>
                    <a:gd name="T105" fmla="*/ 70 h 73"/>
                    <a:gd name="T106" fmla="*/ 37 w 150"/>
                    <a:gd name="T107" fmla="*/ 72 h 73"/>
                    <a:gd name="T108" fmla="*/ 30 w 150"/>
                    <a:gd name="T109" fmla="*/ 73 h 73"/>
                    <a:gd name="T110" fmla="*/ 22 w 150"/>
                    <a:gd name="T111" fmla="*/ 73 h 73"/>
                    <a:gd name="T112" fmla="*/ 13 w 150"/>
                    <a:gd name="T113" fmla="*/ 70 h 73"/>
                    <a:gd name="T114" fmla="*/ 6 w 150"/>
                    <a:gd name="T115" fmla="*/ 65 h 73"/>
                    <a:gd name="T116" fmla="*/ 1 w 150"/>
                    <a:gd name="T117" fmla="*/ 57 h 73"/>
                    <a:gd name="T118" fmla="*/ 1 w 150"/>
                    <a:gd name="T119" fmla="*/ 47 h 7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50" h="73">
                      <a:moveTo>
                        <a:pt x="2" y="44"/>
                      </a:moveTo>
                      <a:lnTo>
                        <a:pt x="4" y="38"/>
                      </a:lnTo>
                      <a:lnTo>
                        <a:pt x="6" y="33"/>
                      </a:lnTo>
                      <a:lnTo>
                        <a:pt x="9" y="28"/>
                      </a:lnTo>
                      <a:lnTo>
                        <a:pt x="12" y="23"/>
                      </a:lnTo>
                      <a:lnTo>
                        <a:pt x="16" y="19"/>
                      </a:lnTo>
                      <a:lnTo>
                        <a:pt x="19" y="14"/>
                      </a:lnTo>
                      <a:lnTo>
                        <a:pt x="23" y="11"/>
                      </a:lnTo>
                      <a:lnTo>
                        <a:pt x="28" y="8"/>
                      </a:lnTo>
                      <a:lnTo>
                        <a:pt x="32" y="5"/>
                      </a:lnTo>
                      <a:lnTo>
                        <a:pt x="37" y="3"/>
                      </a:lnTo>
                      <a:lnTo>
                        <a:pt x="42" y="1"/>
                      </a:lnTo>
                      <a:lnTo>
                        <a:pt x="46" y="0"/>
                      </a:lnTo>
                      <a:lnTo>
                        <a:pt x="52" y="0"/>
                      </a:lnTo>
                      <a:lnTo>
                        <a:pt x="57" y="0"/>
                      </a:lnTo>
                      <a:lnTo>
                        <a:pt x="62" y="2"/>
                      </a:lnTo>
                      <a:lnTo>
                        <a:pt x="68" y="4"/>
                      </a:lnTo>
                      <a:lnTo>
                        <a:pt x="71" y="6"/>
                      </a:lnTo>
                      <a:lnTo>
                        <a:pt x="74" y="7"/>
                      </a:lnTo>
                      <a:lnTo>
                        <a:pt x="77" y="8"/>
                      </a:lnTo>
                      <a:lnTo>
                        <a:pt x="80" y="9"/>
                      </a:lnTo>
                      <a:lnTo>
                        <a:pt x="82" y="10"/>
                      </a:lnTo>
                      <a:lnTo>
                        <a:pt x="84" y="10"/>
                      </a:lnTo>
                      <a:lnTo>
                        <a:pt x="86" y="11"/>
                      </a:lnTo>
                      <a:lnTo>
                        <a:pt x="88" y="11"/>
                      </a:lnTo>
                      <a:lnTo>
                        <a:pt x="89" y="12"/>
                      </a:lnTo>
                      <a:lnTo>
                        <a:pt x="91" y="12"/>
                      </a:lnTo>
                      <a:lnTo>
                        <a:pt x="92" y="12"/>
                      </a:lnTo>
                      <a:lnTo>
                        <a:pt x="93" y="12"/>
                      </a:lnTo>
                      <a:lnTo>
                        <a:pt x="95" y="12"/>
                      </a:lnTo>
                      <a:lnTo>
                        <a:pt x="96" y="12"/>
                      </a:lnTo>
                      <a:lnTo>
                        <a:pt x="97" y="12"/>
                      </a:lnTo>
                      <a:lnTo>
                        <a:pt x="99" y="12"/>
                      </a:lnTo>
                      <a:lnTo>
                        <a:pt x="100" y="12"/>
                      </a:lnTo>
                      <a:lnTo>
                        <a:pt x="101" y="12"/>
                      </a:lnTo>
                      <a:lnTo>
                        <a:pt x="102" y="12"/>
                      </a:lnTo>
                      <a:lnTo>
                        <a:pt x="103" y="12"/>
                      </a:lnTo>
                      <a:lnTo>
                        <a:pt x="104" y="12"/>
                      </a:lnTo>
                      <a:lnTo>
                        <a:pt x="105" y="12"/>
                      </a:lnTo>
                      <a:lnTo>
                        <a:pt x="106" y="12"/>
                      </a:lnTo>
                      <a:lnTo>
                        <a:pt x="107" y="12"/>
                      </a:lnTo>
                      <a:lnTo>
                        <a:pt x="108" y="13"/>
                      </a:lnTo>
                      <a:lnTo>
                        <a:pt x="110" y="13"/>
                      </a:lnTo>
                      <a:lnTo>
                        <a:pt x="112" y="14"/>
                      </a:lnTo>
                      <a:lnTo>
                        <a:pt x="113" y="15"/>
                      </a:lnTo>
                      <a:lnTo>
                        <a:pt x="114" y="16"/>
                      </a:lnTo>
                      <a:lnTo>
                        <a:pt x="115" y="17"/>
                      </a:lnTo>
                      <a:lnTo>
                        <a:pt x="115" y="18"/>
                      </a:lnTo>
                      <a:lnTo>
                        <a:pt x="116" y="19"/>
                      </a:lnTo>
                      <a:lnTo>
                        <a:pt x="117" y="19"/>
                      </a:lnTo>
                      <a:lnTo>
                        <a:pt x="118" y="19"/>
                      </a:lnTo>
                      <a:lnTo>
                        <a:pt x="119" y="20"/>
                      </a:lnTo>
                      <a:lnTo>
                        <a:pt x="121" y="20"/>
                      </a:lnTo>
                      <a:lnTo>
                        <a:pt x="123" y="20"/>
                      </a:lnTo>
                      <a:lnTo>
                        <a:pt x="125" y="21"/>
                      </a:lnTo>
                      <a:lnTo>
                        <a:pt x="128" y="21"/>
                      </a:lnTo>
                      <a:lnTo>
                        <a:pt x="130" y="22"/>
                      </a:lnTo>
                      <a:lnTo>
                        <a:pt x="133" y="23"/>
                      </a:lnTo>
                      <a:lnTo>
                        <a:pt x="135" y="24"/>
                      </a:lnTo>
                      <a:lnTo>
                        <a:pt x="137" y="25"/>
                      </a:lnTo>
                      <a:lnTo>
                        <a:pt x="140" y="27"/>
                      </a:lnTo>
                      <a:lnTo>
                        <a:pt x="142" y="29"/>
                      </a:lnTo>
                      <a:lnTo>
                        <a:pt x="144" y="31"/>
                      </a:lnTo>
                      <a:lnTo>
                        <a:pt x="146" y="33"/>
                      </a:lnTo>
                      <a:lnTo>
                        <a:pt x="147" y="34"/>
                      </a:lnTo>
                      <a:lnTo>
                        <a:pt x="148" y="35"/>
                      </a:lnTo>
                      <a:lnTo>
                        <a:pt x="149" y="36"/>
                      </a:lnTo>
                      <a:lnTo>
                        <a:pt x="150" y="37"/>
                      </a:lnTo>
                      <a:lnTo>
                        <a:pt x="150" y="38"/>
                      </a:lnTo>
                      <a:lnTo>
                        <a:pt x="150" y="40"/>
                      </a:lnTo>
                      <a:lnTo>
                        <a:pt x="150" y="42"/>
                      </a:lnTo>
                      <a:lnTo>
                        <a:pt x="148" y="44"/>
                      </a:lnTo>
                      <a:lnTo>
                        <a:pt x="147" y="45"/>
                      </a:lnTo>
                      <a:lnTo>
                        <a:pt x="146" y="45"/>
                      </a:lnTo>
                      <a:lnTo>
                        <a:pt x="146" y="46"/>
                      </a:lnTo>
                      <a:lnTo>
                        <a:pt x="145" y="46"/>
                      </a:lnTo>
                      <a:lnTo>
                        <a:pt x="144" y="47"/>
                      </a:lnTo>
                      <a:lnTo>
                        <a:pt x="143" y="47"/>
                      </a:lnTo>
                      <a:lnTo>
                        <a:pt x="142" y="47"/>
                      </a:lnTo>
                      <a:lnTo>
                        <a:pt x="142" y="48"/>
                      </a:lnTo>
                      <a:lnTo>
                        <a:pt x="141" y="48"/>
                      </a:lnTo>
                      <a:lnTo>
                        <a:pt x="140" y="48"/>
                      </a:lnTo>
                      <a:lnTo>
                        <a:pt x="139" y="49"/>
                      </a:lnTo>
                      <a:lnTo>
                        <a:pt x="138" y="49"/>
                      </a:lnTo>
                      <a:lnTo>
                        <a:pt x="137" y="50"/>
                      </a:lnTo>
                      <a:lnTo>
                        <a:pt x="135" y="50"/>
                      </a:lnTo>
                      <a:lnTo>
                        <a:pt x="133" y="50"/>
                      </a:lnTo>
                      <a:lnTo>
                        <a:pt x="131" y="50"/>
                      </a:lnTo>
                      <a:lnTo>
                        <a:pt x="128" y="50"/>
                      </a:lnTo>
                      <a:lnTo>
                        <a:pt x="125" y="49"/>
                      </a:lnTo>
                      <a:lnTo>
                        <a:pt x="124" y="49"/>
                      </a:lnTo>
                      <a:lnTo>
                        <a:pt x="123" y="49"/>
                      </a:lnTo>
                      <a:lnTo>
                        <a:pt x="122" y="49"/>
                      </a:lnTo>
                      <a:lnTo>
                        <a:pt x="122" y="48"/>
                      </a:lnTo>
                      <a:lnTo>
                        <a:pt x="121" y="48"/>
                      </a:lnTo>
                      <a:lnTo>
                        <a:pt x="120" y="48"/>
                      </a:lnTo>
                      <a:lnTo>
                        <a:pt x="119" y="49"/>
                      </a:lnTo>
                      <a:lnTo>
                        <a:pt x="118" y="50"/>
                      </a:lnTo>
                      <a:lnTo>
                        <a:pt x="117" y="51"/>
                      </a:lnTo>
                      <a:lnTo>
                        <a:pt x="115" y="52"/>
                      </a:lnTo>
                      <a:lnTo>
                        <a:pt x="114" y="53"/>
                      </a:lnTo>
                      <a:lnTo>
                        <a:pt x="112" y="55"/>
                      </a:lnTo>
                      <a:lnTo>
                        <a:pt x="111" y="56"/>
                      </a:lnTo>
                      <a:lnTo>
                        <a:pt x="109" y="56"/>
                      </a:lnTo>
                      <a:lnTo>
                        <a:pt x="109" y="57"/>
                      </a:lnTo>
                      <a:lnTo>
                        <a:pt x="109" y="58"/>
                      </a:lnTo>
                      <a:lnTo>
                        <a:pt x="109" y="61"/>
                      </a:lnTo>
                      <a:lnTo>
                        <a:pt x="109" y="63"/>
                      </a:lnTo>
                      <a:lnTo>
                        <a:pt x="108" y="65"/>
                      </a:lnTo>
                      <a:lnTo>
                        <a:pt x="107" y="68"/>
                      </a:lnTo>
                      <a:lnTo>
                        <a:pt x="106" y="70"/>
                      </a:lnTo>
                      <a:lnTo>
                        <a:pt x="105" y="71"/>
                      </a:lnTo>
                      <a:lnTo>
                        <a:pt x="103" y="72"/>
                      </a:lnTo>
                      <a:lnTo>
                        <a:pt x="102" y="72"/>
                      </a:lnTo>
                      <a:lnTo>
                        <a:pt x="101" y="72"/>
                      </a:lnTo>
                      <a:lnTo>
                        <a:pt x="100" y="72"/>
                      </a:lnTo>
                      <a:lnTo>
                        <a:pt x="99" y="72"/>
                      </a:lnTo>
                      <a:lnTo>
                        <a:pt x="98" y="72"/>
                      </a:lnTo>
                      <a:lnTo>
                        <a:pt x="97" y="71"/>
                      </a:lnTo>
                      <a:lnTo>
                        <a:pt x="96" y="70"/>
                      </a:lnTo>
                      <a:lnTo>
                        <a:pt x="95" y="69"/>
                      </a:lnTo>
                      <a:lnTo>
                        <a:pt x="93" y="69"/>
                      </a:lnTo>
                      <a:lnTo>
                        <a:pt x="91" y="69"/>
                      </a:lnTo>
                      <a:lnTo>
                        <a:pt x="89" y="69"/>
                      </a:lnTo>
                      <a:lnTo>
                        <a:pt x="86" y="69"/>
                      </a:lnTo>
                      <a:lnTo>
                        <a:pt x="83" y="69"/>
                      </a:lnTo>
                      <a:lnTo>
                        <a:pt x="80" y="68"/>
                      </a:lnTo>
                      <a:lnTo>
                        <a:pt x="78" y="67"/>
                      </a:lnTo>
                      <a:lnTo>
                        <a:pt x="76" y="66"/>
                      </a:lnTo>
                      <a:lnTo>
                        <a:pt x="75" y="66"/>
                      </a:lnTo>
                      <a:lnTo>
                        <a:pt x="74" y="66"/>
                      </a:lnTo>
                      <a:lnTo>
                        <a:pt x="73" y="66"/>
                      </a:lnTo>
                      <a:lnTo>
                        <a:pt x="72" y="66"/>
                      </a:lnTo>
                      <a:lnTo>
                        <a:pt x="70" y="67"/>
                      </a:lnTo>
                      <a:lnTo>
                        <a:pt x="68" y="67"/>
                      </a:lnTo>
                      <a:lnTo>
                        <a:pt x="66" y="67"/>
                      </a:lnTo>
                      <a:lnTo>
                        <a:pt x="63" y="67"/>
                      </a:lnTo>
                      <a:lnTo>
                        <a:pt x="60" y="68"/>
                      </a:lnTo>
                      <a:lnTo>
                        <a:pt x="58" y="68"/>
                      </a:lnTo>
                      <a:lnTo>
                        <a:pt x="55" y="68"/>
                      </a:lnTo>
                      <a:lnTo>
                        <a:pt x="53" y="69"/>
                      </a:lnTo>
                      <a:lnTo>
                        <a:pt x="50" y="69"/>
                      </a:lnTo>
                      <a:lnTo>
                        <a:pt x="48" y="69"/>
                      </a:lnTo>
                      <a:lnTo>
                        <a:pt x="46" y="69"/>
                      </a:lnTo>
                      <a:lnTo>
                        <a:pt x="44" y="70"/>
                      </a:lnTo>
                      <a:lnTo>
                        <a:pt x="43" y="70"/>
                      </a:lnTo>
                      <a:lnTo>
                        <a:pt x="41" y="71"/>
                      </a:lnTo>
                      <a:lnTo>
                        <a:pt x="39" y="72"/>
                      </a:lnTo>
                      <a:lnTo>
                        <a:pt x="37" y="72"/>
                      </a:lnTo>
                      <a:lnTo>
                        <a:pt x="35" y="73"/>
                      </a:lnTo>
                      <a:lnTo>
                        <a:pt x="32" y="73"/>
                      </a:lnTo>
                      <a:lnTo>
                        <a:pt x="30" y="73"/>
                      </a:lnTo>
                      <a:lnTo>
                        <a:pt x="27" y="73"/>
                      </a:lnTo>
                      <a:lnTo>
                        <a:pt x="25" y="73"/>
                      </a:lnTo>
                      <a:lnTo>
                        <a:pt x="22" y="73"/>
                      </a:lnTo>
                      <a:lnTo>
                        <a:pt x="19" y="72"/>
                      </a:lnTo>
                      <a:lnTo>
                        <a:pt x="16" y="71"/>
                      </a:lnTo>
                      <a:lnTo>
                        <a:pt x="13" y="70"/>
                      </a:lnTo>
                      <a:lnTo>
                        <a:pt x="11" y="68"/>
                      </a:lnTo>
                      <a:lnTo>
                        <a:pt x="8" y="67"/>
                      </a:lnTo>
                      <a:lnTo>
                        <a:pt x="6" y="65"/>
                      </a:lnTo>
                      <a:lnTo>
                        <a:pt x="4" y="63"/>
                      </a:lnTo>
                      <a:lnTo>
                        <a:pt x="3" y="60"/>
                      </a:lnTo>
                      <a:lnTo>
                        <a:pt x="1" y="57"/>
                      </a:lnTo>
                      <a:lnTo>
                        <a:pt x="1" y="54"/>
                      </a:lnTo>
                      <a:lnTo>
                        <a:pt x="0" y="51"/>
                      </a:lnTo>
                      <a:lnTo>
                        <a:pt x="1" y="47"/>
                      </a:lnTo>
                      <a:lnTo>
                        <a:pt x="2" y="4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31" name="Freeform 2132">
                  <a:extLst>
                    <a:ext uri="{FF2B5EF4-FFF2-40B4-BE49-F238E27FC236}">
                      <a16:creationId xmlns:a16="http://schemas.microsoft.com/office/drawing/2014/main" id="{2BA3DA40-3731-43F4-B266-3B26E054A25C}"/>
                    </a:ext>
                  </a:extLst>
                </p:cNvPr>
                <p:cNvSpPr>
                  <a:spLocks/>
                </p:cNvSpPr>
                <p:nvPr/>
              </p:nvSpPr>
              <p:spPr bwMode="auto">
                <a:xfrm>
                  <a:off x="1162" y="190"/>
                  <a:ext cx="146" cy="67"/>
                </a:xfrm>
                <a:custGeom>
                  <a:avLst/>
                  <a:gdLst>
                    <a:gd name="T0" fmla="*/ 6 w 146"/>
                    <a:gd name="T1" fmla="*/ 30 h 67"/>
                    <a:gd name="T2" fmla="*/ 14 w 146"/>
                    <a:gd name="T3" fmla="*/ 17 h 67"/>
                    <a:gd name="T4" fmla="*/ 26 w 146"/>
                    <a:gd name="T5" fmla="*/ 7 h 67"/>
                    <a:gd name="T6" fmla="*/ 39 w 146"/>
                    <a:gd name="T7" fmla="*/ 1 h 67"/>
                    <a:gd name="T8" fmla="*/ 54 w 146"/>
                    <a:gd name="T9" fmla="*/ 0 h 67"/>
                    <a:gd name="T10" fmla="*/ 67 w 146"/>
                    <a:gd name="T11" fmla="*/ 5 h 67"/>
                    <a:gd name="T12" fmla="*/ 75 w 146"/>
                    <a:gd name="T13" fmla="*/ 8 h 67"/>
                    <a:gd name="T14" fmla="*/ 81 w 146"/>
                    <a:gd name="T15" fmla="*/ 10 h 67"/>
                    <a:gd name="T16" fmla="*/ 86 w 146"/>
                    <a:gd name="T17" fmla="*/ 11 h 67"/>
                    <a:gd name="T18" fmla="*/ 91 w 146"/>
                    <a:gd name="T19" fmla="*/ 11 h 67"/>
                    <a:gd name="T20" fmla="*/ 95 w 146"/>
                    <a:gd name="T21" fmla="*/ 11 h 67"/>
                    <a:gd name="T22" fmla="*/ 98 w 146"/>
                    <a:gd name="T23" fmla="*/ 11 h 67"/>
                    <a:gd name="T24" fmla="*/ 101 w 146"/>
                    <a:gd name="T25" fmla="*/ 11 h 67"/>
                    <a:gd name="T26" fmla="*/ 104 w 146"/>
                    <a:gd name="T27" fmla="*/ 12 h 67"/>
                    <a:gd name="T28" fmla="*/ 109 w 146"/>
                    <a:gd name="T29" fmla="*/ 14 h 67"/>
                    <a:gd name="T30" fmla="*/ 111 w 146"/>
                    <a:gd name="T31" fmla="*/ 17 h 67"/>
                    <a:gd name="T32" fmla="*/ 113 w 146"/>
                    <a:gd name="T33" fmla="*/ 18 h 67"/>
                    <a:gd name="T34" fmla="*/ 117 w 146"/>
                    <a:gd name="T35" fmla="*/ 18 h 67"/>
                    <a:gd name="T36" fmla="*/ 124 w 146"/>
                    <a:gd name="T37" fmla="*/ 19 h 67"/>
                    <a:gd name="T38" fmla="*/ 131 w 146"/>
                    <a:gd name="T39" fmla="*/ 22 h 67"/>
                    <a:gd name="T40" fmla="*/ 138 w 146"/>
                    <a:gd name="T41" fmla="*/ 26 h 67"/>
                    <a:gd name="T42" fmla="*/ 142 w 146"/>
                    <a:gd name="T43" fmla="*/ 30 h 67"/>
                    <a:gd name="T44" fmla="*/ 142 w 146"/>
                    <a:gd name="T45" fmla="*/ 31 h 67"/>
                    <a:gd name="T46" fmla="*/ 144 w 146"/>
                    <a:gd name="T47" fmla="*/ 33 h 67"/>
                    <a:gd name="T48" fmla="*/ 146 w 146"/>
                    <a:gd name="T49" fmla="*/ 37 h 67"/>
                    <a:gd name="T50" fmla="*/ 143 w 146"/>
                    <a:gd name="T51" fmla="*/ 41 h 67"/>
                    <a:gd name="T52" fmla="*/ 142 w 146"/>
                    <a:gd name="T53" fmla="*/ 42 h 67"/>
                    <a:gd name="T54" fmla="*/ 140 w 146"/>
                    <a:gd name="T55" fmla="*/ 43 h 67"/>
                    <a:gd name="T56" fmla="*/ 137 w 146"/>
                    <a:gd name="T57" fmla="*/ 44 h 67"/>
                    <a:gd name="T58" fmla="*/ 135 w 146"/>
                    <a:gd name="T59" fmla="*/ 45 h 67"/>
                    <a:gd name="T60" fmla="*/ 131 w 146"/>
                    <a:gd name="T61" fmla="*/ 46 h 67"/>
                    <a:gd name="T62" fmla="*/ 124 w 146"/>
                    <a:gd name="T63" fmla="*/ 45 h 67"/>
                    <a:gd name="T64" fmla="*/ 121 w 146"/>
                    <a:gd name="T65" fmla="*/ 44 h 67"/>
                    <a:gd name="T66" fmla="*/ 119 w 146"/>
                    <a:gd name="T67" fmla="*/ 44 h 67"/>
                    <a:gd name="T68" fmla="*/ 117 w 146"/>
                    <a:gd name="T69" fmla="*/ 44 h 67"/>
                    <a:gd name="T70" fmla="*/ 113 w 146"/>
                    <a:gd name="T71" fmla="*/ 47 h 67"/>
                    <a:gd name="T72" fmla="*/ 109 w 146"/>
                    <a:gd name="T73" fmla="*/ 50 h 67"/>
                    <a:gd name="T74" fmla="*/ 106 w 146"/>
                    <a:gd name="T75" fmla="*/ 52 h 67"/>
                    <a:gd name="T76" fmla="*/ 105 w 146"/>
                    <a:gd name="T77" fmla="*/ 57 h 67"/>
                    <a:gd name="T78" fmla="*/ 103 w 146"/>
                    <a:gd name="T79" fmla="*/ 63 h 67"/>
                    <a:gd name="T80" fmla="*/ 99 w 146"/>
                    <a:gd name="T81" fmla="*/ 66 h 67"/>
                    <a:gd name="T82" fmla="*/ 97 w 146"/>
                    <a:gd name="T83" fmla="*/ 66 h 67"/>
                    <a:gd name="T84" fmla="*/ 95 w 146"/>
                    <a:gd name="T85" fmla="*/ 65 h 67"/>
                    <a:gd name="T86" fmla="*/ 93 w 146"/>
                    <a:gd name="T87" fmla="*/ 64 h 67"/>
                    <a:gd name="T88" fmla="*/ 90 w 146"/>
                    <a:gd name="T89" fmla="*/ 64 h 67"/>
                    <a:gd name="T90" fmla="*/ 83 w 146"/>
                    <a:gd name="T91" fmla="*/ 63 h 67"/>
                    <a:gd name="T92" fmla="*/ 77 w 146"/>
                    <a:gd name="T93" fmla="*/ 61 h 67"/>
                    <a:gd name="T94" fmla="*/ 74 w 146"/>
                    <a:gd name="T95" fmla="*/ 61 h 67"/>
                    <a:gd name="T96" fmla="*/ 68 w 146"/>
                    <a:gd name="T97" fmla="*/ 61 h 67"/>
                    <a:gd name="T98" fmla="*/ 60 w 146"/>
                    <a:gd name="T99" fmla="*/ 62 h 67"/>
                    <a:gd name="T100" fmla="*/ 52 w 146"/>
                    <a:gd name="T101" fmla="*/ 62 h 67"/>
                    <a:gd name="T102" fmla="*/ 45 w 146"/>
                    <a:gd name="T103" fmla="*/ 63 h 67"/>
                    <a:gd name="T104" fmla="*/ 41 w 146"/>
                    <a:gd name="T105" fmla="*/ 64 h 67"/>
                    <a:gd name="T106" fmla="*/ 36 w 146"/>
                    <a:gd name="T107" fmla="*/ 66 h 67"/>
                    <a:gd name="T108" fmla="*/ 28 w 146"/>
                    <a:gd name="T109" fmla="*/ 67 h 67"/>
                    <a:gd name="T110" fmla="*/ 20 w 146"/>
                    <a:gd name="T111" fmla="*/ 66 h 67"/>
                    <a:gd name="T112" fmla="*/ 12 w 146"/>
                    <a:gd name="T113" fmla="*/ 64 h 67"/>
                    <a:gd name="T114" fmla="*/ 5 w 146"/>
                    <a:gd name="T115" fmla="*/ 59 h 67"/>
                    <a:gd name="T116" fmla="*/ 1 w 146"/>
                    <a:gd name="T117" fmla="*/ 52 h 67"/>
                    <a:gd name="T118" fmla="*/ 1 w 146"/>
                    <a:gd name="T119" fmla="*/ 43 h 6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46" h="67">
                      <a:moveTo>
                        <a:pt x="2" y="40"/>
                      </a:moveTo>
                      <a:lnTo>
                        <a:pt x="3" y="35"/>
                      </a:lnTo>
                      <a:lnTo>
                        <a:pt x="6" y="30"/>
                      </a:lnTo>
                      <a:lnTo>
                        <a:pt x="8" y="25"/>
                      </a:lnTo>
                      <a:lnTo>
                        <a:pt x="11" y="21"/>
                      </a:lnTo>
                      <a:lnTo>
                        <a:pt x="14" y="17"/>
                      </a:lnTo>
                      <a:lnTo>
                        <a:pt x="18" y="13"/>
                      </a:lnTo>
                      <a:lnTo>
                        <a:pt x="22" y="9"/>
                      </a:lnTo>
                      <a:lnTo>
                        <a:pt x="26" y="7"/>
                      </a:lnTo>
                      <a:lnTo>
                        <a:pt x="30" y="4"/>
                      </a:lnTo>
                      <a:lnTo>
                        <a:pt x="34" y="2"/>
                      </a:lnTo>
                      <a:lnTo>
                        <a:pt x="39" y="1"/>
                      </a:lnTo>
                      <a:lnTo>
                        <a:pt x="44" y="0"/>
                      </a:lnTo>
                      <a:lnTo>
                        <a:pt x="48" y="0"/>
                      </a:lnTo>
                      <a:lnTo>
                        <a:pt x="54" y="0"/>
                      </a:lnTo>
                      <a:lnTo>
                        <a:pt x="59" y="1"/>
                      </a:lnTo>
                      <a:lnTo>
                        <a:pt x="64" y="3"/>
                      </a:lnTo>
                      <a:lnTo>
                        <a:pt x="67" y="5"/>
                      </a:lnTo>
                      <a:lnTo>
                        <a:pt x="70" y="6"/>
                      </a:lnTo>
                      <a:lnTo>
                        <a:pt x="73" y="7"/>
                      </a:lnTo>
                      <a:lnTo>
                        <a:pt x="75" y="8"/>
                      </a:lnTo>
                      <a:lnTo>
                        <a:pt x="77" y="9"/>
                      </a:lnTo>
                      <a:lnTo>
                        <a:pt x="80" y="10"/>
                      </a:lnTo>
                      <a:lnTo>
                        <a:pt x="81" y="10"/>
                      </a:lnTo>
                      <a:lnTo>
                        <a:pt x="83" y="11"/>
                      </a:lnTo>
                      <a:lnTo>
                        <a:pt x="85" y="11"/>
                      </a:lnTo>
                      <a:lnTo>
                        <a:pt x="86" y="11"/>
                      </a:lnTo>
                      <a:lnTo>
                        <a:pt x="88" y="11"/>
                      </a:lnTo>
                      <a:lnTo>
                        <a:pt x="89" y="11"/>
                      </a:lnTo>
                      <a:lnTo>
                        <a:pt x="91" y="11"/>
                      </a:lnTo>
                      <a:lnTo>
                        <a:pt x="92" y="11"/>
                      </a:lnTo>
                      <a:lnTo>
                        <a:pt x="93" y="11"/>
                      </a:lnTo>
                      <a:lnTo>
                        <a:pt x="95" y="11"/>
                      </a:lnTo>
                      <a:lnTo>
                        <a:pt x="96" y="11"/>
                      </a:lnTo>
                      <a:lnTo>
                        <a:pt x="97" y="11"/>
                      </a:lnTo>
                      <a:lnTo>
                        <a:pt x="98" y="11"/>
                      </a:lnTo>
                      <a:lnTo>
                        <a:pt x="99" y="11"/>
                      </a:lnTo>
                      <a:lnTo>
                        <a:pt x="100" y="11"/>
                      </a:lnTo>
                      <a:lnTo>
                        <a:pt x="101" y="11"/>
                      </a:lnTo>
                      <a:lnTo>
                        <a:pt x="102" y="11"/>
                      </a:lnTo>
                      <a:lnTo>
                        <a:pt x="104" y="12"/>
                      </a:lnTo>
                      <a:lnTo>
                        <a:pt x="106" y="12"/>
                      </a:lnTo>
                      <a:lnTo>
                        <a:pt x="107" y="13"/>
                      </a:lnTo>
                      <a:lnTo>
                        <a:pt x="109" y="14"/>
                      </a:lnTo>
                      <a:lnTo>
                        <a:pt x="110" y="15"/>
                      </a:lnTo>
                      <a:lnTo>
                        <a:pt x="111" y="16"/>
                      </a:lnTo>
                      <a:lnTo>
                        <a:pt x="111" y="17"/>
                      </a:lnTo>
                      <a:lnTo>
                        <a:pt x="112" y="18"/>
                      </a:lnTo>
                      <a:lnTo>
                        <a:pt x="113" y="18"/>
                      </a:lnTo>
                      <a:lnTo>
                        <a:pt x="114" y="18"/>
                      </a:lnTo>
                      <a:lnTo>
                        <a:pt x="115" y="18"/>
                      </a:lnTo>
                      <a:lnTo>
                        <a:pt x="117" y="18"/>
                      </a:lnTo>
                      <a:lnTo>
                        <a:pt x="119" y="18"/>
                      </a:lnTo>
                      <a:lnTo>
                        <a:pt x="121" y="19"/>
                      </a:lnTo>
                      <a:lnTo>
                        <a:pt x="124" y="19"/>
                      </a:lnTo>
                      <a:lnTo>
                        <a:pt x="126" y="20"/>
                      </a:lnTo>
                      <a:lnTo>
                        <a:pt x="128" y="21"/>
                      </a:lnTo>
                      <a:lnTo>
                        <a:pt x="131" y="22"/>
                      </a:lnTo>
                      <a:lnTo>
                        <a:pt x="133" y="23"/>
                      </a:lnTo>
                      <a:lnTo>
                        <a:pt x="136" y="25"/>
                      </a:lnTo>
                      <a:lnTo>
                        <a:pt x="138" y="26"/>
                      </a:lnTo>
                      <a:lnTo>
                        <a:pt x="140" y="28"/>
                      </a:lnTo>
                      <a:lnTo>
                        <a:pt x="141" y="30"/>
                      </a:lnTo>
                      <a:lnTo>
                        <a:pt x="142" y="30"/>
                      </a:lnTo>
                      <a:lnTo>
                        <a:pt x="142" y="31"/>
                      </a:lnTo>
                      <a:lnTo>
                        <a:pt x="143" y="31"/>
                      </a:lnTo>
                      <a:lnTo>
                        <a:pt x="144" y="32"/>
                      </a:lnTo>
                      <a:lnTo>
                        <a:pt x="144" y="33"/>
                      </a:lnTo>
                      <a:lnTo>
                        <a:pt x="145" y="34"/>
                      </a:lnTo>
                      <a:lnTo>
                        <a:pt x="146" y="35"/>
                      </a:lnTo>
                      <a:lnTo>
                        <a:pt x="146" y="37"/>
                      </a:lnTo>
                      <a:lnTo>
                        <a:pt x="145" y="39"/>
                      </a:lnTo>
                      <a:lnTo>
                        <a:pt x="143" y="41"/>
                      </a:lnTo>
                      <a:lnTo>
                        <a:pt x="142" y="41"/>
                      </a:lnTo>
                      <a:lnTo>
                        <a:pt x="142" y="42"/>
                      </a:lnTo>
                      <a:lnTo>
                        <a:pt x="141" y="42"/>
                      </a:lnTo>
                      <a:lnTo>
                        <a:pt x="140" y="43"/>
                      </a:lnTo>
                      <a:lnTo>
                        <a:pt x="138" y="43"/>
                      </a:lnTo>
                      <a:lnTo>
                        <a:pt x="138" y="44"/>
                      </a:lnTo>
                      <a:lnTo>
                        <a:pt x="137" y="44"/>
                      </a:lnTo>
                      <a:lnTo>
                        <a:pt x="136" y="44"/>
                      </a:lnTo>
                      <a:lnTo>
                        <a:pt x="135" y="45"/>
                      </a:lnTo>
                      <a:lnTo>
                        <a:pt x="134" y="45"/>
                      </a:lnTo>
                      <a:lnTo>
                        <a:pt x="132" y="45"/>
                      </a:lnTo>
                      <a:lnTo>
                        <a:pt x="131" y="46"/>
                      </a:lnTo>
                      <a:lnTo>
                        <a:pt x="129" y="46"/>
                      </a:lnTo>
                      <a:lnTo>
                        <a:pt x="127" y="46"/>
                      </a:lnTo>
                      <a:lnTo>
                        <a:pt x="124" y="45"/>
                      </a:lnTo>
                      <a:lnTo>
                        <a:pt x="121" y="45"/>
                      </a:lnTo>
                      <a:lnTo>
                        <a:pt x="121" y="44"/>
                      </a:lnTo>
                      <a:lnTo>
                        <a:pt x="120" y="44"/>
                      </a:lnTo>
                      <a:lnTo>
                        <a:pt x="119" y="44"/>
                      </a:lnTo>
                      <a:lnTo>
                        <a:pt x="118" y="44"/>
                      </a:lnTo>
                      <a:lnTo>
                        <a:pt x="117" y="44"/>
                      </a:lnTo>
                      <a:lnTo>
                        <a:pt x="116" y="45"/>
                      </a:lnTo>
                      <a:lnTo>
                        <a:pt x="114" y="46"/>
                      </a:lnTo>
                      <a:lnTo>
                        <a:pt x="113" y="47"/>
                      </a:lnTo>
                      <a:lnTo>
                        <a:pt x="112" y="48"/>
                      </a:lnTo>
                      <a:lnTo>
                        <a:pt x="110" y="49"/>
                      </a:lnTo>
                      <a:lnTo>
                        <a:pt x="109" y="50"/>
                      </a:lnTo>
                      <a:lnTo>
                        <a:pt x="107" y="51"/>
                      </a:lnTo>
                      <a:lnTo>
                        <a:pt x="106" y="52"/>
                      </a:lnTo>
                      <a:lnTo>
                        <a:pt x="106" y="53"/>
                      </a:lnTo>
                      <a:lnTo>
                        <a:pt x="106" y="55"/>
                      </a:lnTo>
                      <a:lnTo>
                        <a:pt x="105" y="57"/>
                      </a:lnTo>
                      <a:lnTo>
                        <a:pt x="105" y="59"/>
                      </a:lnTo>
                      <a:lnTo>
                        <a:pt x="104" y="62"/>
                      </a:lnTo>
                      <a:lnTo>
                        <a:pt x="103" y="63"/>
                      </a:lnTo>
                      <a:lnTo>
                        <a:pt x="102" y="65"/>
                      </a:lnTo>
                      <a:lnTo>
                        <a:pt x="100" y="65"/>
                      </a:lnTo>
                      <a:lnTo>
                        <a:pt x="99" y="66"/>
                      </a:lnTo>
                      <a:lnTo>
                        <a:pt x="98" y="66"/>
                      </a:lnTo>
                      <a:lnTo>
                        <a:pt x="97" y="66"/>
                      </a:lnTo>
                      <a:lnTo>
                        <a:pt x="96" y="66"/>
                      </a:lnTo>
                      <a:lnTo>
                        <a:pt x="95" y="65"/>
                      </a:lnTo>
                      <a:lnTo>
                        <a:pt x="94" y="65"/>
                      </a:lnTo>
                      <a:lnTo>
                        <a:pt x="94" y="64"/>
                      </a:lnTo>
                      <a:lnTo>
                        <a:pt x="93" y="64"/>
                      </a:lnTo>
                      <a:lnTo>
                        <a:pt x="92" y="64"/>
                      </a:lnTo>
                      <a:lnTo>
                        <a:pt x="90" y="64"/>
                      </a:lnTo>
                      <a:lnTo>
                        <a:pt x="88" y="64"/>
                      </a:lnTo>
                      <a:lnTo>
                        <a:pt x="85" y="64"/>
                      </a:lnTo>
                      <a:lnTo>
                        <a:pt x="83" y="63"/>
                      </a:lnTo>
                      <a:lnTo>
                        <a:pt x="81" y="63"/>
                      </a:lnTo>
                      <a:lnTo>
                        <a:pt x="79" y="62"/>
                      </a:lnTo>
                      <a:lnTo>
                        <a:pt x="77" y="61"/>
                      </a:lnTo>
                      <a:lnTo>
                        <a:pt x="76" y="61"/>
                      </a:lnTo>
                      <a:lnTo>
                        <a:pt x="74" y="61"/>
                      </a:lnTo>
                      <a:lnTo>
                        <a:pt x="73" y="61"/>
                      </a:lnTo>
                      <a:lnTo>
                        <a:pt x="71" y="61"/>
                      </a:lnTo>
                      <a:lnTo>
                        <a:pt x="68" y="61"/>
                      </a:lnTo>
                      <a:lnTo>
                        <a:pt x="66" y="61"/>
                      </a:lnTo>
                      <a:lnTo>
                        <a:pt x="63" y="61"/>
                      </a:lnTo>
                      <a:lnTo>
                        <a:pt x="60" y="62"/>
                      </a:lnTo>
                      <a:lnTo>
                        <a:pt x="57" y="62"/>
                      </a:lnTo>
                      <a:lnTo>
                        <a:pt x="54" y="62"/>
                      </a:lnTo>
                      <a:lnTo>
                        <a:pt x="52" y="62"/>
                      </a:lnTo>
                      <a:lnTo>
                        <a:pt x="49" y="62"/>
                      </a:lnTo>
                      <a:lnTo>
                        <a:pt x="47" y="63"/>
                      </a:lnTo>
                      <a:lnTo>
                        <a:pt x="45" y="63"/>
                      </a:lnTo>
                      <a:lnTo>
                        <a:pt x="43" y="63"/>
                      </a:lnTo>
                      <a:lnTo>
                        <a:pt x="41" y="64"/>
                      </a:lnTo>
                      <a:lnTo>
                        <a:pt x="40" y="64"/>
                      </a:lnTo>
                      <a:lnTo>
                        <a:pt x="38" y="65"/>
                      </a:lnTo>
                      <a:lnTo>
                        <a:pt x="36" y="66"/>
                      </a:lnTo>
                      <a:lnTo>
                        <a:pt x="34" y="66"/>
                      </a:lnTo>
                      <a:lnTo>
                        <a:pt x="31" y="67"/>
                      </a:lnTo>
                      <a:lnTo>
                        <a:pt x="28" y="67"/>
                      </a:lnTo>
                      <a:lnTo>
                        <a:pt x="25" y="67"/>
                      </a:lnTo>
                      <a:lnTo>
                        <a:pt x="23" y="67"/>
                      </a:lnTo>
                      <a:lnTo>
                        <a:pt x="20" y="66"/>
                      </a:lnTo>
                      <a:lnTo>
                        <a:pt x="18" y="65"/>
                      </a:lnTo>
                      <a:lnTo>
                        <a:pt x="15" y="65"/>
                      </a:lnTo>
                      <a:lnTo>
                        <a:pt x="12" y="64"/>
                      </a:lnTo>
                      <a:lnTo>
                        <a:pt x="10" y="62"/>
                      </a:lnTo>
                      <a:lnTo>
                        <a:pt x="8" y="61"/>
                      </a:lnTo>
                      <a:lnTo>
                        <a:pt x="5" y="59"/>
                      </a:lnTo>
                      <a:lnTo>
                        <a:pt x="4" y="57"/>
                      </a:lnTo>
                      <a:lnTo>
                        <a:pt x="2" y="55"/>
                      </a:lnTo>
                      <a:lnTo>
                        <a:pt x="1" y="52"/>
                      </a:lnTo>
                      <a:lnTo>
                        <a:pt x="0" y="50"/>
                      </a:lnTo>
                      <a:lnTo>
                        <a:pt x="0" y="47"/>
                      </a:lnTo>
                      <a:lnTo>
                        <a:pt x="1" y="43"/>
                      </a:lnTo>
                      <a:lnTo>
                        <a:pt x="2" y="4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32" name="Freeform 2133">
                  <a:extLst>
                    <a:ext uri="{FF2B5EF4-FFF2-40B4-BE49-F238E27FC236}">
                      <a16:creationId xmlns:a16="http://schemas.microsoft.com/office/drawing/2014/main" id="{24368B3D-EB9B-43D4-9943-04970E1258E1}"/>
                    </a:ext>
                  </a:extLst>
                </p:cNvPr>
                <p:cNvSpPr>
                  <a:spLocks/>
                </p:cNvSpPr>
                <p:nvPr/>
              </p:nvSpPr>
              <p:spPr bwMode="auto">
                <a:xfrm>
                  <a:off x="1165" y="192"/>
                  <a:ext cx="141" cy="62"/>
                </a:xfrm>
                <a:custGeom>
                  <a:avLst/>
                  <a:gdLst>
                    <a:gd name="T0" fmla="*/ 5 w 141"/>
                    <a:gd name="T1" fmla="*/ 28 h 62"/>
                    <a:gd name="T2" fmla="*/ 13 w 141"/>
                    <a:gd name="T3" fmla="*/ 16 h 62"/>
                    <a:gd name="T4" fmla="*/ 24 w 141"/>
                    <a:gd name="T5" fmla="*/ 6 h 62"/>
                    <a:gd name="T6" fmla="*/ 36 w 141"/>
                    <a:gd name="T7" fmla="*/ 1 h 62"/>
                    <a:gd name="T8" fmla="*/ 50 w 141"/>
                    <a:gd name="T9" fmla="*/ 1 h 62"/>
                    <a:gd name="T10" fmla="*/ 63 w 141"/>
                    <a:gd name="T11" fmla="*/ 5 h 62"/>
                    <a:gd name="T12" fmla="*/ 71 w 141"/>
                    <a:gd name="T13" fmla="*/ 8 h 62"/>
                    <a:gd name="T14" fmla="*/ 77 w 141"/>
                    <a:gd name="T15" fmla="*/ 10 h 62"/>
                    <a:gd name="T16" fmla="*/ 82 w 141"/>
                    <a:gd name="T17" fmla="*/ 11 h 62"/>
                    <a:gd name="T18" fmla="*/ 87 w 141"/>
                    <a:gd name="T19" fmla="*/ 11 h 62"/>
                    <a:gd name="T20" fmla="*/ 91 w 141"/>
                    <a:gd name="T21" fmla="*/ 11 h 62"/>
                    <a:gd name="T22" fmla="*/ 94 w 141"/>
                    <a:gd name="T23" fmla="*/ 11 h 62"/>
                    <a:gd name="T24" fmla="*/ 97 w 141"/>
                    <a:gd name="T25" fmla="*/ 11 h 62"/>
                    <a:gd name="T26" fmla="*/ 100 w 141"/>
                    <a:gd name="T27" fmla="*/ 12 h 62"/>
                    <a:gd name="T28" fmla="*/ 105 w 141"/>
                    <a:gd name="T29" fmla="*/ 13 h 62"/>
                    <a:gd name="T30" fmla="*/ 107 w 141"/>
                    <a:gd name="T31" fmla="*/ 16 h 62"/>
                    <a:gd name="T32" fmla="*/ 109 w 141"/>
                    <a:gd name="T33" fmla="*/ 17 h 62"/>
                    <a:gd name="T34" fmla="*/ 113 w 141"/>
                    <a:gd name="T35" fmla="*/ 17 h 62"/>
                    <a:gd name="T36" fmla="*/ 120 w 141"/>
                    <a:gd name="T37" fmla="*/ 19 h 62"/>
                    <a:gd name="T38" fmla="*/ 127 w 141"/>
                    <a:gd name="T39" fmla="*/ 21 h 62"/>
                    <a:gd name="T40" fmla="*/ 134 w 141"/>
                    <a:gd name="T41" fmla="*/ 25 h 62"/>
                    <a:gd name="T42" fmla="*/ 137 w 141"/>
                    <a:gd name="T43" fmla="*/ 28 h 62"/>
                    <a:gd name="T44" fmla="*/ 138 w 141"/>
                    <a:gd name="T45" fmla="*/ 29 h 62"/>
                    <a:gd name="T46" fmla="*/ 140 w 141"/>
                    <a:gd name="T47" fmla="*/ 31 h 62"/>
                    <a:gd name="T48" fmla="*/ 141 w 141"/>
                    <a:gd name="T49" fmla="*/ 35 h 62"/>
                    <a:gd name="T50" fmla="*/ 138 w 141"/>
                    <a:gd name="T51" fmla="*/ 38 h 62"/>
                    <a:gd name="T52" fmla="*/ 137 w 141"/>
                    <a:gd name="T53" fmla="*/ 39 h 62"/>
                    <a:gd name="T54" fmla="*/ 135 w 141"/>
                    <a:gd name="T55" fmla="*/ 40 h 62"/>
                    <a:gd name="T56" fmla="*/ 133 w 141"/>
                    <a:gd name="T57" fmla="*/ 41 h 62"/>
                    <a:gd name="T58" fmla="*/ 130 w 141"/>
                    <a:gd name="T59" fmla="*/ 42 h 62"/>
                    <a:gd name="T60" fmla="*/ 126 w 141"/>
                    <a:gd name="T61" fmla="*/ 43 h 62"/>
                    <a:gd name="T62" fmla="*/ 120 w 141"/>
                    <a:gd name="T63" fmla="*/ 42 h 62"/>
                    <a:gd name="T64" fmla="*/ 116 w 141"/>
                    <a:gd name="T65" fmla="*/ 41 h 62"/>
                    <a:gd name="T66" fmla="*/ 112 w 141"/>
                    <a:gd name="T67" fmla="*/ 42 h 62"/>
                    <a:gd name="T68" fmla="*/ 108 w 141"/>
                    <a:gd name="T69" fmla="*/ 45 h 62"/>
                    <a:gd name="T70" fmla="*/ 103 w 141"/>
                    <a:gd name="T71" fmla="*/ 48 h 62"/>
                    <a:gd name="T72" fmla="*/ 102 w 141"/>
                    <a:gd name="T73" fmla="*/ 53 h 62"/>
                    <a:gd name="T74" fmla="*/ 98 w 141"/>
                    <a:gd name="T75" fmla="*/ 60 h 62"/>
                    <a:gd name="T76" fmla="*/ 96 w 141"/>
                    <a:gd name="T77" fmla="*/ 61 h 62"/>
                    <a:gd name="T78" fmla="*/ 94 w 141"/>
                    <a:gd name="T79" fmla="*/ 61 h 62"/>
                    <a:gd name="T80" fmla="*/ 92 w 141"/>
                    <a:gd name="T81" fmla="*/ 60 h 62"/>
                    <a:gd name="T82" fmla="*/ 90 w 141"/>
                    <a:gd name="T83" fmla="*/ 60 h 62"/>
                    <a:gd name="T84" fmla="*/ 85 w 141"/>
                    <a:gd name="T85" fmla="*/ 60 h 62"/>
                    <a:gd name="T86" fmla="*/ 79 w 141"/>
                    <a:gd name="T87" fmla="*/ 57 h 62"/>
                    <a:gd name="T88" fmla="*/ 77 w 141"/>
                    <a:gd name="T89" fmla="*/ 56 h 62"/>
                    <a:gd name="T90" fmla="*/ 71 w 141"/>
                    <a:gd name="T91" fmla="*/ 56 h 62"/>
                    <a:gd name="T92" fmla="*/ 63 w 141"/>
                    <a:gd name="T93" fmla="*/ 56 h 62"/>
                    <a:gd name="T94" fmla="*/ 53 w 141"/>
                    <a:gd name="T95" fmla="*/ 57 h 62"/>
                    <a:gd name="T96" fmla="*/ 46 w 141"/>
                    <a:gd name="T97" fmla="*/ 57 h 62"/>
                    <a:gd name="T98" fmla="*/ 41 w 141"/>
                    <a:gd name="T99" fmla="*/ 57 h 62"/>
                    <a:gd name="T100" fmla="*/ 37 w 141"/>
                    <a:gd name="T101" fmla="*/ 59 h 62"/>
                    <a:gd name="T102" fmla="*/ 29 w 141"/>
                    <a:gd name="T103" fmla="*/ 61 h 62"/>
                    <a:gd name="T104" fmla="*/ 21 w 141"/>
                    <a:gd name="T105" fmla="*/ 61 h 62"/>
                    <a:gd name="T106" fmla="*/ 14 w 141"/>
                    <a:gd name="T107" fmla="*/ 60 h 62"/>
                    <a:gd name="T108" fmla="*/ 7 w 141"/>
                    <a:gd name="T109" fmla="*/ 56 h 62"/>
                    <a:gd name="T110" fmla="*/ 2 w 141"/>
                    <a:gd name="T111" fmla="*/ 51 h 62"/>
                    <a:gd name="T112" fmla="*/ 0 w 141"/>
                    <a:gd name="T113" fmla="*/ 43 h 6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41" h="62">
                      <a:moveTo>
                        <a:pt x="1" y="37"/>
                      </a:moveTo>
                      <a:lnTo>
                        <a:pt x="3" y="32"/>
                      </a:lnTo>
                      <a:lnTo>
                        <a:pt x="5" y="28"/>
                      </a:lnTo>
                      <a:lnTo>
                        <a:pt x="7" y="24"/>
                      </a:lnTo>
                      <a:lnTo>
                        <a:pt x="10" y="19"/>
                      </a:lnTo>
                      <a:lnTo>
                        <a:pt x="13" y="16"/>
                      </a:lnTo>
                      <a:lnTo>
                        <a:pt x="16" y="12"/>
                      </a:lnTo>
                      <a:lnTo>
                        <a:pt x="20" y="9"/>
                      </a:lnTo>
                      <a:lnTo>
                        <a:pt x="24" y="6"/>
                      </a:lnTo>
                      <a:lnTo>
                        <a:pt x="28" y="4"/>
                      </a:lnTo>
                      <a:lnTo>
                        <a:pt x="32" y="3"/>
                      </a:lnTo>
                      <a:lnTo>
                        <a:pt x="36" y="1"/>
                      </a:lnTo>
                      <a:lnTo>
                        <a:pt x="41" y="0"/>
                      </a:lnTo>
                      <a:lnTo>
                        <a:pt x="45" y="0"/>
                      </a:lnTo>
                      <a:lnTo>
                        <a:pt x="50" y="1"/>
                      </a:lnTo>
                      <a:lnTo>
                        <a:pt x="55" y="2"/>
                      </a:lnTo>
                      <a:lnTo>
                        <a:pt x="59" y="4"/>
                      </a:lnTo>
                      <a:lnTo>
                        <a:pt x="63" y="5"/>
                      </a:lnTo>
                      <a:lnTo>
                        <a:pt x="65" y="6"/>
                      </a:lnTo>
                      <a:lnTo>
                        <a:pt x="68" y="7"/>
                      </a:lnTo>
                      <a:lnTo>
                        <a:pt x="71" y="8"/>
                      </a:lnTo>
                      <a:lnTo>
                        <a:pt x="73" y="9"/>
                      </a:lnTo>
                      <a:lnTo>
                        <a:pt x="75" y="10"/>
                      </a:lnTo>
                      <a:lnTo>
                        <a:pt x="77" y="10"/>
                      </a:lnTo>
                      <a:lnTo>
                        <a:pt x="79" y="11"/>
                      </a:lnTo>
                      <a:lnTo>
                        <a:pt x="81" y="11"/>
                      </a:lnTo>
                      <a:lnTo>
                        <a:pt x="82" y="11"/>
                      </a:lnTo>
                      <a:lnTo>
                        <a:pt x="84" y="11"/>
                      </a:lnTo>
                      <a:lnTo>
                        <a:pt x="85" y="11"/>
                      </a:lnTo>
                      <a:lnTo>
                        <a:pt x="87" y="11"/>
                      </a:lnTo>
                      <a:lnTo>
                        <a:pt x="88" y="11"/>
                      </a:lnTo>
                      <a:lnTo>
                        <a:pt x="89" y="11"/>
                      </a:lnTo>
                      <a:lnTo>
                        <a:pt x="91" y="11"/>
                      </a:lnTo>
                      <a:lnTo>
                        <a:pt x="92" y="11"/>
                      </a:lnTo>
                      <a:lnTo>
                        <a:pt x="93" y="11"/>
                      </a:lnTo>
                      <a:lnTo>
                        <a:pt x="94" y="11"/>
                      </a:lnTo>
                      <a:lnTo>
                        <a:pt x="95" y="11"/>
                      </a:lnTo>
                      <a:lnTo>
                        <a:pt x="96" y="11"/>
                      </a:lnTo>
                      <a:lnTo>
                        <a:pt x="97" y="11"/>
                      </a:lnTo>
                      <a:lnTo>
                        <a:pt x="98" y="11"/>
                      </a:lnTo>
                      <a:lnTo>
                        <a:pt x="100" y="12"/>
                      </a:lnTo>
                      <a:lnTo>
                        <a:pt x="102" y="12"/>
                      </a:lnTo>
                      <a:lnTo>
                        <a:pt x="103" y="13"/>
                      </a:lnTo>
                      <a:lnTo>
                        <a:pt x="105" y="13"/>
                      </a:lnTo>
                      <a:lnTo>
                        <a:pt x="106" y="14"/>
                      </a:lnTo>
                      <a:lnTo>
                        <a:pt x="107" y="15"/>
                      </a:lnTo>
                      <a:lnTo>
                        <a:pt x="107" y="16"/>
                      </a:lnTo>
                      <a:lnTo>
                        <a:pt x="108" y="17"/>
                      </a:lnTo>
                      <a:lnTo>
                        <a:pt x="109" y="17"/>
                      </a:lnTo>
                      <a:lnTo>
                        <a:pt x="110" y="17"/>
                      </a:lnTo>
                      <a:lnTo>
                        <a:pt x="111" y="17"/>
                      </a:lnTo>
                      <a:lnTo>
                        <a:pt x="113" y="17"/>
                      </a:lnTo>
                      <a:lnTo>
                        <a:pt x="115" y="18"/>
                      </a:lnTo>
                      <a:lnTo>
                        <a:pt x="117" y="18"/>
                      </a:lnTo>
                      <a:lnTo>
                        <a:pt x="120" y="19"/>
                      </a:lnTo>
                      <a:lnTo>
                        <a:pt x="122" y="19"/>
                      </a:lnTo>
                      <a:lnTo>
                        <a:pt x="124" y="20"/>
                      </a:lnTo>
                      <a:lnTo>
                        <a:pt x="127" y="21"/>
                      </a:lnTo>
                      <a:lnTo>
                        <a:pt x="129" y="22"/>
                      </a:lnTo>
                      <a:lnTo>
                        <a:pt x="131" y="23"/>
                      </a:lnTo>
                      <a:lnTo>
                        <a:pt x="134" y="25"/>
                      </a:lnTo>
                      <a:lnTo>
                        <a:pt x="135" y="26"/>
                      </a:lnTo>
                      <a:lnTo>
                        <a:pt x="137" y="28"/>
                      </a:lnTo>
                      <a:lnTo>
                        <a:pt x="137" y="29"/>
                      </a:lnTo>
                      <a:lnTo>
                        <a:pt x="138" y="29"/>
                      </a:lnTo>
                      <a:lnTo>
                        <a:pt x="139" y="30"/>
                      </a:lnTo>
                      <a:lnTo>
                        <a:pt x="140" y="31"/>
                      </a:lnTo>
                      <a:lnTo>
                        <a:pt x="141" y="32"/>
                      </a:lnTo>
                      <a:lnTo>
                        <a:pt x="141" y="33"/>
                      </a:lnTo>
                      <a:lnTo>
                        <a:pt x="141" y="35"/>
                      </a:lnTo>
                      <a:lnTo>
                        <a:pt x="141" y="36"/>
                      </a:lnTo>
                      <a:lnTo>
                        <a:pt x="138" y="38"/>
                      </a:lnTo>
                      <a:lnTo>
                        <a:pt x="138" y="39"/>
                      </a:lnTo>
                      <a:lnTo>
                        <a:pt x="137" y="39"/>
                      </a:lnTo>
                      <a:lnTo>
                        <a:pt x="136" y="40"/>
                      </a:lnTo>
                      <a:lnTo>
                        <a:pt x="135" y="40"/>
                      </a:lnTo>
                      <a:lnTo>
                        <a:pt x="134" y="40"/>
                      </a:lnTo>
                      <a:lnTo>
                        <a:pt x="133" y="41"/>
                      </a:lnTo>
                      <a:lnTo>
                        <a:pt x="132" y="41"/>
                      </a:lnTo>
                      <a:lnTo>
                        <a:pt x="131" y="41"/>
                      </a:lnTo>
                      <a:lnTo>
                        <a:pt x="130" y="42"/>
                      </a:lnTo>
                      <a:lnTo>
                        <a:pt x="129" y="42"/>
                      </a:lnTo>
                      <a:lnTo>
                        <a:pt x="128" y="42"/>
                      </a:lnTo>
                      <a:lnTo>
                        <a:pt x="126" y="43"/>
                      </a:lnTo>
                      <a:lnTo>
                        <a:pt x="124" y="43"/>
                      </a:lnTo>
                      <a:lnTo>
                        <a:pt x="122" y="43"/>
                      </a:lnTo>
                      <a:lnTo>
                        <a:pt x="120" y="42"/>
                      </a:lnTo>
                      <a:lnTo>
                        <a:pt x="117" y="41"/>
                      </a:lnTo>
                      <a:lnTo>
                        <a:pt x="116" y="41"/>
                      </a:lnTo>
                      <a:lnTo>
                        <a:pt x="115" y="41"/>
                      </a:lnTo>
                      <a:lnTo>
                        <a:pt x="113" y="42"/>
                      </a:lnTo>
                      <a:lnTo>
                        <a:pt x="112" y="42"/>
                      </a:lnTo>
                      <a:lnTo>
                        <a:pt x="111" y="43"/>
                      </a:lnTo>
                      <a:lnTo>
                        <a:pt x="109" y="44"/>
                      </a:lnTo>
                      <a:lnTo>
                        <a:pt x="108" y="45"/>
                      </a:lnTo>
                      <a:lnTo>
                        <a:pt x="106" y="46"/>
                      </a:lnTo>
                      <a:lnTo>
                        <a:pt x="105" y="47"/>
                      </a:lnTo>
                      <a:lnTo>
                        <a:pt x="103" y="48"/>
                      </a:lnTo>
                      <a:lnTo>
                        <a:pt x="102" y="48"/>
                      </a:lnTo>
                      <a:lnTo>
                        <a:pt x="102" y="50"/>
                      </a:lnTo>
                      <a:lnTo>
                        <a:pt x="102" y="53"/>
                      </a:lnTo>
                      <a:lnTo>
                        <a:pt x="101" y="57"/>
                      </a:lnTo>
                      <a:lnTo>
                        <a:pt x="99" y="59"/>
                      </a:lnTo>
                      <a:lnTo>
                        <a:pt x="98" y="60"/>
                      </a:lnTo>
                      <a:lnTo>
                        <a:pt x="97" y="61"/>
                      </a:lnTo>
                      <a:lnTo>
                        <a:pt x="96" y="61"/>
                      </a:lnTo>
                      <a:lnTo>
                        <a:pt x="95" y="61"/>
                      </a:lnTo>
                      <a:lnTo>
                        <a:pt x="94" y="61"/>
                      </a:lnTo>
                      <a:lnTo>
                        <a:pt x="93" y="61"/>
                      </a:lnTo>
                      <a:lnTo>
                        <a:pt x="92" y="60"/>
                      </a:lnTo>
                      <a:lnTo>
                        <a:pt x="91" y="60"/>
                      </a:lnTo>
                      <a:lnTo>
                        <a:pt x="90" y="60"/>
                      </a:lnTo>
                      <a:lnTo>
                        <a:pt x="88" y="60"/>
                      </a:lnTo>
                      <a:lnTo>
                        <a:pt x="86" y="60"/>
                      </a:lnTo>
                      <a:lnTo>
                        <a:pt x="85" y="60"/>
                      </a:lnTo>
                      <a:lnTo>
                        <a:pt x="83" y="59"/>
                      </a:lnTo>
                      <a:lnTo>
                        <a:pt x="81" y="58"/>
                      </a:lnTo>
                      <a:lnTo>
                        <a:pt x="79" y="57"/>
                      </a:lnTo>
                      <a:lnTo>
                        <a:pt x="78" y="56"/>
                      </a:lnTo>
                      <a:lnTo>
                        <a:pt x="77" y="56"/>
                      </a:lnTo>
                      <a:lnTo>
                        <a:pt x="75" y="56"/>
                      </a:lnTo>
                      <a:lnTo>
                        <a:pt x="73" y="56"/>
                      </a:lnTo>
                      <a:lnTo>
                        <a:pt x="71" y="56"/>
                      </a:lnTo>
                      <a:lnTo>
                        <a:pt x="68" y="56"/>
                      </a:lnTo>
                      <a:lnTo>
                        <a:pt x="66" y="56"/>
                      </a:lnTo>
                      <a:lnTo>
                        <a:pt x="63" y="56"/>
                      </a:lnTo>
                      <a:lnTo>
                        <a:pt x="60" y="57"/>
                      </a:lnTo>
                      <a:lnTo>
                        <a:pt x="57" y="57"/>
                      </a:lnTo>
                      <a:lnTo>
                        <a:pt x="53" y="57"/>
                      </a:lnTo>
                      <a:lnTo>
                        <a:pt x="51" y="57"/>
                      </a:lnTo>
                      <a:lnTo>
                        <a:pt x="48" y="57"/>
                      </a:lnTo>
                      <a:lnTo>
                        <a:pt x="46" y="57"/>
                      </a:lnTo>
                      <a:lnTo>
                        <a:pt x="44" y="57"/>
                      </a:lnTo>
                      <a:lnTo>
                        <a:pt x="42" y="57"/>
                      </a:lnTo>
                      <a:lnTo>
                        <a:pt x="41" y="57"/>
                      </a:lnTo>
                      <a:lnTo>
                        <a:pt x="40" y="58"/>
                      </a:lnTo>
                      <a:lnTo>
                        <a:pt x="39" y="58"/>
                      </a:lnTo>
                      <a:lnTo>
                        <a:pt x="37" y="59"/>
                      </a:lnTo>
                      <a:lnTo>
                        <a:pt x="35" y="60"/>
                      </a:lnTo>
                      <a:lnTo>
                        <a:pt x="32" y="61"/>
                      </a:lnTo>
                      <a:lnTo>
                        <a:pt x="29" y="61"/>
                      </a:lnTo>
                      <a:lnTo>
                        <a:pt x="26" y="62"/>
                      </a:lnTo>
                      <a:lnTo>
                        <a:pt x="24" y="62"/>
                      </a:lnTo>
                      <a:lnTo>
                        <a:pt x="21" y="61"/>
                      </a:lnTo>
                      <a:lnTo>
                        <a:pt x="19" y="61"/>
                      </a:lnTo>
                      <a:lnTo>
                        <a:pt x="16" y="60"/>
                      </a:lnTo>
                      <a:lnTo>
                        <a:pt x="14" y="60"/>
                      </a:lnTo>
                      <a:lnTo>
                        <a:pt x="11" y="59"/>
                      </a:lnTo>
                      <a:lnTo>
                        <a:pt x="9" y="57"/>
                      </a:lnTo>
                      <a:lnTo>
                        <a:pt x="7" y="56"/>
                      </a:lnTo>
                      <a:lnTo>
                        <a:pt x="5" y="55"/>
                      </a:lnTo>
                      <a:lnTo>
                        <a:pt x="3" y="53"/>
                      </a:lnTo>
                      <a:lnTo>
                        <a:pt x="2" y="51"/>
                      </a:lnTo>
                      <a:lnTo>
                        <a:pt x="1" y="48"/>
                      </a:lnTo>
                      <a:lnTo>
                        <a:pt x="0" y="46"/>
                      </a:lnTo>
                      <a:lnTo>
                        <a:pt x="0" y="43"/>
                      </a:lnTo>
                      <a:lnTo>
                        <a:pt x="0" y="40"/>
                      </a:lnTo>
                      <a:lnTo>
                        <a:pt x="1" y="3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33" name="Freeform 2134">
                  <a:extLst>
                    <a:ext uri="{FF2B5EF4-FFF2-40B4-BE49-F238E27FC236}">
                      <a16:creationId xmlns:a16="http://schemas.microsoft.com/office/drawing/2014/main" id="{E10F7B2C-A587-4E10-80A2-40FF5BEEF339}"/>
                    </a:ext>
                  </a:extLst>
                </p:cNvPr>
                <p:cNvSpPr>
                  <a:spLocks/>
                </p:cNvSpPr>
                <p:nvPr/>
              </p:nvSpPr>
              <p:spPr bwMode="auto">
                <a:xfrm>
                  <a:off x="1168" y="195"/>
                  <a:ext cx="137" cy="55"/>
                </a:xfrm>
                <a:custGeom>
                  <a:avLst/>
                  <a:gdLst>
                    <a:gd name="T0" fmla="*/ 4 w 137"/>
                    <a:gd name="T1" fmla="*/ 25 h 55"/>
                    <a:gd name="T2" fmla="*/ 12 w 137"/>
                    <a:gd name="T3" fmla="*/ 14 h 55"/>
                    <a:gd name="T4" fmla="*/ 22 w 137"/>
                    <a:gd name="T5" fmla="*/ 6 h 55"/>
                    <a:gd name="T6" fmla="*/ 34 w 137"/>
                    <a:gd name="T7" fmla="*/ 1 h 55"/>
                    <a:gd name="T8" fmla="*/ 46 w 137"/>
                    <a:gd name="T9" fmla="*/ 0 h 55"/>
                    <a:gd name="T10" fmla="*/ 58 w 137"/>
                    <a:gd name="T11" fmla="*/ 4 h 55"/>
                    <a:gd name="T12" fmla="*/ 66 w 137"/>
                    <a:gd name="T13" fmla="*/ 7 h 55"/>
                    <a:gd name="T14" fmla="*/ 72 w 137"/>
                    <a:gd name="T15" fmla="*/ 9 h 55"/>
                    <a:gd name="T16" fmla="*/ 78 w 137"/>
                    <a:gd name="T17" fmla="*/ 10 h 55"/>
                    <a:gd name="T18" fmla="*/ 83 w 137"/>
                    <a:gd name="T19" fmla="*/ 11 h 55"/>
                    <a:gd name="T20" fmla="*/ 87 w 137"/>
                    <a:gd name="T21" fmla="*/ 10 h 55"/>
                    <a:gd name="T22" fmla="*/ 90 w 137"/>
                    <a:gd name="T23" fmla="*/ 10 h 55"/>
                    <a:gd name="T24" fmla="*/ 93 w 137"/>
                    <a:gd name="T25" fmla="*/ 10 h 55"/>
                    <a:gd name="T26" fmla="*/ 96 w 137"/>
                    <a:gd name="T27" fmla="*/ 10 h 55"/>
                    <a:gd name="T28" fmla="*/ 101 w 137"/>
                    <a:gd name="T29" fmla="*/ 12 h 55"/>
                    <a:gd name="T30" fmla="*/ 103 w 137"/>
                    <a:gd name="T31" fmla="*/ 15 h 55"/>
                    <a:gd name="T32" fmla="*/ 105 w 137"/>
                    <a:gd name="T33" fmla="*/ 16 h 55"/>
                    <a:gd name="T34" fmla="*/ 109 w 137"/>
                    <a:gd name="T35" fmla="*/ 16 h 55"/>
                    <a:gd name="T36" fmla="*/ 115 w 137"/>
                    <a:gd name="T37" fmla="*/ 17 h 55"/>
                    <a:gd name="T38" fmla="*/ 123 w 137"/>
                    <a:gd name="T39" fmla="*/ 19 h 55"/>
                    <a:gd name="T40" fmla="*/ 129 w 137"/>
                    <a:gd name="T41" fmla="*/ 22 h 55"/>
                    <a:gd name="T42" fmla="*/ 133 w 137"/>
                    <a:gd name="T43" fmla="*/ 25 h 55"/>
                    <a:gd name="T44" fmla="*/ 133 w 137"/>
                    <a:gd name="T45" fmla="*/ 26 h 55"/>
                    <a:gd name="T46" fmla="*/ 135 w 137"/>
                    <a:gd name="T47" fmla="*/ 28 h 55"/>
                    <a:gd name="T48" fmla="*/ 137 w 137"/>
                    <a:gd name="T49" fmla="*/ 31 h 55"/>
                    <a:gd name="T50" fmla="*/ 134 w 137"/>
                    <a:gd name="T51" fmla="*/ 35 h 55"/>
                    <a:gd name="T52" fmla="*/ 133 w 137"/>
                    <a:gd name="T53" fmla="*/ 35 h 55"/>
                    <a:gd name="T54" fmla="*/ 130 w 137"/>
                    <a:gd name="T55" fmla="*/ 36 h 55"/>
                    <a:gd name="T56" fmla="*/ 128 w 137"/>
                    <a:gd name="T57" fmla="*/ 37 h 55"/>
                    <a:gd name="T58" fmla="*/ 126 w 137"/>
                    <a:gd name="T59" fmla="*/ 38 h 55"/>
                    <a:gd name="T60" fmla="*/ 122 w 137"/>
                    <a:gd name="T61" fmla="*/ 38 h 55"/>
                    <a:gd name="T62" fmla="*/ 116 w 137"/>
                    <a:gd name="T63" fmla="*/ 38 h 55"/>
                    <a:gd name="T64" fmla="*/ 112 w 137"/>
                    <a:gd name="T65" fmla="*/ 37 h 55"/>
                    <a:gd name="T66" fmla="*/ 108 w 137"/>
                    <a:gd name="T67" fmla="*/ 38 h 55"/>
                    <a:gd name="T68" fmla="*/ 104 w 137"/>
                    <a:gd name="T69" fmla="*/ 41 h 55"/>
                    <a:gd name="T70" fmla="*/ 99 w 137"/>
                    <a:gd name="T71" fmla="*/ 43 h 55"/>
                    <a:gd name="T72" fmla="*/ 98 w 137"/>
                    <a:gd name="T73" fmla="*/ 47 h 55"/>
                    <a:gd name="T74" fmla="*/ 96 w 137"/>
                    <a:gd name="T75" fmla="*/ 54 h 55"/>
                    <a:gd name="T76" fmla="*/ 94 w 137"/>
                    <a:gd name="T77" fmla="*/ 55 h 55"/>
                    <a:gd name="T78" fmla="*/ 92 w 137"/>
                    <a:gd name="T79" fmla="*/ 55 h 55"/>
                    <a:gd name="T80" fmla="*/ 90 w 137"/>
                    <a:gd name="T81" fmla="*/ 55 h 55"/>
                    <a:gd name="T82" fmla="*/ 88 w 137"/>
                    <a:gd name="T83" fmla="*/ 55 h 55"/>
                    <a:gd name="T84" fmla="*/ 84 w 137"/>
                    <a:gd name="T85" fmla="*/ 54 h 55"/>
                    <a:gd name="T86" fmla="*/ 80 w 137"/>
                    <a:gd name="T87" fmla="*/ 52 h 55"/>
                    <a:gd name="T88" fmla="*/ 78 w 137"/>
                    <a:gd name="T89" fmla="*/ 51 h 55"/>
                    <a:gd name="T90" fmla="*/ 72 w 137"/>
                    <a:gd name="T91" fmla="*/ 51 h 55"/>
                    <a:gd name="T92" fmla="*/ 63 w 137"/>
                    <a:gd name="T93" fmla="*/ 51 h 55"/>
                    <a:gd name="T94" fmla="*/ 53 w 137"/>
                    <a:gd name="T95" fmla="*/ 51 h 55"/>
                    <a:gd name="T96" fmla="*/ 44 w 137"/>
                    <a:gd name="T97" fmla="*/ 51 h 55"/>
                    <a:gd name="T98" fmla="*/ 40 w 137"/>
                    <a:gd name="T99" fmla="*/ 51 h 55"/>
                    <a:gd name="T100" fmla="*/ 36 w 137"/>
                    <a:gd name="T101" fmla="*/ 53 h 55"/>
                    <a:gd name="T102" fmla="*/ 27 w 137"/>
                    <a:gd name="T103" fmla="*/ 55 h 55"/>
                    <a:gd name="T104" fmla="*/ 20 w 137"/>
                    <a:gd name="T105" fmla="*/ 55 h 55"/>
                    <a:gd name="T106" fmla="*/ 12 w 137"/>
                    <a:gd name="T107" fmla="*/ 53 h 55"/>
                    <a:gd name="T108" fmla="*/ 6 w 137"/>
                    <a:gd name="T109" fmla="*/ 50 h 55"/>
                    <a:gd name="T110" fmla="*/ 1 w 137"/>
                    <a:gd name="T111" fmla="*/ 45 h 55"/>
                    <a:gd name="T112" fmla="*/ 0 w 137"/>
                    <a:gd name="T113" fmla="*/ 39 h 5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7" h="55">
                      <a:moveTo>
                        <a:pt x="1" y="33"/>
                      </a:moveTo>
                      <a:lnTo>
                        <a:pt x="2" y="29"/>
                      </a:lnTo>
                      <a:lnTo>
                        <a:pt x="4" y="25"/>
                      </a:lnTo>
                      <a:lnTo>
                        <a:pt x="7" y="21"/>
                      </a:lnTo>
                      <a:lnTo>
                        <a:pt x="9" y="17"/>
                      </a:lnTo>
                      <a:lnTo>
                        <a:pt x="12" y="14"/>
                      </a:lnTo>
                      <a:lnTo>
                        <a:pt x="15" y="11"/>
                      </a:lnTo>
                      <a:lnTo>
                        <a:pt x="18" y="8"/>
                      </a:lnTo>
                      <a:lnTo>
                        <a:pt x="22" y="6"/>
                      </a:lnTo>
                      <a:lnTo>
                        <a:pt x="26" y="3"/>
                      </a:lnTo>
                      <a:lnTo>
                        <a:pt x="29" y="2"/>
                      </a:lnTo>
                      <a:lnTo>
                        <a:pt x="34" y="1"/>
                      </a:lnTo>
                      <a:lnTo>
                        <a:pt x="38" y="0"/>
                      </a:lnTo>
                      <a:lnTo>
                        <a:pt x="42" y="0"/>
                      </a:lnTo>
                      <a:lnTo>
                        <a:pt x="46" y="0"/>
                      </a:lnTo>
                      <a:lnTo>
                        <a:pt x="51" y="2"/>
                      </a:lnTo>
                      <a:lnTo>
                        <a:pt x="55" y="3"/>
                      </a:lnTo>
                      <a:lnTo>
                        <a:pt x="58" y="4"/>
                      </a:lnTo>
                      <a:lnTo>
                        <a:pt x="61" y="6"/>
                      </a:lnTo>
                      <a:lnTo>
                        <a:pt x="64" y="7"/>
                      </a:lnTo>
                      <a:lnTo>
                        <a:pt x="66" y="7"/>
                      </a:lnTo>
                      <a:lnTo>
                        <a:pt x="68" y="8"/>
                      </a:lnTo>
                      <a:lnTo>
                        <a:pt x="71" y="9"/>
                      </a:lnTo>
                      <a:lnTo>
                        <a:pt x="72" y="9"/>
                      </a:lnTo>
                      <a:lnTo>
                        <a:pt x="75" y="10"/>
                      </a:lnTo>
                      <a:lnTo>
                        <a:pt x="76" y="10"/>
                      </a:lnTo>
                      <a:lnTo>
                        <a:pt x="78" y="10"/>
                      </a:lnTo>
                      <a:lnTo>
                        <a:pt x="79" y="10"/>
                      </a:lnTo>
                      <a:lnTo>
                        <a:pt x="81" y="10"/>
                      </a:lnTo>
                      <a:lnTo>
                        <a:pt x="83" y="11"/>
                      </a:lnTo>
                      <a:lnTo>
                        <a:pt x="84" y="11"/>
                      </a:lnTo>
                      <a:lnTo>
                        <a:pt x="85" y="10"/>
                      </a:lnTo>
                      <a:lnTo>
                        <a:pt x="87" y="10"/>
                      </a:lnTo>
                      <a:lnTo>
                        <a:pt x="88" y="10"/>
                      </a:lnTo>
                      <a:lnTo>
                        <a:pt x="89" y="10"/>
                      </a:lnTo>
                      <a:lnTo>
                        <a:pt x="90" y="10"/>
                      </a:lnTo>
                      <a:lnTo>
                        <a:pt x="91" y="10"/>
                      </a:lnTo>
                      <a:lnTo>
                        <a:pt x="92" y="10"/>
                      </a:lnTo>
                      <a:lnTo>
                        <a:pt x="93" y="10"/>
                      </a:lnTo>
                      <a:lnTo>
                        <a:pt x="94" y="10"/>
                      </a:lnTo>
                      <a:lnTo>
                        <a:pt x="96" y="10"/>
                      </a:lnTo>
                      <a:lnTo>
                        <a:pt x="98" y="11"/>
                      </a:lnTo>
                      <a:lnTo>
                        <a:pt x="99" y="11"/>
                      </a:lnTo>
                      <a:lnTo>
                        <a:pt x="101" y="12"/>
                      </a:lnTo>
                      <a:lnTo>
                        <a:pt x="102" y="13"/>
                      </a:lnTo>
                      <a:lnTo>
                        <a:pt x="103" y="14"/>
                      </a:lnTo>
                      <a:lnTo>
                        <a:pt x="103" y="15"/>
                      </a:lnTo>
                      <a:lnTo>
                        <a:pt x="104" y="16"/>
                      </a:lnTo>
                      <a:lnTo>
                        <a:pt x="105" y="16"/>
                      </a:lnTo>
                      <a:lnTo>
                        <a:pt x="106" y="16"/>
                      </a:lnTo>
                      <a:lnTo>
                        <a:pt x="107" y="16"/>
                      </a:lnTo>
                      <a:lnTo>
                        <a:pt x="109" y="16"/>
                      </a:lnTo>
                      <a:lnTo>
                        <a:pt x="111" y="16"/>
                      </a:lnTo>
                      <a:lnTo>
                        <a:pt x="113" y="16"/>
                      </a:lnTo>
                      <a:lnTo>
                        <a:pt x="115" y="17"/>
                      </a:lnTo>
                      <a:lnTo>
                        <a:pt x="118" y="17"/>
                      </a:lnTo>
                      <a:lnTo>
                        <a:pt x="120" y="18"/>
                      </a:lnTo>
                      <a:lnTo>
                        <a:pt x="123" y="19"/>
                      </a:lnTo>
                      <a:lnTo>
                        <a:pt x="125" y="20"/>
                      </a:lnTo>
                      <a:lnTo>
                        <a:pt x="127" y="21"/>
                      </a:lnTo>
                      <a:lnTo>
                        <a:pt x="129" y="22"/>
                      </a:lnTo>
                      <a:lnTo>
                        <a:pt x="131" y="24"/>
                      </a:lnTo>
                      <a:lnTo>
                        <a:pt x="133" y="25"/>
                      </a:lnTo>
                      <a:lnTo>
                        <a:pt x="133" y="26"/>
                      </a:lnTo>
                      <a:lnTo>
                        <a:pt x="134" y="26"/>
                      </a:lnTo>
                      <a:lnTo>
                        <a:pt x="134" y="27"/>
                      </a:lnTo>
                      <a:lnTo>
                        <a:pt x="135" y="28"/>
                      </a:lnTo>
                      <a:lnTo>
                        <a:pt x="136" y="28"/>
                      </a:lnTo>
                      <a:lnTo>
                        <a:pt x="136" y="30"/>
                      </a:lnTo>
                      <a:lnTo>
                        <a:pt x="137" y="31"/>
                      </a:lnTo>
                      <a:lnTo>
                        <a:pt x="136" y="33"/>
                      </a:lnTo>
                      <a:lnTo>
                        <a:pt x="134" y="34"/>
                      </a:lnTo>
                      <a:lnTo>
                        <a:pt x="134" y="35"/>
                      </a:lnTo>
                      <a:lnTo>
                        <a:pt x="133" y="35"/>
                      </a:lnTo>
                      <a:lnTo>
                        <a:pt x="132" y="36"/>
                      </a:lnTo>
                      <a:lnTo>
                        <a:pt x="131" y="36"/>
                      </a:lnTo>
                      <a:lnTo>
                        <a:pt x="130" y="36"/>
                      </a:lnTo>
                      <a:lnTo>
                        <a:pt x="129" y="37"/>
                      </a:lnTo>
                      <a:lnTo>
                        <a:pt x="128" y="37"/>
                      </a:lnTo>
                      <a:lnTo>
                        <a:pt x="127" y="37"/>
                      </a:lnTo>
                      <a:lnTo>
                        <a:pt x="126" y="38"/>
                      </a:lnTo>
                      <a:lnTo>
                        <a:pt x="125" y="38"/>
                      </a:lnTo>
                      <a:lnTo>
                        <a:pt x="124" y="38"/>
                      </a:lnTo>
                      <a:lnTo>
                        <a:pt x="122" y="38"/>
                      </a:lnTo>
                      <a:lnTo>
                        <a:pt x="120" y="38"/>
                      </a:lnTo>
                      <a:lnTo>
                        <a:pt x="118" y="38"/>
                      </a:lnTo>
                      <a:lnTo>
                        <a:pt x="116" y="38"/>
                      </a:lnTo>
                      <a:lnTo>
                        <a:pt x="114" y="37"/>
                      </a:lnTo>
                      <a:lnTo>
                        <a:pt x="113" y="37"/>
                      </a:lnTo>
                      <a:lnTo>
                        <a:pt x="112" y="37"/>
                      </a:lnTo>
                      <a:lnTo>
                        <a:pt x="111" y="37"/>
                      </a:lnTo>
                      <a:lnTo>
                        <a:pt x="110" y="38"/>
                      </a:lnTo>
                      <a:lnTo>
                        <a:pt x="108" y="38"/>
                      </a:lnTo>
                      <a:lnTo>
                        <a:pt x="107" y="39"/>
                      </a:lnTo>
                      <a:lnTo>
                        <a:pt x="106" y="40"/>
                      </a:lnTo>
                      <a:lnTo>
                        <a:pt x="104" y="41"/>
                      </a:lnTo>
                      <a:lnTo>
                        <a:pt x="102" y="42"/>
                      </a:lnTo>
                      <a:lnTo>
                        <a:pt x="101" y="42"/>
                      </a:lnTo>
                      <a:lnTo>
                        <a:pt x="99" y="43"/>
                      </a:lnTo>
                      <a:lnTo>
                        <a:pt x="98" y="43"/>
                      </a:lnTo>
                      <a:lnTo>
                        <a:pt x="98" y="45"/>
                      </a:lnTo>
                      <a:lnTo>
                        <a:pt x="98" y="47"/>
                      </a:lnTo>
                      <a:lnTo>
                        <a:pt x="98" y="50"/>
                      </a:lnTo>
                      <a:lnTo>
                        <a:pt x="96" y="53"/>
                      </a:lnTo>
                      <a:lnTo>
                        <a:pt x="96" y="54"/>
                      </a:lnTo>
                      <a:lnTo>
                        <a:pt x="95" y="54"/>
                      </a:lnTo>
                      <a:lnTo>
                        <a:pt x="94" y="55"/>
                      </a:lnTo>
                      <a:lnTo>
                        <a:pt x="93" y="55"/>
                      </a:lnTo>
                      <a:lnTo>
                        <a:pt x="92" y="55"/>
                      </a:lnTo>
                      <a:lnTo>
                        <a:pt x="91" y="55"/>
                      </a:lnTo>
                      <a:lnTo>
                        <a:pt x="90" y="55"/>
                      </a:lnTo>
                      <a:lnTo>
                        <a:pt x="88" y="55"/>
                      </a:lnTo>
                      <a:lnTo>
                        <a:pt x="87" y="55"/>
                      </a:lnTo>
                      <a:lnTo>
                        <a:pt x="85" y="54"/>
                      </a:lnTo>
                      <a:lnTo>
                        <a:pt x="84" y="54"/>
                      </a:lnTo>
                      <a:lnTo>
                        <a:pt x="82" y="54"/>
                      </a:lnTo>
                      <a:lnTo>
                        <a:pt x="81" y="53"/>
                      </a:lnTo>
                      <a:lnTo>
                        <a:pt x="80" y="52"/>
                      </a:lnTo>
                      <a:lnTo>
                        <a:pt x="79" y="51"/>
                      </a:lnTo>
                      <a:lnTo>
                        <a:pt x="78" y="51"/>
                      </a:lnTo>
                      <a:lnTo>
                        <a:pt x="76" y="51"/>
                      </a:lnTo>
                      <a:lnTo>
                        <a:pt x="74" y="51"/>
                      </a:lnTo>
                      <a:lnTo>
                        <a:pt x="72" y="51"/>
                      </a:lnTo>
                      <a:lnTo>
                        <a:pt x="69" y="51"/>
                      </a:lnTo>
                      <a:lnTo>
                        <a:pt x="66" y="51"/>
                      </a:lnTo>
                      <a:lnTo>
                        <a:pt x="63" y="51"/>
                      </a:lnTo>
                      <a:lnTo>
                        <a:pt x="59" y="51"/>
                      </a:lnTo>
                      <a:lnTo>
                        <a:pt x="56" y="51"/>
                      </a:lnTo>
                      <a:lnTo>
                        <a:pt x="53" y="51"/>
                      </a:lnTo>
                      <a:lnTo>
                        <a:pt x="50" y="51"/>
                      </a:lnTo>
                      <a:lnTo>
                        <a:pt x="47" y="51"/>
                      </a:lnTo>
                      <a:lnTo>
                        <a:pt x="44" y="51"/>
                      </a:lnTo>
                      <a:lnTo>
                        <a:pt x="42" y="51"/>
                      </a:lnTo>
                      <a:lnTo>
                        <a:pt x="41" y="50"/>
                      </a:lnTo>
                      <a:lnTo>
                        <a:pt x="40" y="51"/>
                      </a:lnTo>
                      <a:lnTo>
                        <a:pt x="39" y="51"/>
                      </a:lnTo>
                      <a:lnTo>
                        <a:pt x="38" y="52"/>
                      </a:lnTo>
                      <a:lnTo>
                        <a:pt x="36" y="53"/>
                      </a:lnTo>
                      <a:lnTo>
                        <a:pt x="33" y="54"/>
                      </a:lnTo>
                      <a:lnTo>
                        <a:pt x="30" y="54"/>
                      </a:lnTo>
                      <a:lnTo>
                        <a:pt x="27" y="55"/>
                      </a:lnTo>
                      <a:lnTo>
                        <a:pt x="24" y="55"/>
                      </a:lnTo>
                      <a:lnTo>
                        <a:pt x="22" y="55"/>
                      </a:lnTo>
                      <a:lnTo>
                        <a:pt x="20" y="55"/>
                      </a:lnTo>
                      <a:lnTo>
                        <a:pt x="17" y="54"/>
                      </a:lnTo>
                      <a:lnTo>
                        <a:pt x="15" y="54"/>
                      </a:lnTo>
                      <a:lnTo>
                        <a:pt x="12" y="53"/>
                      </a:lnTo>
                      <a:lnTo>
                        <a:pt x="10" y="53"/>
                      </a:lnTo>
                      <a:lnTo>
                        <a:pt x="8" y="51"/>
                      </a:lnTo>
                      <a:lnTo>
                        <a:pt x="6" y="50"/>
                      </a:lnTo>
                      <a:lnTo>
                        <a:pt x="4" y="49"/>
                      </a:lnTo>
                      <a:lnTo>
                        <a:pt x="3" y="47"/>
                      </a:lnTo>
                      <a:lnTo>
                        <a:pt x="1" y="45"/>
                      </a:lnTo>
                      <a:lnTo>
                        <a:pt x="0" y="43"/>
                      </a:lnTo>
                      <a:lnTo>
                        <a:pt x="0" y="41"/>
                      </a:lnTo>
                      <a:lnTo>
                        <a:pt x="0" y="39"/>
                      </a:lnTo>
                      <a:lnTo>
                        <a:pt x="0" y="36"/>
                      </a:lnTo>
                      <a:lnTo>
                        <a:pt x="1" y="3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34" name="Freeform 2135">
                  <a:extLst>
                    <a:ext uri="{FF2B5EF4-FFF2-40B4-BE49-F238E27FC236}">
                      <a16:creationId xmlns:a16="http://schemas.microsoft.com/office/drawing/2014/main" id="{057F8BA5-6406-45DD-8002-1C0714DB0DC3}"/>
                    </a:ext>
                  </a:extLst>
                </p:cNvPr>
                <p:cNvSpPr>
                  <a:spLocks/>
                </p:cNvSpPr>
                <p:nvPr/>
              </p:nvSpPr>
              <p:spPr bwMode="auto">
                <a:xfrm>
                  <a:off x="1170" y="197"/>
                  <a:ext cx="133" cy="51"/>
                </a:xfrm>
                <a:custGeom>
                  <a:avLst/>
                  <a:gdLst>
                    <a:gd name="T0" fmla="*/ 109 w 133"/>
                    <a:gd name="T1" fmla="*/ 34 h 51"/>
                    <a:gd name="T2" fmla="*/ 102 w 133"/>
                    <a:gd name="T3" fmla="*/ 37 h 51"/>
                    <a:gd name="T4" fmla="*/ 96 w 133"/>
                    <a:gd name="T5" fmla="*/ 39 h 51"/>
                    <a:gd name="T6" fmla="*/ 96 w 133"/>
                    <a:gd name="T7" fmla="*/ 43 h 51"/>
                    <a:gd name="T8" fmla="*/ 94 w 133"/>
                    <a:gd name="T9" fmla="*/ 48 h 51"/>
                    <a:gd name="T10" fmla="*/ 89 w 133"/>
                    <a:gd name="T11" fmla="*/ 51 h 51"/>
                    <a:gd name="T12" fmla="*/ 84 w 133"/>
                    <a:gd name="T13" fmla="*/ 50 h 51"/>
                    <a:gd name="T14" fmla="*/ 82 w 133"/>
                    <a:gd name="T15" fmla="*/ 47 h 51"/>
                    <a:gd name="T16" fmla="*/ 80 w 133"/>
                    <a:gd name="T17" fmla="*/ 46 h 51"/>
                    <a:gd name="T18" fmla="*/ 73 w 133"/>
                    <a:gd name="T19" fmla="*/ 46 h 51"/>
                    <a:gd name="T20" fmla="*/ 63 w 133"/>
                    <a:gd name="T21" fmla="*/ 45 h 51"/>
                    <a:gd name="T22" fmla="*/ 53 w 133"/>
                    <a:gd name="T23" fmla="*/ 45 h 51"/>
                    <a:gd name="T24" fmla="*/ 44 w 133"/>
                    <a:gd name="T25" fmla="*/ 45 h 51"/>
                    <a:gd name="T26" fmla="*/ 40 w 133"/>
                    <a:gd name="T27" fmla="*/ 44 h 51"/>
                    <a:gd name="T28" fmla="*/ 35 w 133"/>
                    <a:gd name="T29" fmla="*/ 47 h 51"/>
                    <a:gd name="T30" fmla="*/ 27 w 133"/>
                    <a:gd name="T31" fmla="*/ 49 h 51"/>
                    <a:gd name="T32" fmla="*/ 19 w 133"/>
                    <a:gd name="T33" fmla="*/ 49 h 51"/>
                    <a:gd name="T34" fmla="*/ 12 w 133"/>
                    <a:gd name="T35" fmla="*/ 48 h 51"/>
                    <a:gd name="T36" fmla="*/ 6 w 133"/>
                    <a:gd name="T37" fmla="*/ 45 h 51"/>
                    <a:gd name="T38" fmla="*/ 2 w 133"/>
                    <a:gd name="T39" fmla="*/ 41 h 51"/>
                    <a:gd name="T40" fmla="*/ 0 w 133"/>
                    <a:gd name="T41" fmla="*/ 34 h 51"/>
                    <a:gd name="T42" fmla="*/ 3 w 133"/>
                    <a:gd name="T43" fmla="*/ 26 h 51"/>
                    <a:gd name="T44" fmla="*/ 9 w 133"/>
                    <a:gd name="T45" fmla="*/ 16 h 51"/>
                    <a:gd name="T46" fmla="*/ 18 w 133"/>
                    <a:gd name="T47" fmla="*/ 7 h 51"/>
                    <a:gd name="T48" fmla="*/ 28 w 133"/>
                    <a:gd name="T49" fmla="*/ 2 h 51"/>
                    <a:gd name="T50" fmla="*/ 40 w 133"/>
                    <a:gd name="T51" fmla="*/ 0 h 51"/>
                    <a:gd name="T52" fmla="*/ 52 w 133"/>
                    <a:gd name="T53" fmla="*/ 3 h 51"/>
                    <a:gd name="T54" fmla="*/ 64 w 133"/>
                    <a:gd name="T55" fmla="*/ 7 h 51"/>
                    <a:gd name="T56" fmla="*/ 73 w 133"/>
                    <a:gd name="T57" fmla="*/ 10 h 51"/>
                    <a:gd name="T58" fmla="*/ 80 w 133"/>
                    <a:gd name="T59" fmla="*/ 10 h 51"/>
                    <a:gd name="T60" fmla="*/ 85 w 133"/>
                    <a:gd name="T61" fmla="*/ 10 h 51"/>
                    <a:gd name="T62" fmla="*/ 90 w 133"/>
                    <a:gd name="T63" fmla="*/ 10 h 51"/>
                    <a:gd name="T64" fmla="*/ 95 w 133"/>
                    <a:gd name="T65" fmla="*/ 10 h 51"/>
                    <a:gd name="T66" fmla="*/ 99 w 133"/>
                    <a:gd name="T67" fmla="*/ 12 h 51"/>
                    <a:gd name="T68" fmla="*/ 101 w 133"/>
                    <a:gd name="T69" fmla="*/ 15 h 51"/>
                    <a:gd name="T70" fmla="*/ 103 w 133"/>
                    <a:gd name="T71" fmla="*/ 15 h 51"/>
                    <a:gd name="T72" fmla="*/ 109 w 133"/>
                    <a:gd name="T73" fmla="*/ 15 h 51"/>
                    <a:gd name="T74" fmla="*/ 116 w 133"/>
                    <a:gd name="T75" fmla="*/ 16 h 51"/>
                    <a:gd name="T76" fmla="*/ 123 w 133"/>
                    <a:gd name="T77" fmla="*/ 18 h 51"/>
                    <a:gd name="T78" fmla="*/ 128 w 133"/>
                    <a:gd name="T79" fmla="*/ 22 h 51"/>
                    <a:gd name="T80" fmla="*/ 131 w 133"/>
                    <a:gd name="T81" fmla="*/ 24 h 51"/>
                    <a:gd name="T82" fmla="*/ 133 w 133"/>
                    <a:gd name="T83" fmla="*/ 27 h 51"/>
                    <a:gd name="T84" fmla="*/ 130 w 133"/>
                    <a:gd name="T85" fmla="*/ 31 h 51"/>
                    <a:gd name="T86" fmla="*/ 130 w 133"/>
                    <a:gd name="T87" fmla="*/ 32 h 51"/>
                    <a:gd name="T88" fmla="*/ 128 w 133"/>
                    <a:gd name="T89" fmla="*/ 33 h 51"/>
                    <a:gd name="T90" fmla="*/ 125 w 133"/>
                    <a:gd name="T91" fmla="*/ 34 h 51"/>
                    <a:gd name="T92" fmla="*/ 122 w 133"/>
                    <a:gd name="T93" fmla="*/ 35 h 51"/>
                    <a:gd name="T94" fmla="*/ 114 w 133"/>
                    <a:gd name="T95" fmla="*/ 34 h 5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33" h="51">
                      <a:moveTo>
                        <a:pt x="111" y="33"/>
                      </a:moveTo>
                      <a:lnTo>
                        <a:pt x="110" y="33"/>
                      </a:lnTo>
                      <a:lnTo>
                        <a:pt x="109" y="34"/>
                      </a:lnTo>
                      <a:lnTo>
                        <a:pt x="107" y="35"/>
                      </a:lnTo>
                      <a:lnTo>
                        <a:pt x="105" y="36"/>
                      </a:lnTo>
                      <a:lnTo>
                        <a:pt x="102" y="37"/>
                      </a:lnTo>
                      <a:lnTo>
                        <a:pt x="100" y="38"/>
                      </a:lnTo>
                      <a:lnTo>
                        <a:pt x="97" y="39"/>
                      </a:lnTo>
                      <a:lnTo>
                        <a:pt x="96" y="39"/>
                      </a:lnTo>
                      <a:lnTo>
                        <a:pt x="96" y="40"/>
                      </a:lnTo>
                      <a:lnTo>
                        <a:pt x="96" y="41"/>
                      </a:lnTo>
                      <a:lnTo>
                        <a:pt x="96" y="43"/>
                      </a:lnTo>
                      <a:lnTo>
                        <a:pt x="95" y="45"/>
                      </a:lnTo>
                      <a:lnTo>
                        <a:pt x="95" y="47"/>
                      </a:lnTo>
                      <a:lnTo>
                        <a:pt x="94" y="48"/>
                      </a:lnTo>
                      <a:lnTo>
                        <a:pt x="92" y="50"/>
                      </a:lnTo>
                      <a:lnTo>
                        <a:pt x="91" y="51"/>
                      </a:lnTo>
                      <a:lnTo>
                        <a:pt x="89" y="51"/>
                      </a:lnTo>
                      <a:lnTo>
                        <a:pt x="87" y="51"/>
                      </a:lnTo>
                      <a:lnTo>
                        <a:pt x="85" y="50"/>
                      </a:lnTo>
                      <a:lnTo>
                        <a:pt x="84" y="50"/>
                      </a:lnTo>
                      <a:lnTo>
                        <a:pt x="83" y="49"/>
                      </a:lnTo>
                      <a:lnTo>
                        <a:pt x="83" y="48"/>
                      </a:lnTo>
                      <a:lnTo>
                        <a:pt x="82" y="47"/>
                      </a:lnTo>
                      <a:lnTo>
                        <a:pt x="82" y="46"/>
                      </a:lnTo>
                      <a:lnTo>
                        <a:pt x="81" y="46"/>
                      </a:lnTo>
                      <a:lnTo>
                        <a:pt x="80" y="46"/>
                      </a:lnTo>
                      <a:lnTo>
                        <a:pt x="78" y="46"/>
                      </a:lnTo>
                      <a:lnTo>
                        <a:pt x="76" y="46"/>
                      </a:lnTo>
                      <a:lnTo>
                        <a:pt x="73" y="46"/>
                      </a:lnTo>
                      <a:lnTo>
                        <a:pt x="70" y="46"/>
                      </a:lnTo>
                      <a:lnTo>
                        <a:pt x="67" y="46"/>
                      </a:lnTo>
                      <a:lnTo>
                        <a:pt x="63" y="45"/>
                      </a:lnTo>
                      <a:lnTo>
                        <a:pt x="60" y="45"/>
                      </a:lnTo>
                      <a:lnTo>
                        <a:pt x="56" y="45"/>
                      </a:lnTo>
                      <a:lnTo>
                        <a:pt x="53" y="45"/>
                      </a:lnTo>
                      <a:lnTo>
                        <a:pt x="49" y="45"/>
                      </a:lnTo>
                      <a:lnTo>
                        <a:pt x="47" y="45"/>
                      </a:lnTo>
                      <a:lnTo>
                        <a:pt x="44" y="45"/>
                      </a:lnTo>
                      <a:lnTo>
                        <a:pt x="42" y="44"/>
                      </a:lnTo>
                      <a:lnTo>
                        <a:pt x="41" y="44"/>
                      </a:lnTo>
                      <a:lnTo>
                        <a:pt x="40" y="44"/>
                      </a:lnTo>
                      <a:lnTo>
                        <a:pt x="39" y="45"/>
                      </a:lnTo>
                      <a:lnTo>
                        <a:pt x="38" y="46"/>
                      </a:lnTo>
                      <a:lnTo>
                        <a:pt x="35" y="47"/>
                      </a:lnTo>
                      <a:lnTo>
                        <a:pt x="33" y="48"/>
                      </a:lnTo>
                      <a:lnTo>
                        <a:pt x="30" y="49"/>
                      </a:lnTo>
                      <a:lnTo>
                        <a:pt x="27" y="49"/>
                      </a:lnTo>
                      <a:lnTo>
                        <a:pt x="23" y="49"/>
                      </a:lnTo>
                      <a:lnTo>
                        <a:pt x="21" y="49"/>
                      </a:lnTo>
                      <a:lnTo>
                        <a:pt x="19" y="49"/>
                      </a:lnTo>
                      <a:lnTo>
                        <a:pt x="17" y="49"/>
                      </a:lnTo>
                      <a:lnTo>
                        <a:pt x="14" y="48"/>
                      </a:lnTo>
                      <a:lnTo>
                        <a:pt x="12" y="48"/>
                      </a:lnTo>
                      <a:lnTo>
                        <a:pt x="10" y="47"/>
                      </a:lnTo>
                      <a:lnTo>
                        <a:pt x="8" y="46"/>
                      </a:lnTo>
                      <a:lnTo>
                        <a:pt x="6" y="45"/>
                      </a:lnTo>
                      <a:lnTo>
                        <a:pt x="5" y="44"/>
                      </a:lnTo>
                      <a:lnTo>
                        <a:pt x="3" y="42"/>
                      </a:lnTo>
                      <a:lnTo>
                        <a:pt x="2" y="41"/>
                      </a:lnTo>
                      <a:lnTo>
                        <a:pt x="1" y="39"/>
                      </a:lnTo>
                      <a:lnTo>
                        <a:pt x="0" y="37"/>
                      </a:lnTo>
                      <a:lnTo>
                        <a:pt x="0" y="34"/>
                      </a:lnTo>
                      <a:lnTo>
                        <a:pt x="1" y="32"/>
                      </a:lnTo>
                      <a:lnTo>
                        <a:pt x="1" y="29"/>
                      </a:lnTo>
                      <a:lnTo>
                        <a:pt x="3" y="26"/>
                      </a:lnTo>
                      <a:lnTo>
                        <a:pt x="5" y="22"/>
                      </a:lnTo>
                      <a:lnTo>
                        <a:pt x="7" y="19"/>
                      </a:lnTo>
                      <a:lnTo>
                        <a:pt x="9" y="16"/>
                      </a:lnTo>
                      <a:lnTo>
                        <a:pt x="12" y="12"/>
                      </a:lnTo>
                      <a:lnTo>
                        <a:pt x="15" y="10"/>
                      </a:lnTo>
                      <a:lnTo>
                        <a:pt x="18" y="7"/>
                      </a:lnTo>
                      <a:lnTo>
                        <a:pt x="21" y="5"/>
                      </a:lnTo>
                      <a:lnTo>
                        <a:pt x="25" y="3"/>
                      </a:lnTo>
                      <a:lnTo>
                        <a:pt x="28" y="2"/>
                      </a:lnTo>
                      <a:lnTo>
                        <a:pt x="32" y="1"/>
                      </a:lnTo>
                      <a:lnTo>
                        <a:pt x="36" y="0"/>
                      </a:lnTo>
                      <a:lnTo>
                        <a:pt x="40" y="0"/>
                      </a:lnTo>
                      <a:lnTo>
                        <a:pt x="44" y="0"/>
                      </a:lnTo>
                      <a:lnTo>
                        <a:pt x="48" y="1"/>
                      </a:lnTo>
                      <a:lnTo>
                        <a:pt x="52" y="3"/>
                      </a:lnTo>
                      <a:lnTo>
                        <a:pt x="56" y="5"/>
                      </a:lnTo>
                      <a:lnTo>
                        <a:pt x="60" y="6"/>
                      </a:lnTo>
                      <a:lnTo>
                        <a:pt x="64" y="7"/>
                      </a:lnTo>
                      <a:lnTo>
                        <a:pt x="67" y="8"/>
                      </a:lnTo>
                      <a:lnTo>
                        <a:pt x="70" y="9"/>
                      </a:lnTo>
                      <a:lnTo>
                        <a:pt x="73" y="10"/>
                      </a:lnTo>
                      <a:lnTo>
                        <a:pt x="75" y="10"/>
                      </a:lnTo>
                      <a:lnTo>
                        <a:pt x="78" y="10"/>
                      </a:lnTo>
                      <a:lnTo>
                        <a:pt x="80" y="10"/>
                      </a:lnTo>
                      <a:lnTo>
                        <a:pt x="82" y="10"/>
                      </a:lnTo>
                      <a:lnTo>
                        <a:pt x="84" y="10"/>
                      </a:lnTo>
                      <a:lnTo>
                        <a:pt x="85" y="10"/>
                      </a:lnTo>
                      <a:lnTo>
                        <a:pt x="87" y="10"/>
                      </a:lnTo>
                      <a:lnTo>
                        <a:pt x="88" y="10"/>
                      </a:lnTo>
                      <a:lnTo>
                        <a:pt x="90" y="10"/>
                      </a:lnTo>
                      <a:lnTo>
                        <a:pt x="91" y="10"/>
                      </a:lnTo>
                      <a:lnTo>
                        <a:pt x="93" y="10"/>
                      </a:lnTo>
                      <a:lnTo>
                        <a:pt x="95" y="10"/>
                      </a:lnTo>
                      <a:lnTo>
                        <a:pt x="96" y="10"/>
                      </a:lnTo>
                      <a:lnTo>
                        <a:pt x="98" y="11"/>
                      </a:lnTo>
                      <a:lnTo>
                        <a:pt x="99" y="12"/>
                      </a:lnTo>
                      <a:lnTo>
                        <a:pt x="100" y="13"/>
                      </a:lnTo>
                      <a:lnTo>
                        <a:pt x="101" y="14"/>
                      </a:lnTo>
                      <a:lnTo>
                        <a:pt x="101" y="15"/>
                      </a:lnTo>
                      <a:lnTo>
                        <a:pt x="102" y="15"/>
                      </a:lnTo>
                      <a:lnTo>
                        <a:pt x="103" y="15"/>
                      </a:lnTo>
                      <a:lnTo>
                        <a:pt x="105" y="15"/>
                      </a:lnTo>
                      <a:lnTo>
                        <a:pt x="106" y="15"/>
                      </a:lnTo>
                      <a:lnTo>
                        <a:pt x="109" y="15"/>
                      </a:lnTo>
                      <a:lnTo>
                        <a:pt x="111" y="15"/>
                      </a:lnTo>
                      <a:lnTo>
                        <a:pt x="113" y="16"/>
                      </a:lnTo>
                      <a:lnTo>
                        <a:pt x="116" y="16"/>
                      </a:lnTo>
                      <a:lnTo>
                        <a:pt x="118" y="17"/>
                      </a:lnTo>
                      <a:lnTo>
                        <a:pt x="120" y="17"/>
                      </a:lnTo>
                      <a:lnTo>
                        <a:pt x="123" y="18"/>
                      </a:lnTo>
                      <a:lnTo>
                        <a:pt x="125" y="19"/>
                      </a:lnTo>
                      <a:lnTo>
                        <a:pt x="127" y="21"/>
                      </a:lnTo>
                      <a:lnTo>
                        <a:pt x="128" y="22"/>
                      </a:lnTo>
                      <a:lnTo>
                        <a:pt x="130" y="24"/>
                      </a:lnTo>
                      <a:lnTo>
                        <a:pt x="131" y="24"/>
                      </a:lnTo>
                      <a:lnTo>
                        <a:pt x="132" y="25"/>
                      </a:lnTo>
                      <a:lnTo>
                        <a:pt x="132" y="26"/>
                      </a:lnTo>
                      <a:lnTo>
                        <a:pt x="133" y="27"/>
                      </a:lnTo>
                      <a:lnTo>
                        <a:pt x="133" y="28"/>
                      </a:lnTo>
                      <a:lnTo>
                        <a:pt x="132" y="30"/>
                      </a:lnTo>
                      <a:lnTo>
                        <a:pt x="130" y="31"/>
                      </a:lnTo>
                      <a:lnTo>
                        <a:pt x="130" y="32"/>
                      </a:lnTo>
                      <a:lnTo>
                        <a:pt x="129" y="32"/>
                      </a:lnTo>
                      <a:lnTo>
                        <a:pt x="129" y="33"/>
                      </a:lnTo>
                      <a:lnTo>
                        <a:pt x="128" y="33"/>
                      </a:lnTo>
                      <a:lnTo>
                        <a:pt x="127" y="33"/>
                      </a:lnTo>
                      <a:lnTo>
                        <a:pt x="125" y="33"/>
                      </a:lnTo>
                      <a:lnTo>
                        <a:pt x="125" y="34"/>
                      </a:lnTo>
                      <a:lnTo>
                        <a:pt x="124" y="34"/>
                      </a:lnTo>
                      <a:lnTo>
                        <a:pt x="123" y="34"/>
                      </a:lnTo>
                      <a:lnTo>
                        <a:pt x="122" y="35"/>
                      </a:lnTo>
                      <a:lnTo>
                        <a:pt x="119" y="35"/>
                      </a:lnTo>
                      <a:lnTo>
                        <a:pt x="117" y="35"/>
                      </a:lnTo>
                      <a:lnTo>
                        <a:pt x="114" y="34"/>
                      </a:lnTo>
                      <a:lnTo>
                        <a:pt x="111" y="33"/>
                      </a:lnTo>
                      <a:close/>
                    </a:path>
                  </a:pathLst>
                </a:custGeom>
                <a:solidFill>
                  <a:srgbClr val="FF7C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35" name="Freeform 2136">
                  <a:extLst>
                    <a:ext uri="{FF2B5EF4-FFF2-40B4-BE49-F238E27FC236}">
                      <a16:creationId xmlns:a16="http://schemas.microsoft.com/office/drawing/2014/main" id="{A68917B6-9332-45F4-BB86-181EF82B057E}"/>
                    </a:ext>
                  </a:extLst>
                </p:cNvPr>
                <p:cNvSpPr>
                  <a:spLocks/>
                </p:cNvSpPr>
                <p:nvPr/>
              </p:nvSpPr>
              <p:spPr bwMode="auto">
                <a:xfrm>
                  <a:off x="1034" y="246"/>
                  <a:ext cx="111" cy="50"/>
                </a:xfrm>
                <a:custGeom>
                  <a:avLst/>
                  <a:gdLst>
                    <a:gd name="T0" fmla="*/ 109 w 111"/>
                    <a:gd name="T1" fmla="*/ 0 h 50"/>
                    <a:gd name="T2" fmla="*/ 106 w 111"/>
                    <a:gd name="T3" fmla="*/ 1 h 50"/>
                    <a:gd name="T4" fmla="*/ 101 w 111"/>
                    <a:gd name="T5" fmla="*/ 2 h 50"/>
                    <a:gd name="T6" fmla="*/ 94 w 111"/>
                    <a:gd name="T7" fmla="*/ 4 h 50"/>
                    <a:gd name="T8" fmla="*/ 87 w 111"/>
                    <a:gd name="T9" fmla="*/ 7 h 50"/>
                    <a:gd name="T10" fmla="*/ 78 w 111"/>
                    <a:gd name="T11" fmla="*/ 12 h 50"/>
                    <a:gd name="T12" fmla="*/ 70 w 111"/>
                    <a:gd name="T13" fmla="*/ 18 h 50"/>
                    <a:gd name="T14" fmla="*/ 61 w 111"/>
                    <a:gd name="T15" fmla="*/ 26 h 50"/>
                    <a:gd name="T16" fmla="*/ 57 w 111"/>
                    <a:gd name="T17" fmla="*/ 32 h 50"/>
                    <a:gd name="T18" fmla="*/ 53 w 111"/>
                    <a:gd name="T19" fmla="*/ 35 h 50"/>
                    <a:gd name="T20" fmla="*/ 50 w 111"/>
                    <a:gd name="T21" fmla="*/ 38 h 50"/>
                    <a:gd name="T22" fmla="*/ 46 w 111"/>
                    <a:gd name="T23" fmla="*/ 41 h 50"/>
                    <a:gd name="T24" fmla="*/ 42 w 111"/>
                    <a:gd name="T25" fmla="*/ 43 h 50"/>
                    <a:gd name="T26" fmla="*/ 37 w 111"/>
                    <a:gd name="T27" fmla="*/ 45 h 50"/>
                    <a:gd name="T28" fmla="*/ 33 w 111"/>
                    <a:gd name="T29" fmla="*/ 46 h 50"/>
                    <a:gd name="T30" fmla="*/ 28 w 111"/>
                    <a:gd name="T31" fmla="*/ 46 h 50"/>
                    <a:gd name="T32" fmla="*/ 23 w 111"/>
                    <a:gd name="T33" fmla="*/ 46 h 50"/>
                    <a:gd name="T34" fmla="*/ 17 w 111"/>
                    <a:gd name="T35" fmla="*/ 45 h 50"/>
                    <a:gd name="T36" fmla="*/ 12 w 111"/>
                    <a:gd name="T37" fmla="*/ 42 h 50"/>
                    <a:gd name="T38" fmla="*/ 8 w 111"/>
                    <a:gd name="T39" fmla="*/ 38 h 50"/>
                    <a:gd name="T40" fmla="*/ 5 w 111"/>
                    <a:gd name="T41" fmla="*/ 33 h 50"/>
                    <a:gd name="T42" fmla="*/ 3 w 111"/>
                    <a:gd name="T43" fmla="*/ 28 h 50"/>
                    <a:gd name="T44" fmla="*/ 1 w 111"/>
                    <a:gd name="T45" fmla="*/ 22 h 50"/>
                    <a:gd name="T46" fmla="*/ 0 w 111"/>
                    <a:gd name="T47" fmla="*/ 16 h 50"/>
                    <a:gd name="T48" fmla="*/ 0 w 111"/>
                    <a:gd name="T49" fmla="*/ 13 h 50"/>
                    <a:gd name="T50" fmla="*/ 0 w 111"/>
                    <a:gd name="T51" fmla="*/ 19 h 50"/>
                    <a:gd name="T52" fmla="*/ 1 w 111"/>
                    <a:gd name="T53" fmla="*/ 26 h 50"/>
                    <a:gd name="T54" fmla="*/ 2 w 111"/>
                    <a:gd name="T55" fmla="*/ 30 h 50"/>
                    <a:gd name="T56" fmla="*/ 3 w 111"/>
                    <a:gd name="T57" fmla="*/ 34 h 50"/>
                    <a:gd name="T58" fmla="*/ 5 w 111"/>
                    <a:gd name="T59" fmla="*/ 38 h 50"/>
                    <a:gd name="T60" fmla="*/ 7 w 111"/>
                    <a:gd name="T61" fmla="*/ 41 h 50"/>
                    <a:gd name="T62" fmla="*/ 10 w 111"/>
                    <a:gd name="T63" fmla="*/ 44 h 50"/>
                    <a:gd name="T64" fmla="*/ 13 w 111"/>
                    <a:gd name="T65" fmla="*/ 47 h 50"/>
                    <a:gd name="T66" fmla="*/ 17 w 111"/>
                    <a:gd name="T67" fmla="*/ 49 h 50"/>
                    <a:gd name="T68" fmla="*/ 22 w 111"/>
                    <a:gd name="T69" fmla="*/ 50 h 50"/>
                    <a:gd name="T70" fmla="*/ 28 w 111"/>
                    <a:gd name="T71" fmla="*/ 50 h 50"/>
                    <a:gd name="T72" fmla="*/ 37 w 111"/>
                    <a:gd name="T73" fmla="*/ 49 h 50"/>
                    <a:gd name="T74" fmla="*/ 47 w 111"/>
                    <a:gd name="T75" fmla="*/ 45 h 50"/>
                    <a:gd name="T76" fmla="*/ 55 w 111"/>
                    <a:gd name="T77" fmla="*/ 39 h 50"/>
                    <a:gd name="T78" fmla="*/ 61 w 111"/>
                    <a:gd name="T79" fmla="*/ 33 h 50"/>
                    <a:gd name="T80" fmla="*/ 68 w 111"/>
                    <a:gd name="T81" fmla="*/ 26 h 50"/>
                    <a:gd name="T82" fmla="*/ 76 w 111"/>
                    <a:gd name="T83" fmla="*/ 20 h 50"/>
                    <a:gd name="T84" fmla="*/ 87 w 111"/>
                    <a:gd name="T85" fmla="*/ 14 h 50"/>
                    <a:gd name="T86" fmla="*/ 102 w 111"/>
                    <a:gd name="T87" fmla="*/ 10 h 50"/>
                    <a:gd name="T88" fmla="*/ 109 w 111"/>
                    <a:gd name="T89" fmla="*/ 0 h 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11" h="50">
                      <a:moveTo>
                        <a:pt x="109" y="0"/>
                      </a:moveTo>
                      <a:lnTo>
                        <a:pt x="109" y="0"/>
                      </a:lnTo>
                      <a:lnTo>
                        <a:pt x="108" y="0"/>
                      </a:lnTo>
                      <a:lnTo>
                        <a:pt x="106" y="1"/>
                      </a:lnTo>
                      <a:lnTo>
                        <a:pt x="104" y="1"/>
                      </a:lnTo>
                      <a:lnTo>
                        <a:pt x="101" y="2"/>
                      </a:lnTo>
                      <a:lnTo>
                        <a:pt x="98" y="3"/>
                      </a:lnTo>
                      <a:lnTo>
                        <a:pt x="94" y="4"/>
                      </a:lnTo>
                      <a:lnTo>
                        <a:pt x="91" y="5"/>
                      </a:lnTo>
                      <a:lnTo>
                        <a:pt x="87" y="7"/>
                      </a:lnTo>
                      <a:lnTo>
                        <a:pt x="82" y="9"/>
                      </a:lnTo>
                      <a:lnTo>
                        <a:pt x="78" y="12"/>
                      </a:lnTo>
                      <a:lnTo>
                        <a:pt x="74" y="14"/>
                      </a:lnTo>
                      <a:lnTo>
                        <a:pt x="70" y="18"/>
                      </a:lnTo>
                      <a:lnTo>
                        <a:pt x="65" y="21"/>
                      </a:lnTo>
                      <a:lnTo>
                        <a:pt x="61" y="26"/>
                      </a:lnTo>
                      <a:lnTo>
                        <a:pt x="58" y="30"/>
                      </a:lnTo>
                      <a:lnTo>
                        <a:pt x="57" y="32"/>
                      </a:lnTo>
                      <a:lnTo>
                        <a:pt x="55" y="33"/>
                      </a:lnTo>
                      <a:lnTo>
                        <a:pt x="53" y="35"/>
                      </a:lnTo>
                      <a:lnTo>
                        <a:pt x="52" y="37"/>
                      </a:lnTo>
                      <a:lnTo>
                        <a:pt x="50" y="38"/>
                      </a:lnTo>
                      <a:lnTo>
                        <a:pt x="48" y="39"/>
                      </a:lnTo>
                      <a:lnTo>
                        <a:pt x="46" y="41"/>
                      </a:lnTo>
                      <a:lnTo>
                        <a:pt x="44" y="42"/>
                      </a:lnTo>
                      <a:lnTo>
                        <a:pt x="42" y="43"/>
                      </a:lnTo>
                      <a:lnTo>
                        <a:pt x="40" y="44"/>
                      </a:lnTo>
                      <a:lnTo>
                        <a:pt x="37" y="45"/>
                      </a:lnTo>
                      <a:lnTo>
                        <a:pt x="35" y="45"/>
                      </a:lnTo>
                      <a:lnTo>
                        <a:pt x="33" y="46"/>
                      </a:lnTo>
                      <a:lnTo>
                        <a:pt x="31" y="46"/>
                      </a:lnTo>
                      <a:lnTo>
                        <a:pt x="28" y="46"/>
                      </a:lnTo>
                      <a:lnTo>
                        <a:pt x="26" y="46"/>
                      </a:lnTo>
                      <a:lnTo>
                        <a:pt x="23" y="46"/>
                      </a:lnTo>
                      <a:lnTo>
                        <a:pt x="20" y="46"/>
                      </a:lnTo>
                      <a:lnTo>
                        <a:pt x="17" y="45"/>
                      </a:lnTo>
                      <a:lnTo>
                        <a:pt x="15" y="44"/>
                      </a:lnTo>
                      <a:lnTo>
                        <a:pt x="12" y="42"/>
                      </a:lnTo>
                      <a:lnTo>
                        <a:pt x="10" y="40"/>
                      </a:lnTo>
                      <a:lnTo>
                        <a:pt x="8" y="38"/>
                      </a:lnTo>
                      <a:lnTo>
                        <a:pt x="6" y="35"/>
                      </a:lnTo>
                      <a:lnTo>
                        <a:pt x="5" y="33"/>
                      </a:lnTo>
                      <a:lnTo>
                        <a:pt x="3" y="30"/>
                      </a:lnTo>
                      <a:lnTo>
                        <a:pt x="3" y="28"/>
                      </a:lnTo>
                      <a:lnTo>
                        <a:pt x="2" y="25"/>
                      </a:lnTo>
                      <a:lnTo>
                        <a:pt x="1" y="22"/>
                      </a:lnTo>
                      <a:lnTo>
                        <a:pt x="0" y="19"/>
                      </a:lnTo>
                      <a:lnTo>
                        <a:pt x="0" y="16"/>
                      </a:lnTo>
                      <a:lnTo>
                        <a:pt x="0" y="12"/>
                      </a:lnTo>
                      <a:lnTo>
                        <a:pt x="0" y="13"/>
                      </a:lnTo>
                      <a:lnTo>
                        <a:pt x="0" y="16"/>
                      </a:lnTo>
                      <a:lnTo>
                        <a:pt x="0" y="19"/>
                      </a:lnTo>
                      <a:lnTo>
                        <a:pt x="1" y="24"/>
                      </a:lnTo>
                      <a:lnTo>
                        <a:pt x="1" y="26"/>
                      </a:lnTo>
                      <a:lnTo>
                        <a:pt x="1" y="28"/>
                      </a:lnTo>
                      <a:lnTo>
                        <a:pt x="2" y="30"/>
                      </a:lnTo>
                      <a:lnTo>
                        <a:pt x="3" y="32"/>
                      </a:lnTo>
                      <a:lnTo>
                        <a:pt x="3" y="34"/>
                      </a:lnTo>
                      <a:lnTo>
                        <a:pt x="4" y="36"/>
                      </a:lnTo>
                      <a:lnTo>
                        <a:pt x="5" y="38"/>
                      </a:lnTo>
                      <a:lnTo>
                        <a:pt x="6" y="39"/>
                      </a:lnTo>
                      <a:lnTo>
                        <a:pt x="7" y="41"/>
                      </a:lnTo>
                      <a:lnTo>
                        <a:pt x="9" y="43"/>
                      </a:lnTo>
                      <a:lnTo>
                        <a:pt x="10" y="44"/>
                      </a:lnTo>
                      <a:lnTo>
                        <a:pt x="12" y="46"/>
                      </a:lnTo>
                      <a:lnTo>
                        <a:pt x="13" y="47"/>
                      </a:lnTo>
                      <a:lnTo>
                        <a:pt x="15" y="48"/>
                      </a:lnTo>
                      <a:lnTo>
                        <a:pt x="17" y="49"/>
                      </a:lnTo>
                      <a:lnTo>
                        <a:pt x="20" y="50"/>
                      </a:lnTo>
                      <a:lnTo>
                        <a:pt x="22" y="50"/>
                      </a:lnTo>
                      <a:lnTo>
                        <a:pt x="25" y="50"/>
                      </a:lnTo>
                      <a:lnTo>
                        <a:pt x="28" y="50"/>
                      </a:lnTo>
                      <a:lnTo>
                        <a:pt x="31" y="50"/>
                      </a:lnTo>
                      <a:lnTo>
                        <a:pt x="37" y="49"/>
                      </a:lnTo>
                      <a:lnTo>
                        <a:pt x="43" y="47"/>
                      </a:lnTo>
                      <a:lnTo>
                        <a:pt x="47" y="45"/>
                      </a:lnTo>
                      <a:lnTo>
                        <a:pt x="51" y="42"/>
                      </a:lnTo>
                      <a:lnTo>
                        <a:pt x="55" y="39"/>
                      </a:lnTo>
                      <a:lnTo>
                        <a:pt x="58" y="36"/>
                      </a:lnTo>
                      <a:lnTo>
                        <a:pt x="61" y="33"/>
                      </a:lnTo>
                      <a:lnTo>
                        <a:pt x="64" y="29"/>
                      </a:lnTo>
                      <a:lnTo>
                        <a:pt x="68" y="26"/>
                      </a:lnTo>
                      <a:lnTo>
                        <a:pt x="71" y="23"/>
                      </a:lnTo>
                      <a:lnTo>
                        <a:pt x="76" y="20"/>
                      </a:lnTo>
                      <a:lnTo>
                        <a:pt x="81" y="17"/>
                      </a:lnTo>
                      <a:lnTo>
                        <a:pt x="87" y="14"/>
                      </a:lnTo>
                      <a:lnTo>
                        <a:pt x="94" y="12"/>
                      </a:lnTo>
                      <a:lnTo>
                        <a:pt x="102" y="10"/>
                      </a:lnTo>
                      <a:lnTo>
                        <a:pt x="111" y="9"/>
                      </a:lnTo>
                      <a:lnTo>
                        <a:pt x="10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36" name="Freeform 2137">
                  <a:extLst>
                    <a:ext uri="{FF2B5EF4-FFF2-40B4-BE49-F238E27FC236}">
                      <a16:creationId xmlns:a16="http://schemas.microsoft.com/office/drawing/2014/main" id="{6A80A21C-79B6-4EBA-89BA-341BEC651742}"/>
                    </a:ext>
                  </a:extLst>
                </p:cNvPr>
                <p:cNvSpPr>
                  <a:spLocks/>
                </p:cNvSpPr>
                <p:nvPr/>
              </p:nvSpPr>
              <p:spPr bwMode="auto">
                <a:xfrm>
                  <a:off x="1043" y="259"/>
                  <a:ext cx="109" cy="45"/>
                </a:xfrm>
                <a:custGeom>
                  <a:avLst/>
                  <a:gdLst>
                    <a:gd name="T0" fmla="*/ 17 w 109"/>
                    <a:gd name="T1" fmla="*/ 41 h 45"/>
                    <a:gd name="T2" fmla="*/ 9 w 109"/>
                    <a:gd name="T3" fmla="*/ 39 h 45"/>
                    <a:gd name="T4" fmla="*/ 3 w 109"/>
                    <a:gd name="T5" fmla="*/ 37 h 45"/>
                    <a:gd name="T6" fmla="*/ 1 w 109"/>
                    <a:gd name="T7" fmla="*/ 35 h 45"/>
                    <a:gd name="T8" fmla="*/ 1 w 109"/>
                    <a:gd name="T9" fmla="*/ 35 h 45"/>
                    <a:gd name="T10" fmla="*/ 3 w 109"/>
                    <a:gd name="T11" fmla="*/ 38 h 45"/>
                    <a:gd name="T12" fmla="*/ 9 w 109"/>
                    <a:gd name="T13" fmla="*/ 41 h 45"/>
                    <a:gd name="T14" fmla="*/ 17 w 109"/>
                    <a:gd name="T15" fmla="*/ 44 h 45"/>
                    <a:gd name="T16" fmla="*/ 22 w 109"/>
                    <a:gd name="T17" fmla="*/ 45 h 45"/>
                    <a:gd name="T18" fmla="*/ 24 w 109"/>
                    <a:gd name="T19" fmla="*/ 45 h 45"/>
                    <a:gd name="T20" fmla="*/ 26 w 109"/>
                    <a:gd name="T21" fmla="*/ 45 h 45"/>
                    <a:gd name="T22" fmla="*/ 29 w 109"/>
                    <a:gd name="T23" fmla="*/ 44 h 45"/>
                    <a:gd name="T24" fmla="*/ 32 w 109"/>
                    <a:gd name="T25" fmla="*/ 44 h 45"/>
                    <a:gd name="T26" fmla="*/ 35 w 109"/>
                    <a:gd name="T27" fmla="*/ 43 h 45"/>
                    <a:gd name="T28" fmla="*/ 38 w 109"/>
                    <a:gd name="T29" fmla="*/ 42 h 45"/>
                    <a:gd name="T30" fmla="*/ 42 w 109"/>
                    <a:gd name="T31" fmla="*/ 40 h 45"/>
                    <a:gd name="T32" fmla="*/ 45 w 109"/>
                    <a:gd name="T33" fmla="*/ 38 h 45"/>
                    <a:gd name="T34" fmla="*/ 49 w 109"/>
                    <a:gd name="T35" fmla="*/ 36 h 45"/>
                    <a:gd name="T36" fmla="*/ 56 w 109"/>
                    <a:gd name="T37" fmla="*/ 30 h 45"/>
                    <a:gd name="T38" fmla="*/ 66 w 109"/>
                    <a:gd name="T39" fmla="*/ 22 h 45"/>
                    <a:gd name="T40" fmla="*/ 75 w 109"/>
                    <a:gd name="T41" fmla="*/ 17 h 45"/>
                    <a:gd name="T42" fmla="*/ 83 w 109"/>
                    <a:gd name="T43" fmla="*/ 14 h 45"/>
                    <a:gd name="T44" fmla="*/ 90 w 109"/>
                    <a:gd name="T45" fmla="*/ 12 h 45"/>
                    <a:gd name="T46" fmla="*/ 96 w 109"/>
                    <a:gd name="T47" fmla="*/ 11 h 45"/>
                    <a:gd name="T48" fmla="*/ 102 w 109"/>
                    <a:gd name="T49" fmla="*/ 11 h 45"/>
                    <a:gd name="T50" fmla="*/ 107 w 109"/>
                    <a:gd name="T51" fmla="*/ 11 h 45"/>
                    <a:gd name="T52" fmla="*/ 106 w 109"/>
                    <a:gd name="T53" fmla="*/ 0 h 45"/>
                    <a:gd name="T54" fmla="*/ 105 w 109"/>
                    <a:gd name="T55" fmla="*/ 0 h 45"/>
                    <a:gd name="T56" fmla="*/ 101 w 109"/>
                    <a:gd name="T57" fmla="*/ 0 h 45"/>
                    <a:gd name="T58" fmla="*/ 96 w 109"/>
                    <a:gd name="T59" fmla="*/ 1 h 45"/>
                    <a:gd name="T60" fmla="*/ 90 w 109"/>
                    <a:gd name="T61" fmla="*/ 2 h 45"/>
                    <a:gd name="T62" fmla="*/ 82 w 109"/>
                    <a:gd name="T63" fmla="*/ 5 h 45"/>
                    <a:gd name="T64" fmla="*/ 73 w 109"/>
                    <a:gd name="T65" fmla="*/ 10 h 45"/>
                    <a:gd name="T66" fmla="*/ 63 w 109"/>
                    <a:gd name="T67" fmla="*/ 16 h 45"/>
                    <a:gd name="T68" fmla="*/ 53 w 109"/>
                    <a:gd name="T69" fmla="*/ 25 h 45"/>
                    <a:gd name="T70" fmla="*/ 49 w 109"/>
                    <a:gd name="T71" fmla="*/ 29 h 45"/>
                    <a:gd name="T72" fmla="*/ 44 w 109"/>
                    <a:gd name="T73" fmla="*/ 33 h 45"/>
                    <a:gd name="T74" fmla="*/ 40 w 109"/>
                    <a:gd name="T75" fmla="*/ 35 h 45"/>
                    <a:gd name="T76" fmla="*/ 36 w 109"/>
                    <a:gd name="T77" fmla="*/ 37 h 45"/>
                    <a:gd name="T78" fmla="*/ 32 w 109"/>
                    <a:gd name="T79" fmla="*/ 39 h 45"/>
                    <a:gd name="T80" fmla="*/ 28 w 109"/>
                    <a:gd name="T81" fmla="*/ 40 h 45"/>
                    <a:gd name="T82" fmla="*/ 25 w 109"/>
                    <a:gd name="T83" fmla="*/ 41 h 45"/>
                    <a:gd name="T84" fmla="*/ 21 w 109"/>
                    <a:gd name="T85" fmla="*/ 41 h 4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9" h="45">
                      <a:moveTo>
                        <a:pt x="21" y="41"/>
                      </a:moveTo>
                      <a:lnTo>
                        <a:pt x="17" y="41"/>
                      </a:lnTo>
                      <a:lnTo>
                        <a:pt x="13" y="40"/>
                      </a:lnTo>
                      <a:lnTo>
                        <a:pt x="9" y="39"/>
                      </a:lnTo>
                      <a:lnTo>
                        <a:pt x="6" y="38"/>
                      </a:lnTo>
                      <a:lnTo>
                        <a:pt x="3" y="37"/>
                      </a:lnTo>
                      <a:lnTo>
                        <a:pt x="2" y="36"/>
                      </a:lnTo>
                      <a:lnTo>
                        <a:pt x="1" y="35"/>
                      </a:lnTo>
                      <a:lnTo>
                        <a:pt x="0" y="35"/>
                      </a:lnTo>
                      <a:lnTo>
                        <a:pt x="1" y="35"/>
                      </a:lnTo>
                      <a:lnTo>
                        <a:pt x="2" y="36"/>
                      </a:lnTo>
                      <a:lnTo>
                        <a:pt x="3" y="38"/>
                      </a:lnTo>
                      <a:lnTo>
                        <a:pt x="6" y="39"/>
                      </a:lnTo>
                      <a:lnTo>
                        <a:pt x="9" y="41"/>
                      </a:lnTo>
                      <a:lnTo>
                        <a:pt x="13" y="43"/>
                      </a:lnTo>
                      <a:lnTo>
                        <a:pt x="17" y="44"/>
                      </a:lnTo>
                      <a:lnTo>
                        <a:pt x="22" y="45"/>
                      </a:lnTo>
                      <a:lnTo>
                        <a:pt x="23" y="45"/>
                      </a:lnTo>
                      <a:lnTo>
                        <a:pt x="24" y="45"/>
                      </a:lnTo>
                      <a:lnTo>
                        <a:pt x="26" y="45"/>
                      </a:lnTo>
                      <a:lnTo>
                        <a:pt x="27" y="45"/>
                      </a:lnTo>
                      <a:lnTo>
                        <a:pt x="29" y="44"/>
                      </a:lnTo>
                      <a:lnTo>
                        <a:pt x="30" y="44"/>
                      </a:lnTo>
                      <a:lnTo>
                        <a:pt x="32" y="44"/>
                      </a:lnTo>
                      <a:lnTo>
                        <a:pt x="33" y="43"/>
                      </a:lnTo>
                      <a:lnTo>
                        <a:pt x="35" y="43"/>
                      </a:lnTo>
                      <a:lnTo>
                        <a:pt x="37" y="42"/>
                      </a:lnTo>
                      <a:lnTo>
                        <a:pt x="38" y="42"/>
                      </a:lnTo>
                      <a:lnTo>
                        <a:pt x="40" y="41"/>
                      </a:lnTo>
                      <a:lnTo>
                        <a:pt x="42" y="40"/>
                      </a:lnTo>
                      <a:lnTo>
                        <a:pt x="43" y="39"/>
                      </a:lnTo>
                      <a:lnTo>
                        <a:pt x="45" y="38"/>
                      </a:lnTo>
                      <a:lnTo>
                        <a:pt x="47" y="37"/>
                      </a:lnTo>
                      <a:lnTo>
                        <a:pt x="49" y="36"/>
                      </a:lnTo>
                      <a:lnTo>
                        <a:pt x="50" y="34"/>
                      </a:lnTo>
                      <a:lnTo>
                        <a:pt x="56" y="30"/>
                      </a:lnTo>
                      <a:lnTo>
                        <a:pt x="61" y="26"/>
                      </a:lnTo>
                      <a:lnTo>
                        <a:pt x="66" y="22"/>
                      </a:lnTo>
                      <a:lnTo>
                        <a:pt x="71" y="20"/>
                      </a:lnTo>
                      <a:lnTo>
                        <a:pt x="75" y="17"/>
                      </a:lnTo>
                      <a:lnTo>
                        <a:pt x="79" y="15"/>
                      </a:lnTo>
                      <a:lnTo>
                        <a:pt x="83" y="14"/>
                      </a:lnTo>
                      <a:lnTo>
                        <a:pt x="87" y="13"/>
                      </a:lnTo>
                      <a:lnTo>
                        <a:pt x="90" y="12"/>
                      </a:lnTo>
                      <a:lnTo>
                        <a:pt x="93" y="12"/>
                      </a:lnTo>
                      <a:lnTo>
                        <a:pt x="96" y="11"/>
                      </a:lnTo>
                      <a:lnTo>
                        <a:pt x="99" y="11"/>
                      </a:lnTo>
                      <a:lnTo>
                        <a:pt x="102" y="11"/>
                      </a:lnTo>
                      <a:lnTo>
                        <a:pt x="104" y="11"/>
                      </a:lnTo>
                      <a:lnTo>
                        <a:pt x="107" y="11"/>
                      </a:lnTo>
                      <a:lnTo>
                        <a:pt x="109" y="12"/>
                      </a:lnTo>
                      <a:lnTo>
                        <a:pt x="106" y="0"/>
                      </a:lnTo>
                      <a:lnTo>
                        <a:pt x="105" y="0"/>
                      </a:lnTo>
                      <a:lnTo>
                        <a:pt x="103" y="0"/>
                      </a:lnTo>
                      <a:lnTo>
                        <a:pt x="101" y="0"/>
                      </a:lnTo>
                      <a:lnTo>
                        <a:pt x="99" y="0"/>
                      </a:lnTo>
                      <a:lnTo>
                        <a:pt x="96" y="1"/>
                      </a:lnTo>
                      <a:lnTo>
                        <a:pt x="93" y="2"/>
                      </a:lnTo>
                      <a:lnTo>
                        <a:pt x="90" y="2"/>
                      </a:lnTo>
                      <a:lnTo>
                        <a:pt x="86" y="4"/>
                      </a:lnTo>
                      <a:lnTo>
                        <a:pt x="82" y="5"/>
                      </a:lnTo>
                      <a:lnTo>
                        <a:pt x="77" y="7"/>
                      </a:lnTo>
                      <a:lnTo>
                        <a:pt x="73" y="10"/>
                      </a:lnTo>
                      <a:lnTo>
                        <a:pt x="68" y="13"/>
                      </a:lnTo>
                      <a:lnTo>
                        <a:pt x="63" y="16"/>
                      </a:lnTo>
                      <a:lnTo>
                        <a:pt x="58" y="20"/>
                      </a:lnTo>
                      <a:lnTo>
                        <a:pt x="53" y="25"/>
                      </a:lnTo>
                      <a:lnTo>
                        <a:pt x="51" y="27"/>
                      </a:lnTo>
                      <a:lnTo>
                        <a:pt x="49" y="29"/>
                      </a:lnTo>
                      <a:lnTo>
                        <a:pt x="47" y="31"/>
                      </a:lnTo>
                      <a:lnTo>
                        <a:pt x="44" y="33"/>
                      </a:lnTo>
                      <a:lnTo>
                        <a:pt x="42" y="34"/>
                      </a:lnTo>
                      <a:lnTo>
                        <a:pt x="40" y="35"/>
                      </a:lnTo>
                      <a:lnTo>
                        <a:pt x="38" y="36"/>
                      </a:lnTo>
                      <a:lnTo>
                        <a:pt x="36" y="37"/>
                      </a:lnTo>
                      <a:lnTo>
                        <a:pt x="34" y="38"/>
                      </a:lnTo>
                      <a:lnTo>
                        <a:pt x="32" y="39"/>
                      </a:lnTo>
                      <a:lnTo>
                        <a:pt x="30" y="40"/>
                      </a:lnTo>
                      <a:lnTo>
                        <a:pt x="28" y="40"/>
                      </a:lnTo>
                      <a:lnTo>
                        <a:pt x="27" y="41"/>
                      </a:lnTo>
                      <a:lnTo>
                        <a:pt x="25" y="41"/>
                      </a:lnTo>
                      <a:lnTo>
                        <a:pt x="23" y="41"/>
                      </a:lnTo>
                      <a:lnTo>
                        <a:pt x="2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37" name="Freeform 2138">
                  <a:extLst>
                    <a:ext uri="{FF2B5EF4-FFF2-40B4-BE49-F238E27FC236}">
                      <a16:creationId xmlns:a16="http://schemas.microsoft.com/office/drawing/2014/main" id="{5B6E61F0-8209-45BC-9151-1C98DA95F916}"/>
                    </a:ext>
                  </a:extLst>
                </p:cNvPr>
                <p:cNvSpPr>
                  <a:spLocks/>
                </p:cNvSpPr>
                <p:nvPr/>
              </p:nvSpPr>
              <p:spPr bwMode="auto">
                <a:xfrm>
                  <a:off x="1141" y="230"/>
                  <a:ext cx="76" cy="53"/>
                </a:xfrm>
                <a:custGeom>
                  <a:avLst/>
                  <a:gdLst>
                    <a:gd name="T0" fmla="*/ 0 w 76"/>
                    <a:gd name="T1" fmla="*/ 31 h 53"/>
                    <a:gd name="T2" fmla="*/ 0 w 76"/>
                    <a:gd name="T3" fmla="*/ 31 h 53"/>
                    <a:gd name="T4" fmla="*/ 1 w 76"/>
                    <a:gd name="T5" fmla="*/ 32 h 53"/>
                    <a:gd name="T6" fmla="*/ 3 w 76"/>
                    <a:gd name="T7" fmla="*/ 34 h 53"/>
                    <a:gd name="T8" fmla="*/ 5 w 76"/>
                    <a:gd name="T9" fmla="*/ 36 h 53"/>
                    <a:gd name="T10" fmla="*/ 7 w 76"/>
                    <a:gd name="T11" fmla="*/ 38 h 53"/>
                    <a:gd name="T12" fmla="*/ 10 w 76"/>
                    <a:gd name="T13" fmla="*/ 40 h 53"/>
                    <a:gd name="T14" fmla="*/ 14 w 76"/>
                    <a:gd name="T15" fmla="*/ 43 h 53"/>
                    <a:gd name="T16" fmla="*/ 18 w 76"/>
                    <a:gd name="T17" fmla="*/ 45 h 53"/>
                    <a:gd name="T18" fmla="*/ 22 w 76"/>
                    <a:gd name="T19" fmla="*/ 47 h 53"/>
                    <a:gd name="T20" fmla="*/ 27 w 76"/>
                    <a:gd name="T21" fmla="*/ 49 h 53"/>
                    <a:gd name="T22" fmla="*/ 32 w 76"/>
                    <a:gd name="T23" fmla="*/ 51 h 53"/>
                    <a:gd name="T24" fmla="*/ 37 w 76"/>
                    <a:gd name="T25" fmla="*/ 52 h 53"/>
                    <a:gd name="T26" fmla="*/ 42 w 76"/>
                    <a:gd name="T27" fmla="*/ 53 h 53"/>
                    <a:gd name="T28" fmla="*/ 48 w 76"/>
                    <a:gd name="T29" fmla="*/ 52 h 53"/>
                    <a:gd name="T30" fmla="*/ 55 w 76"/>
                    <a:gd name="T31" fmla="*/ 51 h 53"/>
                    <a:gd name="T32" fmla="*/ 61 w 76"/>
                    <a:gd name="T33" fmla="*/ 49 h 53"/>
                    <a:gd name="T34" fmla="*/ 66 w 76"/>
                    <a:gd name="T35" fmla="*/ 47 h 53"/>
                    <a:gd name="T36" fmla="*/ 70 w 76"/>
                    <a:gd name="T37" fmla="*/ 44 h 53"/>
                    <a:gd name="T38" fmla="*/ 73 w 76"/>
                    <a:gd name="T39" fmla="*/ 41 h 53"/>
                    <a:gd name="T40" fmla="*/ 75 w 76"/>
                    <a:gd name="T41" fmla="*/ 37 h 53"/>
                    <a:gd name="T42" fmla="*/ 76 w 76"/>
                    <a:gd name="T43" fmla="*/ 33 h 53"/>
                    <a:gd name="T44" fmla="*/ 76 w 76"/>
                    <a:gd name="T45" fmla="*/ 29 h 53"/>
                    <a:gd name="T46" fmla="*/ 76 w 76"/>
                    <a:gd name="T47" fmla="*/ 25 h 53"/>
                    <a:gd name="T48" fmla="*/ 76 w 76"/>
                    <a:gd name="T49" fmla="*/ 20 h 53"/>
                    <a:gd name="T50" fmla="*/ 75 w 76"/>
                    <a:gd name="T51" fmla="*/ 16 h 53"/>
                    <a:gd name="T52" fmla="*/ 74 w 76"/>
                    <a:gd name="T53" fmla="*/ 12 h 53"/>
                    <a:gd name="T54" fmla="*/ 73 w 76"/>
                    <a:gd name="T55" fmla="*/ 9 h 53"/>
                    <a:gd name="T56" fmla="*/ 72 w 76"/>
                    <a:gd name="T57" fmla="*/ 6 h 53"/>
                    <a:gd name="T58" fmla="*/ 70 w 76"/>
                    <a:gd name="T59" fmla="*/ 3 h 53"/>
                    <a:gd name="T60" fmla="*/ 70 w 76"/>
                    <a:gd name="T61" fmla="*/ 1 h 53"/>
                    <a:gd name="T62" fmla="*/ 69 w 76"/>
                    <a:gd name="T63" fmla="*/ 0 h 53"/>
                    <a:gd name="T64" fmla="*/ 69 w 76"/>
                    <a:gd name="T65" fmla="*/ 0 h 53"/>
                    <a:gd name="T66" fmla="*/ 69 w 76"/>
                    <a:gd name="T67" fmla="*/ 1 h 53"/>
                    <a:gd name="T68" fmla="*/ 70 w 76"/>
                    <a:gd name="T69" fmla="*/ 5 h 53"/>
                    <a:gd name="T70" fmla="*/ 71 w 76"/>
                    <a:gd name="T71" fmla="*/ 11 h 53"/>
                    <a:gd name="T72" fmla="*/ 71 w 76"/>
                    <a:gd name="T73" fmla="*/ 18 h 53"/>
                    <a:gd name="T74" fmla="*/ 71 w 76"/>
                    <a:gd name="T75" fmla="*/ 25 h 53"/>
                    <a:gd name="T76" fmla="*/ 69 w 76"/>
                    <a:gd name="T77" fmla="*/ 32 h 53"/>
                    <a:gd name="T78" fmla="*/ 65 w 76"/>
                    <a:gd name="T79" fmla="*/ 38 h 53"/>
                    <a:gd name="T80" fmla="*/ 59 w 76"/>
                    <a:gd name="T81" fmla="*/ 42 h 53"/>
                    <a:gd name="T82" fmla="*/ 54 w 76"/>
                    <a:gd name="T83" fmla="*/ 44 h 53"/>
                    <a:gd name="T84" fmla="*/ 49 w 76"/>
                    <a:gd name="T85" fmla="*/ 45 h 53"/>
                    <a:gd name="T86" fmla="*/ 44 w 76"/>
                    <a:gd name="T87" fmla="*/ 45 h 53"/>
                    <a:gd name="T88" fmla="*/ 40 w 76"/>
                    <a:gd name="T89" fmla="*/ 45 h 53"/>
                    <a:gd name="T90" fmla="*/ 35 w 76"/>
                    <a:gd name="T91" fmla="*/ 44 h 53"/>
                    <a:gd name="T92" fmla="*/ 31 w 76"/>
                    <a:gd name="T93" fmla="*/ 43 h 53"/>
                    <a:gd name="T94" fmla="*/ 28 w 76"/>
                    <a:gd name="T95" fmla="*/ 42 h 53"/>
                    <a:gd name="T96" fmla="*/ 24 w 76"/>
                    <a:gd name="T97" fmla="*/ 41 h 53"/>
                    <a:gd name="T98" fmla="*/ 21 w 76"/>
                    <a:gd name="T99" fmla="*/ 39 h 53"/>
                    <a:gd name="T100" fmla="*/ 18 w 76"/>
                    <a:gd name="T101" fmla="*/ 38 h 53"/>
                    <a:gd name="T102" fmla="*/ 15 w 76"/>
                    <a:gd name="T103" fmla="*/ 36 h 53"/>
                    <a:gd name="T104" fmla="*/ 13 w 76"/>
                    <a:gd name="T105" fmla="*/ 34 h 53"/>
                    <a:gd name="T106" fmla="*/ 11 w 76"/>
                    <a:gd name="T107" fmla="*/ 33 h 53"/>
                    <a:gd name="T108" fmla="*/ 10 w 76"/>
                    <a:gd name="T109" fmla="*/ 31 h 53"/>
                    <a:gd name="T110" fmla="*/ 9 w 76"/>
                    <a:gd name="T111" fmla="*/ 30 h 53"/>
                    <a:gd name="T112" fmla="*/ 8 w 76"/>
                    <a:gd name="T113" fmla="*/ 29 h 53"/>
                    <a:gd name="T114" fmla="*/ 0 w 76"/>
                    <a:gd name="T115" fmla="*/ 31 h 5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76" h="53">
                      <a:moveTo>
                        <a:pt x="0" y="31"/>
                      </a:moveTo>
                      <a:lnTo>
                        <a:pt x="0" y="31"/>
                      </a:lnTo>
                      <a:lnTo>
                        <a:pt x="1" y="32"/>
                      </a:lnTo>
                      <a:lnTo>
                        <a:pt x="3" y="34"/>
                      </a:lnTo>
                      <a:lnTo>
                        <a:pt x="5" y="36"/>
                      </a:lnTo>
                      <a:lnTo>
                        <a:pt x="7" y="38"/>
                      </a:lnTo>
                      <a:lnTo>
                        <a:pt x="10" y="40"/>
                      </a:lnTo>
                      <a:lnTo>
                        <a:pt x="14" y="43"/>
                      </a:lnTo>
                      <a:lnTo>
                        <a:pt x="18" y="45"/>
                      </a:lnTo>
                      <a:lnTo>
                        <a:pt x="22" y="47"/>
                      </a:lnTo>
                      <a:lnTo>
                        <a:pt x="27" y="49"/>
                      </a:lnTo>
                      <a:lnTo>
                        <a:pt x="32" y="51"/>
                      </a:lnTo>
                      <a:lnTo>
                        <a:pt x="37" y="52"/>
                      </a:lnTo>
                      <a:lnTo>
                        <a:pt x="42" y="53"/>
                      </a:lnTo>
                      <a:lnTo>
                        <a:pt x="48" y="52"/>
                      </a:lnTo>
                      <a:lnTo>
                        <a:pt x="55" y="51"/>
                      </a:lnTo>
                      <a:lnTo>
                        <a:pt x="61" y="49"/>
                      </a:lnTo>
                      <a:lnTo>
                        <a:pt x="66" y="47"/>
                      </a:lnTo>
                      <a:lnTo>
                        <a:pt x="70" y="44"/>
                      </a:lnTo>
                      <a:lnTo>
                        <a:pt x="73" y="41"/>
                      </a:lnTo>
                      <a:lnTo>
                        <a:pt x="75" y="37"/>
                      </a:lnTo>
                      <a:lnTo>
                        <a:pt x="76" y="33"/>
                      </a:lnTo>
                      <a:lnTo>
                        <a:pt x="76" y="29"/>
                      </a:lnTo>
                      <a:lnTo>
                        <a:pt x="76" y="25"/>
                      </a:lnTo>
                      <a:lnTo>
                        <a:pt x="76" y="20"/>
                      </a:lnTo>
                      <a:lnTo>
                        <a:pt x="75" y="16"/>
                      </a:lnTo>
                      <a:lnTo>
                        <a:pt x="74" y="12"/>
                      </a:lnTo>
                      <a:lnTo>
                        <a:pt x="73" y="9"/>
                      </a:lnTo>
                      <a:lnTo>
                        <a:pt x="72" y="6"/>
                      </a:lnTo>
                      <a:lnTo>
                        <a:pt x="70" y="3"/>
                      </a:lnTo>
                      <a:lnTo>
                        <a:pt x="70" y="1"/>
                      </a:lnTo>
                      <a:lnTo>
                        <a:pt x="69" y="0"/>
                      </a:lnTo>
                      <a:lnTo>
                        <a:pt x="69" y="1"/>
                      </a:lnTo>
                      <a:lnTo>
                        <a:pt x="70" y="5"/>
                      </a:lnTo>
                      <a:lnTo>
                        <a:pt x="71" y="11"/>
                      </a:lnTo>
                      <a:lnTo>
                        <a:pt x="71" y="18"/>
                      </a:lnTo>
                      <a:lnTo>
                        <a:pt x="71" y="25"/>
                      </a:lnTo>
                      <a:lnTo>
                        <a:pt x="69" y="32"/>
                      </a:lnTo>
                      <a:lnTo>
                        <a:pt x="65" y="38"/>
                      </a:lnTo>
                      <a:lnTo>
                        <a:pt x="59" y="42"/>
                      </a:lnTo>
                      <a:lnTo>
                        <a:pt x="54" y="44"/>
                      </a:lnTo>
                      <a:lnTo>
                        <a:pt x="49" y="45"/>
                      </a:lnTo>
                      <a:lnTo>
                        <a:pt x="44" y="45"/>
                      </a:lnTo>
                      <a:lnTo>
                        <a:pt x="40" y="45"/>
                      </a:lnTo>
                      <a:lnTo>
                        <a:pt x="35" y="44"/>
                      </a:lnTo>
                      <a:lnTo>
                        <a:pt x="31" y="43"/>
                      </a:lnTo>
                      <a:lnTo>
                        <a:pt x="28" y="42"/>
                      </a:lnTo>
                      <a:lnTo>
                        <a:pt x="24" y="41"/>
                      </a:lnTo>
                      <a:lnTo>
                        <a:pt x="21" y="39"/>
                      </a:lnTo>
                      <a:lnTo>
                        <a:pt x="18" y="38"/>
                      </a:lnTo>
                      <a:lnTo>
                        <a:pt x="15" y="36"/>
                      </a:lnTo>
                      <a:lnTo>
                        <a:pt x="13" y="34"/>
                      </a:lnTo>
                      <a:lnTo>
                        <a:pt x="11" y="33"/>
                      </a:lnTo>
                      <a:lnTo>
                        <a:pt x="10" y="31"/>
                      </a:lnTo>
                      <a:lnTo>
                        <a:pt x="9" y="30"/>
                      </a:lnTo>
                      <a:lnTo>
                        <a:pt x="8" y="29"/>
                      </a:lnTo>
                      <a:lnTo>
                        <a:pt x="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38" name="Freeform 2139">
                  <a:extLst>
                    <a:ext uri="{FF2B5EF4-FFF2-40B4-BE49-F238E27FC236}">
                      <a16:creationId xmlns:a16="http://schemas.microsoft.com/office/drawing/2014/main" id="{4395489E-D95A-4EF4-BB57-037C0C38A935}"/>
                    </a:ext>
                  </a:extLst>
                </p:cNvPr>
                <p:cNvSpPr>
                  <a:spLocks/>
                </p:cNvSpPr>
                <p:nvPr/>
              </p:nvSpPr>
              <p:spPr bwMode="auto">
                <a:xfrm>
                  <a:off x="1213" y="272"/>
                  <a:ext cx="27" cy="6"/>
                </a:xfrm>
                <a:custGeom>
                  <a:avLst/>
                  <a:gdLst>
                    <a:gd name="T0" fmla="*/ 3 w 27"/>
                    <a:gd name="T1" fmla="*/ 0 h 6"/>
                    <a:gd name="T2" fmla="*/ 4 w 27"/>
                    <a:gd name="T3" fmla="*/ 0 h 6"/>
                    <a:gd name="T4" fmla="*/ 4 w 27"/>
                    <a:gd name="T5" fmla="*/ 0 h 6"/>
                    <a:gd name="T6" fmla="*/ 5 w 27"/>
                    <a:gd name="T7" fmla="*/ 1 h 6"/>
                    <a:gd name="T8" fmla="*/ 7 w 27"/>
                    <a:gd name="T9" fmla="*/ 1 h 6"/>
                    <a:gd name="T10" fmla="*/ 8 w 27"/>
                    <a:gd name="T11" fmla="*/ 1 h 6"/>
                    <a:gd name="T12" fmla="*/ 10 w 27"/>
                    <a:gd name="T13" fmla="*/ 2 h 6"/>
                    <a:gd name="T14" fmla="*/ 12 w 27"/>
                    <a:gd name="T15" fmla="*/ 2 h 6"/>
                    <a:gd name="T16" fmla="*/ 14 w 27"/>
                    <a:gd name="T17" fmla="*/ 3 h 6"/>
                    <a:gd name="T18" fmla="*/ 16 w 27"/>
                    <a:gd name="T19" fmla="*/ 3 h 6"/>
                    <a:gd name="T20" fmla="*/ 18 w 27"/>
                    <a:gd name="T21" fmla="*/ 4 h 6"/>
                    <a:gd name="T22" fmla="*/ 20 w 27"/>
                    <a:gd name="T23" fmla="*/ 4 h 6"/>
                    <a:gd name="T24" fmla="*/ 22 w 27"/>
                    <a:gd name="T25" fmla="*/ 4 h 6"/>
                    <a:gd name="T26" fmla="*/ 24 w 27"/>
                    <a:gd name="T27" fmla="*/ 3 h 6"/>
                    <a:gd name="T28" fmla="*/ 25 w 27"/>
                    <a:gd name="T29" fmla="*/ 3 h 6"/>
                    <a:gd name="T30" fmla="*/ 26 w 27"/>
                    <a:gd name="T31" fmla="*/ 3 h 6"/>
                    <a:gd name="T32" fmla="*/ 27 w 27"/>
                    <a:gd name="T33" fmla="*/ 3 h 6"/>
                    <a:gd name="T34" fmla="*/ 26 w 27"/>
                    <a:gd name="T35" fmla="*/ 3 h 6"/>
                    <a:gd name="T36" fmla="*/ 26 w 27"/>
                    <a:gd name="T37" fmla="*/ 4 h 6"/>
                    <a:gd name="T38" fmla="*/ 25 w 27"/>
                    <a:gd name="T39" fmla="*/ 4 h 6"/>
                    <a:gd name="T40" fmla="*/ 23 w 27"/>
                    <a:gd name="T41" fmla="*/ 5 h 6"/>
                    <a:gd name="T42" fmla="*/ 21 w 27"/>
                    <a:gd name="T43" fmla="*/ 5 h 6"/>
                    <a:gd name="T44" fmla="*/ 18 w 27"/>
                    <a:gd name="T45" fmla="*/ 6 h 6"/>
                    <a:gd name="T46" fmla="*/ 15 w 27"/>
                    <a:gd name="T47" fmla="*/ 6 h 6"/>
                    <a:gd name="T48" fmla="*/ 12 w 27"/>
                    <a:gd name="T49" fmla="*/ 5 h 6"/>
                    <a:gd name="T50" fmla="*/ 10 w 27"/>
                    <a:gd name="T51" fmla="*/ 4 h 6"/>
                    <a:gd name="T52" fmla="*/ 7 w 27"/>
                    <a:gd name="T53" fmla="*/ 4 h 6"/>
                    <a:gd name="T54" fmla="*/ 5 w 27"/>
                    <a:gd name="T55" fmla="*/ 4 h 6"/>
                    <a:gd name="T56" fmla="*/ 3 w 27"/>
                    <a:gd name="T57" fmla="*/ 4 h 6"/>
                    <a:gd name="T58" fmla="*/ 2 w 27"/>
                    <a:gd name="T59" fmla="*/ 4 h 6"/>
                    <a:gd name="T60" fmla="*/ 1 w 27"/>
                    <a:gd name="T61" fmla="*/ 4 h 6"/>
                    <a:gd name="T62" fmla="*/ 0 w 27"/>
                    <a:gd name="T63" fmla="*/ 4 h 6"/>
                    <a:gd name="T64" fmla="*/ 0 w 27"/>
                    <a:gd name="T65" fmla="*/ 4 h 6"/>
                    <a:gd name="T66" fmla="*/ 3 w 27"/>
                    <a:gd name="T67" fmla="*/ 0 h 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7" h="6">
                      <a:moveTo>
                        <a:pt x="3" y="0"/>
                      </a:moveTo>
                      <a:lnTo>
                        <a:pt x="4" y="0"/>
                      </a:lnTo>
                      <a:lnTo>
                        <a:pt x="5" y="1"/>
                      </a:lnTo>
                      <a:lnTo>
                        <a:pt x="7" y="1"/>
                      </a:lnTo>
                      <a:lnTo>
                        <a:pt x="8" y="1"/>
                      </a:lnTo>
                      <a:lnTo>
                        <a:pt x="10" y="2"/>
                      </a:lnTo>
                      <a:lnTo>
                        <a:pt x="12" y="2"/>
                      </a:lnTo>
                      <a:lnTo>
                        <a:pt x="14" y="3"/>
                      </a:lnTo>
                      <a:lnTo>
                        <a:pt x="16" y="3"/>
                      </a:lnTo>
                      <a:lnTo>
                        <a:pt x="18" y="4"/>
                      </a:lnTo>
                      <a:lnTo>
                        <a:pt x="20" y="4"/>
                      </a:lnTo>
                      <a:lnTo>
                        <a:pt x="22" y="4"/>
                      </a:lnTo>
                      <a:lnTo>
                        <a:pt x="24" y="3"/>
                      </a:lnTo>
                      <a:lnTo>
                        <a:pt x="25" y="3"/>
                      </a:lnTo>
                      <a:lnTo>
                        <a:pt x="26" y="3"/>
                      </a:lnTo>
                      <a:lnTo>
                        <a:pt x="27" y="3"/>
                      </a:lnTo>
                      <a:lnTo>
                        <a:pt x="26" y="3"/>
                      </a:lnTo>
                      <a:lnTo>
                        <a:pt x="26" y="4"/>
                      </a:lnTo>
                      <a:lnTo>
                        <a:pt x="25" y="4"/>
                      </a:lnTo>
                      <a:lnTo>
                        <a:pt x="23" y="5"/>
                      </a:lnTo>
                      <a:lnTo>
                        <a:pt x="21" y="5"/>
                      </a:lnTo>
                      <a:lnTo>
                        <a:pt x="18" y="6"/>
                      </a:lnTo>
                      <a:lnTo>
                        <a:pt x="15" y="6"/>
                      </a:lnTo>
                      <a:lnTo>
                        <a:pt x="12" y="5"/>
                      </a:lnTo>
                      <a:lnTo>
                        <a:pt x="10" y="4"/>
                      </a:lnTo>
                      <a:lnTo>
                        <a:pt x="7" y="4"/>
                      </a:lnTo>
                      <a:lnTo>
                        <a:pt x="5" y="4"/>
                      </a:lnTo>
                      <a:lnTo>
                        <a:pt x="3" y="4"/>
                      </a:lnTo>
                      <a:lnTo>
                        <a:pt x="2" y="4"/>
                      </a:lnTo>
                      <a:lnTo>
                        <a:pt x="1" y="4"/>
                      </a:lnTo>
                      <a:lnTo>
                        <a:pt x="0" y="4"/>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39" name="Freeform 2140">
                  <a:extLst>
                    <a:ext uri="{FF2B5EF4-FFF2-40B4-BE49-F238E27FC236}">
                      <a16:creationId xmlns:a16="http://schemas.microsoft.com/office/drawing/2014/main" id="{AEE734D8-C5B6-4E7C-9846-38631895751A}"/>
                    </a:ext>
                  </a:extLst>
                </p:cNvPr>
                <p:cNvSpPr>
                  <a:spLocks/>
                </p:cNvSpPr>
                <p:nvPr/>
              </p:nvSpPr>
              <p:spPr bwMode="auto">
                <a:xfrm>
                  <a:off x="1202" y="278"/>
                  <a:ext cx="30" cy="9"/>
                </a:xfrm>
                <a:custGeom>
                  <a:avLst/>
                  <a:gdLst>
                    <a:gd name="T0" fmla="*/ 0 w 30"/>
                    <a:gd name="T1" fmla="*/ 6 h 9"/>
                    <a:gd name="T2" fmla="*/ 1 w 30"/>
                    <a:gd name="T3" fmla="*/ 6 h 9"/>
                    <a:gd name="T4" fmla="*/ 1 w 30"/>
                    <a:gd name="T5" fmla="*/ 6 h 9"/>
                    <a:gd name="T6" fmla="*/ 2 w 30"/>
                    <a:gd name="T7" fmla="*/ 6 h 9"/>
                    <a:gd name="T8" fmla="*/ 4 w 30"/>
                    <a:gd name="T9" fmla="*/ 6 h 9"/>
                    <a:gd name="T10" fmla="*/ 6 w 30"/>
                    <a:gd name="T11" fmla="*/ 6 h 9"/>
                    <a:gd name="T12" fmla="*/ 9 w 30"/>
                    <a:gd name="T13" fmla="*/ 6 h 9"/>
                    <a:gd name="T14" fmla="*/ 12 w 30"/>
                    <a:gd name="T15" fmla="*/ 7 h 9"/>
                    <a:gd name="T16" fmla="*/ 16 w 30"/>
                    <a:gd name="T17" fmla="*/ 7 h 9"/>
                    <a:gd name="T18" fmla="*/ 19 w 30"/>
                    <a:gd name="T19" fmla="*/ 8 h 9"/>
                    <a:gd name="T20" fmla="*/ 22 w 30"/>
                    <a:gd name="T21" fmla="*/ 8 h 9"/>
                    <a:gd name="T22" fmla="*/ 25 w 30"/>
                    <a:gd name="T23" fmla="*/ 8 h 9"/>
                    <a:gd name="T24" fmla="*/ 27 w 30"/>
                    <a:gd name="T25" fmla="*/ 9 h 9"/>
                    <a:gd name="T26" fmla="*/ 28 w 30"/>
                    <a:gd name="T27" fmla="*/ 9 h 9"/>
                    <a:gd name="T28" fmla="*/ 29 w 30"/>
                    <a:gd name="T29" fmla="*/ 9 h 9"/>
                    <a:gd name="T30" fmla="*/ 30 w 30"/>
                    <a:gd name="T31" fmla="*/ 9 h 9"/>
                    <a:gd name="T32" fmla="*/ 30 w 30"/>
                    <a:gd name="T33" fmla="*/ 9 h 9"/>
                    <a:gd name="T34" fmla="*/ 30 w 30"/>
                    <a:gd name="T35" fmla="*/ 8 h 9"/>
                    <a:gd name="T36" fmla="*/ 29 w 30"/>
                    <a:gd name="T37" fmla="*/ 8 h 9"/>
                    <a:gd name="T38" fmla="*/ 29 w 30"/>
                    <a:gd name="T39" fmla="*/ 8 h 9"/>
                    <a:gd name="T40" fmla="*/ 27 w 30"/>
                    <a:gd name="T41" fmla="*/ 7 h 9"/>
                    <a:gd name="T42" fmla="*/ 26 w 30"/>
                    <a:gd name="T43" fmla="*/ 7 h 9"/>
                    <a:gd name="T44" fmla="*/ 24 w 30"/>
                    <a:gd name="T45" fmla="*/ 6 h 9"/>
                    <a:gd name="T46" fmla="*/ 22 w 30"/>
                    <a:gd name="T47" fmla="*/ 5 h 9"/>
                    <a:gd name="T48" fmla="*/ 20 w 30"/>
                    <a:gd name="T49" fmla="*/ 5 h 9"/>
                    <a:gd name="T50" fmla="*/ 18 w 30"/>
                    <a:gd name="T51" fmla="*/ 4 h 9"/>
                    <a:gd name="T52" fmla="*/ 15 w 30"/>
                    <a:gd name="T53" fmla="*/ 4 h 9"/>
                    <a:gd name="T54" fmla="*/ 13 w 30"/>
                    <a:gd name="T55" fmla="*/ 3 h 9"/>
                    <a:gd name="T56" fmla="*/ 11 w 30"/>
                    <a:gd name="T57" fmla="*/ 2 h 9"/>
                    <a:gd name="T58" fmla="*/ 9 w 30"/>
                    <a:gd name="T59" fmla="*/ 1 h 9"/>
                    <a:gd name="T60" fmla="*/ 8 w 30"/>
                    <a:gd name="T61" fmla="*/ 1 h 9"/>
                    <a:gd name="T62" fmla="*/ 7 w 30"/>
                    <a:gd name="T63" fmla="*/ 1 h 9"/>
                    <a:gd name="T64" fmla="*/ 6 w 30"/>
                    <a:gd name="T65" fmla="*/ 0 h 9"/>
                    <a:gd name="T66" fmla="*/ 0 w 30"/>
                    <a:gd name="T67" fmla="*/ 6 h 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0" h="9">
                      <a:moveTo>
                        <a:pt x="0" y="6"/>
                      </a:moveTo>
                      <a:lnTo>
                        <a:pt x="1" y="6"/>
                      </a:lnTo>
                      <a:lnTo>
                        <a:pt x="2" y="6"/>
                      </a:lnTo>
                      <a:lnTo>
                        <a:pt x="4" y="6"/>
                      </a:lnTo>
                      <a:lnTo>
                        <a:pt x="6" y="6"/>
                      </a:lnTo>
                      <a:lnTo>
                        <a:pt x="9" y="6"/>
                      </a:lnTo>
                      <a:lnTo>
                        <a:pt x="12" y="7"/>
                      </a:lnTo>
                      <a:lnTo>
                        <a:pt x="16" y="7"/>
                      </a:lnTo>
                      <a:lnTo>
                        <a:pt x="19" y="8"/>
                      </a:lnTo>
                      <a:lnTo>
                        <a:pt x="22" y="8"/>
                      </a:lnTo>
                      <a:lnTo>
                        <a:pt x="25" y="8"/>
                      </a:lnTo>
                      <a:lnTo>
                        <a:pt x="27" y="9"/>
                      </a:lnTo>
                      <a:lnTo>
                        <a:pt x="28" y="9"/>
                      </a:lnTo>
                      <a:lnTo>
                        <a:pt x="29" y="9"/>
                      </a:lnTo>
                      <a:lnTo>
                        <a:pt x="30" y="9"/>
                      </a:lnTo>
                      <a:lnTo>
                        <a:pt x="30" y="8"/>
                      </a:lnTo>
                      <a:lnTo>
                        <a:pt x="29" y="8"/>
                      </a:lnTo>
                      <a:lnTo>
                        <a:pt x="27" y="7"/>
                      </a:lnTo>
                      <a:lnTo>
                        <a:pt x="26" y="7"/>
                      </a:lnTo>
                      <a:lnTo>
                        <a:pt x="24" y="6"/>
                      </a:lnTo>
                      <a:lnTo>
                        <a:pt x="22" y="5"/>
                      </a:lnTo>
                      <a:lnTo>
                        <a:pt x="20" y="5"/>
                      </a:lnTo>
                      <a:lnTo>
                        <a:pt x="18" y="4"/>
                      </a:lnTo>
                      <a:lnTo>
                        <a:pt x="15" y="4"/>
                      </a:lnTo>
                      <a:lnTo>
                        <a:pt x="13" y="3"/>
                      </a:lnTo>
                      <a:lnTo>
                        <a:pt x="11" y="2"/>
                      </a:lnTo>
                      <a:lnTo>
                        <a:pt x="9" y="1"/>
                      </a:lnTo>
                      <a:lnTo>
                        <a:pt x="8" y="1"/>
                      </a:lnTo>
                      <a:lnTo>
                        <a:pt x="7" y="1"/>
                      </a:lnTo>
                      <a:lnTo>
                        <a:pt x="6"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40" name="Freeform 2141">
                  <a:extLst>
                    <a:ext uri="{FF2B5EF4-FFF2-40B4-BE49-F238E27FC236}">
                      <a16:creationId xmlns:a16="http://schemas.microsoft.com/office/drawing/2014/main" id="{CAB37A7D-5D08-43C9-B11A-20D3A7DD23A2}"/>
                    </a:ext>
                  </a:extLst>
                </p:cNvPr>
                <p:cNvSpPr>
                  <a:spLocks/>
                </p:cNvSpPr>
                <p:nvPr/>
              </p:nvSpPr>
              <p:spPr bwMode="auto">
                <a:xfrm>
                  <a:off x="1230" y="280"/>
                  <a:ext cx="12" cy="3"/>
                </a:xfrm>
                <a:custGeom>
                  <a:avLst/>
                  <a:gdLst>
                    <a:gd name="T0" fmla="*/ 12 w 12"/>
                    <a:gd name="T1" fmla="*/ 1 h 3"/>
                    <a:gd name="T2" fmla="*/ 1 w 12"/>
                    <a:gd name="T3" fmla="*/ 0 h 3"/>
                    <a:gd name="T4" fmla="*/ 0 w 12"/>
                    <a:gd name="T5" fmla="*/ 3 h 3"/>
                    <a:gd name="T6" fmla="*/ 12 w 12"/>
                    <a:gd name="T7" fmla="*/ 1 h 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 h="3">
                      <a:moveTo>
                        <a:pt x="12" y="1"/>
                      </a:moveTo>
                      <a:lnTo>
                        <a:pt x="1" y="0"/>
                      </a:lnTo>
                      <a:lnTo>
                        <a:pt x="0" y="3"/>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41" name="Freeform 2142">
                  <a:extLst>
                    <a:ext uri="{FF2B5EF4-FFF2-40B4-BE49-F238E27FC236}">
                      <a16:creationId xmlns:a16="http://schemas.microsoft.com/office/drawing/2014/main" id="{8FDC5A28-5030-484F-9688-DF28008DE28D}"/>
                    </a:ext>
                  </a:extLst>
                </p:cNvPr>
                <p:cNvSpPr>
                  <a:spLocks/>
                </p:cNvSpPr>
                <p:nvPr/>
              </p:nvSpPr>
              <p:spPr bwMode="auto">
                <a:xfrm>
                  <a:off x="1244" y="247"/>
                  <a:ext cx="28" cy="30"/>
                </a:xfrm>
                <a:custGeom>
                  <a:avLst/>
                  <a:gdLst>
                    <a:gd name="T0" fmla="*/ 4 w 28"/>
                    <a:gd name="T1" fmla="*/ 0 h 30"/>
                    <a:gd name="T2" fmla="*/ 4 w 28"/>
                    <a:gd name="T3" fmla="*/ 1 h 30"/>
                    <a:gd name="T4" fmla="*/ 3 w 28"/>
                    <a:gd name="T5" fmla="*/ 4 h 30"/>
                    <a:gd name="T6" fmla="*/ 1 w 28"/>
                    <a:gd name="T7" fmla="*/ 8 h 30"/>
                    <a:gd name="T8" fmla="*/ 0 w 28"/>
                    <a:gd name="T9" fmla="*/ 13 h 30"/>
                    <a:gd name="T10" fmla="*/ 0 w 28"/>
                    <a:gd name="T11" fmla="*/ 18 h 30"/>
                    <a:gd name="T12" fmla="*/ 1 w 28"/>
                    <a:gd name="T13" fmla="*/ 23 h 30"/>
                    <a:gd name="T14" fmla="*/ 4 w 28"/>
                    <a:gd name="T15" fmla="*/ 27 h 30"/>
                    <a:gd name="T16" fmla="*/ 9 w 28"/>
                    <a:gd name="T17" fmla="*/ 30 h 30"/>
                    <a:gd name="T18" fmla="*/ 12 w 28"/>
                    <a:gd name="T19" fmla="*/ 30 h 30"/>
                    <a:gd name="T20" fmla="*/ 15 w 28"/>
                    <a:gd name="T21" fmla="*/ 30 h 30"/>
                    <a:gd name="T22" fmla="*/ 18 w 28"/>
                    <a:gd name="T23" fmla="*/ 30 h 30"/>
                    <a:gd name="T24" fmla="*/ 20 w 28"/>
                    <a:gd name="T25" fmla="*/ 29 h 30"/>
                    <a:gd name="T26" fmla="*/ 22 w 28"/>
                    <a:gd name="T27" fmla="*/ 28 h 30"/>
                    <a:gd name="T28" fmla="*/ 24 w 28"/>
                    <a:gd name="T29" fmla="*/ 26 h 30"/>
                    <a:gd name="T30" fmla="*/ 25 w 28"/>
                    <a:gd name="T31" fmla="*/ 24 h 30"/>
                    <a:gd name="T32" fmla="*/ 27 w 28"/>
                    <a:gd name="T33" fmla="*/ 22 h 30"/>
                    <a:gd name="T34" fmla="*/ 27 w 28"/>
                    <a:gd name="T35" fmla="*/ 20 h 30"/>
                    <a:gd name="T36" fmla="*/ 28 w 28"/>
                    <a:gd name="T37" fmla="*/ 18 h 30"/>
                    <a:gd name="T38" fmla="*/ 28 w 28"/>
                    <a:gd name="T39" fmla="*/ 16 h 30"/>
                    <a:gd name="T40" fmla="*/ 28 w 28"/>
                    <a:gd name="T41" fmla="*/ 14 h 30"/>
                    <a:gd name="T42" fmla="*/ 27 w 28"/>
                    <a:gd name="T43" fmla="*/ 13 h 30"/>
                    <a:gd name="T44" fmla="*/ 26 w 28"/>
                    <a:gd name="T45" fmla="*/ 11 h 30"/>
                    <a:gd name="T46" fmla="*/ 25 w 28"/>
                    <a:gd name="T47" fmla="*/ 10 h 30"/>
                    <a:gd name="T48" fmla="*/ 23 w 28"/>
                    <a:gd name="T49" fmla="*/ 10 h 30"/>
                    <a:gd name="T50" fmla="*/ 24 w 28"/>
                    <a:gd name="T51" fmla="*/ 10 h 30"/>
                    <a:gd name="T52" fmla="*/ 24 w 28"/>
                    <a:gd name="T53" fmla="*/ 10 h 30"/>
                    <a:gd name="T54" fmla="*/ 24 w 28"/>
                    <a:gd name="T55" fmla="*/ 11 h 30"/>
                    <a:gd name="T56" fmla="*/ 25 w 28"/>
                    <a:gd name="T57" fmla="*/ 13 h 30"/>
                    <a:gd name="T58" fmla="*/ 25 w 28"/>
                    <a:gd name="T59" fmla="*/ 14 h 30"/>
                    <a:gd name="T60" fmla="*/ 24 w 28"/>
                    <a:gd name="T61" fmla="*/ 16 h 30"/>
                    <a:gd name="T62" fmla="*/ 23 w 28"/>
                    <a:gd name="T63" fmla="*/ 19 h 30"/>
                    <a:gd name="T64" fmla="*/ 22 w 28"/>
                    <a:gd name="T65" fmla="*/ 22 h 30"/>
                    <a:gd name="T66" fmla="*/ 19 w 28"/>
                    <a:gd name="T67" fmla="*/ 25 h 30"/>
                    <a:gd name="T68" fmla="*/ 17 w 28"/>
                    <a:gd name="T69" fmla="*/ 27 h 30"/>
                    <a:gd name="T70" fmla="*/ 14 w 28"/>
                    <a:gd name="T71" fmla="*/ 27 h 30"/>
                    <a:gd name="T72" fmla="*/ 11 w 28"/>
                    <a:gd name="T73" fmla="*/ 26 h 30"/>
                    <a:gd name="T74" fmla="*/ 9 w 28"/>
                    <a:gd name="T75" fmla="*/ 25 h 30"/>
                    <a:gd name="T76" fmla="*/ 7 w 28"/>
                    <a:gd name="T77" fmla="*/ 23 h 30"/>
                    <a:gd name="T78" fmla="*/ 6 w 28"/>
                    <a:gd name="T79" fmla="*/ 20 h 30"/>
                    <a:gd name="T80" fmla="*/ 6 w 28"/>
                    <a:gd name="T81" fmla="*/ 17 h 30"/>
                    <a:gd name="T82" fmla="*/ 7 w 28"/>
                    <a:gd name="T83" fmla="*/ 11 h 30"/>
                    <a:gd name="T84" fmla="*/ 8 w 28"/>
                    <a:gd name="T85" fmla="*/ 8 h 30"/>
                    <a:gd name="T86" fmla="*/ 9 w 28"/>
                    <a:gd name="T87" fmla="*/ 6 h 30"/>
                    <a:gd name="T88" fmla="*/ 9 w 28"/>
                    <a:gd name="T89" fmla="*/ 5 h 30"/>
                    <a:gd name="T90" fmla="*/ 4 w 28"/>
                    <a:gd name="T91" fmla="*/ 0 h 3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8" h="30">
                      <a:moveTo>
                        <a:pt x="4" y="0"/>
                      </a:moveTo>
                      <a:lnTo>
                        <a:pt x="4" y="1"/>
                      </a:lnTo>
                      <a:lnTo>
                        <a:pt x="3" y="4"/>
                      </a:lnTo>
                      <a:lnTo>
                        <a:pt x="1" y="8"/>
                      </a:lnTo>
                      <a:lnTo>
                        <a:pt x="0" y="13"/>
                      </a:lnTo>
                      <a:lnTo>
                        <a:pt x="0" y="18"/>
                      </a:lnTo>
                      <a:lnTo>
                        <a:pt x="1" y="23"/>
                      </a:lnTo>
                      <a:lnTo>
                        <a:pt x="4" y="27"/>
                      </a:lnTo>
                      <a:lnTo>
                        <a:pt x="9" y="30"/>
                      </a:lnTo>
                      <a:lnTo>
                        <a:pt x="12" y="30"/>
                      </a:lnTo>
                      <a:lnTo>
                        <a:pt x="15" y="30"/>
                      </a:lnTo>
                      <a:lnTo>
                        <a:pt x="18" y="30"/>
                      </a:lnTo>
                      <a:lnTo>
                        <a:pt x="20" y="29"/>
                      </a:lnTo>
                      <a:lnTo>
                        <a:pt x="22" y="28"/>
                      </a:lnTo>
                      <a:lnTo>
                        <a:pt x="24" y="26"/>
                      </a:lnTo>
                      <a:lnTo>
                        <a:pt x="25" y="24"/>
                      </a:lnTo>
                      <a:lnTo>
                        <a:pt x="27" y="22"/>
                      </a:lnTo>
                      <a:lnTo>
                        <a:pt x="27" y="20"/>
                      </a:lnTo>
                      <a:lnTo>
                        <a:pt x="28" y="18"/>
                      </a:lnTo>
                      <a:lnTo>
                        <a:pt x="28" y="16"/>
                      </a:lnTo>
                      <a:lnTo>
                        <a:pt x="28" y="14"/>
                      </a:lnTo>
                      <a:lnTo>
                        <a:pt x="27" y="13"/>
                      </a:lnTo>
                      <a:lnTo>
                        <a:pt x="26" y="11"/>
                      </a:lnTo>
                      <a:lnTo>
                        <a:pt x="25" y="10"/>
                      </a:lnTo>
                      <a:lnTo>
                        <a:pt x="23" y="10"/>
                      </a:lnTo>
                      <a:lnTo>
                        <a:pt x="24" y="10"/>
                      </a:lnTo>
                      <a:lnTo>
                        <a:pt x="24" y="11"/>
                      </a:lnTo>
                      <a:lnTo>
                        <a:pt x="25" y="13"/>
                      </a:lnTo>
                      <a:lnTo>
                        <a:pt x="25" y="14"/>
                      </a:lnTo>
                      <a:lnTo>
                        <a:pt x="24" y="16"/>
                      </a:lnTo>
                      <a:lnTo>
                        <a:pt x="23" y="19"/>
                      </a:lnTo>
                      <a:lnTo>
                        <a:pt x="22" y="22"/>
                      </a:lnTo>
                      <a:lnTo>
                        <a:pt x="19" y="25"/>
                      </a:lnTo>
                      <a:lnTo>
                        <a:pt x="17" y="27"/>
                      </a:lnTo>
                      <a:lnTo>
                        <a:pt x="14" y="27"/>
                      </a:lnTo>
                      <a:lnTo>
                        <a:pt x="11" y="26"/>
                      </a:lnTo>
                      <a:lnTo>
                        <a:pt x="9" y="25"/>
                      </a:lnTo>
                      <a:lnTo>
                        <a:pt x="7" y="23"/>
                      </a:lnTo>
                      <a:lnTo>
                        <a:pt x="6" y="20"/>
                      </a:lnTo>
                      <a:lnTo>
                        <a:pt x="6" y="17"/>
                      </a:lnTo>
                      <a:lnTo>
                        <a:pt x="7" y="11"/>
                      </a:lnTo>
                      <a:lnTo>
                        <a:pt x="8" y="8"/>
                      </a:lnTo>
                      <a:lnTo>
                        <a:pt x="9" y="6"/>
                      </a:lnTo>
                      <a:lnTo>
                        <a:pt x="9" y="5"/>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42" name="Freeform 2143">
                  <a:extLst>
                    <a:ext uri="{FF2B5EF4-FFF2-40B4-BE49-F238E27FC236}">
                      <a16:creationId xmlns:a16="http://schemas.microsoft.com/office/drawing/2014/main" id="{90CFB4A8-278A-49E0-9722-46901FD87BFD}"/>
                    </a:ext>
                  </a:extLst>
                </p:cNvPr>
                <p:cNvSpPr>
                  <a:spLocks/>
                </p:cNvSpPr>
                <p:nvPr/>
              </p:nvSpPr>
              <p:spPr bwMode="auto">
                <a:xfrm>
                  <a:off x="1274" y="263"/>
                  <a:ext cx="13" cy="6"/>
                </a:xfrm>
                <a:custGeom>
                  <a:avLst/>
                  <a:gdLst>
                    <a:gd name="T0" fmla="*/ 0 w 13"/>
                    <a:gd name="T1" fmla="*/ 2 h 6"/>
                    <a:gd name="T2" fmla="*/ 0 w 13"/>
                    <a:gd name="T3" fmla="*/ 2 h 6"/>
                    <a:gd name="T4" fmla="*/ 1 w 13"/>
                    <a:gd name="T5" fmla="*/ 2 h 6"/>
                    <a:gd name="T6" fmla="*/ 2 w 13"/>
                    <a:gd name="T7" fmla="*/ 1 h 6"/>
                    <a:gd name="T8" fmla="*/ 4 w 13"/>
                    <a:gd name="T9" fmla="*/ 1 h 6"/>
                    <a:gd name="T10" fmla="*/ 6 w 13"/>
                    <a:gd name="T11" fmla="*/ 0 h 6"/>
                    <a:gd name="T12" fmla="*/ 8 w 13"/>
                    <a:gd name="T13" fmla="*/ 0 h 6"/>
                    <a:gd name="T14" fmla="*/ 11 w 13"/>
                    <a:gd name="T15" fmla="*/ 1 h 6"/>
                    <a:gd name="T16" fmla="*/ 13 w 13"/>
                    <a:gd name="T17" fmla="*/ 2 h 6"/>
                    <a:gd name="T18" fmla="*/ 12 w 13"/>
                    <a:gd name="T19" fmla="*/ 2 h 6"/>
                    <a:gd name="T20" fmla="*/ 11 w 13"/>
                    <a:gd name="T21" fmla="*/ 2 h 6"/>
                    <a:gd name="T22" fmla="*/ 10 w 13"/>
                    <a:gd name="T23" fmla="*/ 2 h 6"/>
                    <a:gd name="T24" fmla="*/ 8 w 13"/>
                    <a:gd name="T25" fmla="*/ 3 h 6"/>
                    <a:gd name="T26" fmla="*/ 6 w 13"/>
                    <a:gd name="T27" fmla="*/ 3 h 6"/>
                    <a:gd name="T28" fmla="*/ 4 w 13"/>
                    <a:gd name="T29" fmla="*/ 4 h 6"/>
                    <a:gd name="T30" fmla="*/ 2 w 13"/>
                    <a:gd name="T31" fmla="*/ 5 h 6"/>
                    <a:gd name="T32" fmla="*/ 1 w 13"/>
                    <a:gd name="T33" fmla="*/ 6 h 6"/>
                    <a:gd name="T34" fmla="*/ 0 w 13"/>
                    <a:gd name="T35" fmla="*/ 2 h 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3" h="6">
                      <a:moveTo>
                        <a:pt x="0" y="2"/>
                      </a:moveTo>
                      <a:lnTo>
                        <a:pt x="0" y="2"/>
                      </a:lnTo>
                      <a:lnTo>
                        <a:pt x="1" y="2"/>
                      </a:lnTo>
                      <a:lnTo>
                        <a:pt x="2" y="1"/>
                      </a:lnTo>
                      <a:lnTo>
                        <a:pt x="4" y="1"/>
                      </a:lnTo>
                      <a:lnTo>
                        <a:pt x="6" y="0"/>
                      </a:lnTo>
                      <a:lnTo>
                        <a:pt x="8" y="0"/>
                      </a:lnTo>
                      <a:lnTo>
                        <a:pt x="11" y="1"/>
                      </a:lnTo>
                      <a:lnTo>
                        <a:pt x="13" y="2"/>
                      </a:lnTo>
                      <a:lnTo>
                        <a:pt x="12" y="2"/>
                      </a:lnTo>
                      <a:lnTo>
                        <a:pt x="11" y="2"/>
                      </a:lnTo>
                      <a:lnTo>
                        <a:pt x="10" y="2"/>
                      </a:lnTo>
                      <a:lnTo>
                        <a:pt x="8" y="3"/>
                      </a:lnTo>
                      <a:lnTo>
                        <a:pt x="6" y="3"/>
                      </a:lnTo>
                      <a:lnTo>
                        <a:pt x="4" y="4"/>
                      </a:lnTo>
                      <a:lnTo>
                        <a:pt x="2" y="5"/>
                      </a:lnTo>
                      <a:lnTo>
                        <a:pt x="1" y="6"/>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43" name="Freeform 2144">
                  <a:extLst>
                    <a:ext uri="{FF2B5EF4-FFF2-40B4-BE49-F238E27FC236}">
                      <a16:creationId xmlns:a16="http://schemas.microsoft.com/office/drawing/2014/main" id="{AB6DBB42-A67C-45F4-B7EA-AD6C93BD4D57}"/>
                    </a:ext>
                  </a:extLst>
                </p:cNvPr>
                <p:cNvSpPr>
                  <a:spLocks/>
                </p:cNvSpPr>
                <p:nvPr/>
              </p:nvSpPr>
              <p:spPr bwMode="auto">
                <a:xfrm>
                  <a:off x="1268" y="267"/>
                  <a:ext cx="25" cy="9"/>
                </a:xfrm>
                <a:custGeom>
                  <a:avLst/>
                  <a:gdLst>
                    <a:gd name="T0" fmla="*/ 21 w 25"/>
                    <a:gd name="T1" fmla="*/ 0 h 9"/>
                    <a:gd name="T2" fmla="*/ 25 w 25"/>
                    <a:gd name="T3" fmla="*/ 1 h 9"/>
                    <a:gd name="T4" fmla="*/ 21 w 25"/>
                    <a:gd name="T5" fmla="*/ 3 h 9"/>
                    <a:gd name="T6" fmla="*/ 24 w 25"/>
                    <a:gd name="T7" fmla="*/ 5 h 9"/>
                    <a:gd name="T8" fmla="*/ 18 w 25"/>
                    <a:gd name="T9" fmla="*/ 6 h 9"/>
                    <a:gd name="T10" fmla="*/ 20 w 25"/>
                    <a:gd name="T11" fmla="*/ 8 h 9"/>
                    <a:gd name="T12" fmla="*/ 20 w 25"/>
                    <a:gd name="T13" fmla="*/ 8 h 9"/>
                    <a:gd name="T14" fmla="*/ 18 w 25"/>
                    <a:gd name="T15" fmla="*/ 9 h 9"/>
                    <a:gd name="T16" fmla="*/ 15 w 25"/>
                    <a:gd name="T17" fmla="*/ 9 h 9"/>
                    <a:gd name="T18" fmla="*/ 12 w 25"/>
                    <a:gd name="T19" fmla="*/ 9 h 9"/>
                    <a:gd name="T20" fmla="*/ 9 w 25"/>
                    <a:gd name="T21" fmla="*/ 9 h 9"/>
                    <a:gd name="T22" fmla="*/ 6 w 25"/>
                    <a:gd name="T23" fmla="*/ 9 h 9"/>
                    <a:gd name="T24" fmla="*/ 3 w 25"/>
                    <a:gd name="T25" fmla="*/ 8 h 9"/>
                    <a:gd name="T26" fmla="*/ 0 w 25"/>
                    <a:gd name="T27" fmla="*/ 7 h 9"/>
                    <a:gd name="T28" fmla="*/ 5 w 25"/>
                    <a:gd name="T29" fmla="*/ 3 h 9"/>
                    <a:gd name="T30" fmla="*/ 5 w 25"/>
                    <a:gd name="T31" fmla="*/ 3 h 9"/>
                    <a:gd name="T32" fmla="*/ 6 w 25"/>
                    <a:gd name="T33" fmla="*/ 4 h 9"/>
                    <a:gd name="T34" fmla="*/ 7 w 25"/>
                    <a:gd name="T35" fmla="*/ 4 h 9"/>
                    <a:gd name="T36" fmla="*/ 8 w 25"/>
                    <a:gd name="T37" fmla="*/ 5 h 9"/>
                    <a:gd name="T38" fmla="*/ 10 w 25"/>
                    <a:gd name="T39" fmla="*/ 5 h 9"/>
                    <a:gd name="T40" fmla="*/ 11 w 25"/>
                    <a:gd name="T41" fmla="*/ 5 h 9"/>
                    <a:gd name="T42" fmla="*/ 13 w 25"/>
                    <a:gd name="T43" fmla="*/ 6 h 9"/>
                    <a:gd name="T44" fmla="*/ 15 w 25"/>
                    <a:gd name="T45" fmla="*/ 6 h 9"/>
                    <a:gd name="T46" fmla="*/ 14 w 25"/>
                    <a:gd name="T47" fmla="*/ 4 h 9"/>
                    <a:gd name="T48" fmla="*/ 19 w 25"/>
                    <a:gd name="T49" fmla="*/ 4 h 9"/>
                    <a:gd name="T50" fmla="*/ 18 w 25"/>
                    <a:gd name="T51" fmla="*/ 2 h 9"/>
                    <a:gd name="T52" fmla="*/ 22 w 25"/>
                    <a:gd name="T53" fmla="*/ 1 h 9"/>
                    <a:gd name="T54" fmla="*/ 21 w 25"/>
                    <a:gd name="T55" fmla="*/ 0 h 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5" h="9">
                      <a:moveTo>
                        <a:pt x="21" y="0"/>
                      </a:moveTo>
                      <a:lnTo>
                        <a:pt x="25" y="1"/>
                      </a:lnTo>
                      <a:lnTo>
                        <a:pt x="21" y="3"/>
                      </a:lnTo>
                      <a:lnTo>
                        <a:pt x="24" y="5"/>
                      </a:lnTo>
                      <a:lnTo>
                        <a:pt x="18" y="6"/>
                      </a:lnTo>
                      <a:lnTo>
                        <a:pt x="20" y="8"/>
                      </a:lnTo>
                      <a:lnTo>
                        <a:pt x="18" y="9"/>
                      </a:lnTo>
                      <a:lnTo>
                        <a:pt x="15" y="9"/>
                      </a:lnTo>
                      <a:lnTo>
                        <a:pt x="12" y="9"/>
                      </a:lnTo>
                      <a:lnTo>
                        <a:pt x="9" y="9"/>
                      </a:lnTo>
                      <a:lnTo>
                        <a:pt x="6" y="9"/>
                      </a:lnTo>
                      <a:lnTo>
                        <a:pt x="3" y="8"/>
                      </a:lnTo>
                      <a:lnTo>
                        <a:pt x="0" y="7"/>
                      </a:lnTo>
                      <a:lnTo>
                        <a:pt x="5" y="3"/>
                      </a:lnTo>
                      <a:lnTo>
                        <a:pt x="6" y="4"/>
                      </a:lnTo>
                      <a:lnTo>
                        <a:pt x="7" y="4"/>
                      </a:lnTo>
                      <a:lnTo>
                        <a:pt x="8" y="5"/>
                      </a:lnTo>
                      <a:lnTo>
                        <a:pt x="10" y="5"/>
                      </a:lnTo>
                      <a:lnTo>
                        <a:pt x="11" y="5"/>
                      </a:lnTo>
                      <a:lnTo>
                        <a:pt x="13" y="6"/>
                      </a:lnTo>
                      <a:lnTo>
                        <a:pt x="15" y="6"/>
                      </a:lnTo>
                      <a:lnTo>
                        <a:pt x="14" y="4"/>
                      </a:lnTo>
                      <a:lnTo>
                        <a:pt x="19" y="4"/>
                      </a:lnTo>
                      <a:lnTo>
                        <a:pt x="18" y="2"/>
                      </a:lnTo>
                      <a:lnTo>
                        <a:pt x="22" y="1"/>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44" name="Freeform 2145">
                  <a:extLst>
                    <a:ext uri="{FF2B5EF4-FFF2-40B4-BE49-F238E27FC236}">
                      <a16:creationId xmlns:a16="http://schemas.microsoft.com/office/drawing/2014/main" id="{53E528E7-50B1-417E-A026-003E655FDC33}"/>
                    </a:ext>
                  </a:extLst>
                </p:cNvPr>
                <p:cNvSpPr>
                  <a:spLocks/>
                </p:cNvSpPr>
                <p:nvPr/>
              </p:nvSpPr>
              <p:spPr bwMode="auto">
                <a:xfrm>
                  <a:off x="1261" y="196"/>
                  <a:ext cx="17" cy="19"/>
                </a:xfrm>
                <a:custGeom>
                  <a:avLst/>
                  <a:gdLst>
                    <a:gd name="T0" fmla="*/ 13 w 17"/>
                    <a:gd name="T1" fmla="*/ 10 h 19"/>
                    <a:gd name="T2" fmla="*/ 17 w 17"/>
                    <a:gd name="T3" fmla="*/ 3 h 19"/>
                    <a:gd name="T4" fmla="*/ 16 w 17"/>
                    <a:gd name="T5" fmla="*/ 3 h 19"/>
                    <a:gd name="T6" fmla="*/ 15 w 17"/>
                    <a:gd name="T7" fmla="*/ 2 h 19"/>
                    <a:gd name="T8" fmla="*/ 13 w 17"/>
                    <a:gd name="T9" fmla="*/ 1 h 19"/>
                    <a:gd name="T10" fmla="*/ 10 w 17"/>
                    <a:gd name="T11" fmla="*/ 0 h 19"/>
                    <a:gd name="T12" fmla="*/ 7 w 17"/>
                    <a:gd name="T13" fmla="*/ 0 h 19"/>
                    <a:gd name="T14" fmla="*/ 5 w 17"/>
                    <a:gd name="T15" fmla="*/ 0 h 19"/>
                    <a:gd name="T16" fmla="*/ 3 w 17"/>
                    <a:gd name="T17" fmla="*/ 1 h 19"/>
                    <a:gd name="T18" fmla="*/ 1 w 17"/>
                    <a:gd name="T19" fmla="*/ 3 h 19"/>
                    <a:gd name="T20" fmla="*/ 0 w 17"/>
                    <a:gd name="T21" fmla="*/ 7 h 19"/>
                    <a:gd name="T22" fmla="*/ 1 w 17"/>
                    <a:gd name="T23" fmla="*/ 10 h 19"/>
                    <a:gd name="T24" fmla="*/ 3 w 17"/>
                    <a:gd name="T25" fmla="*/ 12 h 19"/>
                    <a:gd name="T26" fmla="*/ 5 w 17"/>
                    <a:gd name="T27" fmla="*/ 14 h 19"/>
                    <a:gd name="T28" fmla="*/ 7 w 17"/>
                    <a:gd name="T29" fmla="*/ 16 h 19"/>
                    <a:gd name="T30" fmla="*/ 9 w 17"/>
                    <a:gd name="T31" fmla="*/ 18 h 19"/>
                    <a:gd name="T32" fmla="*/ 11 w 17"/>
                    <a:gd name="T33" fmla="*/ 19 h 19"/>
                    <a:gd name="T34" fmla="*/ 11 w 17"/>
                    <a:gd name="T35" fmla="*/ 19 h 19"/>
                    <a:gd name="T36" fmla="*/ 11 w 17"/>
                    <a:gd name="T37" fmla="*/ 19 h 19"/>
                    <a:gd name="T38" fmla="*/ 10 w 17"/>
                    <a:gd name="T39" fmla="*/ 18 h 19"/>
                    <a:gd name="T40" fmla="*/ 8 w 17"/>
                    <a:gd name="T41" fmla="*/ 16 h 19"/>
                    <a:gd name="T42" fmla="*/ 7 w 17"/>
                    <a:gd name="T43" fmla="*/ 14 h 19"/>
                    <a:gd name="T44" fmla="*/ 5 w 17"/>
                    <a:gd name="T45" fmla="*/ 12 h 19"/>
                    <a:gd name="T46" fmla="*/ 4 w 17"/>
                    <a:gd name="T47" fmla="*/ 10 h 19"/>
                    <a:gd name="T48" fmla="*/ 4 w 17"/>
                    <a:gd name="T49" fmla="*/ 8 h 19"/>
                    <a:gd name="T50" fmla="*/ 5 w 17"/>
                    <a:gd name="T51" fmla="*/ 6 h 19"/>
                    <a:gd name="T52" fmla="*/ 7 w 17"/>
                    <a:gd name="T53" fmla="*/ 5 h 19"/>
                    <a:gd name="T54" fmla="*/ 9 w 17"/>
                    <a:gd name="T55" fmla="*/ 5 h 19"/>
                    <a:gd name="T56" fmla="*/ 10 w 17"/>
                    <a:gd name="T57" fmla="*/ 5 h 19"/>
                    <a:gd name="T58" fmla="*/ 11 w 17"/>
                    <a:gd name="T59" fmla="*/ 6 h 19"/>
                    <a:gd name="T60" fmla="*/ 12 w 17"/>
                    <a:gd name="T61" fmla="*/ 8 h 19"/>
                    <a:gd name="T62" fmla="*/ 13 w 17"/>
                    <a:gd name="T63" fmla="*/ 9 h 19"/>
                    <a:gd name="T64" fmla="*/ 13 w 17"/>
                    <a:gd name="T65" fmla="*/ 10 h 19"/>
                    <a:gd name="T66" fmla="*/ 13 w 17"/>
                    <a:gd name="T67" fmla="*/ 10 h 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7" h="19">
                      <a:moveTo>
                        <a:pt x="13" y="10"/>
                      </a:moveTo>
                      <a:lnTo>
                        <a:pt x="17" y="3"/>
                      </a:lnTo>
                      <a:lnTo>
                        <a:pt x="16" y="3"/>
                      </a:lnTo>
                      <a:lnTo>
                        <a:pt x="15" y="2"/>
                      </a:lnTo>
                      <a:lnTo>
                        <a:pt x="13" y="1"/>
                      </a:lnTo>
                      <a:lnTo>
                        <a:pt x="10" y="0"/>
                      </a:lnTo>
                      <a:lnTo>
                        <a:pt x="7" y="0"/>
                      </a:lnTo>
                      <a:lnTo>
                        <a:pt x="5" y="0"/>
                      </a:lnTo>
                      <a:lnTo>
                        <a:pt x="3" y="1"/>
                      </a:lnTo>
                      <a:lnTo>
                        <a:pt x="1" y="3"/>
                      </a:lnTo>
                      <a:lnTo>
                        <a:pt x="0" y="7"/>
                      </a:lnTo>
                      <a:lnTo>
                        <a:pt x="1" y="10"/>
                      </a:lnTo>
                      <a:lnTo>
                        <a:pt x="3" y="12"/>
                      </a:lnTo>
                      <a:lnTo>
                        <a:pt x="5" y="14"/>
                      </a:lnTo>
                      <a:lnTo>
                        <a:pt x="7" y="16"/>
                      </a:lnTo>
                      <a:lnTo>
                        <a:pt x="9" y="18"/>
                      </a:lnTo>
                      <a:lnTo>
                        <a:pt x="11" y="19"/>
                      </a:lnTo>
                      <a:lnTo>
                        <a:pt x="10" y="18"/>
                      </a:lnTo>
                      <a:lnTo>
                        <a:pt x="8" y="16"/>
                      </a:lnTo>
                      <a:lnTo>
                        <a:pt x="7" y="14"/>
                      </a:lnTo>
                      <a:lnTo>
                        <a:pt x="5" y="12"/>
                      </a:lnTo>
                      <a:lnTo>
                        <a:pt x="4" y="10"/>
                      </a:lnTo>
                      <a:lnTo>
                        <a:pt x="4" y="8"/>
                      </a:lnTo>
                      <a:lnTo>
                        <a:pt x="5" y="6"/>
                      </a:lnTo>
                      <a:lnTo>
                        <a:pt x="7" y="5"/>
                      </a:lnTo>
                      <a:lnTo>
                        <a:pt x="9" y="5"/>
                      </a:lnTo>
                      <a:lnTo>
                        <a:pt x="10" y="5"/>
                      </a:lnTo>
                      <a:lnTo>
                        <a:pt x="11" y="6"/>
                      </a:lnTo>
                      <a:lnTo>
                        <a:pt x="12" y="8"/>
                      </a:lnTo>
                      <a:lnTo>
                        <a:pt x="13" y="9"/>
                      </a:lnTo>
                      <a:lnTo>
                        <a:pt x="13"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45" name="Freeform 2146">
                  <a:extLst>
                    <a:ext uri="{FF2B5EF4-FFF2-40B4-BE49-F238E27FC236}">
                      <a16:creationId xmlns:a16="http://schemas.microsoft.com/office/drawing/2014/main" id="{A3A696FF-962A-4B1A-BE72-CFCA378E172E}"/>
                    </a:ext>
                  </a:extLst>
                </p:cNvPr>
                <p:cNvSpPr>
                  <a:spLocks/>
                </p:cNvSpPr>
                <p:nvPr/>
              </p:nvSpPr>
              <p:spPr bwMode="auto">
                <a:xfrm>
                  <a:off x="1274" y="229"/>
                  <a:ext cx="32" cy="18"/>
                </a:xfrm>
                <a:custGeom>
                  <a:avLst/>
                  <a:gdLst>
                    <a:gd name="T0" fmla="*/ 0 w 32"/>
                    <a:gd name="T1" fmla="*/ 2 h 18"/>
                    <a:gd name="T2" fmla="*/ 0 w 32"/>
                    <a:gd name="T3" fmla="*/ 2 h 18"/>
                    <a:gd name="T4" fmla="*/ 1 w 32"/>
                    <a:gd name="T5" fmla="*/ 4 h 18"/>
                    <a:gd name="T6" fmla="*/ 3 w 32"/>
                    <a:gd name="T7" fmla="*/ 7 h 18"/>
                    <a:gd name="T8" fmla="*/ 5 w 32"/>
                    <a:gd name="T9" fmla="*/ 10 h 18"/>
                    <a:gd name="T10" fmla="*/ 8 w 32"/>
                    <a:gd name="T11" fmla="*/ 13 h 18"/>
                    <a:gd name="T12" fmla="*/ 12 w 32"/>
                    <a:gd name="T13" fmla="*/ 16 h 18"/>
                    <a:gd name="T14" fmla="*/ 16 w 32"/>
                    <a:gd name="T15" fmla="*/ 18 h 18"/>
                    <a:gd name="T16" fmla="*/ 20 w 32"/>
                    <a:gd name="T17" fmla="*/ 18 h 18"/>
                    <a:gd name="T18" fmla="*/ 24 w 32"/>
                    <a:gd name="T19" fmla="*/ 17 h 18"/>
                    <a:gd name="T20" fmla="*/ 27 w 32"/>
                    <a:gd name="T21" fmla="*/ 16 h 18"/>
                    <a:gd name="T22" fmla="*/ 29 w 32"/>
                    <a:gd name="T23" fmla="*/ 15 h 18"/>
                    <a:gd name="T24" fmla="*/ 31 w 32"/>
                    <a:gd name="T25" fmla="*/ 14 h 18"/>
                    <a:gd name="T26" fmla="*/ 32 w 32"/>
                    <a:gd name="T27" fmla="*/ 13 h 18"/>
                    <a:gd name="T28" fmla="*/ 32 w 32"/>
                    <a:gd name="T29" fmla="*/ 12 h 18"/>
                    <a:gd name="T30" fmla="*/ 32 w 32"/>
                    <a:gd name="T31" fmla="*/ 11 h 18"/>
                    <a:gd name="T32" fmla="*/ 32 w 32"/>
                    <a:gd name="T33" fmla="*/ 11 h 18"/>
                    <a:gd name="T34" fmla="*/ 32 w 32"/>
                    <a:gd name="T35" fmla="*/ 11 h 18"/>
                    <a:gd name="T36" fmla="*/ 31 w 32"/>
                    <a:gd name="T37" fmla="*/ 11 h 18"/>
                    <a:gd name="T38" fmla="*/ 30 w 32"/>
                    <a:gd name="T39" fmla="*/ 12 h 18"/>
                    <a:gd name="T40" fmla="*/ 29 w 32"/>
                    <a:gd name="T41" fmla="*/ 12 h 18"/>
                    <a:gd name="T42" fmla="*/ 28 w 32"/>
                    <a:gd name="T43" fmla="*/ 13 h 18"/>
                    <a:gd name="T44" fmla="*/ 26 w 32"/>
                    <a:gd name="T45" fmla="*/ 13 h 18"/>
                    <a:gd name="T46" fmla="*/ 25 w 32"/>
                    <a:gd name="T47" fmla="*/ 13 h 18"/>
                    <a:gd name="T48" fmla="*/ 23 w 32"/>
                    <a:gd name="T49" fmla="*/ 13 h 18"/>
                    <a:gd name="T50" fmla="*/ 21 w 32"/>
                    <a:gd name="T51" fmla="*/ 13 h 18"/>
                    <a:gd name="T52" fmla="*/ 19 w 32"/>
                    <a:gd name="T53" fmla="*/ 13 h 18"/>
                    <a:gd name="T54" fmla="*/ 16 w 32"/>
                    <a:gd name="T55" fmla="*/ 12 h 18"/>
                    <a:gd name="T56" fmla="*/ 14 w 32"/>
                    <a:gd name="T57" fmla="*/ 11 h 18"/>
                    <a:gd name="T58" fmla="*/ 12 w 32"/>
                    <a:gd name="T59" fmla="*/ 9 h 18"/>
                    <a:gd name="T60" fmla="*/ 11 w 32"/>
                    <a:gd name="T61" fmla="*/ 7 h 18"/>
                    <a:gd name="T62" fmla="*/ 9 w 32"/>
                    <a:gd name="T63" fmla="*/ 4 h 18"/>
                    <a:gd name="T64" fmla="*/ 7 w 32"/>
                    <a:gd name="T65" fmla="*/ 0 h 18"/>
                    <a:gd name="T66" fmla="*/ 0 w 32"/>
                    <a:gd name="T67" fmla="*/ 2 h 1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2" h="18">
                      <a:moveTo>
                        <a:pt x="0" y="2"/>
                      </a:moveTo>
                      <a:lnTo>
                        <a:pt x="0" y="2"/>
                      </a:lnTo>
                      <a:lnTo>
                        <a:pt x="1" y="4"/>
                      </a:lnTo>
                      <a:lnTo>
                        <a:pt x="3" y="7"/>
                      </a:lnTo>
                      <a:lnTo>
                        <a:pt x="5" y="10"/>
                      </a:lnTo>
                      <a:lnTo>
                        <a:pt x="8" y="13"/>
                      </a:lnTo>
                      <a:lnTo>
                        <a:pt x="12" y="16"/>
                      </a:lnTo>
                      <a:lnTo>
                        <a:pt x="16" y="18"/>
                      </a:lnTo>
                      <a:lnTo>
                        <a:pt x="20" y="18"/>
                      </a:lnTo>
                      <a:lnTo>
                        <a:pt x="24" y="17"/>
                      </a:lnTo>
                      <a:lnTo>
                        <a:pt x="27" y="16"/>
                      </a:lnTo>
                      <a:lnTo>
                        <a:pt x="29" y="15"/>
                      </a:lnTo>
                      <a:lnTo>
                        <a:pt x="31" y="14"/>
                      </a:lnTo>
                      <a:lnTo>
                        <a:pt x="32" y="13"/>
                      </a:lnTo>
                      <a:lnTo>
                        <a:pt x="32" y="12"/>
                      </a:lnTo>
                      <a:lnTo>
                        <a:pt x="32" y="11"/>
                      </a:lnTo>
                      <a:lnTo>
                        <a:pt x="31" y="11"/>
                      </a:lnTo>
                      <a:lnTo>
                        <a:pt x="30" y="12"/>
                      </a:lnTo>
                      <a:lnTo>
                        <a:pt x="29" y="12"/>
                      </a:lnTo>
                      <a:lnTo>
                        <a:pt x="28" y="13"/>
                      </a:lnTo>
                      <a:lnTo>
                        <a:pt x="26" y="13"/>
                      </a:lnTo>
                      <a:lnTo>
                        <a:pt x="25" y="13"/>
                      </a:lnTo>
                      <a:lnTo>
                        <a:pt x="23" y="13"/>
                      </a:lnTo>
                      <a:lnTo>
                        <a:pt x="21" y="13"/>
                      </a:lnTo>
                      <a:lnTo>
                        <a:pt x="19" y="13"/>
                      </a:lnTo>
                      <a:lnTo>
                        <a:pt x="16" y="12"/>
                      </a:lnTo>
                      <a:lnTo>
                        <a:pt x="14" y="11"/>
                      </a:lnTo>
                      <a:lnTo>
                        <a:pt x="12" y="9"/>
                      </a:lnTo>
                      <a:lnTo>
                        <a:pt x="11" y="7"/>
                      </a:lnTo>
                      <a:lnTo>
                        <a:pt x="9" y="4"/>
                      </a:lnTo>
                      <a:lnTo>
                        <a:pt x="7"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46" name="Freeform 2147">
                  <a:extLst>
                    <a:ext uri="{FF2B5EF4-FFF2-40B4-BE49-F238E27FC236}">
                      <a16:creationId xmlns:a16="http://schemas.microsoft.com/office/drawing/2014/main" id="{CE287D86-C197-4F02-A09D-F60234319246}"/>
                    </a:ext>
                  </a:extLst>
                </p:cNvPr>
                <p:cNvSpPr>
                  <a:spLocks/>
                </p:cNvSpPr>
                <p:nvPr/>
              </p:nvSpPr>
              <p:spPr bwMode="auto">
                <a:xfrm>
                  <a:off x="1303" y="232"/>
                  <a:ext cx="14" cy="10"/>
                </a:xfrm>
                <a:custGeom>
                  <a:avLst/>
                  <a:gdLst>
                    <a:gd name="T0" fmla="*/ 14 w 14"/>
                    <a:gd name="T1" fmla="*/ 2 h 10"/>
                    <a:gd name="T2" fmla="*/ 14 w 14"/>
                    <a:gd name="T3" fmla="*/ 2 h 10"/>
                    <a:gd name="T4" fmla="*/ 13 w 14"/>
                    <a:gd name="T5" fmla="*/ 4 h 10"/>
                    <a:gd name="T6" fmla="*/ 12 w 14"/>
                    <a:gd name="T7" fmla="*/ 6 h 10"/>
                    <a:gd name="T8" fmla="*/ 11 w 14"/>
                    <a:gd name="T9" fmla="*/ 8 h 10"/>
                    <a:gd name="T10" fmla="*/ 9 w 14"/>
                    <a:gd name="T11" fmla="*/ 9 h 10"/>
                    <a:gd name="T12" fmla="*/ 6 w 14"/>
                    <a:gd name="T13" fmla="*/ 10 h 10"/>
                    <a:gd name="T14" fmla="*/ 3 w 14"/>
                    <a:gd name="T15" fmla="*/ 9 h 10"/>
                    <a:gd name="T16" fmla="*/ 0 w 14"/>
                    <a:gd name="T17" fmla="*/ 7 h 10"/>
                    <a:gd name="T18" fmla="*/ 0 w 14"/>
                    <a:gd name="T19" fmla="*/ 7 h 10"/>
                    <a:gd name="T20" fmla="*/ 1 w 14"/>
                    <a:gd name="T21" fmla="*/ 7 h 10"/>
                    <a:gd name="T22" fmla="*/ 2 w 14"/>
                    <a:gd name="T23" fmla="*/ 7 h 10"/>
                    <a:gd name="T24" fmla="*/ 4 w 14"/>
                    <a:gd name="T25" fmla="*/ 7 h 10"/>
                    <a:gd name="T26" fmla="*/ 5 w 14"/>
                    <a:gd name="T27" fmla="*/ 7 h 10"/>
                    <a:gd name="T28" fmla="*/ 7 w 14"/>
                    <a:gd name="T29" fmla="*/ 6 h 10"/>
                    <a:gd name="T30" fmla="*/ 8 w 14"/>
                    <a:gd name="T31" fmla="*/ 4 h 10"/>
                    <a:gd name="T32" fmla="*/ 8 w 14"/>
                    <a:gd name="T33" fmla="*/ 0 h 10"/>
                    <a:gd name="T34" fmla="*/ 14 w 14"/>
                    <a:gd name="T35" fmla="*/ 2 h 1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4" h="10">
                      <a:moveTo>
                        <a:pt x="14" y="2"/>
                      </a:moveTo>
                      <a:lnTo>
                        <a:pt x="14" y="2"/>
                      </a:lnTo>
                      <a:lnTo>
                        <a:pt x="13" y="4"/>
                      </a:lnTo>
                      <a:lnTo>
                        <a:pt x="12" y="6"/>
                      </a:lnTo>
                      <a:lnTo>
                        <a:pt x="11" y="8"/>
                      </a:lnTo>
                      <a:lnTo>
                        <a:pt x="9" y="9"/>
                      </a:lnTo>
                      <a:lnTo>
                        <a:pt x="6" y="10"/>
                      </a:lnTo>
                      <a:lnTo>
                        <a:pt x="3" y="9"/>
                      </a:lnTo>
                      <a:lnTo>
                        <a:pt x="0" y="7"/>
                      </a:lnTo>
                      <a:lnTo>
                        <a:pt x="1" y="7"/>
                      </a:lnTo>
                      <a:lnTo>
                        <a:pt x="2" y="7"/>
                      </a:lnTo>
                      <a:lnTo>
                        <a:pt x="4" y="7"/>
                      </a:lnTo>
                      <a:lnTo>
                        <a:pt x="5" y="7"/>
                      </a:lnTo>
                      <a:lnTo>
                        <a:pt x="7" y="6"/>
                      </a:lnTo>
                      <a:lnTo>
                        <a:pt x="8" y="4"/>
                      </a:lnTo>
                      <a:lnTo>
                        <a:pt x="8" y="0"/>
                      </a:lnTo>
                      <a:lnTo>
                        <a:pt x="14"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47" name="Freeform 2148">
                  <a:extLst>
                    <a:ext uri="{FF2B5EF4-FFF2-40B4-BE49-F238E27FC236}">
                      <a16:creationId xmlns:a16="http://schemas.microsoft.com/office/drawing/2014/main" id="{A9817FDF-3722-424D-84AF-CE6CE49B55F7}"/>
                    </a:ext>
                  </a:extLst>
                </p:cNvPr>
                <p:cNvSpPr>
                  <a:spLocks/>
                </p:cNvSpPr>
                <p:nvPr/>
              </p:nvSpPr>
              <p:spPr bwMode="auto">
                <a:xfrm>
                  <a:off x="1315" y="223"/>
                  <a:ext cx="7" cy="10"/>
                </a:xfrm>
                <a:custGeom>
                  <a:avLst/>
                  <a:gdLst>
                    <a:gd name="T0" fmla="*/ 1 w 7"/>
                    <a:gd name="T1" fmla="*/ 10 h 10"/>
                    <a:gd name="T2" fmla="*/ 1 w 7"/>
                    <a:gd name="T3" fmla="*/ 10 h 10"/>
                    <a:gd name="T4" fmla="*/ 2 w 7"/>
                    <a:gd name="T5" fmla="*/ 10 h 10"/>
                    <a:gd name="T6" fmla="*/ 3 w 7"/>
                    <a:gd name="T7" fmla="*/ 10 h 10"/>
                    <a:gd name="T8" fmla="*/ 4 w 7"/>
                    <a:gd name="T9" fmla="*/ 10 h 10"/>
                    <a:gd name="T10" fmla="*/ 5 w 7"/>
                    <a:gd name="T11" fmla="*/ 9 h 10"/>
                    <a:gd name="T12" fmla="*/ 6 w 7"/>
                    <a:gd name="T13" fmla="*/ 8 h 10"/>
                    <a:gd name="T14" fmla="*/ 6 w 7"/>
                    <a:gd name="T15" fmla="*/ 7 h 10"/>
                    <a:gd name="T16" fmla="*/ 7 w 7"/>
                    <a:gd name="T17" fmla="*/ 5 h 10"/>
                    <a:gd name="T18" fmla="*/ 7 w 7"/>
                    <a:gd name="T19" fmla="*/ 5 h 10"/>
                    <a:gd name="T20" fmla="*/ 7 w 7"/>
                    <a:gd name="T21" fmla="*/ 5 h 10"/>
                    <a:gd name="T22" fmla="*/ 6 w 7"/>
                    <a:gd name="T23" fmla="*/ 4 h 10"/>
                    <a:gd name="T24" fmla="*/ 6 w 7"/>
                    <a:gd name="T25" fmla="*/ 4 h 10"/>
                    <a:gd name="T26" fmla="*/ 6 w 7"/>
                    <a:gd name="T27" fmla="*/ 2 h 10"/>
                    <a:gd name="T28" fmla="*/ 5 w 7"/>
                    <a:gd name="T29" fmla="*/ 1 h 10"/>
                    <a:gd name="T30" fmla="*/ 4 w 7"/>
                    <a:gd name="T31" fmla="*/ 1 h 10"/>
                    <a:gd name="T32" fmla="*/ 3 w 7"/>
                    <a:gd name="T33" fmla="*/ 0 h 10"/>
                    <a:gd name="T34" fmla="*/ 2 w 7"/>
                    <a:gd name="T35" fmla="*/ 0 h 10"/>
                    <a:gd name="T36" fmla="*/ 1 w 7"/>
                    <a:gd name="T37" fmla="*/ 0 h 10"/>
                    <a:gd name="T38" fmla="*/ 0 w 7"/>
                    <a:gd name="T39" fmla="*/ 1 h 10"/>
                    <a:gd name="T40" fmla="*/ 0 w 7"/>
                    <a:gd name="T41" fmla="*/ 1 h 10"/>
                    <a:gd name="T42" fmla="*/ 0 w 7"/>
                    <a:gd name="T43" fmla="*/ 4 h 10"/>
                    <a:gd name="T44" fmla="*/ 0 w 7"/>
                    <a:gd name="T45" fmla="*/ 4 h 10"/>
                    <a:gd name="T46" fmla="*/ 1 w 7"/>
                    <a:gd name="T47" fmla="*/ 5 h 10"/>
                    <a:gd name="T48" fmla="*/ 2 w 7"/>
                    <a:gd name="T49" fmla="*/ 5 h 10"/>
                    <a:gd name="T50" fmla="*/ 2 w 7"/>
                    <a:gd name="T51" fmla="*/ 5 h 10"/>
                    <a:gd name="T52" fmla="*/ 3 w 7"/>
                    <a:gd name="T53" fmla="*/ 6 h 10"/>
                    <a:gd name="T54" fmla="*/ 3 w 7"/>
                    <a:gd name="T55" fmla="*/ 7 h 10"/>
                    <a:gd name="T56" fmla="*/ 2 w 7"/>
                    <a:gd name="T57" fmla="*/ 8 h 10"/>
                    <a:gd name="T58" fmla="*/ 1 w 7"/>
                    <a:gd name="T59" fmla="*/ 10 h 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7" h="10">
                      <a:moveTo>
                        <a:pt x="1" y="10"/>
                      </a:moveTo>
                      <a:lnTo>
                        <a:pt x="1" y="10"/>
                      </a:lnTo>
                      <a:lnTo>
                        <a:pt x="2" y="10"/>
                      </a:lnTo>
                      <a:lnTo>
                        <a:pt x="3" y="10"/>
                      </a:lnTo>
                      <a:lnTo>
                        <a:pt x="4" y="10"/>
                      </a:lnTo>
                      <a:lnTo>
                        <a:pt x="5" y="9"/>
                      </a:lnTo>
                      <a:lnTo>
                        <a:pt x="6" y="8"/>
                      </a:lnTo>
                      <a:lnTo>
                        <a:pt x="6" y="7"/>
                      </a:lnTo>
                      <a:lnTo>
                        <a:pt x="7" y="5"/>
                      </a:lnTo>
                      <a:lnTo>
                        <a:pt x="6" y="4"/>
                      </a:lnTo>
                      <a:lnTo>
                        <a:pt x="6" y="2"/>
                      </a:lnTo>
                      <a:lnTo>
                        <a:pt x="5" y="1"/>
                      </a:lnTo>
                      <a:lnTo>
                        <a:pt x="4" y="1"/>
                      </a:lnTo>
                      <a:lnTo>
                        <a:pt x="3" y="0"/>
                      </a:lnTo>
                      <a:lnTo>
                        <a:pt x="2" y="0"/>
                      </a:lnTo>
                      <a:lnTo>
                        <a:pt x="1" y="0"/>
                      </a:lnTo>
                      <a:lnTo>
                        <a:pt x="0" y="1"/>
                      </a:lnTo>
                      <a:lnTo>
                        <a:pt x="0" y="4"/>
                      </a:lnTo>
                      <a:lnTo>
                        <a:pt x="1" y="5"/>
                      </a:lnTo>
                      <a:lnTo>
                        <a:pt x="2" y="5"/>
                      </a:lnTo>
                      <a:lnTo>
                        <a:pt x="3" y="6"/>
                      </a:lnTo>
                      <a:lnTo>
                        <a:pt x="3" y="7"/>
                      </a:lnTo>
                      <a:lnTo>
                        <a:pt x="2" y="8"/>
                      </a:lnTo>
                      <a:lnTo>
                        <a:pt x="1"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48" name="Freeform 2149">
                  <a:extLst>
                    <a:ext uri="{FF2B5EF4-FFF2-40B4-BE49-F238E27FC236}">
                      <a16:creationId xmlns:a16="http://schemas.microsoft.com/office/drawing/2014/main" id="{AAE5EF19-14D6-4588-8B43-A72FC92E6A33}"/>
                    </a:ext>
                  </a:extLst>
                </p:cNvPr>
                <p:cNvSpPr>
                  <a:spLocks/>
                </p:cNvSpPr>
                <p:nvPr/>
              </p:nvSpPr>
              <p:spPr bwMode="auto">
                <a:xfrm>
                  <a:off x="1313" y="237"/>
                  <a:ext cx="4" cy="34"/>
                </a:xfrm>
                <a:custGeom>
                  <a:avLst/>
                  <a:gdLst>
                    <a:gd name="T0" fmla="*/ 2 w 4"/>
                    <a:gd name="T1" fmla="*/ 0 h 34"/>
                    <a:gd name="T2" fmla="*/ 2 w 4"/>
                    <a:gd name="T3" fmla="*/ 1 h 34"/>
                    <a:gd name="T4" fmla="*/ 3 w 4"/>
                    <a:gd name="T5" fmla="*/ 3 h 34"/>
                    <a:gd name="T6" fmla="*/ 3 w 4"/>
                    <a:gd name="T7" fmla="*/ 7 h 34"/>
                    <a:gd name="T8" fmla="*/ 4 w 4"/>
                    <a:gd name="T9" fmla="*/ 13 h 34"/>
                    <a:gd name="T10" fmla="*/ 4 w 4"/>
                    <a:gd name="T11" fmla="*/ 17 h 34"/>
                    <a:gd name="T12" fmla="*/ 3 w 4"/>
                    <a:gd name="T13" fmla="*/ 22 h 34"/>
                    <a:gd name="T14" fmla="*/ 2 w 4"/>
                    <a:gd name="T15" fmla="*/ 27 h 34"/>
                    <a:gd name="T16" fmla="*/ 1 w 4"/>
                    <a:gd name="T17" fmla="*/ 34 h 34"/>
                    <a:gd name="T18" fmla="*/ 2 w 4"/>
                    <a:gd name="T19" fmla="*/ 32 h 34"/>
                    <a:gd name="T20" fmla="*/ 2 w 4"/>
                    <a:gd name="T21" fmla="*/ 27 h 34"/>
                    <a:gd name="T22" fmla="*/ 2 w 4"/>
                    <a:gd name="T23" fmla="*/ 21 h 34"/>
                    <a:gd name="T24" fmla="*/ 2 w 4"/>
                    <a:gd name="T25" fmla="*/ 14 h 34"/>
                    <a:gd name="T26" fmla="*/ 2 w 4"/>
                    <a:gd name="T27" fmla="*/ 10 h 34"/>
                    <a:gd name="T28" fmla="*/ 2 w 4"/>
                    <a:gd name="T29" fmla="*/ 7 h 34"/>
                    <a:gd name="T30" fmla="*/ 1 w 4"/>
                    <a:gd name="T31" fmla="*/ 4 h 34"/>
                    <a:gd name="T32" fmla="*/ 0 w 4"/>
                    <a:gd name="T33" fmla="*/ 2 h 34"/>
                    <a:gd name="T34" fmla="*/ 2 w 4"/>
                    <a:gd name="T35" fmla="*/ 0 h 3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 h="34">
                      <a:moveTo>
                        <a:pt x="2" y="0"/>
                      </a:moveTo>
                      <a:lnTo>
                        <a:pt x="2" y="1"/>
                      </a:lnTo>
                      <a:lnTo>
                        <a:pt x="3" y="3"/>
                      </a:lnTo>
                      <a:lnTo>
                        <a:pt x="3" y="7"/>
                      </a:lnTo>
                      <a:lnTo>
                        <a:pt x="4" y="13"/>
                      </a:lnTo>
                      <a:lnTo>
                        <a:pt x="4" y="17"/>
                      </a:lnTo>
                      <a:lnTo>
                        <a:pt x="3" y="22"/>
                      </a:lnTo>
                      <a:lnTo>
                        <a:pt x="2" y="27"/>
                      </a:lnTo>
                      <a:lnTo>
                        <a:pt x="1" y="34"/>
                      </a:lnTo>
                      <a:lnTo>
                        <a:pt x="2" y="32"/>
                      </a:lnTo>
                      <a:lnTo>
                        <a:pt x="2" y="27"/>
                      </a:lnTo>
                      <a:lnTo>
                        <a:pt x="2" y="21"/>
                      </a:lnTo>
                      <a:lnTo>
                        <a:pt x="2" y="14"/>
                      </a:lnTo>
                      <a:lnTo>
                        <a:pt x="2" y="10"/>
                      </a:lnTo>
                      <a:lnTo>
                        <a:pt x="2" y="7"/>
                      </a:lnTo>
                      <a:lnTo>
                        <a:pt x="1"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49" name="Freeform 2150">
                  <a:extLst>
                    <a:ext uri="{FF2B5EF4-FFF2-40B4-BE49-F238E27FC236}">
                      <a16:creationId xmlns:a16="http://schemas.microsoft.com/office/drawing/2014/main" id="{DA893010-81CB-49DD-B266-0252CDB0B3C7}"/>
                    </a:ext>
                  </a:extLst>
                </p:cNvPr>
                <p:cNvSpPr>
                  <a:spLocks/>
                </p:cNvSpPr>
                <p:nvPr/>
              </p:nvSpPr>
              <p:spPr bwMode="auto">
                <a:xfrm>
                  <a:off x="1302" y="244"/>
                  <a:ext cx="9" cy="25"/>
                </a:xfrm>
                <a:custGeom>
                  <a:avLst/>
                  <a:gdLst>
                    <a:gd name="T0" fmla="*/ 9 w 9"/>
                    <a:gd name="T1" fmla="*/ 0 h 25"/>
                    <a:gd name="T2" fmla="*/ 9 w 9"/>
                    <a:gd name="T3" fmla="*/ 1 h 25"/>
                    <a:gd name="T4" fmla="*/ 8 w 9"/>
                    <a:gd name="T5" fmla="*/ 3 h 25"/>
                    <a:gd name="T6" fmla="*/ 8 w 9"/>
                    <a:gd name="T7" fmla="*/ 6 h 25"/>
                    <a:gd name="T8" fmla="*/ 7 w 9"/>
                    <a:gd name="T9" fmla="*/ 10 h 25"/>
                    <a:gd name="T10" fmla="*/ 6 w 9"/>
                    <a:gd name="T11" fmla="*/ 14 h 25"/>
                    <a:gd name="T12" fmla="*/ 5 w 9"/>
                    <a:gd name="T13" fmla="*/ 18 h 25"/>
                    <a:gd name="T14" fmla="*/ 3 w 9"/>
                    <a:gd name="T15" fmla="*/ 22 h 25"/>
                    <a:gd name="T16" fmla="*/ 0 w 9"/>
                    <a:gd name="T17" fmla="*/ 25 h 25"/>
                    <a:gd name="T18" fmla="*/ 1 w 9"/>
                    <a:gd name="T19" fmla="*/ 24 h 25"/>
                    <a:gd name="T20" fmla="*/ 2 w 9"/>
                    <a:gd name="T21" fmla="*/ 24 h 25"/>
                    <a:gd name="T22" fmla="*/ 3 w 9"/>
                    <a:gd name="T23" fmla="*/ 22 h 25"/>
                    <a:gd name="T24" fmla="*/ 5 w 9"/>
                    <a:gd name="T25" fmla="*/ 20 h 25"/>
                    <a:gd name="T26" fmla="*/ 7 w 9"/>
                    <a:gd name="T27" fmla="*/ 17 h 25"/>
                    <a:gd name="T28" fmla="*/ 8 w 9"/>
                    <a:gd name="T29" fmla="*/ 12 h 25"/>
                    <a:gd name="T30" fmla="*/ 9 w 9"/>
                    <a:gd name="T31" fmla="*/ 7 h 25"/>
                    <a:gd name="T32" fmla="*/ 9 w 9"/>
                    <a:gd name="T33" fmla="*/ 0 h 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9" h="25">
                      <a:moveTo>
                        <a:pt x="9" y="0"/>
                      </a:moveTo>
                      <a:lnTo>
                        <a:pt x="9" y="1"/>
                      </a:lnTo>
                      <a:lnTo>
                        <a:pt x="8" y="3"/>
                      </a:lnTo>
                      <a:lnTo>
                        <a:pt x="8" y="6"/>
                      </a:lnTo>
                      <a:lnTo>
                        <a:pt x="7" y="10"/>
                      </a:lnTo>
                      <a:lnTo>
                        <a:pt x="6" y="14"/>
                      </a:lnTo>
                      <a:lnTo>
                        <a:pt x="5" y="18"/>
                      </a:lnTo>
                      <a:lnTo>
                        <a:pt x="3" y="22"/>
                      </a:lnTo>
                      <a:lnTo>
                        <a:pt x="0" y="25"/>
                      </a:lnTo>
                      <a:lnTo>
                        <a:pt x="1" y="24"/>
                      </a:lnTo>
                      <a:lnTo>
                        <a:pt x="2" y="24"/>
                      </a:lnTo>
                      <a:lnTo>
                        <a:pt x="3" y="22"/>
                      </a:lnTo>
                      <a:lnTo>
                        <a:pt x="5" y="20"/>
                      </a:lnTo>
                      <a:lnTo>
                        <a:pt x="7" y="17"/>
                      </a:lnTo>
                      <a:lnTo>
                        <a:pt x="8" y="12"/>
                      </a:lnTo>
                      <a:lnTo>
                        <a:pt x="9" y="7"/>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50" name="Freeform 2151">
                  <a:extLst>
                    <a:ext uri="{FF2B5EF4-FFF2-40B4-BE49-F238E27FC236}">
                      <a16:creationId xmlns:a16="http://schemas.microsoft.com/office/drawing/2014/main" id="{6E3F9EB1-BBF0-4B22-B96B-D6B8C3F496DD}"/>
                    </a:ext>
                  </a:extLst>
                </p:cNvPr>
                <p:cNvSpPr>
                  <a:spLocks/>
                </p:cNvSpPr>
                <p:nvPr/>
              </p:nvSpPr>
              <p:spPr bwMode="auto">
                <a:xfrm>
                  <a:off x="1295" y="247"/>
                  <a:ext cx="11" cy="12"/>
                </a:xfrm>
                <a:custGeom>
                  <a:avLst/>
                  <a:gdLst>
                    <a:gd name="T0" fmla="*/ 11 w 11"/>
                    <a:gd name="T1" fmla="*/ 0 h 12"/>
                    <a:gd name="T2" fmla="*/ 11 w 11"/>
                    <a:gd name="T3" fmla="*/ 1 h 12"/>
                    <a:gd name="T4" fmla="*/ 11 w 11"/>
                    <a:gd name="T5" fmla="*/ 2 h 12"/>
                    <a:gd name="T6" fmla="*/ 10 w 11"/>
                    <a:gd name="T7" fmla="*/ 3 h 12"/>
                    <a:gd name="T8" fmla="*/ 9 w 11"/>
                    <a:gd name="T9" fmla="*/ 5 h 12"/>
                    <a:gd name="T10" fmla="*/ 8 w 11"/>
                    <a:gd name="T11" fmla="*/ 6 h 12"/>
                    <a:gd name="T12" fmla="*/ 6 w 11"/>
                    <a:gd name="T13" fmla="*/ 8 h 12"/>
                    <a:gd name="T14" fmla="*/ 3 w 11"/>
                    <a:gd name="T15" fmla="*/ 10 h 12"/>
                    <a:gd name="T16" fmla="*/ 0 w 11"/>
                    <a:gd name="T17" fmla="*/ 12 h 12"/>
                    <a:gd name="T18" fmla="*/ 0 w 11"/>
                    <a:gd name="T19" fmla="*/ 12 h 12"/>
                    <a:gd name="T20" fmla="*/ 1 w 11"/>
                    <a:gd name="T21" fmla="*/ 12 h 12"/>
                    <a:gd name="T22" fmla="*/ 2 w 11"/>
                    <a:gd name="T23" fmla="*/ 12 h 12"/>
                    <a:gd name="T24" fmla="*/ 4 w 11"/>
                    <a:gd name="T25" fmla="*/ 11 h 12"/>
                    <a:gd name="T26" fmla="*/ 6 w 11"/>
                    <a:gd name="T27" fmla="*/ 10 h 12"/>
                    <a:gd name="T28" fmla="*/ 8 w 11"/>
                    <a:gd name="T29" fmla="*/ 8 h 12"/>
                    <a:gd name="T30" fmla="*/ 10 w 11"/>
                    <a:gd name="T31" fmla="*/ 4 h 12"/>
                    <a:gd name="T32" fmla="*/ 11 w 11"/>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 h="12">
                      <a:moveTo>
                        <a:pt x="11" y="0"/>
                      </a:moveTo>
                      <a:lnTo>
                        <a:pt x="11" y="1"/>
                      </a:lnTo>
                      <a:lnTo>
                        <a:pt x="11" y="2"/>
                      </a:lnTo>
                      <a:lnTo>
                        <a:pt x="10" y="3"/>
                      </a:lnTo>
                      <a:lnTo>
                        <a:pt x="9" y="5"/>
                      </a:lnTo>
                      <a:lnTo>
                        <a:pt x="8" y="6"/>
                      </a:lnTo>
                      <a:lnTo>
                        <a:pt x="6" y="8"/>
                      </a:lnTo>
                      <a:lnTo>
                        <a:pt x="3" y="10"/>
                      </a:lnTo>
                      <a:lnTo>
                        <a:pt x="0" y="12"/>
                      </a:lnTo>
                      <a:lnTo>
                        <a:pt x="1" y="12"/>
                      </a:lnTo>
                      <a:lnTo>
                        <a:pt x="2" y="12"/>
                      </a:lnTo>
                      <a:lnTo>
                        <a:pt x="4" y="11"/>
                      </a:lnTo>
                      <a:lnTo>
                        <a:pt x="6" y="10"/>
                      </a:lnTo>
                      <a:lnTo>
                        <a:pt x="8" y="8"/>
                      </a:lnTo>
                      <a:lnTo>
                        <a:pt x="10" y="4"/>
                      </a:ln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51" name="Freeform 2152">
                  <a:extLst>
                    <a:ext uri="{FF2B5EF4-FFF2-40B4-BE49-F238E27FC236}">
                      <a16:creationId xmlns:a16="http://schemas.microsoft.com/office/drawing/2014/main" id="{B7B6D498-9FD4-4C5B-8680-FF1A1BCEAAB0}"/>
                    </a:ext>
                  </a:extLst>
                </p:cNvPr>
                <p:cNvSpPr>
                  <a:spLocks/>
                </p:cNvSpPr>
                <p:nvPr/>
              </p:nvSpPr>
              <p:spPr bwMode="auto">
                <a:xfrm>
                  <a:off x="1292" y="216"/>
                  <a:ext cx="7" cy="6"/>
                </a:xfrm>
                <a:custGeom>
                  <a:avLst/>
                  <a:gdLst>
                    <a:gd name="T0" fmla="*/ 0 w 7"/>
                    <a:gd name="T1" fmla="*/ 3 h 6"/>
                    <a:gd name="T2" fmla="*/ 1 w 7"/>
                    <a:gd name="T3" fmla="*/ 5 h 6"/>
                    <a:gd name="T4" fmla="*/ 1 w 7"/>
                    <a:gd name="T5" fmla="*/ 6 h 6"/>
                    <a:gd name="T6" fmla="*/ 2 w 7"/>
                    <a:gd name="T7" fmla="*/ 6 h 6"/>
                    <a:gd name="T8" fmla="*/ 4 w 7"/>
                    <a:gd name="T9" fmla="*/ 6 h 6"/>
                    <a:gd name="T10" fmla="*/ 5 w 7"/>
                    <a:gd name="T11" fmla="*/ 6 h 6"/>
                    <a:gd name="T12" fmla="*/ 6 w 7"/>
                    <a:gd name="T13" fmla="*/ 6 h 6"/>
                    <a:gd name="T14" fmla="*/ 7 w 7"/>
                    <a:gd name="T15" fmla="*/ 5 h 6"/>
                    <a:gd name="T16" fmla="*/ 7 w 7"/>
                    <a:gd name="T17" fmla="*/ 3 h 6"/>
                    <a:gd name="T18" fmla="*/ 7 w 7"/>
                    <a:gd name="T19" fmla="*/ 2 h 6"/>
                    <a:gd name="T20" fmla="*/ 6 w 7"/>
                    <a:gd name="T21" fmla="*/ 1 h 6"/>
                    <a:gd name="T22" fmla="*/ 5 w 7"/>
                    <a:gd name="T23" fmla="*/ 0 h 6"/>
                    <a:gd name="T24" fmla="*/ 4 w 7"/>
                    <a:gd name="T25" fmla="*/ 0 h 6"/>
                    <a:gd name="T26" fmla="*/ 2 w 7"/>
                    <a:gd name="T27" fmla="*/ 0 h 6"/>
                    <a:gd name="T28" fmla="*/ 1 w 7"/>
                    <a:gd name="T29" fmla="*/ 1 h 6"/>
                    <a:gd name="T30" fmla="*/ 1 w 7"/>
                    <a:gd name="T31" fmla="*/ 2 h 6"/>
                    <a:gd name="T32" fmla="*/ 0 w 7"/>
                    <a:gd name="T33" fmla="*/ 3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 h="6">
                      <a:moveTo>
                        <a:pt x="0" y="3"/>
                      </a:moveTo>
                      <a:lnTo>
                        <a:pt x="1" y="5"/>
                      </a:lnTo>
                      <a:lnTo>
                        <a:pt x="1" y="6"/>
                      </a:lnTo>
                      <a:lnTo>
                        <a:pt x="2" y="6"/>
                      </a:lnTo>
                      <a:lnTo>
                        <a:pt x="4" y="6"/>
                      </a:lnTo>
                      <a:lnTo>
                        <a:pt x="5" y="6"/>
                      </a:lnTo>
                      <a:lnTo>
                        <a:pt x="6" y="6"/>
                      </a:lnTo>
                      <a:lnTo>
                        <a:pt x="7" y="5"/>
                      </a:lnTo>
                      <a:lnTo>
                        <a:pt x="7" y="3"/>
                      </a:lnTo>
                      <a:lnTo>
                        <a:pt x="7" y="2"/>
                      </a:lnTo>
                      <a:lnTo>
                        <a:pt x="6" y="1"/>
                      </a:lnTo>
                      <a:lnTo>
                        <a:pt x="5" y="0"/>
                      </a:lnTo>
                      <a:lnTo>
                        <a:pt x="4" y="0"/>
                      </a:lnTo>
                      <a:lnTo>
                        <a:pt x="2" y="0"/>
                      </a:lnTo>
                      <a:lnTo>
                        <a:pt x="1" y="1"/>
                      </a:lnTo>
                      <a:lnTo>
                        <a:pt x="1" y="2"/>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52" name="Freeform 2153">
                  <a:extLst>
                    <a:ext uri="{FF2B5EF4-FFF2-40B4-BE49-F238E27FC236}">
                      <a16:creationId xmlns:a16="http://schemas.microsoft.com/office/drawing/2014/main" id="{87E23F0B-B728-4060-9CB4-7F39F4178A16}"/>
                    </a:ext>
                  </a:extLst>
                </p:cNvPr>
                <p:cNvSpPr>
                  <a:spLocks/>
                </p:cNvSpPr>
                <p:nvPr/>
              </p:nvSpPr>
              <p:spPr bwMode="auto">
                <a:xfrm>
                  <a:off x="1284" y="200"/>
                  <a:ext cx="32" cy="21"/>
                </a:xfrm>
                <a:custGeom>
                  <a:avLst/>
                  <a:gdLst>
                    <a:gd name="T0" fmla="*/ 32 w 32"/>
                    <a:gd name="T1" fmla="*/ 20 h 21"/>
                    <a:gd name="T2" fmla="*/ 27 w 32"/>
                    <a:gd name="T3" fmla="*/ 21 h 21"/>
                    <a:gd name="T4" fmla="*/ 27 w 32"/>
                    <a:gd name="T5" fmla="*/ 21 h 21"/>
                    <a:gd name="T6" fmla="*/ 27 w 32"/>
                    <a:gd name="T7" fmla="*/ 20 h 21"/>
                    <a:gd name="T8" fmla="*/ 26 w 32"/>
                    <a:gd name="T9" fmla="*/ 19 h 21"/>
                    <a:gd name="T10" fmla="*/ 26 w 32"/>
                    <a:gd name="T11" fmla="*/ 18 h 21"/>
                    <a:gd name="T12" fmla="*/ 25 w 32"/>
                    <a:gd name="T13" fmla="*/ 17 h 21"/>
                    <a:gd name="T14" fmla="*/ 23 w 32"/>
                    <a:gd name="T15" fmla="*/ 15 h 21"/>
                    <a:gd name="T16" fmla="*/ 22 w 32"/>
                    <a:gd name="T17" fmla="*/ 13 h 21"/>
                    <a:gd name="T18" fmla="*/ 20 w 32"/>
                    <a:gd name="T19" fmla="*/ 11 h 21"/>
                    <a:gd name="T20" fmla="*/ 19 w 32"/>
                    <a:gd name="T21" fmla="*/ 9 h 21"/>
                    <a:gd name="T22" fmla="*/ 17 w 32"/>
                    <a:gd name="T23" fmla="*/ 8 h 21"/>
                    <a:gd name="T24" fmla="*/ 15 w 32"/>
                    <a:gd name="T25" fmla="*/ 6 h 21"/>
                    <a:gd name="T26" fmla="*/ 12 w 32"/>
                    <a:gd name="T27" fmla="*/ 4 h 21"/>
                    <a:gd name="T28" fmla="*/ 10 w 32"/>
                    <a:gd name="T29" fmla="*/ 3 h 21"/>
                    <a:gd name="T30" fmla="*/ 7 w 32"/>
                    <a:gd name="T31" fmla="*/ 2 h 21"/>
                    <a:gd name="T32" fmla="*/ 4 w 32"/>
                    <a:gd name="T33" fmla="*/ 1 h 21"/>
                    <a:gd name="T34" fmla="*/ 0 w 32"/>
                    <a:gd name="T35" fmla="*/ 0 h 21"/>
                    <a:gd name="T36" fmla="*/ 1 w 32"/>
                    <a:gd name="T37" fmla="*/ 0 h 21"/>
                    <a:gd name="T38" fmla="*/ 1 w 32"/>
                    <a:gd name="T39" fmla="*/ 0 h 21"/>
                    <a:gd name="T40" fmla="*/ 2 w 32"/>
                    <a:gd name="T41" fmla="*/ 0 h 21"/>
                    <a:gd name="T42" fmla="*/ 3 w 32"/>
                    <a:gd name="T43" fmla="*/ 0 h 21"/>
                    <a:gd name="T44" fmla="*/ 5 w 32"/>
                    <a:gd name="T45" fmla="*/ 0 h 21"/>
                    <a:gd name="T46" fmla="*/ 6 w 32"/>
                    <a:gd name="T47" fmla="*/ 1 h 21"/>
                    <a:gd name="T48" fmla="*/ 8 w 32"/>
                    <a:gd name="T49" fmla="*/ 1 h 21"/>
                    <a:gd name="T50" fmla="*/ 11 w 32"/>
                    <a:gd name="T51" fmla="*/ 2 h 21"/>
                    <a:gd name="T52" fmla="*/ 13 w 32"/>
                    <a:gd name="T53" fmla="*/ 3 h 21"/>
                    <a:gd name="T54" fmla="*/ 15 w 32"/>
                    <a:gd name="T55" fmla="*/ 4 h 21"/>
                    <a:gd name="T56" fmla="*/ 18 w 32"/>
                    <a:gd name="T57" fmla="*/ 5 h 21"/>
                    <a:gd name="T58" fmla="*/ 20 w 32"/>
                    <a:gd name="T59" fmla="*/ 7 h 21"/>
                    <a:gd name="T60" fmla="*/ 23 w 32"/>
                    <a:gd name="T61" fmla="*/ 10 h 21"/>
                    <a:gd name="T62" fmla="*/ 26 w 32"/>
                    <a:gd name="T63" fmla="*/ 12 h 21"/>
                    <a:gd name="T64" fmla="*/ 29 w 32"/>
                    <a:gd name="T65" fmla="*/ 16 h 21"/>
                    <a:gd name="T66" fmla="*/ 32 w 32"/>
                    <a:gd name="T67" fmla="*/ 20 h 2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2" h="21">
                      <a:moveTo>
                        <a:pt x="32" y="20"/>
                      </a:moveTo>
                      <a:lnTo>
                        <a:pt x="27" y="21"/>
                      </a:lnTo>
                      <a:lnTo>
                        <a:pt x="27" y="20"/>
                      </a:lnTo>
                      <a:lnTo>
                        <a:pt x="26" y="19"/>
                      </a:lnTo>
                      <a:lnTo>
                        <a:pt x="26" y="18"/>
                      </a:lnTo>
                      <a:lnTo>
                        <a:pt x="25" y="17"/>
                      </a:lnTo>
                      <a:lnTo>
                        <a:pt x="23" y="15"/>
                      </a:lnTo>
                      <a:lnTo>
                        <a:pt x="22" y="13"/>
                      </a:lnTo>
                      <a:lnTo>
                        <a:pt x="20" y="11"/>
                      </a:lnTo>
                      <a:lnTo>
                        <a:pt x="19" y="9"/>
                      </a:lnTo>
                      <a:lnTo>
                        <a:pt x="17" y="8"/>
                      </a:lnTo>
                      <a:lnTo>
                        <a:pt x="15" y="6"/>
                      </a:lnTo>
                      <a:lnTo>
                        <a:pt x="12" y="4"/>
                      </a:lnTo>
                      <a:lnTo>
                        <a:pt x="10" y="3"/>
                      </a:lnTo>
                      <a:lnTo>
                        <a:pt x="7" y="2"/>
                      </a:lnTo>
                      <a:lnTo>
                        <a:pt x="4" y="1"/>
                      </a:lnTo>
                      <a:lnTo>
                        <a:pt x="0" y="0"/>
                      </a:lnTo>
                      <a:lnTo>
                        <a:pt x="1" y="0"/>
                      </a:lnTo>
                      <a:lnTo>
                        <a:pt x="2" y="0"/>
                      </a:lnTo>
                      <a:lnTo>
                        <a:pt x="3" y="0"/>
                      </a:lnTo>
                      <a:lnTo>
                        <a:pt x="5" y="0"/>
                      </a:lnTo>
                      <a:lnTo>
                        <a:pt x="6" y="1"/>
                      </a:lnTo>
                      <a:lnTo>
                        <a:pt x="8" y="1"/>
                      </a:lnTo>
                      <a:lnTo>
                        <a:pt x="11" y="2"/>
                      </a:lnTo>
                      <a:lnTo>
                        <a:pt x="13" y="3"/>
                      </a:lnTo>
                      <a:lnTo>
                        <a:pt x="15" y="4"/>
                      </a:lnTo>
                      <a:lnTo>
                        <a:pt x="18" y="5"/>
                      </a:lnTo>
                      <a:lnTo>
                        <a:pt x="20" y="7"/>
                      </a:lnTo>
                      <a:lnTo>
                        <a:pt x="23" y="10"/>
                      </a:lnTo>
                      <a:lnTo>
                        <a:pt x="26" y="12"/>
                      </a:lnTo>
                      <a:lnTo>
                        <a:pt x="29" y="16"/>
                      </a:lnTo>
                      <a:lnTo>
                        <a:pt x="3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53" name="Freeform 2154">
                  <a:extLst>
                    <a:ext uri="{FF2B5EF4-FFF2-40B4-BE49-F238E27FC236}">
                      <a16:creationId xmlns:a16="http://schemas.microsoft.com/office/drawing/2014/main" id="{BB54E0AD-5000-49C0-945F-000C7A87271F}"/>
                    </a:ext>
                  </a:extLst>
                </p:cNvPr>
                <p:cNvSpPr>
                  <a:spLocks/>
                </p:cNvSpPr>
                <p:nvPr/>
              </p:nvSpPr>
              <p:spPr bwMode="auto">
                <a:xfrm>
                  <a:off x="1146" y="170"/>
                  <a:ext cx="133" cy="77"/>
                </a:xfrm>
                <a:custGeom>
                  <a:avLst/>
                  <a:gdLst>
                    <a:gd name="T0" fmla="*/ 133 w 133"/>
                    <a:gd name="T1" fmla="*/ 23 h 77"/>
                    <a:gd name="T2" fmla="*/ 130 w 133"/>
                    <a:gd name="T3" fmla="*/ 20 h 77"/>
                    <a:gd name="T4" fmla="*/ 125 w 133"/>
                    <a:gd name="T5" fmla="*/ 17 h 77"/>
                    <a:gd name="T6" fmla="*/ 118 w 133"/>
                    <a:gd name="T7" fmla="*/ 16 h 77"/>
                    <a:gd name="T8" fmla="*/ 110 w 133"/>
                    <a:gd name="T9" fmla="*/ 17 h 77"/>
                    <a:gd name="T10" fmla="*/ 105 w 133"/>
                    <a:gd name="T11" fmla="*/ 16 h 77"/>
                    <a:gd name="T12" fmla="*/ 101 w 133"/>
                    <a:gd name="T13" fmla="*/ 14 h 77"/>
                    <a:gd name="T14" fmla="*/ 97 w 133"/>
                    <a:gd name="T15" fmla="*/ 11 h 77"/>
                    <a:gd name="T16" fmla="*/ 93 w 133"/>
                    <a:gd name="T17" fmla="*/ 8 h 77"/>
                    <a:gd name="T18" fmla="*/ 88 w 133"/>
                    <a:gd name="T19" fmla="*/ 4 h 77"/>
                    <a:gd name="T20" fmla="*/ 82 w 133"/>
                    <a:gd name="T21" fmla="*/ 1 h 77"/>
                    <a:gd name="T22" fmla="*/ 73 w 133"/>
                    <a:gd name="T23" fmla="*/ 0 h 77"/>
                    <a:gd name="T24" fmla="*/ 67 w 133"/>
                    <a:gd name="T25" fmla="*/ 0 h 77"/>
                    <a:gd name="T26" fmla="*/ 63 w 133"/>
                    <a:gd name="T27" fmla="*/ 0 h 77"/>
                    <a:gd name="T28" fmla="*/ 59 w 133"/>
                    <a:gd name="T29" fmla="*/ 0 h 77"/>
                    <a:gd name="T30" fmla="*/ 56 w 133"/>
                    <a:gd name="T31" fmla="*/ 1 h 77"/>
                    <a:gd name="T32" fmla="*/ 45 w 133"/>
                    <a:gd name="T33" fmla="*/ 4 h 77"/>
                    <a:gd name="T34" fmla="*/ 31 w 133"/>
                    <a:gd name="T35" fmla="*/ 11 h 77"/>
                    <a:gd name="T36" fmla="*/ 21 w 133"/>
                    <a:gd name="T37" fmla="*/ 21 h 77"/>
                    <a:gd name="T38" fmla="*/ 13 w 133"/>
                    <a:gd name="T39" fmla="*/ 33 h 77"/>
                    <a:gd name="T40" fmla="*/ 7 w 133"/>
                    <a:gd name="T41" fmla="*/ 45 h 77"/>
                    <a:gd name="T42" fmla="*/ 3 w 133"/>
                    <a:gd name="T43" fmla="*/ 57 h 77"/>
                    <a:gd name="T44" fmla="*/ 1 w 133"/>
                    <a:gd name="T45" fmla="*/ 67 h 77"/>
                    <a:gd name="T46" fmla="*/ 0 w 133"/>
                    <a:gd name="T47" fmla="*/ 74 h 77"/>
                    <a:gd name="T48" fmla="*/ 0 w 133"/>
                    <a:gd name="T49" fmla="*/ 76 h 77"/>
                    <a:gd name="T50" fmla="*/ 1 w 133"/>
                    <a:gd name="T51" fmla="*/ 71 h 77"/>
                    <a:gd name="T52" fmla="*/ 4 w 133"/>
                    <a:gd name="T53" fmla="*/ 63 h 77"/>
                    <a:gd name="T54" fmla="*/ 8 w 133"/>
                    <a:gd name="T55" fmla="*/ 53 h 77"/>
                    <a:gd name="T56" fmla="*/ 13 w 133"/>
                    <a:gd name="T57" fmla="*/ 42 h 77"/>
                    <a:gd name="T58" fmla="*/ 21 w 133"/>
                    <a:gd name="T59" fmla="*/ 31 h 77"/>
                    <a:gd name="T60" fmla="*/ 32 w 133"/>
                    <a:gd name="T61" fmla="*/ 21 h 77"/>
                    <a:gd name="T62" fmla="*/ 45 w 133"/>
                    <a:gd name="T63" fmla="*/ 13 h 77"/>
                    <a:gd name="T64" fmla="*/ 55 w 133"/>
                    <a:gd name="T65" fmla="*/ 10 h 77"/>
                    <a:gd name="T66" fmla="*/ 59 w 133"/>
                    <a:gd name="T67" fmla="*/ 10 h 77"/>
                    <a:gd name="T68" fmla="*/ 62 w 133"/>
                    <a:gd name="T69" fmla="*/ 9 h 77"/>
                    <a:gd name="T70" fmla="*/ 66 w 133"/>
                    <a:gd name="T71" fmla="*/ 9 h 77"/>
                    <a:gd name="T72" fmla="*/ 68 w 133"/>
                    <a:gd name="T73" fmla="*/ 9 h 77"/>
                    <a:gd name="T74" fmla="*/ 70 w 133"/>
                    <a:gd name="T75" fmla="*/ 9 h 77"/>
                    <a:gd name="T76" fmla="*/ 74 w 133"/>
                    <a:gd name="T77" fmla="*/ 9 h 77"/>
                    <a:gd name="T78" fmla="*/ 81 w 133"/>
                    <a:gd name="T79" fmla="*/ 11 h 77"/>
                    <a:gd name="T80" fmla="*/ 87 w 133"/>
                    <a:gd name="T81" fmla="*/ 13 h 77"/>
                    <a:gd name="T82" fmla="*/ 92 w 133"/>
                    <a:gd name="T83" fmla="*/ 16 h 77"/>
                    <a:gd name="T84" fmla="*/ 96 w 133"/>
                    <a:gd name="T85" fmla="*/ 19 h 77"/>
                    <a:gd name="T86" fmla="*/ 99 w 133"/>
                    <a:gd name="T87" fmla="*/ 21 h 77"/>
                    <a:gd name="T88" fmla="*/ 103 w 133"/>
                    <a:gd name="T89" fmla="*/ 23 h 77"/>
                    <a:gd name="T90" fmla="*/ 107 w 133"/>
                    <a:gd name="T91" fmla="*/ 23 h 77"/>
                    <a:gd name="T92" fmla="*/ 110 w 133"/>
                    <a:gd name="T93" fmla="*/ 22 h 77"/>
                    <a:gd name="T94" fmla="*/ 113 w 133"/>
                    <a:gd name="T95" fmla="*/ 21 h 77"/>
                    <a:gd name="T96" fmla="*/ 116 w 133"/>
                    <a:gd name="T97" fmla="*/ 20 h 77"/>
                    <a:gd name="T98" fmla="*/ 118 w 133"/>
                    <a:gd name="T99" fmla="*/ 20 h 77"/>
                    <a:gd name="T100" fmla="*/ 121 w 133"/>
                    <a:gd name="T101" fmla="*/ 20 h 77"/>
                    <a:gd name="T102" fmla="*/ 124 w 133"/>
                    <a:gd name="T103" fmla="*/ 21 h 77"/>
                    <a:gd name="T104" fmla="*/ 128 w 133"/>
                    <a:gd name="T105" fmla="*/ 21 h 77"/>
                    <a:gd name="T106" fmla="*/ 131 w 133"/>
                    <a:gd name="T107" fmla="*/ 23 h 7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33" h="77">
                      <a:moveTo>
                        <a:pt x="133" y="23"/>
                      </a:moveTo>
                      <a:lnTo>
                        <a:pt x="133" y="23"/>
                      </a:lnTo>
                      <a:lnTo>
                        <a:pt x="132" y="22"/>
                      </a:lnTo>
                      <a:lnTo>
                        <a:pt x="130" y="20"/>
                      </a:lnTo>
                      <a:lnTo>
                        <a:pt x="128" y="19"/>
                      </a:lnTo>
                      <a:lnTo>
                        <a:pt x="125" y="17"/>
                      </a:lnTo>
                      <a:lnTo>
                        <a:pt x="121" y="16"/>
                      </a:lnTo>
                      <a:lnTo>
                        <a:pt x="118" y="16"/>
                      </a:lnTo>
                      <a:lnTo>
                        <a:pt x="113" y="17"/>
                      </a:lnTo>
                      <a:lnTo>
                        <a:pt x="110" y="17"/>
                      </a:lnTo>
                      <a:lnTo>
                        <a:pt x="108" y="17"/>
                      </a:lnTo>
                      <a:lnTo>
                        <a:pt x="105" y="16"/>
                      </a:lnTo>
                      <a:lnTo>
                        <a:pt x="103" y="15"/>
                      </a:lnTo>
                      <a:lnTo>
                        <a:pt x="101" y="14"/>
                      </a:lnTo>
                      <a:lnTo>
                        <a:pt x="99" y="13"/>
                      </a:lnTo>
                      <a:lnTo>
                        <a:pt x="97" y="11"/>
                      </a:lnTo>
                      <a:lnTo>
                        <a:pt x="95" y="9"/>
                      </a:lnTo>
                      <a:lnTo>
                        <a:pt x="93" y="8"/>
                      </a:lnTo>
                      <a:lnTo>
                        <a:pt x="91" y="6"/>
                      </a:lnTo>
                      <a:lnTo>
                        <a:pt x="88" y="4"/>
                      </a:lnTo>
                      <a:lnTo>
                        <a:pt x="85" y="3"/>
                      </a:lnTo>
                      <a:lnTo>
                        <a:pt x="82" y="1"/>
                      </a:lnTo>
                      <a:lnTo>
                        <a:pt x="78" y="0"/>
                      </a:lnTo>
                      <a:lnTo>
                        <a:pt x="73" y="0"/>
                      </a:lnTo>
                      <a:lnTo>
                        <a:pt x="68" y="0"/>
                      </a:lnTo>
                      <a:lnTo>
                        <a:pt x="67" y="0"/>
                      </a:lnTo>
                      <a:lnTo>
                        <a:pt x="65" y="0"/>
                      </a:lnTo>
                      <a:lnTo>
                        <a:pt x="63" y="0"/>
                      </a:lnTo>
                      <a:lnTo>
                        <a:pt x="61" y="0"/>
                      </a:lnTo>
                      <a:lnTo>
                        <a:pt x="59" y="0"/>
                      </a:lnTo>
                      <a:lnTo>
                        <a:pt x="58" y="1"/>
                      </a:lnTo>
                      <a:lnTo>
                        <a:pt x="56" y="1"/>
                      </a:lnTo>
                      <a:lnTo>
                        <a:pt x="54" y="2"/>
                      </a:lnTo>
                      <a:lnTo>
                        <a:pt x="45" y="4"/>
                      </a:lnTo>
                      <a:lnTo>
                        <a:pt x="38" y="7"/>
                      </a:lnTo>
                      <a:lnTo>
                        <a:pt x="31" y="11"/>
                      </a:lnTo>
                      <a:lnTo>
                        <a:pt x="26" y="16"/>
                      </a:lnTo>
                      <a:lnTo>
                        <a:pt x="21" y="21"/>
                      </a:lnTo>
                      <a:lnTo>
                        <a:pt x="16" y="27"/>
                      </a:lnTo>
                      <a:lnTo>
                        <a:pt x="13" y="33"/>
                      </a:lnTo>
                      <a:lnTo>
                        <a:pt x="10" y="39"/>
                      </a:lnTo>
                      <a:lnTo>
                        <a:pt x="7" y="45"/>
                      </a:lnTo>
                      <a:lnTo>
                        <a:pt x="5" y="51"/>
                      </a:lnTo>
                      <a:lnTo>
                        <a:pt x="3" y="57"/>
                      </a:lnTo>
                      <a:lnTo>
                        <a:pt x="2" y="62"/>
                      </a:lnTo>
                      <a:lnTo>
                        <a:pt x="1" y="67"/>
                      </a:lnTo>
                      <a:lnTo>
                        <a:pt x="1" y="71"/>
                      </a:lnTo>
                      <a:lnTo>
                        <a:pt x="0" y="74"/>
                      </a:lnTo>
                      <a:lnTo>
                        <a:pt x="0" y="77"/>
                      </a:lnTo>
                      <a:lnTo>
                        <a:pt x="0" y="76"/>
                      </a:lnTo>
                      <a:lnTo>
                        <a:pt x="1" y="74"/>
                      </a:lnTo>
                      <a:lnTo>
                        <a:pt x="1" y="71"/>
                      </a:lnTo>
                      <a:lnTo>
                        <a:pt x="2" y="68"/>
                      </a:lnTo>
                      <a:lnTo>
                        <a:pt x="4" y="63"/>
                      </a:lnTo>
                      <a:lnTo>
                        <a:pt x="5" y="59"/>
                      </a:lnTo>
                      <a:lnTo>
                        <a:pt x="8" y="53"/>
                      </a:lnTo>
                      <a:lnTo>
                        <a:pt x="10" y="48"/>
                      </a:lnTo>
                      <a:lnTo>
                        <a:pt x="13" y="42"/>
                      </a:lnTo>
                      <a:lnTo>
                        <a:pt x="17" y="36"/>
                      </a:lnTo>
                      <a:lnTo>
                        <a:pt x="21" y="31"/>
                      </a:lnTo>
                      <a:lnTo>
                        <a:pt x="26" y="26"/>
                      </a:lnTo>
                      <a:lnTo>
                        <a:pt x="32" y="21"/>
                      </a:lnTo>
                      <a:lnTo>
                        <a:pt x="38" y="17"/>
                      </a:lnTo>
                      <a:lnTo>
                        <a:pt x="45" y="13"/>
                      </a:lnTo>
                      <a:lnTo>
                        <a:pt x="52" y="11"/>
                      </a:lnTo>
                      <a:lnTo>
                        <a:pt x="55" y="10"/>
                      </a:lnTo>
                      <a:lnTo>
                        <a:pt x="57" y="10"/>
                      </a:lnTo>
                      <a:lnTo>
                        <a:pt x="59" y="10"/>
                      </a:lnTo>
                      <a:lnTo>
                        <a:pt x="61" y="9"/>
                      </a:lnTo>
                      <a:lnTo>
                        <a:pt x="62" y="9"/>
                      </a:lnTo>
                      <a:lnTo>
                        <a:pt x="64" y="9"/>
                      </a:lnTo>
                      <a:lnTo>
                        <a:pt x="66" y="9"/>
                      </a:lnTo>
                      <a:lnTo>
                        <a:pt x="68" y="9"/>
                      </a:lnTo>
                      <a:lnTo>
                        <a:pt x="69" y="9"/>
                      </a:lnTo>
                      <a:lnTo>
                        <a:pt x="70" y="9"/>
                      </a:lnTo>
                      <a:lnTo>
                        <a:pt x="74" y="9"/>
                      </a:lnTo>
                      <a:lnTo>
                        <a:pt x="78" y="10"/>
                      </a:lnTo>
                      <a:lnTo>
                        <a:pt x="81" y="11"/>
                      </a:lnTo>
                      <a:lnTo>
                        <a:pt x="84" y="12"/>
                      </a:lnTo>
                      <a:lnTo>
                        <a:pt x="87" y="13"/>
                      </a:lnTo>
                      <a:lnTo>
                        <a:pt x="89" y="15"/>
                      </a:lnTo>
                      <a:lnTo>
                        <a:pt x="92" y="16"/>
                      </a:lnTo>
                      <a:lnTo>
                        <a:pt x="94" y="17"/>
                      </a:lnTo>
                      <a:lnTo>
                        <a:pt x="96" y="19"/>
                      </a:lnTo>
                      <a:lnTo>
                        <a:pt x="98" y="20"/>
                      </a:lnTo>
                      <a:lnTo>
                        <a:pt x="99" y="21"/>
                      </a:lnTo>
                      <a:lnTo>
                        <a:pt x="101" y="22"/>
                      </a:lnTo>
                      <a:lnTo>
                        <a:pt x="103" y="23"/>
                      </a:lnTo>
                      <a:lnTo>
                        <a:pt x="105" y="23"/>
                      </a:lnTo>
                      <a:lnTo>
                        <a:pt x="107" y="23"/>
                      </a:lnTo>
                      <a:lnTo>
                        <a:pt x="109" y="22"/>
                      </a:lnTo>
                      <a:lnTo>
                        <a:pt x="110" y="22"/>
                      </a:lnTo>
                      <a:lnTo>
                        <a:pt x="112" y="21"/>
                      </a:lnTo>
                      <a:lnTo>
                        <a:pt x="113" y="21"/>
                      </a:lnTo>
                      <a:lnTo>
                        <a:pt x="114" y="21"/>
                      </a:lnTo>
                      <a:lnTo>
                        <a:pt x="116" y="20"/>
                      </a:lnTo>
                      <a:lnTo>
                        <a:pt x="117" y="20"/>
                      </a:lnTo>
                      <a:lnTo>
                        <a:pt x="118" y="20"/>
                      </a:lnTo>
                      <a:lnTo>
                        <a:pt x="120" y="20"/>
                      </a:lnTo>
                      <a:lnTo>
                        <a:pt x="121" y="20"/>
                      </a:lnTo>
                      <a:lnTo>
                        <a:pt x="123" y="20"/>
                      </a:lnTo>
                      <a:lnTo>
                        <a:pt x="124" y="21"/>
                      </a:lnTo>
                      <a:lnTo>
                        <a:pt x="126" y="21"/>
                      </a:lnTo>
                      <a:lnTo>
                        <a:pt x="128" y="21"/>
                      </a:lnTo>
                      <a:lnTo>
                        <a:pt x="129" y="22"/>
                      </a:lnTo>
                      <a:lnTo>
                        <a:pt x="131" y="23"/>
                      </a:lnTo>
                      <a:lnTo>
                        <a:pt x="133"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54" name="Freeform 2155">
                  <a:extLst>
                    <a:ext uri="{FF2B5EF4-FFF2-40B4-BE49-F238E27FC236}">
                      <a16:creationId xmlns:a16="http://schemas.microsoft.com/office/drawing/2014/main" id="{58A5AB50-2CD1-4E28-8CFB-18144A205CC3}"/>
                    </a:ext>
                  </a:extLst>
                </p:cNvPr>
                <p:cNvSpPr>
                  <a:spLocks/>
                </p:cNvSpPr>
                <p:nvPr/>
              </p:nvSpPr>
              <p:spPr bwMode="auto">
                <a:xfrm>
                  <a:off x="1264" y="238"/>
                  <a:ext cx="16" cy="16"/>
                </a:xfrm>
                <a:custGeom>
                  <a:avLst/>
                  <a:gdLst>
                    <a:gd name="T0" fmla="*/ 16 w 16"/>
                    <a:gd name="T1" fmla="*/ 0 h 16"/>
                    <a:gd name="T2" fmla="*/ 16 w 16"/>
                    <a:gd name="T3" fmla="*/ 0 h 16"/>
                    <a:gd name="T4" fmla="*/ 16 w 16"/>
                    <a:gd name="T5" fmla="*/ 1 h 16"/>
                    <a:gd name="T6" fmla="*/ 15 w 16"/>
                    <a:gd name="T7" fmla="*/ 3 h 16"/>
                    <a:gd name="T8" fmla="*/ 14 w 16"/>
                    <a:gd name="T9" fmla="*/ 5 h 16"/>
                    <a:gd name="T10" fmla="*/ 11 w 16"/>
                    <a:gd name="T11" fmla="*/ 7 h 16"/>
                    <a:gd name="T12" fmla="*/ 9 w 16"/>
                    <a:gd name="T13" fmla="*/ 9 h 16"/>
                    <a:gd name="T14" fmla="*/ 5 w 16"/>
                    <a:gd name="T15" fmla="*/ 11 h 16"/>
                    <a:gd name="T16" fmla="*/ 0 w 16"/>
                    <a:gd name="T17" fmla="*/ 12 h 16"/>
                    <a:gd name="T18" fmla="*/ 7 w 16"/>
                    <a:gd name="T19" fmla="*/ 16 h 16"/>
                    <a:gd name="T20" fmla="*/ 8 w 16"/>
                    <a:gd name="T21" fmla="*/ 16 h 16"/>
                    <a:gd name="T22" fmla="*/ 9 w 16"/>
                    <a:gd name="T23" fmla="*/ 15 h 16"/>
                    <a:gd name="T24" fmla="*/ 10 w 16"/>
                    <a:gd name="T25" fmla="*/ 15 h 16"/>
                    <a:gd name="T26" fmla="*/ 12 w 16"/>
                    <a:gd name="T27" fmla="*/ 14 h 16"/>
                    <a:gd name="T28" fmla="*/ 14 w 16"/>
                    <a:gd name="T29" fmla="*/ 12 h 16"/>
                    <a:gd name="T30" fmla="*/ 15 w 16"/>
                    <a:gd name="T31" fmla="*/ 9 h 16"/>
                    <a:gd name="T32" fmla="*/ 16 w 16"/>
                    <a:gd name="T33" fmla="*/ 5 h 16"/>
                    <a:gd name="T34" fmla="*/ 16 w 16"/>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6" h="16">
                      <a:moveTo>
                        <a:pt x="16" y="0"/>
                      </a:moveTo>
                      <a:lnTo>
                        <a:pt x="16" y="0"/>
                      </a:lnTo>
                      <a:lnTo>
                        <a:pt x="16" y="1"/>
                      </a:lnTo>
                      <a:lnTo>
                        <a:pt x="15" y="3"/>
                      </a:lnTo>
                      <a:lnTo>
                        <a:pt x="14" y="5"/>
                      </a:lnTo>
                      <a:lnTo>
                        <a:pt x="11" y="7"/>
                      </a:lnTo>
                      <a:lnTo>
                        <a:pt x="9" y="9"/>
                      </a:lnTo>
                      <a:lnTo>
                        <a:pt x="5" y="11"/>
                      </a:lnTo>
                      <a:lnTo>
                        <a:pt x="0" y="12"/>
                      </a:lnTo>
                      <a:lnTo>
                        <a:pt x="7" y="16"/>
                      </a:lnTo>
                      <a:lnTo>
                        <a:pt x="8" y="16"/>
                      </a:lnTo>
                      <a:lnTo>
                        <a:pt x="9" y="15"/>
                      </a:lnTo>
                      <a:lnTo>
                        <a:pt x="10" y="15"/>
                      </a:lnTo>
                      <a:lnTo>
                        <a:pt x="12" y="14"/>
                      </a:lnTo>
                      <a:lnTo>
                        <a:pt x="14" y="12"/>
                      </a:lnTo>
                      <a:lnTo>
                        <a:pt x="15" y="9"/>
                      </a:lnTo>
                      <a:lnTo>
                        <a:pt x="16" y="5"/>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55" name="Freeform 2156">
                  <a:extLst>
                    <a:ext uri="{FF2B5EF4-FFF2-40B4-BE49-F238E27FC236}">
                      <a16:creationId xmlns:a16="http://schemas.microsoft.com/office/drawing/2014/main" id="{5FE06B9E-0C41-4DC2-8195-8EE74987C011}"/>
                    </a:ext>
                  </a:extLst>
                </p:cNvPr>
                <p:cNvSpPr>
                  <a:spLocks/>
                </p:cNvSpPr>
                <p:nvPr/>
              </p:nvSpPr>
              <p:spPr bwMode="auto">
                <a:xfrm>
                  <a:off x="1213" y="259"/>
                  <a:ext cx="35" cy="12"/>
                </a:xfrm>
                <a:custGeom>
                  <a:avLst/>
                  <a:gdLst>
                    <a:gd name="T0" fmla="*/ 34 w 35"/>
                    <a:gd name="T1" fmla="*/ 2 h 12"/>
                    <a:gd name="T2" fmla="*/ 34 w 35"/>
                    <a:gd name="T3" fmla="*/ 3 h 12"/>
                    <a:gd name="T4" fmla="*/ 33 w 35"/>
                    <a:gd name="T5" fmla="*/ 3 h 12"/>
                    <a:gd name="T6" fmla="*/ 33 w 35"/>
                    <a:gd name="T7" fmla="*/ 3 h 12"/>
                    <a:gd name="T8" fmla="*/ 32 w 35"/>
                    <a:gd name="T9" fmla="*/ 4 h 12"/>
                    <a:gd name="T10" fmla="*/ 30 w 35"/>
                    <a:gd name="T11" fmla="*/ 4 h 12"/>
                    <a:gd name="T12" fmla="*/ 29 w 35"/>
                    <a:gd name="T13" fmla="*/ 5 h 12"/>
                    <a:gd name="T14" fmla="*/ 27 w 35"/>
                    <a:gd name="T15" fmla="*/ 5 h 12"/>
                    <a:gd name="T16" fmla="*/ 25 w 35"/>
                    <a:gd name="T17" fmla="*/ 6 h 12"/>
                    <a:gd name="T18" fmla="*/ 23 w 35"/>
                    <a:gd name="T19" fmla="*/ 6 h 12"/>
                    <a:gd name="T20" fmla="*/ 20 w 35"/>
                    <a:gd name="T21" fmla="*/ 6 h 12"/>
                    <a:gd name="T22" fmla="*/ 18 w 35"/>
                    <a:gd name="T23" fmla="*/ 6 h 12"/>
                    <a:gd name="T24" fmla="*/ 15 w 35"/>
                    <a:gd name="T25" fmla="*/ 5 h 12"/>
                    <a:gd name="T26" fmla="*/ 13 w 35"/>
                    <a:gd name="T27" fmla="*/ 5 h 12"/>
                    <a:gd name="T28" fmla="*/ 10 w 35"/>
                    <a:gd name="T29" fmla="*/ 4 h 12"/>
                    <a:gd name="T30" fmla="*/ 7 w 35"/>
                    <a:gd name="T31" fmla="*/ 2 h 12"/>
                    <a:gd name="T32" fmla="*/ 4 w 35"/>
                    <a:gd name="T33" fmla="*/ 0 h 12"/>
                    <a:gd name="T34" fmla="*/ 0 w 35"/>
                    <a:gd name="T35" fmla="*/ 10 h 12"/>
                    <a:gd name="T36" fmla="*/ 0 w 35"/>
                    <a:gd name="T37" fmla="*/ 10 h 12"/>
                    <a:gd name="T38" fmla="*/ 1 w 35"/>
                    <a:gd name="T39" fmla="*/ 11 h 12"/>
                    <a:gd name="T40" fmla="*/ 2 w 35"/>
                    <a:gd name="T41" fmla="*/ 11 h 12"/>
                    <a:gd name="T42" fmla="*/ 3 w 35"/>
                    <a:gd name="T43" fmla="*/ 11 h 12"/>
                    <a:gd name="T44" fmla="*/ 5 w 35"/>
                    <a:gd name="T45" fmla="*/ 12 h 12"/>
                    <a:gd name="T46" fmla="*/ 7 w 35"/>
                    <a:gd name="T47" fmla="*/ 12 h 12"/>
                    <a:gd name="T48" fmla="*/ 9 w 35"/>
                    <a:gd name="T49" fmla="*/ 12 h 12"/>
                    <a:gd name="T50" fmla="*/ 11 w 35"/>
                    <a:gd name="T51" fmla="*/ 12 h 12"/>
                    <a:gd name="T52" fmla="*/ 14 w 35"/>
                    <a:gd name="T53" fmla="*/ 12 h 12"/>
                    <a:gd name="T54" fmla="*/ 17 w 35"/>
                    <a:gd name="T55" fmla="*/ 12 h 12"/>
                    <a:gd name="T56" fmla="*/ 19 w 35"/>
                    <a:gd name="T57" fmla="*/ 12 h 12"/>
                    <a:gd name="T58" fmla="*/ 23 w 35"/>
                    <a:gd name="T59" fmla="*/ 11 h 12"/>
                    <a:gd name="T60" fmla="*/ 25 w 35"/>
                    <a:gd name="T61" fmla="*/ 10 h 12"/>
                    <a:gd name="T62" fmla="*/ 29 w 35"/>
                    <a:gd name="T63" fmla="*/ 9 h 12"/>
                    <a:gd name="T64" fmla="*/ 32 w 35"/>
                    <a:gd name="T65" fmla="*/ 8 h 12"/>
                    <a:gd name="T66" fmla="*/ 35 w 35"/>
                    <a:gd name="T67" fmla="*/ 6 h 12"/>
                    <a:gd name="T68" fmla="*/ 34 w 35"/>
                    <a:gd name="T69" fmla="*/ 2 h 1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5" h="12">
                      <a:moveTo>
                        <a:pt x="34" y="2"/>
                      </a:moveTo>
                      <a:lnTo>
                        <a:pt x="34" y="3"/>
                      </a:lnTo>
                      <a:lnTo>
                        <a:pt x="33" y="3"/>
                      </a:lnTo>
                      <a:lnTo>
                        <a:pt x="32" y="4"/>
                      </a:lnTo>
                      <a:lnTo>
                        <a:pt x="30" y="4"/>
                      </a:lnTo>
                      <a:lnTo>
                        <a:pt x="29" y="5"/>
                      </a:lnTo>
                      <a:lnTo>
                        <a:pt x="27" y="5"/>
                      </a:lnTo>
                      <a:lnTo>
                        <a:pt x="25" y="6"/>
                      </a:lnTo>
                      <a:lnTo>
                        <a:pt x="23" y="6"/>
                      </a:lnTo>
                      <a:lnTo>
                        <a:pt x="20" y="6"/>
                      </a:lnTo>
                      <a:lnTo>
                        <a:pt x="18" y="6"/>
                      </a:lnTo>
                      <a:lnTo>
                        <a:pt x="15" y="5"/>
                      </a:lnTo>
                      <a:lnTo>
                        <a:pt x="13" y="5"/>
                      </a:lnTo>
                      <a:lnTo>
                        <a:pt x="10" y="4"/>
                      </a:lnTo>
                      <a:lnTo>
                        <a:pt x="7" y="2"/>
                      </a:lnTo>
                      <a:lnTo>
                        <a:pt x="4" y="0"/>
                      </a:lnTo>
                      <a:lnTo>
                        <a:pt x="0" y="10"/>
                      </a:lnTo>
                      <a:lnTo>
                        <a:pt x="1" y="11"/>
                      </a:lnTo>
                      <a:lnTo>
                        <a:pt x="2" y="11"/>
                      </a:lnTo>
                      <a:lnTo>
                        <a:pt x="3" y="11"/>
                      </a:lnTo>
                      <a:lnTo>
                        <a:pt x="5" y="12"/>
                      </a:lnTo>
                      <a:lnTo>
                        <a:pt x="7" y="12"/>
                      </a:lnTo>
                      <a:lnTo>
                        <a:pt x="9" y="12"/>
                      </a:lnTo>
                      <a:lnTo>
                        <a:pt x="11" y="12"/>
                      </a:lnTo>
                      <a:lnTo>
                        <a:pt x="14" y="12"/>
                      </a:lnTo>
                      <a:lnTo>
                        <a:pt x="17" y="12"/>
                      </a:lnTo>
                      <a:lnTo>
                        <a:pt x="19" y="12"/>
                      </a:lnTo>
                      <a:lnTo>
                        <a:pt x="23" y="11"/>
                      </a:lnTo>
                      <a:lnTo>
                        <a:pt x="25" y="10"/>
                      </a:lnTo>
                      <a:lnTo>
                        <a:pt x="29" y="9"/>
                      </a:lnTo>
                      <a:lnTo>
                        <a:pt x="32" y="8"/>
                      </a:lnTo>
                      <a:lnTo>
                        <a:pt x="35" y="6"/>
                      </a:lnTo>
                      <a:lnTo>
                        <a:pt x="34"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104" name="Text Box 2069">
              <a:extLst>
                <a:ext uri="{FF2B5EF4-FFF2-40B4-BE49-F238E27FC236}">
                  <a16:creationId xmlns:a16="http://schemas.microsoft.com/office/drawing/2014/main" id="{6F7459F2-B238-41D4-9366-861D028C912A}"/>
                </a:ext>
              </a:extLst>
            </p:cNvPr>
            <p:cNvSpPr txBox="1">
              <a:spLocks noChangeArrowheads="1"/>
            </p:cNvSpPr>
            <p:nvPr/>
          </p:nvSpPr>
          <p:spPr bwMode="auto">
            <a:xfrm>
              <a:off x="3544594" y="1958787"/>
              <a:ext cx="22309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en-US" sz="1400" b="1" dirty="0">
                  <a:solidFill>
                    <a:srgbClr val="000000"/>
                  </a:solidFill>
                  <a:latin typeface="Calibri" panose="020F0502020204030204" pitchFamily="34" charset="0"/>
                  <a:cs typeface="Calibri" panose="020F0502020204030204" pitchFamily="34" charset="0"/>
                </a:rPr>
                <a:t>Blood/Tissue/Cell Culture</a:t>
              </a:r>
            </a:p>
          </p:txBody>
        </p:sp>
        <p:sp>
          <p:nvSpPr>
            <p:cNvPr id="817" name="Rectangle: Rounded Corners 816">
              <a:extLst>
                <a:ext uri="{FF2B5EF4-FFF2-40B4-BE49-F238E27FC236}">
                  <a16:creationId xmlns:a16="http://schemas.microsoft.com/office/drawing/2014/main" id="{7DC94338-58F5-457B-9263-FE007B81F7F6}"/>
                </a:ext>
              </a:extLst>
            </p:cNvPr>
            <p:cNvSpPr/>
            <p:nvPr/>
          </p:nvSpPr>
          <p:spPr bwMode="auto">
            <a:xfrm>
              <a:off x="5094408" y="4997424"/>
              <a:ext cx="1288455" cy="509587"/>
            </a:xfrm>
            <a:prstGeom prst="round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anchor="ctr"/>
            <a:lstStyle/>
            <a:p>
              <a:pPr algn="ctr" eaLnBrk="1" hangingPunct="1">
                <a:defRPr/>
              </a:pPr>
              <a:r>
                <a:rPr lang="pt-BR" sz="1400" b="1" dirty="0">
                  <a:latin typeface="Calibri" panose="020F0502020204030204" pitchFamily="34" charset="0"/>
                  <a:cs typeface="Calibri" panose="020F0502020204030204" pitchFamily="34" charset="0"/>
                </a:rPr>
                <a:t>TMT, dimethyl labeling</a:t>
              </a:r>
            </a:p>
          </p:txBody>
        </p:sp>
        <p:sp>
          <p:nvSpPr>
            <p:cNvPr id="3121" name="Text Box 2064">
              <a:extLst>
                <a:ext uri="{FF2B5EF4-FFF2-40B4-BE49-F238E27FC236}">
                  <a16:creationId xmlns:a16="http://schemas.microsoft.com/office/drawing/2014/main" id="{B94F815D-F36E-4ACF-A633-8624206E7371}"/>
                </a:ext>
              </a:extLst>
            </p:cNvPr>
            <p:cNvSpPr txBox="1">
              <a:spLocks noChangeArrowheads="1"/>
            </p:cNvSpPr>
            <p:nvPr/>
          </p:nvSpPr>
          <p:spPr bwMode="auto">
            <a:xfrm>
              <a:off x="4013251" y="5652854"/>
              <a:ext cx="134084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en-US" sz="1400" b="1" dirty="0">
                  <a:solidFill>
                    <a:srgbClr val="000000"/>
                  </a:solidFill>
                  <a:latin typeface="Calibri" panose="020F0502020204030204" pitchFamily="34" charset="0"/>
                  <a:cs typeface="Calibri" panose="020F0502020204030204" pitchFamily="34" charset="0"/>
                </a:rPr>
                <a:t>LC-MS-MS/MS</a:t>
              </a:r>
            </a:p>
            <a:p>
              <a:pPr algn="ctr">
                <a:spcBef>
                  <a:spcPct val="0"/>
                </a:spcBef>
                <a:buFontTx/>
                <a:buNone/>
              </a:pPr>
              <a:r>
                <a:rPr lang="en-US" altLang="en-US" sz="1400" b="1" dirty="0">
                  <a:solidFill>
                    <a:srgbClr val="000000"/>
                  </a:solidFill>
                  <a:latin typeface="Calibri" panose="020F0502020204030204" pitchFamily="34" charset="0"/>
                  <a:cs typeface="Calibri" panose="020F0502020204030204" pitchFamily="34" charset="0"/>
                </a:rPr>
                <a:t>MRM</a:t>
              </a:r>
            </a:p>
          </p:txBody>
        </p:sp>
        <p:sp>
          <p:nvSpPr>
            <p:cNvPr id="3126" name="Text Box 2065">
              <a:extLst>
                <a:ext uri="{FF2B5EF4-FFF2-40B4-BE49-F238E27FC236}">
                  <a16:creationId xmlns:a16="http://schemas.microsoft.com/office/drawing/2014/main" id="{9C395BC8-38F5-4BB2-9C18-1930A6AB2761}"/>
                </a:ext>
              </a:extLst>
            </p:cNvPr>
            <p:cNvSpPr txBox="1">
              <a:spLocks noChangeArrowheads="1"/>
            </p:cNvSpPr>
            <p:nvPr/>
          </p:nvSpPr>
          <p:spPr bwMode="auto">
            <a:xfrm>
              <a:off x="4076397" y="6382430"/>
              <a:ext cx="1239496" cy="307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en-US" sz="1400" b="1" dirty="0">
                  <a:solidFill>
                    <a:srgbClr val="000000"/>
                  </a:solidFill>
                  <a:latin typeface="Calibri" panose="020F0502020204030204" pitchFamily="34" charset="0"/>
                  <a:cs typeface="Calibri" panose="020F0502020204030204" pitchFamily="34" charset="0"/>
                </a:rPr>
                <a:t>Data Analysis</a:t>
              </a:r>
            </a:p>
          </p:txBody>
        </p:sp>
      </p:grpSp>
      <p:grpSp>
        <p:nvGrpSpPr>
          <p:cNvPr id="24" name="Group 23">
            <a:extLst>
              <a:ext uri="{FF2B5EF4-FFF2-40B4-BE49-F238E27FC236}">
                <a16:creationId xmlns:a16="http://schemas.microsoft.com/office/drawing/2014/main" id="{63F2F90F-621D-4121-AB0B-522C8C83813B}"/>
              </a:ext>
            </a:extLst>
          </p:cNvPr>
          <p:cNvGrpSpPr/>
          <p:nvPr/>
        </p:nvGrpSpPr>
        <p:grpSpPr>
          <a:xfrm>
            <a:off x="6524450" y="877551"/>
            <a:ext cx="2039938" cy="5811616"/>
            <a:chOff x="6524450" y="877551"/>
            <a:chExt cx="2039938" cy="5811616"/>
          </a:xfrm>
        </p:grpSpPr>
        <p:sp>
          <p:nvSpPr>
            <p:cNvPr id="51" name="Text Box 2069">
              <a:extLst>
                <a:ext uri="{FF2B5EF4-FFF2-40B4-BE49-F238E27FC236}">
                  <a16:creationId xmlns:a16="http://schemas.microsoft.com/office/drawing/2014/main" id="{DFDAA7C7-ED02-436F-B8B9-9CE6C896C985}"/>
                </a:ext>
              </a:extLst>
            </p:cNvPr>
            <p:cNvSpPr txBox="1">
              <a:spLocks noChangeArrowheads="1"/>
            </p:cNvSpPr>
            <p:nvPr/>
          </p:nvSpPr>
          <p:spPr bwMode="auto">
            <a:xfrm>
              <a:off x="6524450" y="1901736"/>
              <a:ext cx="1710580" cy="523142"/>
            </a:xfrm>
            <a:prstGeom prst="rect">
              <a:avLst/>
            </a:prstGeom>
            <a:noFill/>
            <a:ln>
              <a:noFill/>
            </a:ln>
            <a:effectLst/>
          </p:spPr>
          <p:txBody>
            <a:bodyPr>
              <a:spAutoFit/>
            </a:bodyPr>
            <a:lstStyle/>
            <a:p>
              <a:pPr algn="ctr">
                <a:defRPr/>
              </a:pPr>
              <a:r>
                <a:rPr lang="en-US" altLang="en-US" sz="1400" b="1" dirty="0">
                  <a:solidFill>
                    <a:srgbClr val="000000"/>
                  </a:solidFill>
                  <a:latin typeface="Calibri" panose="020F0502020204030204" pitchFamily="34" charset="0"/>
                  <a:cs typeface="Calibri" panose="020F0502020204030204" pitchFamily="34" charset="0"/>
                </a:rPr>
                <a:t>Animal/Cell Culture</a:t>
              </a:r>
            </a:p>
            <a:p>
              <a:pPr algn="ctr">
                <a:defRPr/>
              </a:pPr>
              <a:r>
                <a:rPr lang="en-US" altLang="en-US" sz="1400" b="1" baseline="30000" dirty="0">
                  <a:solidFill>
                    <a:schemeClr val="bg1"/>
                  </a:solidFill>
                  <a:highlight>
                    <a:srgbClr val="00B3F2"/>
                  </a:highlight>
                  <a:latin typeface="Calibri" panose="020F0502020204030204" pitchFamily="34" charset="0"/>
                  <a:cs typeface="Calibri" panose="020F0502020204030204" pitchFamily="34" charset="0"/>
                </a:rPr>
                <a:t>14</a:t>
              </a:r>
              <a:r>
                <a:rPr lang="en-US" altLang="en-US" sz="1400" b="1" dirty="0">
                  <a:solidFill>
                    <a:schemeClr val="bg1"/>
                  </a:solidFill>
                  <a:highlight>
                    <a:srgbClr val="00B3F2"/>
                  </a:highlight>
                  <a:latin typeface="Calibri" panose="020F0502020204030204" pitchFamily="34" charset="0"/>
                  <a:cs typeface="Calibri" panose="020F0502020204030204" pitchFamily="34" charset="0"/>
                </a:rPr>
                <a:t>N/</a:t>
              </a:r>
              <a:r>
                <a:rPr lang="en-US" altLang="en-US" sz="1400" b="1" baseline="30000" dirty="0">
                  <a:solidFill>
                    <a:schemeClr val="bg1"/>
                  </a:solidFill>
                  <a:highlight>
                    <a:srgbClr val="00B3F2"/>
                  </a:highlight>
                  <a:latin typeface="Calibri" panose="020F0502020204030204" pitchFamily="34" charset="0"/>
                  <a:cs typeface="Calibri" panose="020F0502020204030204" pitchFamily="34" charset="0"/>
                </a:rPr>
                <a:t>15</a:t>
              </a:r>
              <a:r>
                <a:rPr lang="en-US" altLang="en-US" sz="1400" b="1" dirty="0">
                  <a:solidFill>
                    <a:schemeClr val="bg1"/>
                  </a:solidFill>
                  <a:highlight>
                    <a:srgbClr val="00B3F2"/>
                  </a:highlight>
                  <a:latin typeface="Calibri" panose="020F0502020204030204" pitchFamily="34" charset="0"/>
                  <a:cs typeface="Calibri" panose="020F0502020204030204" pitchFamily="34" charset="0"/>
                </a:rPr>
                <a:t>N, SILAC</a:t>
              </a:r>
            </a:p>
          </p:txBody>
        </p:sp>
        <p:sp>
          <p:nvSpPr>
            <p:cNvPr id="3088" name="Oval 2093">
              <a:extLst>
                <a:ext uri="{FF2B5EF4-FFF2-40B4-BE49-F238E27FC236}">
                  <a16:creationId xmlns:a16="http://schemas.microsoft.com/office/drawing/2014/main" id="{2CD01EB6-3F79-448D-821D-0774A7CB43A6}"/>
                </a:ext>
              </a:extLst>
            </p:cNvPr>
            <p:cNvSpPr>
              <a:spLocks noChangeArrowheads="1"/>
            </p:cNvSpPr>
            <p:nvPr/>
          </p:nvSpPr>
          <p:spPr bwMode="auto">
            <a:xfrm>
              <a:off x="6926852" y="3160340"/>
              <a:ext cx="961168" cy="472803"/>
            </a:xfrm>
            <a:prstGeom prst="ellipse">
              <a:avLst/>
            </a:prstGeom>
            <a:gradFill rotWithShape="1">
              <a:gsLst>
                <a:gs pos="0">
                  <a:srgbClr val="6C6C6C"/>
                </a:gs>
                <a:gs pos="50000">
                  <a:srgbClr val="EAEAEA"/>
                </a:gs>
                <a:gs pos="100000">
                  <a:srgbClr val="6C6C6C"/>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400" b="1" dirty="0">
                  <a:latin typeface="Calibri" panose="020F0502020204030204" pitchFamily="34" charset="0"/>
                  <a:cs typeface="Calibri" panose="020F0502020204030204" pitchFamily="34" charset="0"/>
                </a:rPr>
                <a:t>Proteins</a:t>
              </a:r>
            </a:p>
          </p:txBody>
        </p:sp>
        <p:sp>
          <p:nvSpPr>
            <p:cNvPr id="3089" name="AutoShape 2094">
              <a:extLst>
                <a:ext uri="{FF2B5EF4-FFF2-40B4-BE49-F238E27FC236}">
                  <a16:creationId xmlns:a16="http://schemas.microsoft.com/office/drawing/2014/main" id="{67885C56-F8E2-42B9-80E5-62BD95DB0A9D}"/>
                </a:ext>
              </a:extLst>
            </p:cNvPr>
            <p:cNvSpPr>
              <a:spLocks noChangeArrowheads="1"/>
            </p:cNvSpPr>
            <p:nvPr/>
          </p:nvSpPr>
          <p:spPr bwMode="auto">
            <a:xfrm>
              <a:off x="6908340" y="4390790"/>
              <a:ext cx="989019" cy="437043"/>
            </a:xfrm>
            <a:prstGeom prst="flowChartPreparation">
              <a:avLst/>
            </a:prstGeom>
            <a:gradFill rotWithShape="1">
              <a:gsLst>
                <a:gs pos="0">
                  <a:srgbClr val="6C6C6C"/>
                </a:gs>
                <a:gs pos="50000">
                  <a:srgbClr val="EAEAEA"/>
                </a:gs>
                <a:gs pos="100000">
                  <a:srgbClr val="6C6C6C"/>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400" b="1">
                  <a:latin typeface="Calibri" panose="020F0502020204030204" pitchFamily="34" charset="0"/>
                  <a:cs typeface="Calibri" panose="020F0502020204030204" pitchFamily="34" charset="0"/>
                </a:rPr>
                <a:t>Peptides</a:t>
              </a:r>
            </a:p>
          </p:txBody>
        </p:sp>
        <p:sp>
          <p:nvSpPr>
            <p:cNvPr id="3096" name="TextBox 6">
              <a:extLst>
                <a:ext uri="{FF2B5EF4-FFF2-40B4-BE49-F238E27FC236}">
                  <a16:creationId xmlns:a16="http://schemas.microsoft.com/office/drawing/2014/main" id="{4229A6BE-21D0-4B76-ADEE-8039F8903AED}"/>
                </a:ext>
              </a:extLst>
            </p:cNvPr>
            <p:cNvSpPr txBox="1">
              <a:spLocks noChangeArrowheads="1"/>
            </p:cNvSpPr>
            <p:nvPr/>
          </p:nvSpPr>
          <p:spPr bwMode="auto">
            <a:xfrm>
              <a:off x="6524450" y="877551"/>
              <a:ext cx="203993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600" b="1" dirty="0">
                  <a:latin typeface="Calibri" panose="020F0502020204030204" pitchFamily="34" charset="0"/>
                  <a:cs typeface="Calibri" panose="020F0502020204030204" pitchFamily="34" charset="0"/>
                </a:rPr>
                <a:t>Metabolic Labeling</a:t>
              </a:r>
            </a:p>
          </p:txBody>
        </p:sp>
        <p:grpSp>
          <p:nvGrpSpPr>
            <p:cNvPr id="3103" name="Group 143">
              <a:extLst>
                <a:ext uri="{FF2B5EF4-FFF2-40B4-BE49-F238E27FC236}">
                  <a16:creationId xmlns:a16="http://schemas.microsoft.com/office/drawing/2014/main" id="{1BE0552A-6636-4DC9-80C3-C033CBEACED0}"/>
                </a:ext>
              </a:extLst>
            </p:cNvPr>
            <p:cNvGrpSpPr>
              <a:grpSpLocks/>
            </p:cNvGrpSpPr>
            <p:nvPr/>
          </p:nvGrpSpPr>
          <p:grpSpPr bwMode="auto">
            <a:xfrm>
              <a:off x="6672228" y="1377928"/>
              <a:ext cx="1422004" cy="525047"/>
              <a:chOff x="3203756" y="398609"/>
              <a:chExt cx="1421996" cy="525126"/>
            </a:xfrm>
          </p:grpSpPr>
          <p:grpSp>
            <p:nvGrpSpPr>
              <p:cNvPr id="3129" name="Group 705">
                <a:extLst>
                  <a:ext uri="{FF2B5EF4-FFF2-40B4-BE49-F238E27FC236}">
                    <a16:creationId xmlns:a16="http://schemas.microsoft.com/office/drawing/2014/main" id="{9697E691-03EE-4C43-89E0-8044861D52D7}"/>
                  </a:ext>
                </a:extLst>
              </p:cNvPr>
              <p:cNvGrpSpPr>
                <a:grpSpLocks/>
              </p:cNvGrpSpPr>
              <p:nvPr/>
            </p:nvGrpSpPr>
            <p:grpSpPr bwMode="auto">
              <a:xfrm>
                <a:off x="3203756" y="642992"/>
                <a:ext cx="1421996" cy="280743"/>
                <a:chOff x="935106" y="498061"/>
                <a:chExt cx="1607595" cy="287583"/>
              </a:xfrm>
            </p:grpSpPr>
            <p:sp>
              <p:nvSpPr>
                <p:cNvPr id="3206" name="Oval 2085">
                  <a:extLst>
                    <a:ext uri="{FF2B5EF4-FFF2-40B4-BE49-F238E27FC236}">
                      <a16:creationId xmlns:a16="http://schemas.microsoft.com/office/drawing/2014/main" id="{0E030C36-6410-4127-B13A-5A5EF2905F5D}"/>
                    </a:ext>
                  </a:extLst>
                </p:cNvPr>
                <p:cNvSpPr>
                  <a:spLocks noChangeArrowheads="1"/>
                </p:cNvSpPr>
                <p:nvPr/>
              </p:nvSpPr>
              <p:spPr bwMode="auto">
                <a:xfrm>
                  <a:off x="1858620" y="574491"/>
                  <a:ext cx="681864" cy="211153"/>
                </a:xfrm>
                <a:prstGeom prst="ellipse">
                  <a:avLst/>
                </a:prstGeom>
                <a:solidFill>
                  <a:srgbClr val="FF7C8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400">
                    <a:latin typeface="Calibri" panose="020F0502020204030204" pitchFamily="34" charset="0"/>
                    <a:cs typeface="Calibri" panose="020F0502020204030204" pitchFamily="34" charset="0"/>
                  </a:endParaRPr>
                </a:p>
              </p:txBody>
            </p:sp>
            <p:sp>
              <p:nvSpPr>
                <p:cNvPr id="3207" name="Oval 2086">
                  <a:extLst>
                    <a:ext uri="{FF2B5EF4-FFF2-40B4-BE49-F238E27FC236}">
                      <a16:creationId xmlns:a16="http://schemas.microsoft.com/office/drawing/2014/main" id="{843E8DF1-09A1-47D2-9794-299697730BFC}"/>
                    </a:ext>
                  </a:extLst>
                </p:cNvPr>
                <p:cNvSpPr>
                  <a:spLocks noChangeArrowheads="1"/>
                </p:cNvSpPr>
                <p:nvPr/>
              </p:nvSpPr>
              <p:spPr bwMode="auto">
                <a:xfrm>
                  <a:off x="1858620" y="498061"/>
                  <a:ext cx="681864" cy="211153"/>
                </a:xfrm>
                <a:prstGeom prst="ellipse">
                  <a:avLst/>
                </a:prstGeom>
                <a:noFill/>
                <a:ln w="127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400">
                    <a:latin typeface="Calibri" panose="020F0502020204030204" pitchFamily="34" charset="0"/>
                    <a:cs typeface="Calibri" panose="020F0502020204030204" pitchFamily="34" charset="0"/>
                  </a:endParaRPr>
                </a:p>
              </p:txBody>
            </p:sp>
            <p:sp>
              <p:nvSpPr>
                <p:cNvPr id="3208" name="Freeform 2087">
                  <a:extLst>
                    <a:ext uri="{FF2B5EF4-FFF2-40B4-BE49-F238E27FC236}">
                      <a16:creationId xmlns:a16="http://schemas.microsoft.com/office/drawing/2014/main" id="{7581B343-E30A-4FFE-A8DD-561F7A5CE073}"/>
                    </a:ext>
                  </a:extLst>
                </p:cNvPr>
                <p:cNvSpPr>
                  <a:spLocks/>
                </p:cNvSpPr>
                <p:nvPr/>
              </p:nvSpPr>
              <p:spPr bwMode="auto">
                <a:xfrm>
                  <a:off x="1859728" y="586150"/>
                  <a:ext cx="2217" cy="71248"/>
                </a:xfrm>
                <a:custGeom>
                  <a:avLst/>
                  <a:gdLst>
                    <a:gd name="T0" fmla="*/ 2457545 w 2"/>
                    <a:gd name="T1" fmla="*/ 0 h 61"/>
                    <a:gd name="T2" fmla="*/ 0 w 2"/>
                    <a:gd name="T3" fmla="*/ 83217664 h 61"/>
                    <a:gd name="T4" fmla="*/ 0 60000 65536"/>
                    <a:gd name="T5" fmla="*/ 0 60000 65536"/>
                  </a:gdLst>
                  <a:ahLst/>
                  <a:cxnLst>
                    <a:cxn ang="T4">
                      <a:pos x="T0" y="T1"/>
                    </a:cxn>
                    <a:cxn ang="T5">
                      <a:pos x="T2" y="T3"/>
                    </a:cxn>
                  </a:cxnLst>
                  <a:rect l="0" t="0" r="r" b="b"/>
                  <a:pathLst>
                    <a:path w="2" h="61">
                      <a:moveTo>
                        <a:pt x="2" y="0"/>
                      </a:moveTo>
                      <a:lnTo>
                        <a:pt x="0" y="61"/>
                      </a:lnTo>
                    </a:path>
                  </a:pathLst>
                </a:custGeom>
                <a:noFill/>
                <a:ln w="12700" cmpd="sng">
                  <a:solidFill>
                    <a:srgbClr val="00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09" name="Freeform 2088">
                  <a:extLst>
                    <a:ext uri="{FF2B5EF4-FFF2-40B4-BE49-F238E27FC236}">
                      <a16:creationId xmlns:a16="http://schemas.microsoft.com/office/drawing/2014/main" id="{4A39BE73-B8BD-438C-9D9C-8DAF6D675281}"/>
                    </a:ext>
                  </a:extLst>
                </p:cNvPr>
                <p:cNvSpPr>
                  <a:spLocks/>
                </p:cNvSpPr>
                <p:nvPr/>
              </p:nvSpPr>
              <p:spPr bwMode="auto">
                <a:xfrm>
                  <a:off x="2540484" y="604286"/>
                  <a:ext cx="2217" cy="71248"/>
                </a:xfrm>
                <a:custGeom>
                  <a:avLst/>
                  <a:gdLst>
                    <a:gd name="T0" fmla="*/ 2457545 w 2"/>
                    <a:gd name="T1" fmla="*/ 0 h 61"/>
                    <a:gd name="T2" fmla="*/ 0 w 2"/>
                    <a:gd name="T3" fmla="*/ 83217664 h 61"/>
                    <a:gd name="T4" fmla="*/ 0 60000 65536"/>
                    <a:gd name="T5" fmla="*/ 0 60000 65536"/>
                  </a:gdLst>
                  <a:ahLst/>
                  <a:cxnLst>
                    <a:cxn ang="T4">
                      <a:pos x="T0" y="T1"/>
                    </a:cxn>
                    <a:cxn ang="T5">
                      <a:pos x="T2" y="T3"/>
                    </a:cxn>
                  </a:cxnLst>
                  <a:rect l="0" t="0" r="r" b="b"/>
                  <a:pathLst>
                    <a:path w="2" h="61">
                      <a:moveTo>
                        <a:pt x="2" y="0"/>
                      </a:moveTo>
                      <a:lnTo>
                        <a:pt x="0" y="61"/>
                      </a:lnTo>
                    </a:path>
                  </a:pathLst>
                </a:custGeom>
                <a:noFill/>
                <a:ln w="12700" cmpd="sng">
                  <a:solidFill>
                    <a:srgbClr val="00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10" name="Oval 2089">
                  <a:extLst>
                    <a:ext uri="{FF2B5EF4-FFF2-40B4-BE49-F238E27FC236}">
                      <a16:creationId xmlns:a16="http://schemas.microsoft.com/office/drawing/2014/main" id="{131F0F72-910F-4ADC-8CCB-74C0AD97918F}"/>
                    </a:ext>
                  </a:extLst>
                </p:cNvPr>
                <p:cNvSpPr>
                  <a:spLocks noChangeArrowheads="1"/>
                </p:cNvSpPr>
                <p:nvPr/>
              </p:nvSpPr>
              <p:spPr bwMode="auto">
                <a:xfrm>
                  <a:off x="935106" y="574491"/>
                  <a:ext cx="681864" cy="211153"/>
                </a:xfrm>
                <a:prstGeom prst="ellipse">
                  <a:avLst/>
                </a:prstGeom>
                <a:solidFill>
                  <a:srgbClr val="92D05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en-US" altLang="en-US" sz="1400">
                    <a:latin typeface="Calibri" panose="020F0502020204030204" pitchFamily="34" charset="0"/>
                    <a:ea typeface="宋体" panose="02010600030101010101" pitchFamily="2" charset="-122"/>
                    <a:cs typeface="Calibri" panose="020F0502020204030204" pitchFamily="34" charset="0"/>
                  </a:endParaRPr>
                </a:p>
              </p:txBody>
            </p:sp>
            <p:sp>
              <p:nvSpPr>
                <p:cNvPr id="3211" name="Oval 2090">
                  <a:extLst>
                    <a:ext uri="{FF2B5EF4-FFF2-40B4-BE49-F238E27FC236}">
                      <a16:creationId xmlns:a16="http://schemas.microsoft.com/office/drawing/2014/main" id="{9C1FE48A-A338-4EDC-AAD6-8DA3BAF50BF0}"/>
                    </a:ext>
                  </a:extLst>
                </p:cNvPr>
                <p:cNvSpPr>
                  <a:spLocks noChangeArrowheads="1"/>
                </p:cNvSpPr>
                <p:nvPr/>
              </p:nvSpPr>
              <p:spPr bwMode="auto">
                <a:xfrm>
                  <a:off x="935106" y="498061"/>
                  <a:ext cx="681864" cy="211153"/>
                </a:xfrm>
                <a:prstGeom prst="ellipse">
                  <a:avLst/>
                </a:prstGeom>
                <a:noFill/>
                <a:ln w="127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400">
                    <a:latin typeface="Calibri" panose="020F0502020204030204" pitchFamily="34" charset="0"/>
                    <a:cs typeface="Calibri" panose="020F0502020204030204" pitchFamily="34" charset="0"/>
                  </a:endParaRPr>
                </a:p>
              </p:txBody>
            </p:sp>
            <p:sp>
              <p:nvSpPr>
                <p:cNvPr id="3212" name="Freeform 2091">
                  <a:extLst>
                    <a:ext uri="{FF2B5EF4-FFF2-40B4-BE49-F238E27FC236}">
                      <a16:creationId xmlns:a16="http://schemas.microsoft.com/office/drawing/2014/main" id="{EC232F44-F852-42E0-AF7B-961A8CA31431}"/>
                    </a:ext>
                  </a:extLst>
                </p:cNvPr>
                <p:cNvSpPr>
                  <a:spLocks/>
                </p:cNvSpPr>
                <p:nvPr/>
              </p:nvSpPr>
              <p:spPr bwMode="auto">
                <a:xfrm>
                  <a:off x="936215" y="586150"/>
                  <a:ext cx="1109" cy="71248"/>
                </a:xfrm>
                <a:custGeom>
                  <a:avLst/>
                  <a:gdLst>
                    <a:gd name="T0" fmla="*/ 614941 w 2"/>
                    <a:gd name="T1" fmla="*/ 0 h 61"/>
                    <a:gd name="T2" fmla="*/ 0 w 2"/>
                    <a:gd name="T3" fmla="*/ 83217664 h 61"/>
                    <a:gd name="T4" fmla="*/ 0 60000 65536"/>
                    <a:gd name="T5" fmla="*/ 0 60000 65536"/>
                  </a:gdLst>
                  <a:ahLst/>
                  <a:cxnLst>
                    <a:cxn ang="T4">
                      <a:pos x="T0" y="T1"/>
                    </a:cxn>
                    <a:cxn ang="T5">
                      <a:pos x="T2" y="T3"/>
                    </a:cxn>
                  </a:cxnLst>
                  <a:rect l="0" t="0" r="r" b="b"/>
                  <a:pathLst>
                    <a:path w="2" h="61">
                      <a:moveTo>
                        <a:pt x="2" y="0"/>
                      </a:moveTo>
                      <a:lnTo>
                        <a:pt x="0" y="61"/>
                      </a:lnTo>
                    </a:path>
                  </a:pathLst>
                </a:custGeom>
                <a:noFill/>
                <a:ln w="12700" cmpd="sng">
                  <a:solidFill>
                    <a:srgbClr val="00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13" name="Freeform 2092">
                  <a:extLst>
                    <a:ext uri="{FF2B5EF4-FFF2-40B4-BE49-F238E27FC236}">
                      <a16:creationId xmlns:a16="http://schemas.microsoft.com/office/drawing/2014/main" id="{56E30646-704B-4DD5-B979-B2D8998ACDBD}"/>
                    </a:ext>
                  </a:extLst>
                </p:cNvPr>
                <p:cNvSpPr>
                  <a:spLocks/>
                </p:cNvSpPr>
                <p:nvPr/>
              </p:nvSpPr>
              <p:spPr bwMode="auto">
                <a:xfrm>
                  <a:off x="1616970" y="610762"/>
                  <a:ext cx="1109" cy="71248"/>
                </a:xfrm>
                <a:custGeom>
                  <a:avLst/>
                  <a:gdLst>
                    <a:gd name="T0" fmla="*/ 614941 w 2"/>
                    <a:gd name="T1" fmla="*/ 0 h 61"/>
                    <a:gd name="T2" fmla="*/ 0 w 2"/>
                    <a:gd name="T3" fmla="*/ 83217664 h 61"/>
                    <a:gd name="T4" fmla="*/ 0 60000 65536"/>
                    <a:gd name="T5" fmla="*/ 0 60000 65536"/>
                  </a:gdLst>
                  <a:ahLst/>
                  <a:cxnLst>
                    <a:cxn ang="T4">
                      <a:pos x="T0" y="T1"/>
                    </a:cxn>
                    <a:cxn ang="T5">
                      <a:pos x="T2" y="T3"/>
                    </a:cxn>
                  </a:cxnLst>
                  <a:rect l="0" t="0" r="r" b="b"/>
                  <a:pathLst>
                    <a:path w="2" h="61">
                      <a:moveTo>
                        <a:pt x="2" y="0"/>
                      </a:moveTo>
                      <a:lnTo>
                        <a:pt x="0" y="61"/>
                      </a:lnTo>
                    </a:path>
                  </a:pathLst>
                </a:custGeom>
                <a:noFill/>
                <a:ln w="12700" cmpd="sng">
                  <a:solidFill>
                    <a:srgbClr val="00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130" name="Group 2120">
                <a:extLst>
                  <a:ext uri="{FF2B5EF4-FFF2-40B4-BE49-F238E27FC236}">
                    <a16:creationId xmlns:a16="http://schemas.microsoft.com/office/drawing/2014/main" id="{B86C5FE6-9A42-4B5B-A277-3A7AB592C826}"/>
                  </a:ext>
                </a:extLst>
              </p:cNvPr>
              <p:cNvGrpSpPr>
                <a:grpSpLocks noChangeAspect="1"/>
              </p:cNvGrpSpPr>
              <p:nvPr/>
            </p:nvGrpSpPr>
            <p:grpSpPr bwMode="auto">
              <a:xfrm flipH="1">
                <a:off x="3311280" y="413225"/>
                <a:ext cx="458783" cy="214316"/>
                <a:chOff x="1033" y="169"/>
                <a:chExt cx="289" cy="135"/>
              </a:xfrm>
            </p:grpSpPr>
            <p:sp>
              <p:nvSpPr>
                <p:cNvPr id="3169" name="AutoShape 2119">
                  <a:extLst>
                    <a:ext uri="{FF2B5EF4-FFF2-40B4-BE49-F238E27FC236}">
                      <a16:creationId xmlns:a16="http://schemas.microsoft.com/office/drawing/2014/main" id="{5C975A56-65FA-434D-90FD-7FB38E8D938E}"/>
                    </a:ext>
                  </a:extLst>
                </p:cNvPr>
                <p:cNvSpPr>
                  <a:spLocks noChangeAspect="1" noChangeArrowheads="1" noTextEdit="1"/>
                </p:cNvSpPr>
                <p:nvPr/>
              </p:nvSpPr>
              <p:spPr bwMode="auto">
                <a:xfrm>
                  <a:off x="1033" y="169"/>
                  <a:ext cx="287"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70" name="Freeform 2121">
                  <a:extLst>
                    <a:ext uri="{FF2B5EF4-FFF2-40B4-BE49-F238E27FC236}">
                      <a16:creationId xmlns:a16="http://schemas.microsoft.com/office/drawing/2014/main" id="{DFB85F30-450D-48A6-891B-6F3A704869A7}"/>
                    </a:ext>
                  </a:extLst>
                </p:cNvPr>
                <p:cNvSpPr>
                  <a:spLocks/>
                </p:cNvSpPr>
                <p:nvPr/>
              </p:nvSpPr>
              <p:spPr bwMode="auto">
                <a:xfrm>
                  <a:off x="1113" y="249"/>
                  <a:ext cx="199" cy="45"/>
                </a:xfrm>
                <a:custGeom>
                  <a:avLst/>
                  <a:gdLst>
                    <a:gd name="T0" fmla="*/ 199 w 199"/>
                    <a:gd name="T1" fmla="*/ 25 h 45"/>
                    <a:gd name="T2" fmla="*/ 196 w 199"/>
                    <a:gd name="T3" fmla="*/ 28 h 45"/>
                    <a:gd name="T4" fmla="*/ 191 w 199"/>
                    <a:gd name="T5" fmla="*/ 31 h 45"/>
                    <a:gd name="T6" fmla="*/ 185 w 199"/>
                    <a:gd name="T7" fmla="*/ 34 h 45"/>
                    <a:gd name="T8" fmla="*/ 176 w 199"/>
                    <a:gd name="T9" fmla="*/ 37 h 45"/>
                    <a:gd name="T10" fmla="*/ 167 w 199"/>
                    <a:gd name="T11" fmla="*/ 39 h 45"/>
                    <a:gd name="T12" fmla="*/ 155 w 199"/>
                    <a:gd name="T13" fmla="*/ 41 h 45"/>
                    <a:gd name="T14" fmla="*/ 143 w 199"/>
                    <a:gd name="T15" fmla="*/ 43 h 45"/>
                    <a:gd name="T16" fmla="*/ 129 w 199"/>
                    <a:gd name="T17" fmla="*/ 44 h 45"/>
                    <a:gd name="T18" fmla="*/ 115 w 199"/>
                    <a:gd name="T19" fmla="*/ 45 h 45"/>
                    <a:gd name="T20" fmla="*/ 100 w 199"/>
                    <a:gd name="T21" fmla="*/ 45 h 45"/>
                    <a:gd name="T22" fmla="*/ 84 w 199"/>
                    <a:gd name="T23" fmla="*/ 45 h 45"/>
                    <a:gd name="T24" fmla="*/ 70 w 199"/>
                    <a:gd name="T25" fmla="*/ 44 h 45"/>
                    <a:gd name="T26" fmla="*/ 57 w 199"/>
                    <a:gd name="T27" fmla="*/ 43 h 45"/>
                    <a:gd name="T28" fmla="*/ 44 w 199"/>
                    <a:gd name="T29" fmla="*/ 41 h 45"/>
                    <a:gd name="T30" fmla="*/ 33 w 199"/>
                    <a:gd name="T31" fmla="*/ 39 h 45"/>
                    <a:gd name="T32" fmla="*/ 23 w 199"/>
                    <a:gd name="T33" fmla="*/ 37 h 45"/>
                    <a:gd name="T34" fmla="*/ 15 w 199"/>
                    <a:gd name="T35" fmla="*/ 34 h 45"/>
                    <a:gd name="T36" fmla="*/ 8 w 199"/>
                    <a:gd name="T37" fmla="*/ 31 h 45"/>
                    <a:gd name="T38" fmla="*/ 3 w 199"/>
                    <a:gd name="T39" fmla="*/ 28 h 45"/>
                    <a:gd name="T40" fmla="*/ 1 w 199"/>
                    <a:gd name="T41" fmla="*/ 25 h 45"/>
                    <a:gd name="T42" fmla="*/ 0 w 199"/>
                    <a:gd name="T43" fmla="*/ 22 h 45"/>
                    <a:gd name="T44" fmla="*/ 2 w 199"/>
                    <a:gd name="T45" fmla="*/ 18 h 45"/>
                    <a:gd name="T46" fmla="*/ 6 w 199"/>
                    <a:gd name="T47" fmla="*/ 15 h 45"/>
                    <a:gd name="T48" fmla="*/ 12 w 199"/>
                    <a:gd name="T49" fmla="*/ 12 h 45"/>
                    <a:gd name="T50" fmla="*/ 20 w 199"/>
                    <a:gd name="T51" fmla="*/ 9 h 45"/>
                    <a:gd name="T52" fmla="*/ 29 w 199"/>
                    <a:gd name="T53" fmla="*/ 7 h 45"/>
                    <a:gd name="T54" fmla="*/ 40 w 199"/>
                    <a:gd name="T55" fmla="*/ 5 h 45"/>
                    <a:gd name="T56" fmla="*/ 52 w 199"/>
                    <a:gd name="T57" fmla="*/ 3 h 45"/>
                    <a:gd name="T58" fmla="*/ 65 w 199"/>
                    <a:gd name="T59" fmla="*/ 1 h 45"/>
                    <a:gd name="T60" fmla="*/ 80 w 199"/>
                    <a:gd name="T61" fmla="*/ 1 h 45"/>
                    <a:gd name="T62" fmla="*/ 95 w 199"/>
                    <a:gd name="T63" fmla="*/ 0 h 45"/>
                    <a:gd name="T64" fmla="*/ 110 w 199"/>
                    <a:gd name="T65" fmla="*/ 0 h 45"/>
                    <a:gd name="T66" fmla="*/ 125 w 199"/>
                    <a:gd name="T67" fmla="*/ 1 h 45"/>
                    <a:gd name="T68" fmla="*/ 138 w 199"/>
                    <a:gd name="T69" fmla="*/ 2 h 45"/>
                    <a:gd name="T70" fmla="*/ 151 w 199"/>
                    <a:gd name="T71" fmla="*/ 3 h 45"/>
                    <a:gd name="T72" fmla="*/ 163 w 199"/>
                    <a:gd name="T73" fmla="*/ 5 h 45"/>
                    <a:gd name="T74" fmla="*/ 173 w 199"/>
                    <a:gd name="T75" fmla="*/ 8 h 45"/>
                    <a:gd name="T76" fmla="*/ 182 w 199"/>
                    <a:gd name="T77" fmla="*/ 10 h 45"/>
                    <a:gd name="T78" fmla="*/ 189 w 199"/>
                    <a:gd name="T79" fmla="*/ 13 h 45"/>
                    <a:gd name="T80" fmla="*/ 195 w 199"/>
                    <a:gd name="T81" fmla="*/ 16 h 45"/>
                    <a:gd name="T82" fmla="*/ 198 w 199"/>
                    <a:gd name="T83" fmla="*/ 19 h 45"/>
                    <a:gd name="T84" fmla="*/ 199 w 199"/>
                    <a:gd name="T85" fmla="*/ 23 h 4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99" h="45">
                      <a:moveTo>
                        <a:pt x="199" y="23"/>
                      </a:moveTo>
                      <a:lnTo>
                        <a:pt x="199" y="24"/>
                      </a:lnTo>
                      <a:lnTo>
                        <a:pt x="199" y="25"/>
                      </a:lnTo>
                      <a:lnTo>
                        <a:pt x="198" y="26"/>
                      </a:lnTo>
                      <a:lnTo>
                        <a:pt x="197" y="27"/>
                      </a:lnTo>
                      <a:lnTo>
                        <a:pt x="196" y="28"/>
                      </a:lnTo>
                      <a:lnTo>
                        <a:pt x="195" y="29"/>
                      </a:lnTo>
                      <a:lnTo>
                        <a:pt x="193" y="30"/>
                      </a:lnTo>
                      <a:lnTo>
                        <a:pt x="191" y="31"/>
                      </a:lnTo>
                      <a:lnTo>
                        <a:pt x="189" y="33"/>
                      </a:lnTo>
                      <a:lnTo>
                        <a:pt x="187" y="33"/>
                      </a:lnTo>
                      <a:lnTo>
                        <a:pt x="185" y="34"/>
                      </a:lnTo>
                      <a:lnTo>
                        <a:pt x="182" y="35"/>
                      </a:lnTo>
                      <a:lnTo>
                        <a:pt x="179" y="36"/>
                      </a:lnTo>
                      <a:lnTo>
                        <a:pt x="176" y="37"/>
                      </a:lnTo>
                      <a:lnTo>
                        <a:pt x="173" y="38"/>
                      </a:lnTo>
                      <a:lnTo>
                        <a:pt x="170" y="39"/>
                      </a:lnTo>
                      <a:lnTo>
                        <a:pt x="167" y="39"/>
                      </a:lnTo>
                      <a:lnTo>
                        <a:pt x="163" y="40"/>
                      </a:lnTo>
                      <a:lnTo>
                        <a:pt x="159" y="41"/>
                      </a:lnTo>
                      <a:lnTo>
                        <a:pt x="155" y="41"/>
                      </a:lnTo>
                      <a:lnTo>
                        <a:pt x="151" y="42"/>
                      </a:lnTo>
                      <a:lnTo>
                        <a:pt x="147" y="43"/>
                      </a:lnTo>
                      <a:lnTo>
                        <a:pt x="143" y="43"/>
                      </a:lnTo>
                      <a:lnTo>
                        <a:pt x="138" y="43"/>
                      </a:lnTo>
                      <a:lnTo>
                        <a:pt x="134" y="44"/>
                      </a:lnTo>
                      <a:lnTo>
                        <a:pt x="129" y="44"/>
                      </a:lnTo>
                      <a:lnTo>
                        <a:pt x="125" y="45"/>
                      </a:lnTo>
                      <a:lnTo>
                        <a:pt x="120" y="45"/>
                      </a:lnTo>
                      <a:lnTo>
                        <a:pt x="115" y="45"/>
                      </a:lnTo>
                      <a:lnTo>
                        <a:pt x="110" y="45"/>
                      </a:lnTo>
                      <a:lnTo>
                        <a:pt x="105" y="45"/>
                      </a:lnTo>
                      <a:lnTo>
                        <a:pt x="100" y="45"/>
                      </a:lnTo>
                      <a:lnTo>
                        <a:pt x="95" y="45"/>
                      </a:lnTo>
                      <a:lnTo>
                        <a:pt x="89" y="45"/>
                      </a:lnTo>
                      <a:lnTo>
                        <a:pt x="84" y="45"/>
                      </a:lnTo>
                      <a:lnTo>
                        <a:pt x="80" y="45"/>
                      </a:lnTo>
                      <a:lnTo>
                        <a:pt x="75" y="45"/>
                      </a:lnTo>
                      <a:lnTo>
                        <a:pt x="70" y="44"/>
                      </a:lnTo>
                      <a:lnTo>
                        <a:pt x="65" y="44"/>
                      </a:lnTo>
                      <a:lnTo>
                        <a:pt x="61" y="43"/>
                      </a:lnTo>
                      <a:lnTo>
                        <a:pt x="57" y="43"/>
                      </a:lnTo>
                      <a:lnTo>
                        <a:pt x="52" y="43"/>
                      </a:lnTo>
                      <a:lnTo>
                        <a:pt x="48" y="42"/>
                      </a:lnTo>
                      <a:lnTo>
                        <a:pt x="44" y="41"/>
                      </a:lnTo>
                      <a:lnTo>
                        <a:pt x="40" y="41"/>
                      </a:lnTo>
                      <a:lnTo>
                        <a:pt x="36" y="40"/>
                      </a:lnTo>
                      <a:lnTo>
                        <a:pt x="33" y="39"/>
                      </a:lnTo>
                      <a:lnTo>
                        <a:pt x="29" y="39"/>
                      </a:lnTo>
                      <a:lnTo>
                        <a:pt x="26" y="38"/>
                      </a:lnTo>
                      <a:lnTo>
                        <a:pt x="23" y="37"/>
                      </a:lnTo>
                      <a:lnTo>
                        <a:pt x="20" y="36"/>
                      </a:lnTo>
                      <a:lnTo>
                        <a:pt x="17" y="35"/>
                      </a:lnTo>
                      <a:lnTo>
                        <a:pt x="15" y="34"/>
                      </a:lnTo>
                      <a:lnTo>
                        <a:pt x="12" y="33"/>
                      </a:lnTo>
                      <a:lnTo>
                        <a:pt x="10" y="33"/>
                      </a:lnTo>
                      <a:lnTo>
                        <a:pt x="8" y="31"/>
                      </a:lnTo>
                      <a:lnTo>
                        <a:pt x="6" y="30"/>
                      </a:lnTo>
                      <a:lnTo>
                        <a:pt x="5" y="29"/>
                      </a:lnTo>
                      <a:lnTo>
                        <a:pt x="3" y="28"/>
                      </a:lnTo>
                      <a:lnTo>
                        <a:pt x="2" y="27"/>
                      </a:lnTo>
                      <a:lnTo>
                        <a:pt x="1" y="26"/>
                      </a:lnTo>
                      <a:lnTo>
                        <a:pt x="1" y="25"/>
                      </a:lnTo>
                      <a:lnTo>
                        <a:pt x="0" y="24"/>
                      </a:lnTo>
                      <a:lnTo>
                        <a:pt x="0" y="23"/>
                      </a:lnTo>
                      <a:lnTo>
                        <a:pt x="0" y="22"/>
                      </a:lnTo>
                      <a:lnTo>
                        <a:pt x="1" y="20"/>
                      </a:lnTo>
                      <a:lnTo>
                        <a:pt x="1" y="19"/>
                      </a:lnTo>
                      <a:lnTo>
                        <a:pt x="2" y="18"/>
                      </a:lnTo>
                      <a:lnTo>
                        <a:pt x="3" y="17"/>
                      </a:lnTo>
                      <a:lnTo>
                        <a:pt x="5" y="16"/>
                      </a:lnTo>
                      <a:lnTo>
                        <a:pt x="6" y="15"/>
                      </a:lnTo>
                      <a:lnTo>
                        <a:pt x="8" y="14"/>
                      </a:lnTo>
                      <a:lnTo>
                        <a:pt x="10" y="13"/>
                      </a:lnTo>
                      <a:lnTo>
                        <a:pt x="12" y="12"/>
                      </a:lnTo>
                      <a:lnTo>
                        <a:pt x="15" y="11"/>
                      </a:lnTo>
                      <a:lnTo>
                        <a:pt x="17" y="10"/>
                      </a:lnTo>
                      <a:lnTo>
                        <a:pt x="20" y="9"/>
                      </a:lnTo>
                      <a:lnTo>
                        <a:pt x="23" y="8"/>
                      </a:lnTo>
                      <a:lnTo>
                        <a:pt x="26" y="8"/>
                      </a:lnTo>
                      <a:lnTo>
                        <a:pt x="29" y="7"/>
                      </a:lnTo>
                      <a:lnTo>
                        <a:pt x="33" y="6"/>
                      </a:lnTo>
                      <a:lnTo>
                        <a:pt x="36" y="5"/>
                      </a:lnTo>
                      <a:lnTo>
                        <a:pt x="40" y="5"/>
                      </a:lnTo>
                      <a:lnTo>
                        <a:pt x="44" y="4"/>
                      </a:lnTo>
                      <a:lnTo>
                        <a:pt x="48" y="3"/>
                      </a:lnTo>
                      <a:lnTo>
                        <a:pt x="52" y="3"/>
                      </a:lnTo>
                      <a:lnTo>
                        <a:pt x="57" y="2"/>
                      </a:lnTo>
                      <a:lnTo>
                        <a:pt x="61" y="2"/>
                      </a:lnTo>
                      <a:lnTo>
                        <a:pt x="65" y="1"/>
                      </a:lnTo>
                      <a:lnTo>
                        <a:pt x="70" y="1"/>
                      </a:lnTo>
                      <a:lnTo>
                        <a:pt x="75" y="1"/>
                      </a:lnTo>
                      <a:lnTo>
                        <a:pt x="80" y="1"/>
                      </a:lnTo>
                      <a:lnTo>
                        <a:pt x="84" y="0"/>
                      </a:lnTo>
                      <a:lnTo>
                        <a:pt x="89" y="0"/>
                      </a:lnTo>
                      <a:lnTo>
                        <a:pt x="95" y="0"/>
                      </a:lnTo>
                      <a:lnTo>
                        <a:pt x="100" y="0"/>
                      </a:lnTo>
                      <a:lnTo>
                        <a:pt x="105" y="0"/>
                      </a:lnTo>
                      <a:lnTo>
                        <a:pt x="110" y="0"/>
                      </a:lnTo>
                      <a:lnTo>
                        <a:pt x="115" y="0"/>
                      </a:lnTo>
                      <a:lnTo>
                        <a:pt x="120" y="1"/>
                      </a:lnTo>
                      <a:lnTo>
                        <a:pt x="125" y="1"/>
                      </a:lnTo>
                      <a:lnTo>
                        <a:pt x="129" y="1"/>
                      </a:lnTo>
                      <a:lnTo>
                        <a:pt x="134" y="1"/>
                      </a:lnTo>
                      <a:lnTo>
                        <a:pt x="138" y="2"/>
                      </a:lnTo>
                      <a:lnTo>
                        <a:pt x="143" y="2"/>
                      </a:lnTo>
                      <a:lnTo>
                        <a:pt x="147" y="3"/>
                      </a:lnTo>
                      <a:lnTo>
                        <a:pt x="151" y="3"/>
                      </a:lnTo>
                      <a:lnTo>
                        <a:pt x="155" y="4"/>
                      </a:lnTo>
                      <a:lnTo>
                        <a:pt x="159" y="5"/>
                      </a:lnTo>
                      <a:lnTo>
                        <a:pt x="163" y="5"/>
                      </a:lnTo>
                      <a:lnTo>
                        <a:pt x="167" y="6"/>
                      </a:lnTo>
                      <a:lnTo>
                        <a:pt x="170" y="7"/>
                      </a:lnTo>
                      <a:lnTo>
                        <a:pt x="173" y="8"/>
                      </a:lnTo>
                      <a:lnTo>
                        <a:pt x="176" y="8"/>
                      </a:lnTo>
                      <a:lnTo>
                        <a:pt x="179" y="9"/>
                      </a:lnTo>
                      <a:lnTo>
                        <a:pt x="182" y="10"/>
                      </a:lnTo>
                      <a:lnTo>
                        <a:pt x="185" y="11"/>
                      </a:lnTo>
                      <a:lnTo>
                        <a:pt x="187" y="12"/>
                      </a:lnTo>
                      <a:lnTo>
                        <a:pt x="189" y="13"/>
                      </a:lnTo>
                      <a:lnTo>
                        <a:pt x="191" y="14"/>
                      </a:lnTo>
                      <a:lnTo>
                        <a:pt x="193" y="15"/>
                      </a:lnTo>
                      <a:lnTo>
                        <a:pt x="195" y="16"/>
                      </a:lnTo>
                      <a:lnTo>
                        <a:pt x="196" y="17"/>
                      </a:lnTo>
                      <a:lnTo>
                        <a:pt x="197" y="18"/>
                      </a:lnTo>
                      <a:lnTo>
                        <a:pt x="198" y="19"/>
                      </a:lnTo>
                      <a:lnTo>
                        <a:pt x="199" y="20"/>
                      </a:lnTo>
                      <a:lnTo>
                        <a:pt x="199" y="22"/>
                      </a:lnTo>
                      <a:lnTo>
                        <a:pt x="199"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71" name="Freeform 2122">
                  <a:extLst>
                    <a:ext uri="{FF2B5EF4-FFF2-40B4-BE49-F238E27FC236}">
                      <a16:creationId xmlns:a16="http://schemas.microsoft.com/office/drawing/2014/main" id="{BD952EB6-77ED-4F8E-8AAC-8B41760AA01D}"/>
                    </a:ext>
                  </a:extLst>
                </p:cNvPr>
                <p:cNvSpPr>
                  <a:spLocks/>
                </p:cNvSpPr>
                <p:nvPr/>
              </p:nvSpPr>
              <p:spPr bwMode="auto">
                <a:xfrm>
                  <a:off x="1117" y="250"/>
                  <a:ext cx="192" cy="42"/>
                </a:xfrm>
                <a:custGeom>
                  <a:avLst/>
                  <a:gdLst>
                    <a:gd name="T0" fmla="*/ 191 w 192"/>
                    <a:gd name="T1" fmla="*/ 23 h 42"/>
                    <a:gd name="T2" fmla="*/ 189 w 192"/>
                    <a:gd name="T3" fmla="*/ 26 h 42"/>
                    <a:gd name="T4" fmla="*/ 184 w 192"/>
                    <a:gd name="T5" fmla="*/ 29 h 42"/>
                    <a:gd name="T6" fmla="*/ 178 w 192"/>
                    <a:gd name="T7" fmla="*/ 32 h 42"/>
                    <a:gd name="T8" fmla="*/ 170 w 192"/>
                    <a:gd name="T9" fmla="*/ 34 h 42"/>
                    <a:gd name="T10" fmla="*/ 160 w 192"/>
                    <a:gd name="T11" fmla="*/ 36 h 42"/>
                    <a:gd name="T12" fmla="*/ 149 w 192"/>
                    <a:gd name="T13" fmla="*/ 38 h 42"/>
                    <a:gd name="T14" fmla="*/ 137 w 192"/>
                    <a:gd name="T15" fmla="*/ 40 h 42"/>
                    <a:gd name="T16" fmla="*/ 124 w 192"/>
                    <a:gd name="T17" fmla="*/ 41 h 42"/>
                    <a:gd name="T18" fmla="*/ 110 w 192"/>
                    <a:gd name="T19" fmla="*/ 41 h 42"/>
                    <a:gd name="T20" fmla="*/ 96 w 192"/>
                    <a:gd name="T21" fmla="*/ 42 h 42"/>
                    <a:gd name="T22" fmla="*/ 81 w 192"/>
                    <a:gd name="T23" fmla="*/ 41 h 42"/>
                    <a:gd name="T24" fmla="*/ 67 w 192"/>
                    <a:gd name="T25" fmla="*/ 41 h 42"/>
                    <a:gd name="T26" fmla="*/ 54 w 192"/>
                    <a:gd name="T27" fmla="*/ 40 h 42"/>
                    <a:gd name="T28" fmla="*/ 42 w 192"/>
                    <a:gd name="T29" fmla="*/ 38 h 42"/>
                    <a:gd name="T30" fmla="*/ 31 w 192"/>
                    <a:gd name="T31" fmla="*/ 36 h 42"/>
                    <a:gd name="T32" fmla="*/ 22 w 192"/>
                    <a:gd name="T33" fmla="*/ 34 h 42"/>
                    <a:gd name="T34" fmla="*/ 14 w 192"/>
                    <a:gd name="T35" fmla="*/ 32 h 42"/>
                    <a:gd name="T36" fmla="*/ 7 w 192"/>
                    <a:gd name="T37" fmla="*/ 29 h 42"/>
                    <a:gd name="T38" fmla="*/ 3 w 192"/>
                    <a:gd name="T39" fmla="*/ 26 h 42"/>
                    <a:gd name="T40" fmla="*/ 0 w 192"/>
                    <a:gd name="T41" fmla="*/ 23 h 42"/>
                    <a:gd name="T42" fmla="*/ 0 w 192"/>
                    <a:gd name="T43" fmla="*/ 20 h 42"/>
                    <a:gd name="T44" fmla="*/ 2 w 192"/>
                    <a:gd name="T45" fmla="*/ 17 h 42"/>
                    <a:gd name="T46" fmla="*/ 5 w 192"/>
                    <a:gd name="T47" fmla="*/ 14 h 42"/>
                    <a:gd name="T48" fmla="*/ 11 w 192"/>
                    <a:gd name="T49" fmla="*/ 11 h 42"/>
                    <a:gd name="T50" fmla="*/ 19 w 192"/>
                    <a:gd name="T51" fmla="*/ 9 h 42"/>
                    <a:gd name="T52" fmla="*/ 28 w 192"/>
                    <a:gd name="T53" fmla="*/ 7 h 42"/>
                    <a:gd name="T54" fmla="*/ 38 w 192"/>
                    <a:gd name="T55" fmla="*/ 5 h 42"/>
                    <a:gd name="T56" fmla="*/ 50 w 192"/>
                    <a:gd name="T57" fmla="*/ 3 h 42"/>
                    <a:gd name="T58" fmla="*/ 63 w 192"/>
                    <a:gd name="T59" fmla="*/ 2 h 42"/>
                    <a:gd name="T60" fmla="*/ 76 w 192"/>
                    <a:gd name="T61" fmla="*/ 1 h 42"/>
                    <a:gd name="T62" fmla="*/ 91 w 192"/>
                    <a:gd name="T63" fmla="*/ 0 h 42"/>
                    <a:gd name="T64" fmla="*/ 105 w 192"/>
                    <a:gd name="T65" fmla="*/ 1 h 42"/>
                    <a:gd name="T66" fmla="*/ 120 w 192"/>
                    <a:gd name="T67" fmla="*/ 1 h 42"/>
                    <a:gd name="T68" fmla="*/ 133 w 192"/>
                    <a:gd name="T69" fmla="*/ 2 h 42"/>
                    <a:gd name="T70" fmla="*/ 145 w 192"/>
                    <a:gd name="T71" fmla="*/ 3 h 42"/>
                    <a:gd name="T72" fmla="*/ 157 w 192"/>
                    <a:gd name="T73" fmla="*/ 5 h 42"/>
                    <a:gd name="T74" fmla="*/ 167 w 192"/>
                    <a:gd name="T75" fmla="*/ 7 h 42"/>
                    <a:gd name="T76" fmla="*/ 175 w 192"/>
                    <a:gd name="T77" fmla="*/ 10 h 42"/>
                    <a:gd name="T78" fmla="*/ 182 w 192"/>
                    <a:gd name="T79" fmla="*/ 12 h 42"/>
                    <a:gd name="T80" fmla="*/ 187 w 192"/>
                    <a:gd name="T81" fmla="*/ 15 h 42"/>
                    <a:gd name="T82" fmla="*/ 191 w 192"/>
                    <a:gd name="T83" fmla="*/ 18 h 42"/>
                    <a:gd name="T84" fmla="*/ 192 w 192"/>
                    <a:gd name="T85" fmla="*/ 21 h 4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92" h="42">
                      <a:moveTo>
                        <a:pt x="192" y="21"/>
                      </a:moveTo>
                      <a:lnTo>
                        <a:pt x="192" y="22"/>
                      </a:lnTo>
                      <a:lnTo>
                        <a:pt x="191" y="23"/>
                      </a:lnTo>
                      <a:lnTo>
                        <a:pt x="191" y="24"/>
                      </a:lnTo>
                      <a:lnTo>
                        <a:pt x="190" y="25"/>
                      </a:lnTo>
                      <a:lnTo>
                        <a:pt x="189" y="26"/>
                      </a:lnTo>
                      <a:lnTo>
                        <a:pt x="187" y="27"/>
                      </a:lnTo>
                      <a:lnTo>
                        <a:pt x="186" y="28"/>
                      </a:lnTo>
                      <a:lnTo>
                        <a:pt x="184" y="29"/>
                      </a:lnTo>
                      <a:lnTo>
                        <a:pt x="182" y="30"/>
                      </a:lnTo>
                      <a:lnTo>
                        <a:pt x="180" y="31"/>
                      </a:lnTo>
                      <a:lnTo>
                        <a:pt x="178" y="32"/>
                      </a:lnTo>
                      <a:lnTo>
                        <a:pt x="175" y="33"/>
                      </a:lnTo>
                      <a:lnTo>
                        <a:pt x="173" y="33"/>
                      </a:lnTo>
                      <a:lnTo>
                        <a:pt x="170" y="34"/>
                      </a:lnTo>
                      <a:lnTo>
                        <a:pt x="167" y="35"/>
                      </a:lnTo>
                      <a:lnTo>
                        <a:pt x="164" y="35"/>
                      </a:lnTo>
                      <a:lnTo>
                        <a:pt x="160" y="36"/>
                      </a:lnTo>
                      <a:lnTo>
                        <a:pt x="157" y="37"/>
                      </a:lnTo>
                      <a:lnTo>
                        <a:pt x="153" y="37"/>
                      </a:lnTo>
                      <a:lnTo>
                        <a:pt x="149" y="38"/>
                      </a:lnTo>
                      <a:lnTo>
                        <a:pt x="145" y="39"/>
                      </a:lnTo>
                      <a:lnTo>
                        <a:pt x="141" y="39"/>
                      </a:lnTo>
                      <a:lnTo>
                        <a:pt x="137" y="40"/>
                      </a:lnTo>
                      <a:lnTo>
                        <a:pt x="133" y="40"/>
                      </a:lnTo>
                      <a:lnTo>
                        <a:pt x="129" y="40"/>
                      </a:lnTo>
                      <a:lnTo>
                        <a:pt x="124" y="41"/>
                      </a:lnTo>
                      <a:lnTo>
                        <a:pt x="120" y="41"/>
                      </a:lnTo>
                      <a:lnTo>
                        <a:pt x="115" y="41"/>
                      </a:lnTo>
                      <a:lnTo>
                        <a:pt x="110" y="41"/>
                      </a:lnTo>
                      <a:lnTo>
                        <a:pt x="105" y="41"/>
                      </a:lnTo>
                      <a:lnTo>
                        <a:pt x="101" y="42"/>
                      </a:lnTo>
                      <a:lnTo>
                        <a:pt x="96" y="42"/>
                      </a:lnTo>
                      <a:lnTo>
                        <a:pt x="91" y="42"/>
                      </a:lnTo>
                      <a:lnTo>
                        <a:pt x="86" y="41"/>
                      </a:lnTo>
                      <a:lnTo>
                        <a:pt x="81" y="41"/>
                      </a:lnTo>
                      <a:lnTo>
                        <a:pt x="76" y="41"/>
                      </a:lnTo>
                      <a:lnTo>
                        <a:pt x="72" y="41"/>
                      </a:lnTo>
                      <a:lnTo>
                        <a:pt x="67" y="41"/>
                      </a:lnTo>
                      <a:lnTo>
                        <a:pt x="63" y="40"/>
                      </a:lnTo>
                      <a:lnTo>
                        <a:pt x="58" y="40"/>
                      </a:lnTo>
                      <a:lnTo>
                        <a:pt x="54" y="40"/>
                      </a:lnTo>
                      <a:lnTo>
                        <a:pt x="50" y="39"/>
                      </a:lnTo>
                      <a:lnTo>
                        <a:pt x="46" y="39"/>
                      </a:lnTo>
                      <a:lnTo>
                        <a:pt x="42" y="38"/>
                      </a:lnTo>
                      <a:lnTo>
                        <a:pt x="38" y="37"/>
                      </a:lnTo>
                      <a:lnTo>
                        <a:pt x="35" y="37"/>
                      </a:lnTo>
                      <a:lnTo>
                        <a:pt x="31" y="36"/>
                      </a:lnTo>
                      <a:lnTo>
                        <a:pt x="28" y="35"/>
                      </a:lnTo>
                      <a:lnTo>
                        <a:pt x="25" y="35"/>
                      </a:lnTo>
                      <a:lnTo>
                        <a:pt x="22" y="34"/>
                      </a:lnTo>
                      <a:lnTo>
                        <a:pt x="19" y="33"/>
                      </a:lnTo>
                      <a:lnTo>
                        <a:pt x="16" y="33"/>
                      </a:lnTo>
                      <a:lnTo>
                        <a:pt x="14" y="32"/>
                      </a:lnTo>
                      <a:lnTo>
                        <a:pt x="11" y="31"/>
                      </a:lnTo>
                      <a:lnTo>
                        <a:pt x="9" y="30"/>
                      </a:lnTo>
                      <a:lnTo>
                        <a:pt x="7" y="29"/>
                      </a:lnTo>
                      <a:lnTo>
                        <a:pt x="5" y="28"/>
                      </a:lnTo>
                      <a:lnTo>
                        <a:pt x="4" y="27"/>
                      </a:lnTo>
                      <a:lnTo>
                        <a:pt x="3" y="26"/>
                      </a:lnTo>
                      <a:lnTo>
                        <a:pt x="2" y="25"/>
                      </a:lnTo>
                      <a:lnTo>
                        <a:pt x="1" y="24"/>
                      </a:lnTo>
                      <a:lnTo>
                        <a:pt x="0" y="23"/>
                      </a:lnTo>
                      <a:lnTo>
                        <a:pt x="0" y="22"/>
                      </a:lnTo>
                      <a:lnTo>
                        <a:pt x="0" y="21"/>
                      </a:lnTo>
                      <a:lnTo>
                        <a:pt x="0" y="20"/>
                      </a:lnTo>
                      <a:lnTo>
                        <a:pt x="0" y="19"/>
                      </a:lnTo>
                      <a:lnTo>
                        <a:pt x="1" y="18"/>
                      </a:lnTo>
                      <a:lnTo>
                        <a:pt x="2" y="17"/>
                      </a:lnTo>
                      <a:lnTo>
                        <a:pt x="3" y="16"/>
                      </a:lnTo>
                      <a:lnTo>
                        <a:pt x="4" y="15"/>
                      </a:lnTo>
                      <a:lnTo>
                        <a:pt x="5" y="14"/>
                      </a:lnTo>
                      <a:lnTo>
                        <a:pt x="7" y="13"/>
                      </a:lnTo>
                      <a:lnTo>
                        <a:pt x="9" y="12"/>
                      </a:lnTo>
                      <a:lnTo>
                        <a:pt x="11" y="11"/>
                      </a:lnTo>
                      <a:lnTo>
                        <a:pt x="14" y="10"/>
                      </a:lnTo>
                      <a:lnTo>
                        <a:pt x="16" y="10"/>
                      </a:lnTo>
                      <a:lnTo>
                        <a:pt x="19" y="9"/>
                      </a:lnTo>
                      <a:lnTo>
                        <a:pt x="22" y="8"/>
                      </a:lnTo>
                      <a:lnTo>
                        <a:pt x="25" y="7"/>
                      </a:lnTo>
                      <a:lnTo>
                        <a:pt x="28" y="7"/>
                      </a:lnTo>
                      <a:lnTo>
                        <a:pt x="31" y="6"/>
                      </a:lnTo>
                      <a:lnTo>
                        <a:pt x="35" y="5"/>
                      </a:lnTo>
                      <a:lnTo>
                        <a:pt x="38" y="5"/>
                      </a:lnTo>
                      <a:lnTo>
                        <a:pt x="42" y="4"/>
                      </a:lnTo>
                      <a:lnTo>
                        <a:pt x="46" y="3"/>
                      </a:lnTo>
                      <a:lnTo>
                        <a:pt x="50" y="3"/>
                      </a:lnTo>
                      <a:lnTo>
                        <a:pt x="54" y="2"/>
                      </a:lnTo>
                      <a:lnTo>
                        <a:pt x="58" y="2"/>
                      </a:lnTo>
                      <a:lnTo>
                        <a:pt x="63" y="2"/>
                      </a:lnTo>
                      <a:lnTo>
                        <a:pt x="67" y="1"/>
                      </a:lnTo>
                      <a:lnTo>
                        <a:pt x="72" y="1"/>
                      </a:lnTo>
                      <a:lnTo>
                        <a:pt x="76" y="1"/>
                      </a:lnTo>
                      <a:lnTo>
                        <a:pt x="81" y="1"/>
                      </a:lnTo>
                      <a:lnTo>
                        <a:pt x="86" y="1"/>
                      </a:lnTo>
                      <a:lnTo>
                        <a:pt x="91" y="0"/>
                      </a:lnTo>
                      <a:lnTo>
                        <a:pt x="96" y="0"/>
                      </a:lnTo>
                      <a:lnTo>
                        <a:pt x="101" y="0"/>
                      </a:lnTo>
                      <a:lnTo>
                        <a:pt x="105" y="1"/>
                      </a:lnTo>
                      <a:lnTo>
                        <a:pt x="110" y="1"/>
                      </a:lnTo>
                      <a:lnTo>
                        <a:pt x="115" y="1"/>
                      </a:lnTo>
                      <a:lnTo>
                        <a:pt x="120" y="1"/>
                      </a:lnTo>
                      <a:lnTo>
                        <a:pt x="124" y="1"/>
                      </a:lnTo>
                      <a:lnTo>
                        <a:pt x="129" y="2"/>
                      </a:lnTo>
                      <a:lnTo>
                        <a:pt x="133" y="2"/>
                      </a:lnTo>
                      <a:lnTo>
                        <a:pt x="137" y="2"/>
                      </a:lnTo>
                      <a:lnTo>
                        <a:pt x="141" y="3"/>
                      </a:lnTo>
                      <a:lnTo>
                        <a:pt x="145" y="3"/>
                      </a:lnTo>
                      <a:lnTo>
                        <a:pt x="149" y="4"/>
                      </a:lnTo>
                      <a:lnTo>
                        <a:pt x="153" y="5"/>
                      </a:lnTo>
                      <a:lnTo>
                        <a:pt x="157" y="5"/>
                      </a:lnTo>
                      <a:lnTo>
                        <a:pt x="160" y="6"/>
                      </a:lnTo>
                      <a:lnTo>
                        <a:pt x="164" y="7"/>
                      </a:lnTo>
                      <a:lnTo>
                        <a:pt x="167" y="7"/>
                      </a:lnTo>
                      <a:lnTo>
                        <a:pt x="170" y="8"/>
                      </a:lnTo>
                      <a:lnTo>
                        <a:pt x="173" y="9"/>
                      </a:lnTo>
                      <a:lnTo>
                        <a:pt x="175" y="10"/>
                      </a:lnTo>
                      <a:lnTo>
                        <a:pt x="178" y="10"/>
                      </a:lnTo>
                      <a:lnTo>
                        <a:pt x="180" y="11"/>
                      </a:lnTo>
                      <a:lnTo>
                        <a:pt x="182" y="12"/>
                      </a:lnTo>
                      <a:lnTo>
                        <a:pt x="184" y="13"/>
                      </a:lnTo>
                      <a:lnTo>
                        <a:pt x="186" y="14"/>
                      </a:lnTo>
                      <a:lnTo>
                        <a:pt x="187" y="15"/>
                      </a:lnTo>
                      <a:lnTo>
                        <a:pt x="189" y="16"/>
                      </a:lnTo>
                      <a:lnTo>
                        <a:pt x="190" y="17"/>
                      </a:lnTo>
                      <a:lnTo>
                        <a:pt x="191" y="18"/>
                      </a:lnTo>
                      <a:lnTo>
                        <a:pt x="191" y="19"/>
                      </a:lnTo>
                      <a:lnTo>
                        <a:pt x="192" y="20"/>
                      </a:lnTo>
                      <a:lnTo>
                        <a:pt x="192" y="21"/>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72" name="Freeform 2123">
                  <a:extLst>
                    <a:ext uri="{FF2B5EF4-FFF2-40B4-BE49-F238E27FC236}">
                      <a16:creationId xmlns:a16="http://schemas.microsoft.com/office/drawing/2014/main" id="{2576BF84-98B3-4DE8-BAB4-3F8E546DB680}"/>
                    </a:ext>
                  </a:extLst>
                </p:cNvPr>
                <p:cNvSpPr>
                  <a:spLocks/>
                </p:cNvSpPr>
                <p:nvPr/>
              </p:nvSpPr>
              <p:spPr bwMode="auto">
                <a:xfrm>
                  <a:off x="1120" y="252"/>
                  <a:ext cx="185" cy="37"/>
                </a:xfrm>
                <a:custGeom>
                  <a:avLst/>
                  <a:gdLst>
                    <a:gd name="T0" fmla="*/ 185 w 185"/>
                    <a:gd name="T1" fmla="*/ 20 h 37"/>
                    <a:gd name="T2" fmla="*/ 181 w 185"/>
                    <a:gd name="T3" fmla="*/ 24 h 37"/>
                    <a:gd name="T4" fmla="*/ 174 w 185"/>
                    <a:gd name="T5" fmla="*/ 27 h 37"/>
                    <a:gd name="T6" fmla="*/ 164 w 185"/>
                    <a:gd name="T7" fmla="*/ 30 h 37"/>
                    <a:gd name="T8" fmla="*/ 152 w 185"/>
                    <a:gd name="T9" fmla="*/ 32 h 37"/>
                    <a:gd name="T10" fmla="*/ 137 w 185"/>
                    <a:gd name="T11" fmla="*/ 35 h 37"/>
                    <a:gd name="T12" fmla="*/ 120 w 185"/>
                    <a:gd name="T13" fmla="*/ 36 h 37"/>
                    <a:gd name="T14" fmla="*/ 102 w 185"/>
                    <a:gd name="T15" fmla="*/ 37 h 37"/>
                    <a:gd name="T16" fmla="*/ 83 w 185"/>
                    <a:gd name="T17" fmla="*/ 37 h 37"/>
                    <a:gd name="T18" fmla="*/ 65 w 185"/>
                    <a:gd name="T19" fmla="*/ 36 h 37"/>
                    <a:gd name="T20" fmla="*/ 49 w 185"/>
                    <a:gd name="T21" fmla="*/ 35 h 37"/>
                    <a:gd name="T22" fmla="*/ 34 w 185"/>
                    <a:gd name="T23" fmla="*/ 32 h 37"/>
                    <a:gd name="T24" fmla="*/ 21 w 185"/>
                    <a:gd name="T25" fmla="*/ 30 h 37"/>
                    <a:gd name="T26" fmla="*/ 11 w 185"/>
                    <a:gd name="T27" fmla="*/ 27 h 37"/>
                    <a:gd name="T28" fmla="*/ 4 w 185"/>
                    <a:gd name="T29" fmla="*/ 24 h 37"/>
                    <a:gd name="T30" fmla="*/ 1 w 185"/>
                    <a:gd name="T31" fmla="*/ 20 h 37"/>
                    <a:gd name="T32" fmla="*/ 1 w 185"/>
                    <a:gd name="T33" fmla="*/ 16 h 37"/>
                    <a:gd name="T34" fmla="*/ 4 w 185"/>
                    <a:gd name="T35" fmla="*/ 13 h 37"/>
                    <a:gd name="T36" fmla="*/ 11 w 185"/>
                    <a:gd name="T37" fmla="*/ 9 h 37"/>
                    <a:gd name="T38" fmla="*/ 21 w 185"/>
                    <a:gd name="T39" fmla="*/ 7 h 37"/>
                    <a:gd name="T40" fmla="*/ 34 w 185"/>
                    <a:gd name="T41" fmla="*/ 4 h 37"/>
                    <a:gd name="T42" fmla="*/ 49 w 185"/>
                    <a:gd name="T43" fmla="*/ 2 h 37"/>
                    <a:gd name="T44" fmla="*/ 65 w 185"/>
                    <a:gd name="T45" fmla="*/ 1 h 37"/>
                    <a:gd name="T46" fmla="*/ 83 w 185"/>
                    <a:gd name="T47" fmla="*/ 0 h 37"/>
                    <a:gd name="T48" fmla="*/ 102 w 185"/>
                    <a:gd name="T49" fmla="*/ 0 h 37"/>
                    <a:gd name="T50" fmla="*/ 120 w 185"/>
                    <a:gd name="T51" fmla="*/ 1 h 37"/>
                    <a:gd name="T52" fmla="*/ 137 w 185"/>
                    <a:gd name="T53" fmla="*/ 2 h 37"/>
                    <a:gd name="T54" fmla="*/ 152 w 185"/>
                    <a:gd name="T55" fmla="*/ 4 h 37"/>
                    <a:gd name="T56" fmla="*/ 164 w 185"/>
                    <a:gd name="T57" fmla="*/ 7 h 37"/>
                    <a:gd name="T58" fmla="*/ 174 w 185"/>
                    <a:gd name="T59" fmla="*/ 9 h 37"/>
                    <a:gd name="T60" fmla="*/ 181 w 185"/>
                    <a:gd name="T61" fmla="*/ 13 h 37"/>
                    <a:gd name="T62" fmla="*/ 185 w 185"/>
                    <a:gd name="T63" fmla="*/ 16 h 3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85" h="37">
                      <a:moveTo>
                        <a:pt x="185" y="18"/>
                      </a:moveTo>
                      <a:lnTo>
                        <a:pt x="185" y="20"/>
                      </a:lnTo>
                      <a:lnTo>
                        <a:pt x="183" y="22"/>
                      </a:lnTo>
                      <a:lnTo>
                        <a:pt x="181" y="24"/>
                      </a:lnTo>
                      <a:lnTo>
                        <a:pt x="178" y="26"/>
                      </a:lnTo>
                      <a:lnTo>
                        <a:pt x="174" y="27"/>
                      </a:lnTo>
                      <a:lnTo>
                        <a:pt x="169" y="29"/>
                      </a:lnTo>
                      <a:lnTo>
                        <a:pt x="164" y="30"/>
                      </a:lnTo>
                      <a:lnTo>
                        <a:pt x="158" y="31"/>
                      </a:lnTo>
                      <a:lnTo>
                        <a:pt x="152" y="32"/>
                      </a:lnTo>
                      <a:lnTo>
                        <a:pt x="144" y="34"/>
                      </a:lnTo>
                      <a:lnTo>
                        <a:pt x="137" y="35"/>
                      </a:lnTo>
                      <a:lnTo>
                        <a:pt x="129" y="35"/>
                      </a:lnTo>
                      <a:lnTo>
                        <a:pt x="120" y="36"/>
                      </a:lnTo>
                      <a:lnTo>
                        <a:pt x="111" y="36"/>
                      </a:lnTo>
                      <a:lnTo>
                        <a:pt x="102" y="37"/>
                      </a:lnTo>
                      <a:lnTo>
                        <a:pt x="93" y="37"/>
                      </a:lnTo>
                      <a:lnTo>
                        <a:pt x="83" y="37"/>
                      </a:lnTo>
                      <a:lnTo>
                        <a:pt x="74" y="36"/>
                      </a:lnTo>
                      <a:lnTo>
                        <a:pt x="65" y="36"/>
                      </a:lnTo>
                      <a:lnTo>
                        <a:pt x="57" y="35"/>
                      </a:lnTo>
                      <a:lnTo>
                        <a:pt x="49" y="35"/>
                      </a:lnTo>
                      <a:lnTo>
                        <a:pt x="41" y="34"/>
                      </a:lnTo>
                      <a:lnTo>
                        <a:pt x="34" y="32"/>
                      </a:lnTo>
                      <a:lnTo>
                        <a:pt x="27" y="31"/>
                      </a:lnTo>
                      <a:lnTo>
                        <a:pt x="21" y="30"/>
                      </a:lnTo>
                      <a:lnTo>
                        <a:pt x="16" y="29"/>
                      </a:lnTo>
                      <a:lnTo>
                        <a:pt x="11" y="27"/>
                      </a:lnTo>
                      <a:lnTo>
                        <a:pt x="7" y="26"/>
                      </a:lnTo>
                      <a:lnTo>
                        <a:pt x="4" y="24"/>
                      </a:lnTo>
                      <a:lnTo>
                        <a:pt x="2" y="22"/>
                      </a:lnTo>
                      <a:lnTo>
                        <a:pt x="1" y="20"/>
                      </a:lnTo>
                      <a:lnTo>
                        <a:pt x="0" y="18"/>
                      </a:lnTo>
                      <a:lnTo>
                        <a:pt x="1" y="16"/>
                      </a:lnTo>
                      <a:lnTo>
                        <a:pt x="2" y="15"/>
                      </a:lnTo>
                      <a:lnTo>
                        <a:pt x="4" y="13"/>
                      </a:lnTo>
                      <a:lnTo>
                        <a:pt x="7" y="11"/>
                      </a:lnTo>
                      <a:lnTo>
                        <a:pt x="11" y="9"/>
                      </a:lnTo>
                      <a:lnTo>
                        <a:pt x="16" y="8"/>
                      </a:lnTo>
                      <a:lnTo>
                        <a:pt x="21" y="7"/>
                      </a:lnTo>
                      <a:lnTo>
                        <a:pt x="27" y="5"/>
                      </a:lnTo>
                      <a:lnTo>
                        <a:pt x="34" y="4"/>
                      </a:lnTo>
                      <a:lnTo>
                        <a:pt x="41" y="3"/>
                      </a:lnTo>
                      <a:lnTo>
                        <a:pt x="49" y="2"/>
                      </a:lnTo>
                      <a:lnTo>
                        <a:pt x="57" y="1"/>
                      </a:lnTo>
                      <a:lnTo>
                        <a:pt x="65" y="1"/>
                      </a:lnTo>
                      <a:lnTo>
                        <a:pt x="74" y="0"/>
                      </a:lnTo>
                      <a:lnTo>
                        <a:pt x="83" y="0"/>
                      </a:lnTo>
                      <a:lnTo>
                        <a:pt x="93" y="0"/>
                      </a:lnTo>
                      <a:lnTo>
                        <a:pt x="102" y="0"/>
                      </a:lnTo>
                      <a:lnTo>
                        <a:pt x="111" y="0"/>
                      </a:lnTo>
                      <a:lnTo>
                        <a:pt x="120" y="1"/>
                      </a:lnTo>
                      <a:lnTo>
                        <a:pt x="129" y="1"/>
                      </a:lnTo>
                      <a:lnTo>
                        <a:pt x="137" y="2"/>
                      </a:lnTo>
                      <a:lnTo>
                        <a:pt x="144" y="3"/>
                      </a:lnTo>
                      <a:lnTo>
                        <a:pt x="152" y="4"/>
                      </a:lnTo>
                      <a:lnTo>
                        <a:pt x="158" y="5"/>
                      </a:lnTo>
                      <a:lnTo>
                        <a:pt x="164" y="7"/>
                      </a:lnTo>
                      <a:lnTo>
                        <a:pt x="169" y="8"/>
                      </a:lnTo>
                      <a:lnTo>
                        <a:pt x="174" y="9"/>
                      </a:lnTo>
                      <a:lnTo>
                        <a:pt x="178" y="11"/>
                      </a:lnTo>
                      <a:lnTo>
                        <a:pt x="181" y="13"/>
                      </a:lnTo>
                      <a:lnTo>
                        <a:pt x="183" y="15"/>
                      </a:lnTo>
                      <a:lnTo>
                        <a:pt x="185" y="16"/>
                      </a:lnTo>
                      <a:lnTo>
                        <a:pt x="185" y="18"/>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73" name="Freeform 2124">
                  <a:extLst>
                    <a:ext uri="{FF2B5EF4-FFF2-40B4-BE49-F238E27FC236}">
                      <a16:creationId xmlns:a16="http://schemas.microsoft.com/office/drawing/2014/main" id="{5FD316CE-8970-4920-B919-B4223308B6A4}"/>
                    </a:ext>
                  </a:extLst>
                </p:cNvPr>
                <p:cNvSpPr>
                  <a:spLocks/>
                </p:cNvSpPr>
                <p:nvPr/>
              </p:nvSpPr>
              <p:spPr bwMode="auto">
                <a:xfrm>
                  <a:off x="1124" y="253"/>
                  <a:ext cx="178" cy="33"/>
                </a:xfrm>
                <a:custGeom>
                  <a:avLst/>
                  <a:gdLst>
                    <a:gd name="T0" fmla="*/ 177 w 178"/>
                    <a:gd name="T1" fmla="*/ 18 h 33"/>
                    <a:gd name="T2" fmla="*/ 174 w 178"/>
                    <a:gd name="T3" fmla="*/ 21 h 33"/>
                    <a:gd name="T4" fmla="*/ 167 w 178"/>
                    <a:gd name="T5" fmla="*/ 24 h 33"/>
                    <a:gd name="T6" fmla="*/ 157 w 178"/>
                    <a:gd name="T7" fmla="*/ 27 h 33"/>
                    <a:gd name="T8" fmla="*/ 145 w 178"/>
                    <a:gd name="T9" fmla="*/ 29 h 33"/>
                    <a:gd name="T10" fmla="*/ 131 w 178"/>
                    <a:gd name="T11" fmla="*/ 31 h 33"/>
                    <a:gd name="T12" fmla="*/ 115 w 178"/>
                    <a:gd name="T13" fmla="*/ 32 h 33"/>
                    <a:gd name="T14" fmla="*/ 98 w 178"/>
                    <a:gd name="T15" fmla="*/ 33 h 33"/>
                    <a:gd name="T16" fmla="*/ 80 w 178"/>
                    <a:gd name="T17" fmla="*/ 33 h 33"/>
                    <a:gd name="T18" fmla="*/ 62 w 178"/>
                    <a:gd name="T19" fmla="*/ 32 h 33"/>
                    <a:gd name="T20" fmla="*/ 46 w 178"/>
                    <a:gd name="T21" fmla="*/ 31 h 33"/>
                    <a:gd name="T22" fmla="*/ 32 w 178"/>
                    <a:gd name="T23" fmla="*/ 29 h 33"/>
                    <a:gd name="T24" fmla="*/ 20 w 178"/>
                    <a:gd name="T25" fmla="*/ 27 h 33"/>
                    <a:gd name="T26" fmla="*/ 10 w 178"/>
                    <a:gd name="T27" fmla="*/ 24 h 33"/>
                    <a:gd name="T28" fmla="*/ 4 w 178"/>
                    <a:gd name="T29" fmla="*/ 21 h 33"/>
                    <a:gd name="T30" fmla="*/ 0 w 178"/>
                    <a:gd name="T31" fmla="*/ 18 h 33"/>
                    <a:gd name="T32" fmla="*/ 0 w 178"/>
                    <a:gd name="T33" fmla="*/ 15 h 33"/>
                    <a:gd name="T34" fmla="*/ 4 w 178"/>
                    <a:gd name="T35" fmla="*/ 12 h 33"/>
                    <a:gd name="T36" fmla="*/ 10 w 178"/>
                    <a:gd name="T37" fmla="*/ 9 h 33"/>
                    <a:gd name="T38" fmla="*/ 20 w 178"/>
                    <a:gd name="T39" fmla="*/ 6 h 33"/>
                    <a:gd name="T40" fmla="*/ 32 w 178"/>
                    <a:gd name="T41" fmla="*/ 4 h 33"/>
                    <a:gd name="T42" fmla="*/ 46 w 178"/>
                    <a:gd name="T43" fmla="*/ 2 h 33"/>
                    <a:gd name="T44" fmla="*/ 62 w 178"/>
                    <a:gd name="T45" fmla="*/ 1 h 33"/>
                    <a:gd name="T46" fmla="*/ 80 w 178"/>
                    <a:gd name="T47" fmla="*/ 0 h 33"/>
                    <a:gd name="T48" fmla="*/ 98 w 178"/>
                    <a:gd name="T49" fmla="*/ 0 h 33"/>
                    <a:gd name="T50" fmla="*/ 115 w 178"/>
                    <a:gd name="T51" fmla="*/ 1 h 33"/>
                    <a:gd name="T52" fmla="*/ 131 w 178"/>
                    <a:gd name="T53" fmla="*/ 2 h 33"/>
                    <a:gd name="T54" fmla="*/ 145 w 178"/>
                    <a:gd name="T55" fmla="*/ 4 h 33"/>
                    <a:gd name="T56" fmla="*/ 157 w 178"/>
                    <a:gd name="T57" fmla="*/ 6 h 33"/>
                    <a:gd name="T58" fmla="*/ 167 w 178"/>
                    <a:gd name="T59" fmla="*/ 9 h 33"/>
                    <a:gd name="T60" fmla="*/ 174 w 178"/>
                    <a:gd name="T61" fmla="*/ 12 h 33"/>
                    <a:gd name="T62" fmla="*/ 177 w 178"/>
                    <a:gd name="T63" fmla="*/ 15 h 3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8" h="33">
                      <a:moveTo>
                        <a:pt x="178" y="17"/>
                      </a:moveTo>
                      <a:lnTo>
                        <a:pt x="177" y="18"/>
                      </a:lnTo>
                      <a:lnTo>
                        <a:pt x="176" y="20"/>
                      </a:lnTo>
                      <a:lnTo>
                        <a:pt x="174" y="21"/>
                      </a:lnTo>
                      <a:lnTo>
                        <a:pt x="171" y="23"/>
                      </a:lnTo>
                      <a:lnTo>
                        <a:pt x="167" y="24"/>
                      </a:lnTo>
                      <a:lnTo>
                        <a:pt x="163" y="26"/>
                      </a:lnTo>
                      <a:lnTo>
                        <a:pt x="157" y="27"/>
                      </a:lnTo>
                      <a:lnTo>
                        <a:pt x="152" y="28"/>
                      </a:lnTo>
                      <a:lnTo>
                        <a:pt x="145" y="29"/>
                      </a:lnTo>
                      <a:lnTo>
                        <a:pt x="138" y="30"/>
                      </a:lnTo>
                      <a:lnTo>
                        <a:pt x="131" y="31"/>
                      </a:lnTo>
                      <a:lnTo>
                        <a:pt x="123" y="32"/>
                      </a:lnTo>
                      <a:lnTo>
                        <a:pt x="115" y="32"/>
                      </a:lnTo>
                      <a:lnTo>
                        <a:pt x="107" y="33"/>
                      </a:lnTo>
                      <a:lnTo>
                        <a:pt x="98" y="33"/>
                      </a:lnTo>
                      <a:lnTo>
                        <a:pt x="89" y="33"/>
                      </a:lnTo>
                      <a:lnTo>
                        <a:pt x="80" y="33"/>
                      </a:lnTo>
                      <a:lnTo>
                        <a:pt x="71" y="33"/>
                      </a:lnTo>
                      <a:lnTo>
                        <a:pt x="62" y="32"/>
                      </a:lnTo>
                      <a:lnTo>
                        <a:pt x="54" y="32"/>
                      </a:lnTo>
                      <a:lnTo>
                        <a:pt x="46" y="31"/>
                      </a:lnTo>
                      <a:lnTo>
                        <a:pt x="39" y="30"/>
                      </a:lnTo>
                      <a:lnTo>
                        <a:pt x="32" y="29"/>
                      </a:lnTo>
                      <a:lnTo>
                        <a:pt x="26" y="28"/>
                      </a:lnTo>
                      <a:lnTo>
                        <a:pt x="20" y="27"/>
                      </a:lnTo>
                      <a:lnTo>
                        <a:pt x="15" y="26"/>
                      </a:lnTo>
                      <a:lnTo>
                        <a:pt x="10" y="24"/>
                      </a:lnTo>
                      <a:lnTo>
                        <a:pt x="7" y="23"/>
                      </a:lnTo>
                      <a:lnTo>
                        <a:pt x="4" y="21"/>
                      </a:lnTo>
                      <a:lnTo>
                        <a:pt x="1" y="20"/>
                      </a:lnTo>
                      <a:lnTo>
                        <a:pt x="0" y="18"/>
                      </a:lnTo>
                      <a:lnTo>
                        <a:pt x="0" y="17"/>
                      </a:lnTo>
                      <a:lnTo>
                        <a:pt x="0" y="15"/>
                      </a:lnTo>
                      <a:lnTo>
                        <a:pt x="1" y="13"/>
                      </a:lnTo>
                      <a:lnTo>
                        <a:pt x="4" y="12"/>
                      </a:lnTo>
                      <a:lnTo>
                        <a:pt x="7" y="10"/>
                      </a:lnTo>
                      <a:lnTo>
                        <a:pt x="10" y="9"/>
                      </a:lnTo>
                      <a:lnTo>
                        <a:pt x="15" y="7"/>
                      </a:lnTo>
                      <a:lnTo>
                        <a:pt x="20" y="6"/>
                      </a:lnTo>
                      <a:lnTo>
                        <a:pt x="26" y="5"/>
                      </a:lnTo>
                      <a:lnTo>
                        <a:pt x="32" y="4"/>
                      </a:lnTo>
                      <a:lnTo>
                        <a:pt x="39" y="3"/>
                      </a:lnTo>
                      <a:lnTo>
                        <a:pt x="46" y="2"/>
                      </a:lnTo>
                      <a:lnTo>
                        <a:pt x="54" y="1"/>
                      </a:lnTo>
                      <a:lnTo>
                        <a:pt x="62" y="1"/>
                      </a:lnTo>
                      <a:lnTo>
                        <a:pt x="71" y="0"/>
                      </a:lnTo>
                      <a:lnTo>
                        <a:pt x="80" y="0"/>
                      </a:lnTo>
                      <a:lnTo>
                        <a:pt x="89" y="0"/>
                      </a:lnTo>
                      <a:lnTo>
                        <a:pt x="98" y="0"/>
                      </a:lnTo>
                      <a:lnTo>
                        <a:pt x="107" y="0"/>
                      </a:lnTo>
                      <a:lnTo>
                        <a:pt x="115" y="1"/>
                      </a:lnTo>
                      <a:lnTo>
                        <a:pt x="123" y="1"/>
                      </a:lnTo>
                      <a:lnTo>
                        <a:pt x="131" y="2"/>
                      </a:lnTo>
                      <a:lnTo>
                        <a:pt x="138" y="3"/>
                      </a:lnTo>
                      <a:lnTo>
                        <a:pt x="145" y="4"/>
                      </a:lnTo>
                      <a:lnTo>
                        <a:pt x="152" y="5"/>
                      </a:lnTo>
                      <a:lnTo>
                        <a:pt x="157" y="6"/>
                      </a:lnTo>
                      <a:lnTo>
                        <a:pt x="163" y="7"/>
                      </a:lnTo>
                      <a:lnTo>
                        <a:pt x="167" y="9"/>
                      </a:lnTo>
                      <a:lnTo>
                        <a:pt x="171" y="10"/>
                      </a:lnTo>
                      <a:lnTo>
                        <a:pt x="174" y="12"/>
                      </a:lnTo>
                      <a:lnTo>
                        <a:pt x="176" y="13"/>
                      </a:lnTo>
                      <a:lnTo>
                        <a:pt x="177" y="15"/>
                      </a:lnTo>
                      <a:lnTo>
                        <a:pt x="178" y="1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74" name="Freeform 2125">
                  <a:extLst>
                    <a:ext uri="{FF2B5EF4-FFF2-40B4-BE49-F238E27FC236}">
                      <a16:creationId xmlns:a16="http://schemas.microsoft.com/office/drawing/2014/main" id="{102D25B6-90E0-404D-8C85-CE91DAA9D168}"/>
                    </a:ext>
                  </a:extLst>
                </p:cNvPr>
                <p:cNvSpPr>
                  <a:spLocks/>
                </p:cNvSpPr>
                <p:nvPr/>
              </p:nvSpPr>
              <p:spPr bwMode="auto">
                <a:xfrm>
                  <a:off x="1127" y="254"/>
                  <a:ext cx="171" cy="29"/>
                </a:xfrm>
                <a:custGeom>
                  <a:avLst/>
                  <a:gdLst>
                    <a:gd name="T0" fmla="*/ 171 w 171"/>
                    <a:gd name="T1" fmla="*/ 16 h 29"/>
                    <a:gd name="T2" fmla="*/ 168 w 171"/>
                    <a:gd name="T3" fmla="*/ 19 h 29"/>
                    <a:gd name="T4" fmla="*/ 161 w 171"/>
                    <a:gd name="T5" fmla="*/ 22 h 29"/>
                    <a:gd name="T6" fmla="*/ 152 w 171"/>
                    <a:gd name="T7" fmla="*/ 24 h 29"/>
                    <a:gd name="T8" fmla="*/ 140 w 171"/>
                    <a:gd name="T9" fmla="*/ 26 h 29"/>
                    <a:gd name="T10" fmla="*/ 126 w 171"/>
                    <a:gd name="T11" fmla="*/ 28 h 29"/>
                    <a:gd name="T12" fmla="*/ 111 w 171"/>
                    <a:gd name="T13" fmla="*/ 29 h 29"/>
                    <a:gd name="T14" fmla="*/ 94 w 171"/>
                    <a:gd name="T15" fmla="*/ 29 h 29"/>
                    <a:gd name="T16" fmla="*/ 77 w 171"/>
                    <a:gd name="T17" fmla="*/ 29 h 29"/>
                    <a:gd name="T18" fmla="*/ 60 w 171"/>
                    <a:gd name="T19" fmla="*/ 29 h 29"/>
                    <a:gd name="T20" fmla="*/ 45 w 171"/>
                    <a:gd name="T21" fmla="*/ 28 h 29"/>
                    <a:gd name="T22" fmla="*/ 31 w 171"/>
                    <a:gd name="T23" fmla="*/ 26 h 29"/>
                    <a:gd name="T24" fmla="*/ 20 w 171"/>
                    <a:gd name="T25" fmla="*/ 24 h 29"/>
                    <a:gd name="T26" fmla="*/ 10 w 171"/>
                    <a:gd name="T27" fmla="*/ 22 h 29"/>
                    <a:gd name="T28" fmla="*/ 4 w 171"/>
                    <a:gd name="T29" fmla="*/ 19 h 29"/>
                    <a:gd name="T30" fmla="*/ 1 w 171"/>
                    <a:gd name="T31" fmla="*/ 16 h 29"/>
                    <a:gd name="T32" fmla="*/ 1 w 171"/>
                    <a:gd name="T33" fmla="*/ 13 h 29"/>
                    <a:gd name="T34" fmla="*/ 4 w 171"/>
                    <a:gd name="T35" fmla="*/ 11 h 29"/>
                    <a:gd name="T36" fmla="*/ 10 w 171"/>
                    <a:gd name="T37" fmla="*/ 8 h 29"/>
                    <a:gd name="T38" fmla="*/ 20 w 171"/>
                    <a:gd name="T39" fmla="*/ 6 h 29"/>
                    <a:gd name="T40" fmla="*/ 31 w 171"/>
                    <a:gd name="T41" fmla="*/ 4 h 29"/>
                    <a:gd name="T42" fmla="*/ 45 w 171"/>
                    <a:gd name="T43" fmla="*/ 2 h 29"/>
                    <a:gd name="T44" fmla="*/ 60 w 171"/>
                    <a:gd name="T45" fmla="*/ 1 h 29"/>
                    <a:gd name="T46" fmla="*/ 77 w 171"/>
                    <a:gd name="T47" fmla="*/ 0 h 29"/>
                    <a:gd name="T48" fmla="*/ 94 w 171"/>
                    <a:gd name="T49" fmla="*/ 0 h 29"/>
                    <a:gd name="T50" fmla="*/ 111 w 171"/>
                    <a:gd name="T51" fmla="*/ 1 h 29"/>
                    <a:gd name="T52" fmla="*/ 126 w 171"/>
                    <a:gd name="T53" fmla="*/ 2 h 29"/>
                    <a:gd name="T54" fmla="*/ 140 w 171"/>
                    <a:gd name="T55" fmla="*/ 4 h 29"/>
                    <a:gd name="T56" fmla="*/ 152 w 171"/>
                    <a:gd name="T57" fmla="*/ 6 h 29"/>
                    <a:gd name="T58" fmla="*/ 161 w 171"/>
                    <a:gd name="T59" fmla="*/ 8 h 29"/>
                    <a:gd name="T60" fmla="*/ 168 w 171"/>
                    <a:gd name="T61" fmla="*/ 11 h 29"/>
                    <a:gd name="T62" fmla="*/ 171 w 171"/>
                    <a:gd name="T63" fmla="*/ 13 h 2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1" h="29">
                      <a:moveTo>
                        <a:pt x="171" y="15"/>
                      </a:moveTo>
                      <a:lnTo>
                        <a:pt x="171" y="16"/>
                      </a:lnTo>
                      <a:lnTo>
                        <a:pt x="170" y="18"/>
                      </a:lnTo>
                      <a:lnTo>
                        <a:pt x="168" y="19"/>
                      </a:lnTo>
                      <a:lnTo>
                        <a:pt x="165" y="20"/>
                      </a:lnTo>
                      <a:lnTo>
                        <a:pt x="161" y="22"/>
                      </a:lnTo>
                      <a:lnTo>
                        <a:pt x="157" y="23"/>
                      </a:lnTo>
                      <a:lnTo>
                        <a:pt x="152" y="24"/>
                      </a:lnTo>
                      <a:lnTo>
                        <a:pt x="146" y="25"/>
                      </a:lnTo>
                      <a:lnTo>
                        <a:pt x="140" y="26"/>
                      </a:lnTo>
                      <a:lnTo>
                        <a:pt x="133" y="27"/>
                      </a:lnTo>
                      <a:lnTo>
                        <a:pt x="126" y="28"/>
                      </a:lnTo>
                      <a:lnTo>
                        <a:pt x="119" y="28"/>
                      </a:lnTo>
                      <a:lnTo>
                        <a:pt x="111" y="29"/>
                      </a:lnTo>
                      <a:lnTo>
                        <a:pt x="103" y="29"/>
                      </a:lnTo>
                      <a:lnTo>
                        <a:pt x="94" y="29"/>
                      </a:lnTo>
                      <a:lnTo>
                        <a:pt x="86" y="29"/>
                      </a:lnTo>
                      <a:lnTo>
                        <a:pt x="77" y="29"/>
                      </a:lnTo>
                      <a:lnTo>
                        <a:pt x="68" y="29"/>
                      </a:lnTo>
                      <a:lnTo>
                        <a:pt x="60" y="29"/>
                      </a:lnTo>
                      <a:lnTo>
                        <a:pt x="52" y="28"/>
                      </a:lnTo>
                      <a:lnTo>
                        <a:pt x="45" y="28"/>
                      </a:lnTo>
                      <a:lnTo>
                        <a:pt x="38" y="27"/>
                      </a:lnTo>
                      <a:lnTo>
                        <a:pt x="31" y="26"/>
                      </a:lnTo>
                      <a:lnTo>
                        <a:pt x="25" y="25"/>
                      </a:lnTo>
                      <a:lnTo>
                        <a:pt x="20" y="24"/>
                      </a:lnTo>
                      <a:lnTo>
                        <a:pt x="15" y="23"/>
                      </a:lnTo>
                      <a:lnTo>
                        <a:pt x="10" y="22"/>
                      </a:lnTo>
                      <a:lnTo>
                        <a:pt x="7" y="20"/>
                      </a:lnTo>
                      <a:lnTo>
                        <a:pt x="4" y="19"/>
                      </a:lnTo>
                      <a:lnTo>
                        <a:pt x="2" y="18"/>
                      </a:lnTo>
                      <a:lnTo>
                        <a:pt x="1" y="16"/>
                      </a:lnTo>
                      <a:lnTo>
                        <a:pt x="0" y="15"/>
                      </a:lnTo>
                      <a:lnTo>
                        <a:pt x="1" y="13"/>
                      </a:lnTo>
                      <a:lnTo>
                        <a:pt x="2" y="12"/>
                      </a:lnTo>
                      <a:lnTo>
                        <a:pt x="4" y="11"/>
                      </a:lnTo>
                      <a:lnTo>
                        <a:pt x="7" y="9"/>
                      </a:lnTo>
                      <a:lnTo>
                        <a:pt x="10" y="8"/>
                      </a:lnTo>
                      <a:lnTo>
                        <a:pt x="15" y="7"/>
                      </a:lnTo>
                      <a:lnTo>
                        <a:pt x="20" y="6"/>
                      </a:lnTo>
                      <a:lnTo>
                        <a:pt x="25" y="5"/>
                      </a:lnTo>
                      <a:lnTo>
                        <a:pt x="31" y="4"/>
                      </a:lnTo>
                      <a:lnTo>
                        <a:pt x="38" y="3"/>
                      </a:lnTo>
                      <a:lnTo>
                        <a:pt x="45" y="2"/>
                      </a:lnTo>
                      <a:lnTo>
                        <a:pt x="52" y="2"/>
                      </a:lnTo>
                      <a:lnTo>
                        <a:pt x="60" y="1"/>
                      </a:lnTo>
                      <a:lnTo>
                        <a:pt x="68" y="1"/>
                      </a:lnTo>
                      <a:lnTo>
                        <a:pt x="77" y="0"/>
                      </a:lnTo>
                      <a:lnTo>
                        <a:pt x="86" y="0"/>
                      </a:lnTo>
                      <a:lnTo>
                        <a:pt x="94" y="0"/>
                      </a:lnTo>
                      <a:lnTo>
                        <a:pt x="103" y="1"/>
                      </a:lnTo>
                      <a:lnTo>
                        <a:pt x="111" y="1"/>
                      </a:lnTo>
                      <a:lnTo>
                        <a:pt x="119" y="2"/>
                      </a:lnTo>
                      <a:lnTo>
                        <a:pt x="126" y="2"/>
                      </a:lnTo>
                      <a:lnTo>
                        <a:pt x="133" y="3"/>
                      </a:lnTo>
                      <a:lnTo>
                        <a:pt x="140" y="4"/>
                      </a:lnTo>
                      <a:lnTo>
                        <a:pt x="146" y="5"/>
                      </a:lnTo>
                      <a:lnTo>
                        <a:pt x="152" y="6"/>
                      </a:lnTo>
                      <a:lnTo>
                        <a:pt x="157" y="7"/>
                      </a:lnTo>
                      <a:lnTo>
                        <a:pt x="161" y="8"/>
                      </a:lnTo>
                      <a:lnTo>
                        <a:pt x="165" y="9"/>
                      </a:lnTo>
                      <a:lnTo>
                        <a:pt x="168" y="11"/>
                      </a:lnTo>
                      <a:lnTo>
                        <a:pt x="170" y="12"/>
                      </a:lnTo>
                      <a:lnTo>
                        <a:pt x="171" y="13"/>
                      </a:lnTo>
                      <a:lnTo>
                        <a:pt x="171" y="1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75" name="Freeform 2126">
                  <a:extLst>
                    <a:ext uri="{FF2B5EF4-FFF2-40B4-BE49-F238E27FC236}">
                      <a16:creationId xmlns:a16="http://schemas.microsoft.com/office/drawing/2014/main" id="{21D48E4D-99A2-49F7-AE7E-9C29BFDF6910}"/>
                    </a:ext>
                  </a:extLst>
                </p:cNvPr>
                <p:cNvSpPr>
                  <a:spLocks/>
                </p:cNvSpPr>
                <p:nvPr/>
              </p:nvSpPr>
              <p:spPr bwMode="auto">
                <a:xfrm>
                  <a:off x="1033" y="174"/>
                  <a:ext cx="286" cy="128"/>
                </a:xfrm>
                <a:custGeom>
                  <a:avLst/>
                  <a:gdLst>
                    <a:gd name="T0" fmla="*/ 284 w 286"/>
                    <a:gd name="T1" fmla="*/ 59 h 128"/>
                    <a:gd name="T2" fmla="*/ 284 w 286"/>
                    <a:gd name="T3" fmla="*/ 51 h 128"/>
                    <a:gd name="T4" fmla="*/ 279 w 286"/>
                    <a:gd name="T5" fmla="*/ 44 h 128"/>
                    <a:gd name="T6" fmla="*/ 267 w 286"/>
                    <a:gd name="T7" fmla="*/ 32 h 128"/>
                    <a:gd name="T8" fmla="*/ 250 w 286"/>
                    <a:gd name="T9" fmla="*/ 25 h 128"/>
                    <a:gd name="T10" fmla="*/ 245 w 286"/>
                    <a:gd name="T11" fmla="*/ 19 h 128"/>
                    <a:gd name="T12" fmla="*/ 231 w 286"/>
                    <a:gd name="T13" fmla="*/ 15 h 128"/>
                    <a:gd name="T14" fmla="*/ 218 w 286"/>
                    <a:gd name="T15" fmla="*/ 15 h 128"/>
                    <a:gd name="T16" fmla="*/ 207 w 286"/>
                    <a:gd name="T17" fmla="*/ 8 h 128"/>
                    <a:gd name="T18" fmla="*/ 186 w 286"/>
                    <a:gd name="T19" fmla="*/ 1 h 128"/>
                    <a:gd name="T20" fmla="*/ 170 w 286"/>
                    <a:gd name="T21" fmla="*/ 1 h 128"/>
                    <a:gd name="T22" fmla="*/ 148 w 286"/>
                    <a:gd name="T23" fmla="*/ 8 h 128"/>
                    <a:gd name="T24" fmla="*/ 126 w 286"/>
                    <a:gd name="T25" fmla="*/ 31 h 128"/>
                    <a:gd name="T26" fmla="*/ 114 w 286"/>
                    <a:gd name="T27" fmla="*/ 66 h 128"/>
                    <a:gd name="T28" fmla="*/ 109 w 286"/>
                    <a:gd name="T29" fmla="*/ 76 h 128"/>
                    <a:gd name="T30" fmla="*/ 92 w 286"/>
                    <a:gd name="T31" fmla="*/ 81 h 128"/>
                    <a:gd name="T32" fmla="*/ 75 w 286"/>
                    <a:gd name="T33" fmla="*/ 89 h 128"/>
                    <a:gd name="T34" fmla="*/ 61 w 286"/>
                    <a:gd name="T35" fmla="*/ 100 h 128"/>
                    <a:gd name="T36" fmla="*/ 52 w 286"/>
                    <a:gd name="T37" fmla="*/ 109 h 128"/>
                    <a:gd name="T38" fmla="*/ 39 w 286"/>
                    <a:gd name="T39" fmla="*/ 117 h 128"/>
                    <a:gd name="T40" fmla="*/ 24 w 286"/>
                    <a:gd name="T41" fmla="*/ 120 h 128"/>
                    <a:gd name="T42" fmla="*/ 8 w 286"/>
                    <a:gd name="T43" fmla="*/ 108 h 128"/>
                    <a:gd name="T44" fmla="*/ 2 w 286"/>
                    <a:gd name="T45" fmla="*/ 95 h 128"/>
                    <a:gd name="T46" fmla="*/ 0 w 286"/>
                    <a:gd name="T47" fmla="*/ 89 h 128"/>
                    <a:gd name="T48" fmla="*/ 0 w 286"/>
                    <a:gd name="T49" fmla="*/ 97 h 128"/>
                    <a:gd name="T50" fmla="*/ 2 w 286"/>
                    <a:gd name="T51" fmla="*/ 105 h 128"/>
                    <a:gd name="T52" fmla="*/ 9 w 286"/>
                    <a:gd name="T53" fmla="*/ 119 h 128"/>
                    <a:gd name="T54" fmla="*/ 23 w 286"/>
                    <a:gd name="T55" fmla="*/ 128 h 128"/>
                    <a:gd name="T56" fmla="*/ 31 w 286"/>
                    <a:gd name="T57" fmla="*/ 128 h 128"/>
                    <a:gd name="T58" fmla="*/ 34 w 286"/>
                    <a:gd name="T59" fmla="*/ 128 h 128"/>
                    <a:gd name="T60" fmla="*/ 52 w 286"/>
                    <a:gd name="T61" fmla="*/ 123 h 128"/>
                    <a:gd name="T62" fmla="*/ 66 w 286"/>
                    <a:gd name="T63" fmla="*/ 111 h 128"/>
                    <a:gd name="T64" fmla="*/ 80 w 286"/>
                    <a:gd name="T65" fmla="*/ 101 h 128"/>
                    <a:gd name="T66" fmla="*/ 100 w 286"/>
                    <a:gd name="T67" fmla="*/ 96 h 128"/>
                    <a:gd name="T68" fmla="*/ 116 w 286"/>
                    <a:gd name="T69" fmla="*/ 93 h 128"/>
                    <a:gd name="T70" fmla="*/ 121 w 286"/>
                    <a:gd name="T71" fmla="*/ 94 h 128"/>
                    <a:gd name="T72" fmla="*/ 133 w 286"/>
                    <a:gd name="T73" fmla="*/ 100 h 128"/>
                    <a:gd name="T74" fmla="*/ 156 w 286"/>
                    <a:gd name="T75" fmla="*/ 105 h 128"/>
                    <a:gd name="T76" fmla="*/ 169 w 286"/>
                    <a:gd name="T77" fmla="*/ 107 h 128"/>
                    <a:gd name="T78" fmla="*/ 189 w 286"/>
                    <a:gd name="T79" fmla="*/ 110 h 128"/>
                    <a:gd name="T80" fmla="*/ 200 w 286"/>
                    <a:gd name="T81" fmla="*/ 108 h 128"/>
                    <a:gd name="T82" fmla="*/ 199 w 286"/>
                    <a:gd name="T83" fmla="*/ 102 h 128"/>
                    <a:gd name="T84" fmla="*/ 186 w 286"/>
                    <a:gd name="T85" fmla="*/ 98 h 128"/>
                    <a:gd name="T86" fmla="*/ 180 w 286"/>
                    <a:gd name="T87" fmla="*/ 95 h 128"/>
                    <a:gd name="T88" fmla="*/ 182 w 286"/>
                    <a:gd name="T89" fmla="*/ 93 h 128"/>
                    <a:gd name="T90" fmla="*/ 194 w 286"/>
                    <a:gd name="T91" fmla="*/ 94 h 128"/>
                    <a:gd name="T92" fmla="*/ 208 w 286"/>
                    <a:gd name="T93" fmla="*/ 92 h 128"/>
                    <a:gd name="T94" fmla="*/ 215 w 286"/>
                    <a:gd name="T95" fmla="*/ 91 h 128"/>
                    <a:gd name="T96" fmla="*/ 220 w 286"/>
                    <a:gd name="T97" fmla="*/ 101 h 128"/>
                    <a:gd name="T98" fmla="*/ 232 w 286"/>
                    <a:gd name="T99" fmla="*/ 99 h 128"/>
                    <a:gd name="T100" fmla="*/ 238 w 286"/>
                    <a:gd name="T101" fmla="*/ 99 h 128"/>
                    <a:gd name="T102" fmla="*/ 250 w 286"/>
                    <a:gd name="T103" fmla="*/ 100 h 128"/>
                    <a:gd name="T104" fmla="*/ 256 w 286"/>
                    <a:gd name="T105" fmla="*/ 94 h 128"/>
                    <a:gd name="T106" fmla="*/ 244 w 286"/>
                    <a:gd name="T107" fmla="*/ 91 h 128"/>
                    <a:gd name="T108" fmla="*/ 238 w 286"/>
                    <a:gd name="T109" fmla="*/ 83 h 128"/>
                    <a:gd name="T110" fmla="*/ 244 w 286"/>
                    <a:gd name="T111" fmla="*/ 72 h 128"/>
                    <a:gd name="T112" fmla="*/ 250 w 286"/>
                    <a:gd name="T113" fmla="*/ 66 h 128"/>
                    <a:gd name="T114" fmla="*/ 261 w 286"/>
                    <a:gd name="T115" fmla="*/ 69 h 128"/>
                    <a:gd name="T116" fmla="*/ 272 w 286"/>
                    <a:gd name="T117" fmla="*/ 67 h 128"/>
                    <a:gd name="T118" fmla="*/ 277 w 286"/>
                    <a:gd name="T119" fmla="*/ 65 h 12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86" h="128">
                      <a:moveTo>
                        <a:pt x="280" y="62"/>
                      </a:moveTo>
                      <a:lnTo>
                        <a:pt x="281" y="61"/>
                      </a:lnTo>
                      <a:lnTo>
                        <a:pt x="282" y="61"/>
                      </a:lnTo>
                      <a:lnTo>
                        <a:pt x="283" y="60"/>
                      </a:lnTo>
                      <a:lnTo>
                        <a:pt x="284" y="59"/>
                      </a:lnTo>
                      <a:lnTo>
                        <a:pt x="285" y="58"/>
                      </a:lnTo>
                      <a:lnTo>
                        <a:pt x="285" y="57"/>
                      </a:lnTo>
                      <a:lnTo>
                        <a:pt x="286" y="55"/>
                      </a:lnTo>
                      <a:lnTo>
                        <a:pt x="285" y="54"/>
                      </a:lnTo>
                      <a:lnTo>
                        <a:pt x="285" y="53"/>
                      </a:lnTo>
                      <a:lnTo>
                        <a:pt x="284" y="51"/>
                      </a:lnTo>
                      <a:lnTo>
                        <a:pt x="282" y="50"/>
                      </a:lnTo>
                      <a:lnTo>
                        <a:pt x="282" y="49"/>
                      </a:lnTo>
                      <a:lnTo>
                        <a:pt x="281" y="47"/>
                      </a:lnTo>
                      <a:lnTo>
                        <a:pt x="280" y="46"/>
                      </a:lnTo>
                      <a:lnTo>
                        <a:pt x="279" y="44"/>
                      </a:lnTo>
                      <a:lnTo>
                        <a:pt x="278" y="42"/>
                      </a:lnTo>
                      <a:lnTo>
                        <a:pt x="276" y="40"/>
                      </a:lnTo>
                      <a:lnTo>
                        <a:pt x="275" y="38"/>
                      </a:lnTo>
                      <a:lnTo>
                        <a:pt x="273" y="36"/>
                      </a:lnTo>
                      <a:lnTo>
                        <a:pt x="270" y="34"/>
                      </a:lnTo>
                      <a:lnTo>
                        <a:pt x="267" y="32"/>
                      </a:lnTo>
                      <a:lnTo>
                        <a:pt x="264" y="30"/>
                      </a:lnTo>
                      <a:lnTo>
                        <a:pt x="261" y="28"/>
                      </a:lnTo>
                      <a:lnTo>
                        <a:pt x="258" y="27"/>
                      </a:lnTo>
                      <a:lnTo>
                        <a:pt x="254" y="26"/>
                      </a:lnTo>
                      <a:lnTo>
                        <a:pt x="250" y="25"/>
                      </a:lnTo>
                      <a:lnTo>
                        <a:pt x="249" y="24"/>
                      </a:lnTo>
                      <a:lnTo>
                        <a:pt x="248" y="23"/>
                      </a:lnTo>
                      <a:lnTo>
                        <a:pt x="247" y="22"/>
                      </a:lnTo>
                      <a:lnTo>
                        <a:pt x="246" y="21"/>
                      </a:lnTo>
                      <a:lnTo>
                        <a:pt x="245" y="19"/>
                      </a:lnTo>
                      <a:lnTo>
                        <a:pt x="243" y="18"/>
                      </a:lnTo>
                      <a:lnTo>
                        <a:pt x="242" y="17"/>
                      </a:lnTo>
                      <a:lnTo>
                        <a:pt x="240" y="16"/>
                      </a:lnTo>
                      <a:lnTo>
                        <a:pt x="237" y="15"/>
                      </a:lnTo>
                      <a:lnTo>
                        <a:pt x="234" y="15"/>
                      </a:lnTo>
                      <a:lnTo>
                        <a:pt x="231" y="15"/>
                      </a:lnTo>
                      <a:lnTo>
                        <a:pt x="228" y="15"/>
                      </a:lnTo>
                      <a:lnTo>
                        <a:pt x="224" y="16"/>
                      </a:lnTo>
                      <a:lnTo>
                        <a:pt x="220" y="17"/>
                      </a:lnTo>
                      <a:lnTo>
                        <a:pt x="220" y="16"/>
                      </a:lnTo>
                      <a:lnTo>
                        <a:pt x="219" y="16"/>
                      </a:lnTo>
                      <a:lnTo>
                        <a:pt x="218" y="15"/>
                      </a:lnTo>
                      <a:lnTo>
                        <a:pt x="217" y="14"/>
                      </a:lnTo>
                      <a:lnTo>
                        <a:pt x="216" y="13"/>
                      </a:lnTo>
                      <a:lnTo>
                        <a:pt x="214" y="12"/>
                      </a:lnTo>
                      <a:lnTo>
                        <a:pt x="212" y="11"/>
                      </a:lnTo>
                      <a:lnTo>
                        <a:pt x="210" y="9"/>
                      </a:lnTo>
                      <a:lnTo>
                        <a:pt x="207" y="8"/>
                      </a:lnTo>
                      <a:lnTo>
                        <a:pt x="205" y="6"/>
                      </a:lnTo>
                      <a:lnTo>
                        <a:pt x="202" y="5"/>
                      </a:lnTo>
                      <a:lnTo>
                        <a:pt x="198" y="3"/>
                      </a:lnTo>
                      <a:lnTo>
                        <a:pt x="195" y="2"/>
                      </a:lnTo>
                      <a:lnTo>
                        <a:pt x="191" y="1"/>
                      </a:lnTo>
                      <a:lnTo>
                        <a:pt x="186" y="1"/>
                      </a:lnTo>
                      <a:lnTo>
                        <a:pt x="182" y="0"/>
                      </a:lnTo>
                      <a:lnTo>
                        <a:pt x="180" y="0"/>
                      </a:lnTo>
                      <a:lnTo>
                        <a:pt x="177" y="0"/>
                      </a:lnTo>
                      <a:lnTo>
                        <a:pt x="175" y="0"/>
                      </a:lnTo>
                      <a:lnTo>
                        <a:pt x="172" y="0"/>
                      </a:lnTo>
                      <a:lnTo>
                        <a:pt x="170" y="1"/>
                      </a:lnTo>
                      <a:lnTo>
                        <a:pt x="168" y="1"/>
                      </a:lnTo>
                      <a:lnTo>
                        <a:pt x="165" y="2"/>
                      </a:lnTo>
                      <a:lnTo>
                        <a:pt x="162" y="2"/>
                      </a:lnTo>
                      <a:lnTo>
                        <a:pt x="157" y="4"/>
                      </a:lnTo>
                      <a:lnTo>
                        <a:pt x="153" y="5"/>
                      </a:lnTo>
                      <a:lnTo>
                        <a:pt x="148" y="8"/>
                      </a:lnTo>
                      <a:lnTo>
                        <a:pt x="144" y="11"/>
                      </a:lnTo>
                      <a:lnTo>
                        <a:pt x="140" y="14"/>
                      </a:lnTo>
                      <a:lnTo>
                        <a:pt x="136" y="18"/>
                      </a:lnTo>
                      <a:lnTo>
                        <a:pt x="132" y="22"/>
                      </a:lnTo>
                      <a:lnTo>
                        <a:pt x="129" y="26"/>
                      </a:lnTo>
                      <a:lnTo>
                        <a:pt x="126" y="31"/>
                      </a:lnTo>
                      <a:lnTo>
                        <a:pt x="123" y="36"/>
                      </a:lnTo>
                      <a:lnTo>
                        <a:pt x="121" y="42"/>
                      </a:lnTo>
                      <a:lnTo>
                        <a:pt x="119" y="47"/>
                      </a:lnTo>
                      <a:lnTo>
                        <a:pt x="117" y="53"/>
                      </a:lnTo>
                      <a:lnTo>
                        <a:pt x="115" y="60"/>
                      </a:lnTo>
                      <a:lnTo>
                        <a:pt x="114" y="66"/>
                      </a:lnTo>
                      <a:lnTo>
                        <a:pt x="113" y="73"/>
                      </a:lnTo>
                      <a:lnTo>
                        <a:pt x="112" y="73"/>
                      </a:lnTo>
                      <a:lnTo>
                        <a:pt x="112" y="74"/>
                      </a:lnTo>
                      <a:lnTo>
                        <a:pt x="110" y="75"/>
                      </a:lnTo>
                      <a:lnTo>
                        <a:pt x="109" y="76"/>
                      </a:lnTo>
                      <a:lnTo>
                        <a:pt x="106" y="77"/>
                      </a:lnTo>
                      <a:lnTo>
                        <a:pt x="103" y="78"/>
                      </a:lnTo>
                      <a:lnTo>
                        <a:pt x="99" y="79"/>
                      </a:lnTo>
                      <a:lnTo>
                        <a:pt x="97" y="79"/>
                      </a:lnTo>
                      <a:lnTo>
                        <a:pt x="95" y="80"/>
                      </a:lnTo>
                      <a:lnTo>
                        <a:pt x="92" y="81"/>
                      </a:lnTo>
                      <a:lnTo>
                        <a:pt x="89" y="82"/>
                      </a:lnTo>
                      <a:lnTo>
                        <a:pt x="86" y="83"/>
                      </a:lnTo>
                      <a:lnTo>
                        <a:pt x="84" y="84"/>
                      </a:lnTo>
                      <a:lnTo>
                        <a:pt x="81" y="86"/>
                      </a:lnTo>
                      <a:lnTo>
                        <a:pt x="78" y="87"/>
                      </a:lnTo>
                      <a:lnTo>
                        <a:pt x="75" y="89"/>
                      </a:lnTo>
                      <a:lnTo>
                        <a:pt x="72" y="91"/>
                      </a:lnTo>
                      <a:lnTo>
                        <a:pt x="70" y="93"/>
                      </a:lnTo>
                      <a:lnTo>
                        <a:pt x="67" y="95"/>
                      </a:lnTo>
                      <a:lnTo>
                        <a:pt x="65" y="96"/>
                      </a:lnTo>
                      <a:lnTo>
                        <a:pt x="62" y="98"/>
                      </a:lnTo>
                      <a:lnTo>
                        <a:pt x="61" y="100"/>
                      </a:lnTo>
                      <a:lnTo>
                        <a:pt x="59" y="102"/>
                      </a:lnTo>
                      <a:lnTo>
                        <a:pt x="58" y="103"/>
                      </a:lnTo>
                      <a:lnTo>
                        <a:pt x="57" y="104"/>
                      </a:lnTo>
                      <a:lnTo>
                        <a:pt x="55" y="106"/>
                      </a:lnTo>
                      <a:lnTo>
                        <a:pt x="54" y="107"/>
                      </a:lnTo>
                      <a:lnTo>
                        <a:pt x="52" y="109"/>
                      </a:lnTo>
                      <a:lnTo>
                        <a:pt x="50" y="110"/>
                      </a:lnTo>
                      <a:lnTo>
                        <a:pt x="48" y="111"/>
                      </a:lnTo>
                      <a:lnTo>
                        <a:pt x="46" y="113"/>
                      </a:lnTo>
                      <a:lnTo>
                        <a:pt x="44" y="114"/>
                      </a:lnTo>
                      <a:lnTo>
                        <a:pt x="42" y="116"/>
                      </a:lnTo>
                      <a:lnTo>
                        <a:pt x="39" y="117"/>
                      </a:lnTo>
                      <a:lnTo>
                        <a:pt x="37" y="118"/>
                      </a:lnTo>
                      <a:lnTo>
                        <a:pt x="34" y="119"/>
                      </a:lnTo>
                      <a:lnTo>
                        <a:pt x="32" y="119"/>
                      </a:lnTo>
                      <a:lnTo>
                        <a:pt x="29" y="120"/>
                      </a:lnTo>
                      <a:lnTo>
                        <a:pt x="27" y="120"/>
                      </a:lnTo>
                      <a:lnTo>
                        <a:pt x="24" y="120"/>
                      </a:lnTo>
                      <a:lnTo>
                        <a:pt x="21" y="119"/>
                      </a:lnTo>
                      <a:lnTo>
                        <a:pt x="18" y="118"/>
                      </a:lnTo>
                      <a:lnTo>
                        <a:pt x="15" y="116"/>
                      </a:lnTo>
                      <a:lnTo>
                        <a:pt x="12" y="114"/>
                      </a:lnTo>
                      <a:lnTo>
                        <a:pt x="10" y="111"/>
                      </a:lnTo>
                      <a:lnTo>
                        <a:pt x="8" y="108"/>
                      </a:lnTo>
                      <a:lnTo>
                        <a:pt x="5" y="104"/>
                      </a:lnTo>
                      <a:lnTo>
                        <a:pt x="5" y="102"/>
                      </a:lnTo>
                      <a:lnTo>
                        <a:pt x="4" y="101"/>
                      </a:lnTo>
                      <a:lnTo>
                        <a:pt x="4" y="99"/>
                      </a:lnTo>
                      <a:lnTo>
                        <a:pt x="3" y="98"/>
                      </a:lnTo>
                      <a:lnTo>
                        <a:pt x="2" y="95"/>
                      </a:lnTo>
                      <a:lnTo>
                        <a:pt x="2" y="93"/>
                      </a:lnTo>
                      <a:lnTo>
                        <a:pt x="1" y="90"/>
                      </a:lnTo>
                      <a:lnTo>
                        <a:pt x="0" y="87"/>
                      </a:lnTo>
                      <a:lnTo>
                        <a:pt x="0" y="88"/>
                      </a:lnTo>
                      <a:lnTo>
                        <a:pt x="0" y="89"/>
                      </a:lnTo>
                      <a:lnTo>
                        <a:pt x="0" y="90"/>
                      </a:lnTo>
                      <a:lnTo>
                        <a:pt x="0" y="92"/>
                      </a:lnTo>
                      <a:lnTo>
                        <a:pt x="0" y="93"/>
                      </a:lnTo>
                      <a:lnTo>
                        <a:pt x="0" y="95"/>
                      </a:lnTo>
                      <a:lnTo>
                        <a:pt x="0" y="97"/>
                      </a:lnTo>
                      <a:lnTo>
                        <a:pt x="1" y="97"/>
                      </a:lnTo>
                      <a:lnTo>
                        <a:pt x="1" y="98"/>
                      </a:lnTo>
                      <a:lnTo>
                        <a:pt x="1" y="100"/>
                      </a:lnTo>
                      <a:lnTo>
                        <a:pt x="1" y="103"/>
                      </a:lnTo>
                      <a:lnTo>
                        <a:pt x="2" y="105"/>
                      </a:lnTo>
                      <a:lnTo>
                        <a:pt x="3" y="107"/>
                      </a:lnTo>
                      <a:lnTo>
                        <a:pt x="3" y="110"/>
                      </a:lnTo>
                      <a:lnTo>
                        <a:pt x="4" y="112"/>
                      </a:lnTo>
                      <a:lnTo>
                        <a:pt x="5" y="114"/>
                      </a:lnTo>
                      <a:lnTo>
                        <a:pt x="7" y="117"/>
                      </a:lnTo>
                      <a:lnTo>
                        <a:pt x="9" y="119"/>
                      </a:lnTo>
                      <a:lnTo>
                        <a:pt x="10" y="121"/>
                      </a:lnTo>
                      <a:lnTo>
                        <a:pt x="12" y="123"/>
                      </a:lnTo>
                      <a:lnTo>
                        <a:pt x="15" y="124"/>
                      </a:lnTo>
                      <a:lnTo>
                        <a:pt x="17" y="126"/>
                      </a:lnTo>
                      <a:lnTo>
                        <a:pt x="20" y="127"/>
                      </a:lnTo>
                      <a:lnTo>
                        <a:pt x="23" y="128"/>
                      </a:lnTo>
                      <a:lnTo>
                        <a:pt x="27" y="128"/>
                      </a:lnTo>
                      <a:lnTo>
                        <a:pt x="28" y="128"/>
                      </a:lnTo>
                      <a:lnTo>
                        <a:pt x="29" y="128"/>
                      </a:lnTo>
                      <a:lnTo>
                        <a:pt x="30" y="128"/>
                      </a:lnTo>
                      <a:lnTo>
                        <a:pt x="31" y="128"/>
                      </a:lnTo>
                      <a:lnTo>
                        <a:pt x="32" y="128"/>
                      </a:lnTo>
                      <a:lnTo>
                        <a:pt x="33" y="128"/>
                      </a:lnTo>
                      <a:lnTo>
                        <a:pt x="34" y="128"/>
                      </a:lnTo>
                      <a:lnTo>
                        <a:pt x="38" y="128"/>
                      </a:lnTo>
                      <a:lnTo>
                        <a:pt x="42" y="127"/>
                      </a:lnTo>
                      <a:lnTo>
                        <a:pt x="46" y="126"/>
                      </a:lnTo>
                      <a:lnTo>
                        <a:pt x="49" y="125"/>
                      </a:lnTo>
                      <a:lnTo>
                        <a:pt x="52" y="123"/>
                      </a:lnTo>
                      <a:lnTo>
                        <a:pt x="54" y="121"/>
                      </a:lnTo>
                      <a:lnTo>
                        <a:pt x="57" y="119"/>
                      </a:lnTo>
                      <a:lnTo>
                        <a:pt x="59" y="117"/>
                      </a:lnTo>
                      <a:lnTo>
                        <a:pt x="61" y="115"/>
                      </a:lnTo>
                      <a:lnTo>
                        <a:pt x="63" y="113"/>
                      </a:lnTo>
                      <a:lnTo>
                        <a:pt x="66" y="111"/>
                      </a:lnTo>
                      <a:lnTo>
                        <a:pt x="68" y="109"/>
                      </a:lnTo>
                      <a:lnTo>
                        <a:pt x="70" y="107"/>
                      </a:lnTo>
                      <a:lnTo>
                        <a:pt x="72" y="105"/>
                      </a:lnTo>
                      <a:lnTo>
                        <a:pt x="74" y="103"/>
                      </a:lnTo>
                      <a:lnTo>
                        <a:pt x="77" y="102"/>
                      </a:lnTo>
                      <a:lnTo>
                        <a:pt x="80" y="101"/>
                      </a:lnTo>
                      <a:lnTo>
                        <a:pt x="83" y="100"/>
                      </a:lnTo>
                      <a:lnTo>
                        <a:pt x="86" y="99"/>
                      </a:lnTo>
                      <a:lnTo>
                        <a:pt x="90" y="98"/>
                      </a:lnTo>
                      <a:lnTo>
                        <a:pt x="93" y="97"/>
                      </a:lnTo>
                      <a:lnTo>
                        <a:pt x="97" y="96"/>
                      </a:lnTo>
                      <a:lnTo>
                        <a:pt x="100" y="96"/>
                      </a:lnTo>
                      <a:lnTo>
                        <a:pt x="103" y="95"/>
                      </a:lnTo>
                      <a:lnTo>
                        <a:pt x="107" y="94"/>
                      </a:lnTo>
                      <a:lnTo>
                        <a:pt x="110" y="94"/>
                      </a:lnTo>
                      <a:lnTo>
                        <a:pt x="112" y="94"/>
                      </a:lnTo>
                      <a:lnTo>
                        <a:pt x="114" y="93"/>
                      </a:lnTo>
                      <a:lnTo>
                        <a:pt x="116" y="93"/>
                      </a:lnTo>
                      <a:lnTo>
                        <a:pt x="118" y="93"/>
                      </a:lnTo>
                      <a:lnTo>
                        <a:pt x="119" y="93"/>
                      </a:lnTo>
                      <a:lnTo>
                        <a:pt x="120" y="93"/>
                      </a:lnTo>
                      <a:lnTo>
                        <a:pt x="121" y="94"/>
                      </a:lnTo>
                      <a:lnTo>
                        <a:pt x="122" y="95"/>
                      </a:lnTo>
                      <a:lnTo>
                        <a:pt x="123" y="96"/>
                      </a:lnTo>
                      <a:lnTo>
                        <a:pt x="125" y="97"/>
                      </a:lnTo>
                      <a:lnTo>
                        <a:pt x="127" y="98"/>
                      </a:lnTo>
                      <a:lnTo>
                        <a:pt x="130" y="99"/>
                      </a:lnTo>
                      <a:lnTo>
                        <a:pt x="133" y="100"/>
                      </a:lnTo>
                      <a:lnTo>
                        <a:pt x="136" y="101"/>
                      </a:lnTo>
                      <a:lnTo>
                        <a:pt x="139" y="102"/>
                      </a:lnTo>
                      <a:lnTo>
                        <a:pt x="143" y="103"/>
                      </a:lnTo>
                      <a:lnTo>
                        <a:pt x="147" y="104"/>
                      </a:lnTo>
                      <a:lnTo>
                        <a:pt x="152" y="105"/>
                      </a:lnTo>
                      <a:lnTo>
                        <a:pt x="156" y="105"/>
                      </a:lnTo>
                      <a:lnTo>
                        <a:pt x="162" y="105"/>
                      </a:lnTo>
                      <a:lnTo>
                        <a:pt x="163" y="105"/>
                      </a:lnTo>
                      <a:lnTo>
                        <a:pt x="165" y="106"/>
                      </a:lnTo>
                      <a:lnTo>
                        <a:pt x="167" y="106"/>
                      </a:lnTo>
                      <a:lnTo>
                        <a:pt x="169" y="107"/>
                      </a:lnTo>
                      <a:lnTo>
                        <a:pt x="172" y="107"/>
                      </a:lnTo>
                      <a:lnTo>
                        <a:pt x="176" y="108"/>
                      </a:lnTo>
                      <a:lnTo>
                        <a:pt x="179" y="109"/>
                      </a:lnTo>
                      <a:lnTo>
                        <a:pt x="182" y="109"/>
                      </a:lnTo>
                      <a:lnTo>
                        <a:pt x="185" y="110"/>
                      </a:lnTo>
                      <a:lnTo>
                        <a:pt x="189" y="110"/>
                      </a:lnTo>
                      <a:lnTo>
                        <a:pt x="192" y="111"/>
                      </a:lnTo>
                      <a:lnTo>
                        <a:pt x="194" y="112"/>
                      </a:lnTo>
                      <a:lnTo>
                        <a:pt x="196" y="112"/>
                      </a:lnTo>
                      <a:lnTo>
                        <a:pt x="198" y="112"/>
                      </a:lnTo>
                      <a:lnTo>
                        <a:pt x="199" y="113"/>
                      </a:lnTo>
                      <a:lnTo>
                        <a:pt x="200" y="108"/>
                      </a:lnTo>
                      <a:lnTo>
                        <a:pt x="204" y="104"/>
                      </a:lnTo>
                      <a:lnTo>
                        <a:pt x="203" y="104"/>
                      </a:lnTo>
                      <a:lnTo>
                        <a:pt x="203" y="103"/>
                      </a:lnTo>
                      <a:lnTo>
                        <a:pt x="202" y="103"/>
                      </a:lnTo>
                      <a:lnTo>
                        <a:pt x="200" y="103"/>
                      </a:lnTo>
                      <a:lnTo>
                        <a:pt x="199" y="102"/>
                      </a:lnTo>
                      <a:lnTo>
                        <a:pt x="197" y="102"/>
                      </a:lnTo>
                      <a:lnTo>
                        <a:pt x="195" y="101"/>
                      </a:lnTo>
                      <a:lnTo>
                        <a:pt x="193" y="100"/>
                      </a:lnTo>
                      <a:lnTo>
                        <a:pt x="191" y="100"/>
                      </a:lnTo>
                      <a:lnTo>
                        <a:pt x="189" y="99"/>
                      </a:lnTo>
                      <a:lnTo>
                        <a:pt x="186" y="98"/>
                      </a:lnTo>
                      <a:lnTo>
                        <a:pt x="185" y="98"/>
                      </a:lnTo>
                      <a:lnTo>
                        <a:pt x="183" y="97"/>
                      </a:lnTo>
                      <a:lnTo>
                        <a:pt x="182" y="96"/>
                      </a:lnTo>
                      <a:lnTo>
                        <a:pt x="181" y="96"/>
                      </a:lnTo>
                      <a:lnTo>
                        <a:pt x="180" y="95"/>
                      </a:lnTo>
                      <a:lnTo>
                        <a:pt x="180" y="94"/>
                      </a:lnTo>
                      <a:lnTo>
                        <a:pt x="180" y="93"/>
                      </a:lnTo>
                      <a:lnTo>
                        <a:pt x="181" y="93"/>
                      </a:lnTo>
                      <a:lnTo>
                        <a:pt x="182" y="93"/>
                      </a:lnTo>
                      <a:lnTo>
                        <a:pt x="185" y="93"/>
                      </a:lnTo>
                      <a:lnTo>
                        <a:pt x="186" y="93"/>
                      </a:lnTo>
                      <a:lnTo>
                        <a:pt x="188" y="93"/>
                      </a:lnTo>
                      <a:lnTo>
                        <a:pt x="190" y="93"/>
                      </a:lnTo>
                      <a:lnTo>
                        <a:pt x="192" y="94"/>
                      </a:lnTo>
                      <a:lnTo>
                        <a:pt x="194" y="94"/>
                      </a:lnTo>
                      <a:lnTo>
                        <a:pt x="196" y="93"/>
                      </a:lnTo>
                      <a:lnTo>
                        <a:pt x="199" y="93"/>
                      </a:lnTo>
                      <a:lnTo>
                        <a:pt x="201" y="93"/>
                      </a:lnTo>
                      <a:lnTo>
                        <a:pt x="203" y="93"/>
                      </a:lnTo>
                      <a:lnTo>
                        <a:pt x="206" y="93"/>
                      </a:lnTo>
                      <a:lnTo>
                        <a:pt x="208" y="92"/>
                      </a:lnTo>
                      <a:lnTo>
                        <a:pt x="210" y="92"/>
                      </a:lnTo>
                      <a:lnTo>
                        <a:pt x="211" y="92"/>
                      </a:lnTo>
                      <a:lnTo>
                        <a:pt x="213" y="91"/>
                      </a:lnTo>
                      <a:lnTo>
                        <a:pt x="214" y="91"/>
                      </a:lnTo>
                      <a:lnTo>
                        <a:pt x="215" y="91"/>
                      </a:lnTo>
                      <a:lnTo>
                        <a:pt x="215" y="92"/>
                      </a:lnTo>
                      <a:lnTo>
                        <a:pt x="215" y="94"/>
                      </a:lnTo>
                      <a:lnTo>
                        <a:pt x="216" y="96"/>
                      </a:lnTo>
                      <a:lnTo>
                        <a:pt x="217" y="98"/>
                      </a:lnTo>
                      <a:lnTo>
                        <a:pt x="218" y="100"/>
                      </a:lnTo>
                      <a:lnTo>
                        <a:pt x="220" y="101"/>
                      </a:lnTo>
                      <a:lnTo>
                        <a:pt x="222" y="101"/>
                      </a:lnTo>
                      <a:lnTo>
                        <a:pt x="224" y="101"/>
                      </a:lnTo>
                      <a:lnTo>
                        <a:pt x="227" y="100"/>
                      </a:lnTo>
                      <a:lnTo>
                        <a:pt x="229" y="100"/>
                      </a:lnTo>
                      <a:lnTo>
                        <a:pt x="230" y="99"/>
                      </a:lnTo>
                      <a:lnTo>
                        <a:pt x="232" y="99"/>
                      </a:lnTo>
                      <a:lnTo>
                        <a:pt x="233" y="98"/>
                      </a:lnTo>
                      <a:lnTo>
                        <a:pt x="234" y="98"/>
                      </a:lnTo>
                      <a:lnTo>
                        <a:pt x="235" y="98"/>
                      </a:lnTo>
                      <a:lnTo>
                        <a:pt x="238" y="99"/>
                      </a:lnTo>
                      <a:lnTo>
                        <a:pt x="240" y="99"/>
                      </a:lnTo>
                      <a:lnTo>
                        <a:pt x="243" y="100"/>
                      </a:lnTo>
                      <a:lnTo>
                        <a:pt x="246" y="100"/>
                      </a:lnTo>
                      <a:lnTo>
                        <a:pt x="248" y="100"/>
                      </a:lnTo>
                      <a:lnTo>
                        <a:pt x="250" y="100"/>
                      </a:lnTo>
                      <a:lnTo>
                        <a:pt x="251" y="99"/>
                      </a:lnTo>
                      <a:lnTo>
                        <a:pt x="252" y="98"/>
                      </a:lnTo>
                      <a:lnTo>
                        <a:pt x="254" y="97"/>
                      </a:lnTo>
                      <a:lnTo>
                        <a:pt x="255" y="96"/>
                      </a:lnTo>
                      <a:lnTo>
                        <a:pt x="256" y="95"/>
                      </a:lnTo>
                      <a:lnTo>
                        <a:pt x="256" y="94"/>
                      </a:lnTo>
                      <a:lnTo>
                        <a:pt x="256" y="93"/>
                      </a:lnTo>
                      <a:lnTo>
                        <a:pt x="255" y="92"/>
                      </a:lnTo>
                      <a:lnTo>
                        <a:pt x="252" y="92"/>
                      </a:lnTo>
                      <a:lnTo>
                        <a:pt x="250" y="91"/>
                      </a:lnTo>
                      <a:lnTo>
                        <a:pt x="247" y="91"/>
                      </a:lnTo>
                      <a:lnTo>
                        <a:pt x="244" y="91"/>
                      </a:lnTo>
                      <a:lnTo>
                        <a:pt x="241" y="91"/>
                      </a:lnTo>
                      <a:lnTo>
                        <a:pt x="239" y="92"/>
                      </a:lnTo>
                      <a:lnTo>
                        <a:pt x="238" y="92"/>
                      </a:lnTo>
                      <a:lnTo>
                        <a:pt x="238" y="91"/>
                      </a:lnTo>
                      <a:lnTo>
                        <a:pt x="238" y="87"/>
                      </a:lnTo>
                      <a:lnTo>
                        <a:pt x="238" y="83"/>
                      </a:lnTo>
                      <a:lnTo>
                        <a:pt x="237" y="79"/>
                      </a:lnTo>
                      <a:lnTo>
                        <a:pt x="239" y="78"/>
                      </a:lnTo>
                      <a:lnTo>
                        <a:pt x="240" y="76"/>
                      </a:lnTo>
                      <a:lnTo>
                        <a:pt x="242" y="74"/>
                      </a:lnTo>
                      <a:lnTo>
                        <a:pt x="244" y="72"/>
                      </a:lnTo>
                      <a:lnTo>
                        <a:pt x="246" y="70"/>
                      </a:lnTo>
                      <a:lnTo>
                        <a:pt x="248" y="67"/>
                      </a:lnTo>
                      <a:lnTo>
                        <a:pt x="248" y="65"/>
                      </a:lnTo>
                      <a:lnTo>
                        <a:pt x="249" y="65"/>
                      </a:lnTo>
                      <a:lnTo>
                        <a:pt x="249" y="66"/>
                      </a:lnTo>
                      <a:lnTo>
                        <a:pt x="250" y="66"/>
                      </a:lnTo>
                      <a:lnTo>
                        <a:pt x="252" y="66"/>
                      </a:lnTo>
                      <a:lnTo>
                        <a:pt x="253" y="67"/>
                      </a:lnTo>
                      <a:lnTo>
                        <a:pt x="255" y="67"/>
                      </a:lnTo>
                      <a:lnTo>
                        <a:pt x="257" y="68"/>
                      </a:lnTo>
                      <a:lnTo>
                        <a:pt x="259" y="68"/>
                      </a:lnTo>
                      <a:lnTo>
                        <a:pt x="261" y="69"/>
                      </a:lnTo>
                      <a:lnTo>
                        <a:pt x="263" y="69"/>
                      </a:lnTo>
                      <a:lnTo>
                        <a:pt x="265" y="69"/>
                      </a:lnTo>
                      <a:lnTo>
                        <a:pt x="267" y="69"/>
                      </a:lnTo>
                      <a:lnTo>
                        <a:pt x="269" y="69"/>
                      </a:lnTo>
                      <a:lnTo>
                        <a:pt x="270" y="68"/>
                      </a:lnTo>
                      <a:lnTo>
                        <a:pt x="272" y="67"/>
                      </a:lnTo>
                      <a:lnTo>
                        <a:pt x="273" y="66"/>
                      </a:lnTo>
                      <a:lnTo>
                        <a:pt x="274" y="66"/>
                      </a:lnTo>
                      <a:lnTo>
                        <a:pt x="275" y="66"/>
                      </a:lnTo>
                      <a:lnTo>
                        <a:pt x="276" y="66"/>
                      </a:lnTo>
                      <a:lnTo>
                        <a:pt x="277" y="65"/>
                      </a:lnTo>
                      <a:lnTo>
                        <a:pt x="279" y="64"/>
                      </a:lnTo>
                      <a:lnTo>
                        <a:pt x="280" y="63"/>
                      </a:lnTo>
                      <a:lnTo>
                        <a:pt x="280"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76" name="Freeform 2127">
                  <a:extLst>
                    <a:ext uri="{FF2B5EF4-FFF2-40B4-BE49-F238E27FC236}">
                      <a16:creationId xmlns:a16="http://schemas.microsoft.com/office/drawing/2014/main" id="{75B7F4E1-6513-406B-9546-CCA66FEC1BBD}"/>
                    </a:ext>
                  </a:extLst>
                </p:cNvPr>
                <p:cNvSpPr>
                  <a:spLocks/>
                </p:cNvSpPr>
                <p:nvPr/>
              </p:nvSpPr>
              <p:spPr bwMode="auto">
                <a:xfrm>
                  <a:off x="1149" y="176"/>
                  <a:ext cx="168" cy="98"/>
                </a:xfrm>
                <a:custGeom>
                  <a:avLst/>
                  <a:gdLst>
                    <a:gd name="T0" fmla="*/ 6 w 168"/>
                    <a:gd name="T1" fmla="*/ 46 h 98"/>
                    <a:gd name="T2" fmla="*/ 15 w 168"/>
                    <a:gd name="T3" fmla="*/ 30 h 98"/>
                    <a:gd name="T4" fmla="*/ 25 w 168"/>
                    <a:gd name="T5" fmla="*/ 17 h 98"/>
                    <a:gd name="T6" fmla="*/ 38 w 168"/>
                    <a:gd name="T7" fmla="*/ 7 h 98"/>
                    <a:gd name="T8" fmla="*/ 53 w 168"/>
                    <a:gd name="T9" fmla="*/ 1 h 98"/>
                    <a:gd name="T10" fmla="*/ 65 w 168"/>
                    <a:gd name="T11" fmla="*/ 0 h 98"/>
                    <a:gd name="T12" fmla="*/ 73 w 168"/>
                    <a:gd name="T13" fmla="*/ 2 h 98"/>
                    <a:gd name="T14" fmla="*/ 80 w 168"/>
                    <a:gd name="T15" fmla="*/ 4 h 98"/>
                    <a:gd name="T16" fmla="*/ 91 w 168"/>
                    <a:gd name="T17" fmla="*/ 9 h 98"/>
                    <a:gd name="T18" fmla="*/ 99 w 168"/>
                    <a:gd name="T19" fmla="*/ 12 h 98"/>
                    <a:gd name="T20" fmla="*/ 103 w 168"/>
                    <a:gd name="T21" fmla="*/ 14 h 98"/>
                    <a:gd name="T22" fmla="*/ 107 w 168"/>
                    <a:gd name="T23" fmla="*/ 14 h 98"/>
                    <a:gd name="T24" fmla="*/ 110 w 168"/>
                    <a:gd name="T25" fmla="*/ 14 h 98"/>
                    <a:gd name="T26" fmla="*/ 115 w 168"/>
                    <a:gd name="T27" fmla="*/ 14 h 98"/>
                    <a:gd name="T28" fmla="*/ 118 w 168"/>
                    <a:gd name="T29" fmla="*/ 15 h 98"/>
                    <a:gd name="T30" fmla="*/ 121 w 168"/>
                    <a:gd name="T31" fmla="*/ 15 h 98"/>
                    <a:gd name="T32" fmla="*/ 125 w 168"/>
                    <a:gd name="T33" fmla="*/ 17 h 98"/>
                    <a:gd name="T34" fmla="*/ 128 w 168"/>
                    <a:gd name="T35" fmla="*/ 20 h 98"/>
                    <a:gd name="T36" fmla="*/ 130 w 168"/>
                    <a:gd name="T37" fmla="*/ 24 h 98"/>
                    <a:gd name="T38" fmla="*/ 132 w 168"/>
                    <a:gd name="T39" fmla="*/ 25 h 98"/>
                    <a:gd name="T40" fmla="*/ 137 w 168"/>
                    <a:gd name="T41" fmla="*/ 26 h 98"/>
                    <a:gd name="T42" fmla="*/ 145 w 168"/>
                    <a:gd name="T43" fmla="*/ 29 h 98"/>
                    <a:gd name="T44" fmla="*/ 153 w 168"/>
                    <a:gd name="T45" fmla="*/ 33 h 98"/>
                    <a:gd name="T46" fmla="*/ 160 w 168"/>
                    <a:gd name="T47" fmla="*/ 41 h 98"/>
                    <a:gd name="T48" fmla="*/ 163 w 168"/>
                    <a:gd name="T49" fmla="*/ 44 h 98"/>
                    <a:gd name="T50" fmla="*/ 164 w 168"/>
                    <a:gd name="T51" fmla="*/ 45 h 98"/>
                    <a:gd name="T52" fmla="*/ 167 w 168"/>
                    <a:gd name="T53" fmla="*/ 48 h 98"/>
                    <a:gd name="T54" fmla="*/ 167 w 168"/>
                    <a:gd name="T55" fmla="*/ 55 h 98"/>
                    <a:gd name="T56" fmla="*/ 164 w 168"/>
                    <a:gd name="T57" fmla="*/ 58 h 98"/>
                    <a:gd name="T58" fmla="*/ 162 w 168"/>
                    <a:gd name="T59" fmla="*/ 59 h 98"/>
                    <a:gd name="T60" fmla="*/ 159 w 168"/>
                    <a:gd name="T61" fmla="*/ 62 h 98"/>
                    <a:gd name="T62" fmla="*/ 157 w 168"/>
                    <a:gd name="T63" fmla="*/ 63 h 98"/>
                    <a:gd name="T64" fmla="*/ 154 w 168"/>
                    <a:gd name="T65" fmla="*/ 64 h 98"/>
                    <a:gd name="T66" fmla="*/ 149 w 168"/>
                    <a:gd name="T67" fmla="*/ 66 h 98"/>
                    <a:gd name="T68" fmla="*/ 139 w 168"/>
                    <a:gd name="T69" fmla="*/ 65 h 98"/>
                    <a:gd name="T70" fmla="*/ 136 w 168"/>
                    <a:gd name="T71" fmla="*/ 65 h 98"/>
                    <a:gd name="T72" fmla="*/ 134 w 168"/>
                    <a:gd name="T73" fmla="*/ 63 h 98"/>
                    <a:gd name="T74" fmla="*/ 132 w 168"/>
                    <a:gd name="T75" fmla="*/ 63 h 98"/>
                    <a:gd name="T76" fmla="*/ 129 w 168"/>
                    <a:gd name="T77" fmla="*/ 67 h 98"/>
                    <a:gd name="T78" fmla="*/ 124 w 168"/>
                    <a:gd name="T79" fmla="*/ 73 h 98"/>
                    <a:gd name="T80" fmla="*/ 122 w 168"/>
                    <a:gd name="T81" fmla="*/ 77 h 98"/>
                    <a:gd name="T82" fmla="*/ 120 w 168"/>
                    <a:gd name="T83" fmla="*/ 88 h 98"/>
                    <a:gd name="T84" fmla="*/ 114 w 168"/>
                    <a:gd name="T85" fmla="*/ 96 h 98"/>
                    <a:gd name="T86" fmla="*/ 107 w 168"/>
                    <a:gd name="T87" fmla="*/ 96 h 98"/>
                    <a:gd name="T88" fmla="*/ 103 w 168"/>
                    <a:gd name="T89" fmla="*/ 94 h 98"/>
                    <a:gd name="T90" fmla="*/ 101 w 168"/>
                    <a:gd name="T91" fmla="*/ 90 h 98"/>
                    <a:gd name="T92" fmla="*/ 100 w 168"/>
                    <a:gd name="T93" fmla="*/ 87 h 98"/>
                    <a:gd name="T94" fmla="*/ 98 w 168"/>
                    <a:gd name="T95" fmla="*/ 87 h 98"/>
                    <a:gd name="T96" fmla="*/ 92 w 168"/>
                    <a:gd name="T97" fmla="*/ 88 h 98"/>
                    <a:gd name="T98" fmla="*/ 85 w 168"/>
                    <a:gd name="T99" fmla="*/ 89 h 98"/>
                    <a:gd name="T100" fmla="*/ 78 w 168"/>
                    <a:gd name="T101" fmla="*/ 89 h 98"/>
                    <a:gd name="T102" fmla="*/ 71 w 168"/>
                    <a:gd name="T103" fmla="*/ 88 h 98"/>
                    <a:gd name="T104" fmla="*/ 67 w 168"/>
                    <a:gd name="T105" fmla="*/ 88 h 98"/>
                    <a:gd name="T106" fmla="*/ 59 w 168"/>
                    <a:gd name="T107" fmla="*/ 92 h 98"/>
                    <a:gd name="T108" fmla="*/ 48 w 168"/>
                    <a:gd name="T109" fmla="*/ 96 h 98"/>
                    <a:gd name="T110" fmla="*/ 44 w 168"/>
                    <a:gd name="T111" fmla="*/ 97 h 98"/>
                    <a:gd name="T112" fmla="*/ 40 w 168"/>
                    <a:gd name="T113" fmla="*/ 97 h 98"/>
                    <a:gd name="T114" fmla="*/ 33 w 168"/>
                    <a:gd name="T115" fmla="*/ 97 h 98"/>
                    <a:gd name="T116" fmla="*/ 23 w 168"/>
                    <a:gd name="T117" fmla="*/ 96 h 98"/>
                    <a:gd name="T118" fmla="*/ 13 w 168"/>
                    <a:gd name="T119" fmla="*/ 91 h 98"/>
                    <a:gd name="T120" fmla="*/ 5 w 168"/>
                    <a:gd name="T121" fmla="*/ 83 h 98"/>
                    <a:gd name="T122" fmla="*/ 0 w 168"/>
                    <a:gd name="T123" fmla="*/ 73 h 98"/>
                    <a:gd name="T124" fmla="*/ 2 w 168"/>
                    <a:gd name="T125" fmla="*/ 58 h 9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68" h="98">
                      <a:moveTo>
                        <a:pt x="2" y="58"/>
                      </a:moveTo>
                      <a:lnTo>
                        <a:pt x="4" y="52"/>
                      </a:lnTo>
                      <a:lnTo>
                        <a:pt x="6" y="46"/>
                      </a:lnTo>
                      <a:lnTo>
                        <a:pt x="9" y="41"/>
                      </a:lnTo>
                      <a:lnTo>
                        <a:pt x="12" y="35"/>
                      </a:lnTo>
                      <a:lnTo>
                        <a:pt x="15" y="30"/>
                      </a:lnTo>
                      <a:lnTo>
                        <a:pt x="18" y="26"/>
                      </a:lnTo>
                      <a:lnTo>
                        <a:pt x="22" y="21"/>
                      </a:lnTo>
                      <a:lnTo>
                        <a:pt x="25" y="17"/>
                      </a:lnTo>
                      <a:lnTo>
                        <a:pt x="30" y="13"/>
                      </a:lnTo>
                      <a:lnTo>
                        <a:pt x="34" y="10"/>
                      </a:lnTo>
                      <a:lnTo>
                        <a:pt x="38" y="7"/>
                      </a:lnTo>
                      <a:lnTo>
                        <a:pt x="43" y="5"/>
                      </a:lnTo>
                      <a:lnTo>
                        <a:pt x="48" y="3"/>
                      </a:lnTo>
                      <a:lnTo>
                        <a:pt x="53" y="1"/>
                      </a:lnTo>
                      <a:lnTo>
                        <a:pt x="58" y="0"/>
                      </a:lnTo>
                      <a:lnTo>
                        <a:pt x="63" y="0"/>
                      </a:lnTo>
                      <a:lnTo>
                        <a:pt x="65" y="0"/>
                      </a:lnTo>
                      <a:lnTo>
                        <a:pt x="68" y="1"/>
                      </a:lnTo>
                      <a:lnTo>
                        <a:pt x="70" y="1"/>
                      </a:lnTo>
                      <a:lnTo>
                        <a:pt x="73" y="2"/>
                      </a:lnTo>
                      <a:lnTo>
                        <a:pt x="75" y="2"/>
                      </a:lnTo>
                      <a:lnTo>
                        <a:pt x="78" y="3"/>
                      </a:lnTo>
                      <a:lnTo>
                        <a:pt x="80" y="4"/>
                      </a:lnTo>
                      <a:lnTo>
                        <a:pt x="83" y="5"/>
                      </a:lnTo>
                      <a:lnTo>
                        <a:pt x="87" y="7"/>
                      </a:lnTo>
                      <a:lnTo>
                        <a:pt x="91" y="9"/>
                      </a:lnTo>
                      <a:lnTo>
                        <a:pt x="94" y="10"/>
                      </a:lnTo>
                      <a:lnTo>
                        <a:pt x="96" y="11"/>
                      </a:lnTo>
                      <a:lnTo>
                        <a:pt x="99" y="12"/>
                      </a:lnTo>
                      <a:lnTo>
                        <a:pt x="101" y="13"/>
                      </a:lnTo>
                      <a:lnTo>
                        <a:pt x="102" y="14"/>
                      </a:lnTo>
                      <a:lnTo>
                        <a:pt x="103" y="14"/>
                      </a:lnTo>
                      <a:lnTo>
                        <a:pt x="105" y="14"/>
                      </a:lnTo>
                      <a:lnTo>
                        <a:pt x="106" y="14"/>
                      </a:lnTo>
                      <a:lnTo>
                        <a:pt x="107" y="14"/>
                      </a:lnTo>
                      <a:lnTo>
                        <a:pt x="108" y="14"/>
                      </a:lnTo>
                      <a:lnTo>
                        <a:pt x="109" y="14"/>
                      </a:lnTo>
                      <a:lnTo>
                        <a:pt x="110" y="14"/>
                      </a:lnTo>
                      <a:lnTo>
                        <a:pt x="112" y="14"/>
                      </a:lnTo>
                      <a:lnTo>
                        <a:pt x="113" y="14"/>
                      </a:lnTo>
                      <a:lnTo>
                        <a:pt x="115" y="14"/>
                      </a:lnTo>
                      <a:lnTo>
                        <a:pt x="116" y="14"/>
                      </a:lnTo>
                      <a:lnTo>
                        <a:pt x="117" y="14"/>
                      </a:lnTo>
                      <a:lnTo>
                        <a:pt x="118" y="15"/>
                      </a:lnTo>
                      <a:lnTo>
                        <a:pt x="119" y="15"/>
                      </a:lnTo>
                      <a:lnTo>
                        <a:pt x="120" y="15"/>
                      </a:lnTo>
                      <a:lnTo>
                        <a:pt x="121" y="15"/>
                      </a:lnTo>
                      <a:lnTo>
                        <a:pt x="122" y="16"/>
                      </a:lnTo>
                      <a:lnTo>
                        <a:pt x="123" y="16"/>
                      </a:lnTo>
                      <a:lnTo>
                        <a:pt x="125" y="17"/>
                      </a:lnTo>
                      <a:lnTo>
                        <a:pt x="126" y="18"/>
                      </a:lnTo>
                      <a:lnTo>
                        <a:pt x="127" y="19"/>
                      </a:lnTo>
                      <a:lnTo>
                        <a:pt x="128" y="20"/>
                      </a:lnTo>
                      <a:lnTo>
                        <a:pt x="129" y="22"/>
                      </a:lnTo>
                      <a:lnTo>
                        <a:pt x="130" y="23"/>
                      </a:lnTo>
                      <a:lnTo>
                        <a:pt x="130" y="24"/>
                      </a:lnTo>
                      <a:lnTo>
                        <a:pt x="131" y="24"/>
                      </a:lnTo>
                      <a:lnTo>
                        <a:pt x="132" y="25"/>
                      </a:lnTo>
                      <a:lnTo>
                        <a:pt x="134" y="25"/>
                      </a:lnTo>
                      <a:lnTo>
                        <a:pt x="136" y="25"/>
                      </a:lnTo>
                      <a:lnTo>
                        <a:pt x="137" y="26"/>
                      </a:lnTo>
                      <a:lnTo>
                        <a:pt x="140" y="27"/>
                      </a:lnTo>
                      <a:lnTo>
                        <a:pt x="142" y="27"/>
                      </a:lnTo>
                      <a:lnTo>
                        <a:pt x="145" y="29"/>
                      </a:lnTo>
                      <a:lnTo>
                        <a:pt x="147" y="30"/>
                      </a:lnTo>
                      <a:lnTo>
                        <a:pt x="150" y="32"/>
                      </a:lnTo>
                      <a:lnTo>
                        <a:pt x="153" y="33"/>
                      </a:lnTo>
                      <a:lnTo>
                        <a:pt x="155" y="35"/>
                      </a:lnTo>
                      <a:lnTo>
                        <a:pt x="158" y="38"/>
                      </a:lnTo>
                      <a:lnTo>
                        <a:pt x="160" y="41"/>
                      </a:lnTo>
                      <a:lnTo>
                        <a:pt x="162" y="44"/>
                      </a:lnTo>
                      <a:lnTo>
                        <a:pt x="163" y="44"/>
                      </a:lnTo>
                      <a:lnTo>
                        <a:pt x="164" y="45"/>
                      </a:lnTo>
                      <a:lnTo>
                        <a:pt x="165" y="46"/>
                      </a:lnTo>
                      <a:lnTo>
                        <a:pt x="166" y="47"/>
                      </a:lnTo>
                      <a:lnTo>
                        <a:pt x="167" y="48"/>
                      </a:lnTo>
                      <a:lnTo>
                        <a:pt x="167" y="50"/>
                      </a:lnTo>
                      <a:lnTo>
                        <a:pt x="168" y="52"/>
                      </a:lnTo>
                      <a:lnTo>
                        <a:pt x="167" y="55"/>
                      </a:lnTo>
                      <a:lnTo>
                        <a:pt x="166" y="57"/>
                      </a:lnTo>
                      <a:lnTo>
                        <a:pt x="165" y="58"/>
                      </a:lnTo>
                      <a:lnTo>
                        <a:pt x="164" y="58"/>
                      </a:lnTo>
                      <a:lnTo>
                        <a:pt x="163" y="59"/>
                      </a:lnTo>
                      <a:lnTo>
                        <a:pt x="162" y="59"/>
                      </a:lnTo>
                      <a:lnTo>
                        <a:pt x="162" y="60"/>
                      </a:lnTo>
                      <a:lnTo>
                        <a:pt x="161" y="61"/>
                      </a:lnTo>
                      <a:lnTo>
                        <a:pt x="159" y="62"/>
                      </a:lnTo>
                      <a:lnTo>
                        <a:pt x="158" y="62"/>
                      </a:lnTo>
                      <a:lnTo>
                        <a:pt x="157" y="63"/>
                      </a:lnTo>
                      <a:lnTo>
                        <a:pt x="156" y="63"/>
                      </a:lnTo>
                      <a:lnTo>
                        <a:pt x="155" y="63"/>
                      </a:lnTo>
                      <a:lnTo>
                        <a:pt x="154" y="64"/>
                      </a:lnTo>
                      <a:lnTo>
                        <a:pt x="153" y="65"/>
                      </a:lnTo>
                      <a:lnTo>
                        <a:pt x="151" y="65"/>
                      </a:lnTo>
                      <a:lnTo>
                        <a:pt x="149" y="66"/>
                      </a:lnTo>
                      <a:lnTo>
                        <a:pt x="146" y="66"/>
                      </a:lnTo>
                      <a:lnTo>
                        <a:pt x="143" y="66"/>
                      </a:lnTo>
                      <a:lnTo>
                        <a:pt x="139" y="65"/>
                      </a:lnTo>
                      <a:lnTo>
                        <a:pt x="138" y="65"/>
                      </a:lnTo>
                      <a:lnTo>
                        <a:pt x="137" y="65"/>
                      </a:lnTo>
                      <a:lnTo>
                        <a:pt x="136" y="65"/>
                      </a:lnTo>
                      <a:lnTo>
                        <a:pt x="136" y="64"/>
                      </a:lnTo>
                      <a:lnTo>
                        <a:pt x="135" y="64"/>
                      </a:lnTo>
                      <a:lnTo>
                        <a:pt x="134" y="63"/>
                      </a:lnTo>
                      <a:lnTo>
                        <a:pt x="133" y="63"/>
                      </a:lnTo>
                      <a:lnTo>
                        <a:pt x="132" y="62"/>
                      </a:lnTo>
                      <a:lnTo>
                        <a:pt x="132" y="63"/>
                      </a:lnTo>
                      <a:lnTo>
                        <a:pt x="131" y="64"/>
                      </a:lnTo>
                      <a:lnTo>
                        <a:pt x="130" y="65"/>
                      </a:lnTo>
                      <a:lnTo>
                        <a:pt x="129" y="67"/>
                      </a:lnTo>
                      <a:lnTo>
                        <a:pt x="128" y="69"/>
                      </a:lnTo>
                      <a:lnTo>
                        <a:pt x="126" y="71"/>
                      </a:lnTo>
                      <a:lnTo>
                        <a:pt x="124" y="73"/>
                      </a:lnTo>
                      <a:lnTo>
                        <a:pt x="122" y="74"/>
                      </a:lnTo>
                      <a:lnTo>
                        <a:pt x="122" y="75"/>
                      </a:lnTo>
                      <a:lnTo>
                        <a:pt x="122" y="77"/>
                      </a:lnTo>
                      <a:lnTo>
                        <a:pt x="122" y="80"/>
                      </a:lnTo>
                      <a:lnTo>
                        <a:pt x="121" y="84"/>
                      </a:lnTo>
                      <a:lnTo>
                        <a:pt x="120" y="88"/>
                      </a:lnTo>
                      <a:lnTo>
                        <a:pt x="119" y="91"/>
                      </a:lnTo>
                      <a:lnTo>
                        <a:pt x="117" y="94"/>
                      </a:lnTo>
                      <a:lnTo>
                        <a:pt x="114" y="96"/>
                      </a:lnTo>
                      <a:lnTo>
                        <a:pt x="111" y="96"/>
                      </a:lnTo>
                      <a:lnTo>
                        <a:pt x="109" y="96"/>
                      </a:lnTo>
                      <a:lnTo>
                        <a:pt x="107" y="96"/>
                      </a:lnTo>
                      <a:lnTo>
                        <a:pt x="106" y="96"/>
                      </a:lnTo>
                      <a:lnTo>
                        <a:pt x="104" y="95"/>
                      </a:lnTo>
                      <a:lnTo>
                        <a:pt x="103" y="94"/>
                      </a:lnTo>
                      <a:lnTo>
                        <a:pt x="102" y="92"/>
                      </a:lnTo>
                      <a:lnTo>
                        <a:pt x="101" y="91"/>
                      </a:lnTo>
                      <a:lnTo>
                        <a:pt x="101" y="90"/>
                      </a:lnTo>
                      <a:lnTo>
                        <a:pt x="101" y="89"/>
                      </a:lnTo>
                      <a:lnTo>
                        <a:pt x="100" y="88"/>
                      </a:lnTo>
                      <a:lnTo>
                        <a:pt x="100" y="87"/>
                      </a:lnTo>
                      <a:lnTo>
                        <a:pt x="99" y="87"/>
                      </a:lnTo>
                      <a:lnTo>
                        <a:pt x="98" y="87"/>
                      </a:lnTo>
                      <a:lnTo>
                        <a:pt x="96" y="87"/>
                      </a:lnTo>
                      <a:lnTo>
                        <a:pt x="94" y="88"/>
                      </a:lnTo>
                      <a:lnTo>
                        <a:pt x="92" y="88"/>
                      </a:lnTo>
                      <a:lnTo>
                        <a:pt x="90" y="88"/>
                      </a:lnTo>
                      <a:lnTo>
                        <a:pt x="88" y="89"/>
                      </a:lnTo>
                      <a:lnTo>
                        <a:pt x="85" y="89"/>
                      </a:lnTo>
                      <a:lnTo>
                        <a:pt x="83" y="89"/>
                      </a:lnTo>
                      <a:lnTo>
                        <a:pt x="80" y="89"/>
                      </a:lnTo>
                      <a:lnTo>
                        <a:pt x="78" y="89"/>
                      </a:lnTo>
                      <a:lnTo>
                        <a:pt x="75" y="89"/>
                      </a:lnTo>
                      <a:lnTo>
                        <a:pt x="73" y="88"/>
                      </a:lnTo>
                      <a:lnTo>
                        <a:pt x="71" y="88"/>
                      </a:lnTo>
                      <a:lnTo>
                        <a:pt x="69" y="87"/>
                      </a:lnTo>
                      <a:lnTo>
                        <a:pt x="67" y="88"/>
                      </a:lnTo>
                      <a:lnTo>
                        <a:pt x="65" y="89"/>
                      </a:lnTo>
                      <a:lnTo>
                        <a:pt x="62" y="90"/>
                      </a:lnTo>
                      <a:lnTo>
                        <a:pt x="59" y="92"/>
                      </a:lnTo>
                      <a:lnTo>
                        <a:pt x="56" y="93"/>
                      </a:lnTo>
                      <a:lnTo>
                        <a:pt x="52" y="95"/>
                      </a:lnTo>
                      <a:lnTo>
                        <a:pt x="48" y="96"/>
                      </a:lnTo>
                      <a:lnTo>
                        <a:pt x="47" y="96"/>
                      </a:lnTo>
                      <a:lnTo>
                        <a:pt x="45" y="96"/>
                      </a:lnTo>
                      <a:lnTo>
                        <a:pt x="44" y="97"/>
                      </a:lnTo>
                      <a:lnTo>
                        <a:pt x="43" y="97"/>
                      </a:lnTo>
                      <a:lnTo>
                        <a:pt x="41" y="97"/>
                      </a:lnTo>
                      <a:lnTo>
                        <a:pt x="40" y="97"/>
                      </a:lnTo>
                      <a:lnTo>
                        <a:pt x="38" y="98"/>
                      </a:lnTo>
                      <a:lnTo>
                        <a:pt x="36" y="98"/>
                      </a:lnTo>
                      <a:lnTo>
                        <a:pt x="33" y="97"/>
                      </a:lnTo>
                      <a:lnTo>
                        <a:pt x="30" y="97"/>
                      </a:lnTo>
                      <a:lnTo>
                        <a:pt x="26" y="96"/>
                      </a:lnTo>
                      <a:lnTo>
                        <a:pt x="23" y="96"/>
                      </a:lnTo>
                      <a:lnTo>
                        <a:pt x="20" y="94"/>
                      </a:lnTo>
                      <a:lnTo>
                        <a:pt x="16" y="93"/>
                      </a:lnTo>
                      <a:lnTo>
                        <a:pt x="13" y="91"/>
                      </a:lnTo>
                      <a:lnTo>
                        <a:pt x="10" y="89"/>
                      </a:lnTo>
                      <a:lnTo>
                        <a:pt x="7" y="86"/>
                      </a:lnTo>
                      <a:lnTo>
                        <a:pt x="5" y="83"/>
                      </a:lnTo>
                      <a:lnTo>
                        <a:pt x="3" y="80"/>
                      </a:lnTo>
                      <a:lnTo>
                        <a:pt x="1" y="76"/>
                      </a:lnTo>
                      <a:lnTo>
                        <a:pt x="0" y="73"/>
                      </a:lnTo>
                      <a:lnTo>
                        <a:pt x="0" y="68"/>
                      </a:lnTo>
                      <a:lnTo>
                        <a:pt x="0" y="63"/>
                      </a:lnTo>
                      <a:lnTo>
                        <a:pt x="2"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77" name="Freeform 2128">
                  <a:extLst>
                    <a:ext uri="{FF2B5EF4-FFF2-40B4-BE49-F238E27FC236}">
                      <a16:creationId xmlns:a16="http://schemas.microsoft.com/office/drawing/2014/main" id="{0B56362A-E828-490B-9D17-1A157D813B06}"/>
                    </a:ext>
                  </a:extLst>
                </p:cNvPr>
                <p:cNvSpPr>
                  <a:spLocks/>
                </p:cNvSpPr>
                <p:nvPr/>
              </p:nvSpPr>
              <p:spPr bwMode="auto">
                <a:xfrm>
                  <a:off x="1151" y="179"/>
                  <a:ext cx="163" cy="91"/>
                </a:xfrm>
                <a:custGeom>
                  <a:avLst/>
                  <a:gdLst>
                    <a:gd name="T0" fmla="*/ 8 w 163"/>
                    <a:gd name="T1" fmla="*/ 38 h 91"/>
                    <a:gd name="T2" fmla="*/ 21 w 163"/>
                    <a:gd name="T3" fmla="*/ 19 h 91"/>
                    <a:gd name="T4" fmla="*/ 37 w 163"/>
                    <a:gd name="T5" fmla="*/ 6 h 91"/>
                    <a:gd name="T6" fmla="*/ 56 w 163"/>
                    <a:gd name="T7" fmla="*/ 0 h 91"/>
                    <a:gd name="T8" fmla="*/ 68 w 163"/>
                    <a:gd name="T9" fmla="*/ 1 h 91"/>
                    <a:gd name="T10" fmla="*/ 77 w 163"/>
                    <a:gd name="T11" fmla="*/ 4 h 91"/>
                    <a:gd name="T12" fmla="*/ 90 w 163"/>
                    <a:gd name="T13" fmla="*/ 9 h 91"/>
                    <a:gd name="T14" fmla="*/ 98 w 163"/>
                    <a:gd name="T15" fmla="*/ 13 h 91"/>
                    <a:gd name="T16" fmla="*/ 103 w 163"/>
                    <a:gd name="T17" fmla="*/ 14 h 91"/>
                    <a:gd name="T18" fmla="*/ 108 w 163"/>
                    <a:gd name="T19" fmla="*/ 13 h 91"/>
                    <a:gd name="T20" fmla="*/ 113 w 163"/>
                    <a:gd name="T21" fmla="*/ 14 h 91"/>
                    <a:gd name="T22" fmla="*/ 117 w 163"/>
                    <a:gd name="T23" fmla="*/ 14 h 91"/>
                    <a:gd name="T24" fmla="*/ 123 w 163"/>
                    <a:gd name="T25" fmla="*/ 17 h 91"/>
                    <a:gd name="T26" fmla="*/ 126 w 163"/>
                    <a:gd name="T27" fmla="*/ 21 h 91"/>
                    <a:gd name="T28" fmla="*/ 129 w 163"/>
                    <a:gd name="T29" fmla="*/ 23 h 91"/>
                    <a:gd name="T30" fmla="*/ 136 w 163"/>
                    <a:gd name="T31" fmla="*/ 25 h 91"/>
                    <a:gd name="T32" fmla="*/ 146 w 163"/>
                    <a:gd name="T33" fmla="*/ 29 h 91"/>
                    <a:gd name="T34" fmla="*/ 156 w 163"/>
                    <a:gd name="T35" fmla="*/ 38 h 91"/>
                    <a:gd name="T36" fmla="*/ 159 w 163"/>
                    <a:gd name="T37" fmla="*/ 41 h 91"/>
                    <a:gd name="T38" fmla="*/ 162 w 163"/>
                    <a:gd name="T39" fmla="*/ 44 h 91"/>
                    <a:gd name="T40" fmla="*/ 163 w 163"/>
                    <a:gd name="T41" fmla="*/ 51 h 91"/>
                    <a:gd name="T42" fmla="*/ 159 w 163"/>
                    <a:gd name="T43" fmla="*/ 55 h 91"/>
                    <a:gd name="T44" fmla="*/ 157 w 163"/>
                    <a:gd name="T45" fmla="*/ 57 h 91"/>
                    <a:gd name="T46" fmla="*/ 153 w 163"/>
                    <a:gd name="T47" fmla="*/ 59 h 91"/>
                    <a:gd name="T48" fmla="*/ 149 w 163"/>
                    <a:gd name="T49" fmla="*/ 61 h 91"/>
                    <a:gd name="T50" fmla="*/ 139 w 163"/>
                    <a:gd name="T51" fmla="*/ 62 h 91"/>
                    <a:gd name="T52" fmla="*/ 133 w 163"/>
                    <a:gd name="T53" fmla="*/ 60 h 91"/>
                    <a:gd name="T54" fmla="*/ 130 w 163"/>
                    <a:gd name="T55" fmla="*/ 59 h 91"/>
                    <a:gd name="T56" fmla="*/ 127 w 163"/>
                    <a:gd name="T57" fmla="*/ 61 h 91"/>
                    <a:gd name="T58" fmla="*/ 121 w 163"/>
                    <a:gd name="T59" fmla="*/ 68 h 91"/>
                    <a:gd name="T60" fmla="*/ 119 w 163"/>
                    <a:gd name="T61" fmla="*/ 75 h 91"/>
                    <a:gd name="T62" fmla="*/ 114 w 163"/>
                    <a:gd name="T63" fmla="*/ 88 h 91"/>
                    <a:gd name="T64" fmla="*/ 106 w 163"/>
                    <a:gd name="T65" fmla="*/ 90 h 91"/>
                    <a:gd name="T66" fmla="*/ 101 w 163"/>
                    <a:gd name="T67" fmla="*/ 87 h 91"/>
                    <a:gd name="T68" fmla="*/ 99 w 163"/>
                    <a:gd name="T69" fmla="*/ 83 h 91"/>
                    <a:gd name="T70" fmla="*/ 96 w 163"/>
                    <a:gd name="T71" fmla="*/ 82 h 91"/>
                    <a:gd name="T72" fmla="*/ 90 w 163"/>
                    <a:gd name="T73" fmla="*/ 83 h 91"/>
                    <a:gd name="T74" fmla="*/ 81 w 163"/>
                    <a:gd name="T75" fmla="*/ 84 h 91"/>
                    <a:gd name="T76" fmla="*/ 72 w 163"/>
                    <a:gd name="T77" fmla="*/ 82 h 91"/>
                    <a:gd name="T78" fmla="*/ 70 w 163"/>
                    <a:gd name="T79" fmla="*/ 82 h 91"/>
                    <a:gd name="T80" fmla="*/ 64 w 163"/>
                    <a:gd name="T81" fmla="*/ 84 h 91"/>
                    <a:gd name="T82" fmla="*/ 57 w 163"/>
                    <a:gd name="T83" fmla="*/ 86 h 91"/>
                    <a:gd name="T84" fmla="*/ 49 w 163"/>
                    <a:gd name="T85" fmla="*/ 89 h 91"/>
                    <a:gd name="T86" fmla="*/ 43 w 163"/>
                    <a:gd name="T87" fmla="*/ 90 h 91"/>
                    <a:gd name="T88" fmla="*/ 37 w 163"/>
                    <a:gd name="T89" fmla="*/ 91 h 91"/>
                    <a:gd name="T90" fmla="*/ 25 w 163"/>
                    <a:gd name="T91" fmla="*/ 90 h 91"/>
                    <a:gd name="T92" fmla="*/ 12 w 163"/>
                    <a:gd name="T93" fmla="*/ 85 h 91"/>
                    <a:gd name="T94" fmla="*/ 3 w 163"/>
                    <a:gd name="T95" fmla="*/ 75 h 91"/>
                    <a:gd name="T96" fmla="*/ 1 w 163"/>
                    <a:gd name="T97" fmla="*/ 59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63" h="91">
                      <a:moveTo>
                        <a:pt x="2" y="54"/>
                      </a:moveTo>
                      <a:lnTo>
                        <a:pt x="4" y="48"/>
                      </a:lnTo>
                      <a:lnTo>
                        <a:pt x="6" y="43"/>
                      </a:lnTo>
                      <a:lnTo>
                        <a:pt x="8" y="38"/>
                      </a:lnTo>
                      <a:lnTo>
                        <a:pt x="11" y="33"/>
                      </a:lnTo>
                      <a:lnTo>
                        <a:pt x="14" y="28"/>
                      </a:lnTo>
                      <a:lnTo>
                        <a:pt x="18" y="24"/>
                      </a:lnTo>
                      <a:lnTo>
                        <a:pt x="21" y="19"/>
                      </a:lnTo>
                      <a:lnTo>
                        <a:pt x="25" y="15"/>
                      </a:lnTo>
                      <a:lnTo>
                        <a:pt x="29" y="12"/>
                      </a:lnTo>
                      <a:lnTo>
                        <a:pt x="33" y="9"/>
                      </a:lnTo>
                      <a:lnTo>
                        <a:pt x="37" y="6"/>
                      </a:lnTo>
                      <a:lnTo>
                        <a:pt x="41" y="4"/>
                      </a:lnTo>
                      <a:lnTo>
                        <a:pt x="46" y="2"/>
                      </a:lnTo>
                      <a:lnTo>
                        <a:pt x="51" y="1"/>
                      </a:lnTo>
                      <a:lnTo>
                        <a:pt x="56" y="0"/>
                      </a:lnTo>
                      <a:lnTo>
                        <a:pt x="61" y="0"/>
                      </a:lnTo>
                      <a:lnTo>
                        <a:pt x="63" y="0"/>
                      </a:lnTo>
                      <a:lnTo>
                        <a:pt x="65" y="0"/>
                      </a:lnTo>
                      <a:lnTo>
                        <a:pt x="68" y="1"/>
                      </a:lnTo>
                      <a:lnTo>
                        <a:pt x="70" y="1"/>
                      </a:lnTo>
                      <a:lnTo>
                        <a:pt x="72" y="2"/>
                      </a:lnTo>
                      <a:lnTo>
                        <a:pt x="75" y="3"/>
                      </a:lnTo>
                      <a:lnTo>
                        <a:pt x="77" y="4"/>
                      </a:lnTo>
                      <a:lnTo>
                        <a:pt x="79" y="5"/>
                      </a:lnTo>
                      <a:lnTo>
                        <a:pt x="83" y="6"/>
                      </a:lnTo>
                      <a:lnTo>
                        <a:pt x="87" y="8"/>
                      </a:lnTo>
                      <a:lnTo>
                        <a:pt x="90" y="9"/>
                      </a:lnTo>
                      <a:lnTo>
                        <a:pt x="92" y="11"/>
                      </a:lnTo>
                      <a:lnTo>
                        <a:pt x="95" y="11"/>
                      </a:lnTo>
                      <a:lnTo>
                        <a:pt x="96" y="12"/>
                      </a:lnTo>
                      <a:lnTo>
                        <a:pt x="98" y="13"/>
                      </a:lnTo>
                      <a:lnTo>
                        <a:pt x="100" y="13"/>
                      </a:lnTo>
                      <a:lnTo>
                        <a:pt x="101" y="13"/>
                      </a:lnTo>
                      <a:lnTo>
                        <a:pt x="102" y="14"/>
                      </a:lnTo>
                      <a:lnTo>
                        <a:pt x="103" y="14"/>
                      </a:lnTo>
                      <a:lnTo>
                        <a:pt x="104" y="14"/>
                      </a:lnTo>
                      <a:lnTo>
                        <a:pt x="106" y="14"/>
                      </a:lnTo>
                      <a:lnTo>
                        <a:pt x="107" y="14"/>
                      </a:lnTo>
                      <a:lnTo>
                        <a:pt x="108" y="13"/>
                      </a:lnTo>
                      <a:lnTo>
                        <a:pt x="110" y="13"/>
                      </a:lnTo>
                      <a:lnTo>
                        <a:pt x="111" y="13"/>
                      </a:lnTo>
                      <a:lnTo>
                        <a:pt x="112" y="14"/>
                      </a:lnTo>
                      <a:lnTo>
                        <a:pt x="113" y="14"/>
                      </a:lnTo>
                      <a:lnTo>
                        <a:pt x="114" y="14"/>
                      </a:lnTo>
                      <a:lnTo>
                        <a:pt x="115" y="14"/>
                      </a:lnTo>
                      <a:lnTo>
                        <a:pt x="116" y="14"/>
                      </a:lnTo>
                      <a:lnTo>
                        <a:pt x="117" y="14"/>
                      </a:lnTo>
                      <a:lnTo>
                        <a:pt x="118" y="15"/>
                      </a:lnTo>
                      <a:lnTo>
                        <a:pt x="120" y="15"/>
                      </a:lnTo>
                      <a:lnTo>
                        <a:pt x="121" y="16"/>
                      </a:lnTo>
                      <a:lnTo>
                        <a:pt x="123" y="17"/>
                      </a:lnTo>
                      <a:lnTo>
                        <a:pt x="124" y="18"/>
                      </a:lnTo>
                      <a:lnTo>
                        <a:pt x="125" y="19"/>
                      </a:lnTo>
                      <a:lnTo>
                        <a:pt x="126" y="20"/>
                      </a:lnTo>
                      <a:lnTo>
                        <a:pt x="126" y="21"/>
                      </a:lnTo>
                      <a:lnTo>
                        <a:pt x="127" y="23"/>
                      </a:lnTo>
                      <a:lnTo>
                        <a:pt x="128" y="23"/>
                      </a:lnTo>
                      <a:lnTo>
                        <a:pt x="129" y="23"/>
                      </a:lnTo>
                      <a:lnTo>
                        <a:pt x="130" y="23"/>
                      </a:lnTo>
                      <a:lnTo>
                        <a:pt x="132" y="24"/>
                      </a:lnTo>
                      <a:lnTo>
                        <a:pt x="134" y="24"/>
                      </a:lnTo>
                      <a:lnTo>
                        <a:pt x="136" y="25"/>
                      </a:lnTo>
                      <a:lnTo>
                        <a:pt x="139" y="26"/>
                      </a:lnTo>
                      <a:lnTo>
                        <a:pt x="141" y="27"/>
                      </a:lnTo>
                      <a:lnTo>
                        <a:pt x="144" y="28"/>
                      </a:lnTo>
                      <a:lnTo>
                        <a:pt x="146" y="29"/>
                      </a:lnTo>
                      <a:lnTo>
                        <a:pt x="149" y="31"/>
                      </a:lnTo>
                      <a:lnTo>
                        <a:pt x="151" y="33"/>
                      </a:lnTo>
                      <a:lnTo>
                        <a:pt x="154" y="35"/>
                      </a:lnTo>
                      <a:lnTo>
                        <a:pt x="156" y="38"/>
                      </a:lnTo>
                      <a:lnTo>
                        <a:pt x="158" y="41"/>
                      </a:lnTo>
                      <a:lnTo>
                        <a:pt x="159" y="41"/>
                      </a:lnTo>
                      <a:lnTo>
                        <a:pt x="160" y="42"/>
                      </a:lnTo>
                      <a:lnTo>
                        <a:pt x="161" y="43"/>
                      </a:lnTo>
                      <a:lnTo>
                        <a:pt x="162" y="44"/>
                      </a:lnTo>
                      <a:lnTo>
                        <a:pt x="163" y="45"/>
                      </a:lnTo>
                      <a:lnTo>
                        <a:pt x="163" y="47"/>
                      </a:lnTo>
                      <a:lnTo>
                        <a:pt x="163" y="49"/>
                      </a:lnTo>
                      <a:lnTo>
                        <a:pt x="163" y="51"/>
                      </a:lnTo>
                      <a:lnTo>
                        <a:pt x="161" y="53"/>
                      </a:lnTo>
                      <a:lnTo>
                        <a:pt x="161" y="54"/>
                      </a:lnTo>
                      <a:lnTo>
                        <a:pt x="160" y="54"/>
                      </a:lnTo>
                      <a:lnTo>
                        <a:pt x="159" y="55"/>
                      </a:lnTo>
                      <a:lnTo>
                        <a:pt x="158" y="56"/>
                      </a:lnTo>
                      <a:lnTo>
                        <a:pt x="157" y="57"/>
                      </a:lnTo>
                      <a:lnTo>
                        <a:pt x="155" y="58"/>
                      </a:lnTo>
                      <a:lnTo>
                        <a:pt x="154" y="59"/>
                      </a:lnTo>
                      <a:lnTo>
                        <a:pt x="153" y="59"/>
                      </a:lnTo>
                      <a:lnTo>
                        <a:pt x="152" y="59"/>
                      </a:lnTo>
                      <a:lnTo>
                        <a:pt x="151" y="59"/>
                      </a:lnTo>
                      <a:lnTo>
                        <a:pt x="150" y="60"/>
                      </a:lnTo>
                      <a:lnTo>
                        <a:pt x="149" y="61"/>
                      </a:lnTo>
                      <a:lnTo>
                        <a:pt x="147" y="61"/>
                      </a:lnTo>
                      <a:lnTo>
                        <a:pt x="145" y="62"/>
                      </a:lnTo>
                      <a:lnTo>
                        <a:pt x="142" y="62"/>
                      </a:lnTo>
                      <a:lnTo>
                        <a:pt x="139" y="62"/>
                      </a:lnTo>
                      <a:lnTo>
                        <a:pt x="136" y="61"/>
                      </a:lnTo>
                      <a:lnTo>
                        <a:pt x="135" y="61"/>
                      </a:lnTo>
                      <a:lnTo>
                        <a:pt x="134" y="61"/>
                      </a:lnTo>
                      <a:lnTo>
                        <a:pt x="133" y="60"/>
                      </a:lnTo>
                      <a:lnTo>
                        <a:pt x="132" y="60"/>
                      </a:lnTo>
                      <a:lnTo>
                        <a:pt x="131" y="59"/>
                      </a:lnTo>
                      <a:lnTo>
                        <a:pt x="130" y="59"/>
                      </a:lnTo>
                      <a:lnTo>
                        <a:pt x="129" y="59"/>
                      </a:lnTo>
                      <a:lnTo>
                        <a:pt x="128" y="60"/>
                      </a:lnTo>
                      <a:lnTo>
                        <a:pt x="127" y="61"/>
                      </a:lnTo>
                      <a:lnTo>
                        <a:pt x="126" y="63"/>
                      </a:lnTo>
                      <a:lnTo>
                        <a:pt x="124" y="65"/>
                      </a:lnTo>
                      <a:lnTo>
                        <a:pt x="123" y="67"/>
                      </a:lnTo>
                      <a:lnTo>
                        <a:pt x="121" y="68"/>
                      </a:lnTo>
                      <a:lnTo>
                        <a:pt x="119" y="69"/>
                      </a:lnTo>
                      <a:lnTo>
                        <a:pt x="119" y="70"/>
                      </a:lnTo>
                      <a:lnTo>
                        <a:pt x="119" y="72"/>
                      </a:lnTo>
                      <a:lnTo>
                        <a:pt x="119" y="75"/>
                      </a:lnTo>
                      <a:lnTo>
                        <a:pt x="118" y="79"/>
                      </a:lnTo>
                      <a:lnTo>
                        <a:pt x="117" y="82"/>
                      </a:lnTo>
                      <a:lnTo>
                        <a:pt x="116" y="85"/>
                      </a:lnTo>
                      <a:lnTo>
                        <a:pt x="114" y="88"/>
                      </a:lnTo>
                      <a:lnTo>
                        <a:pt x="112" y="89"/>
                      </a:lnTo>
                      <a:lnTo>
                        <a:pt x="109" y="90"/>
                      </a:lnTo>
                      <a:lnTo>
                        <a:pt x="107" y="90"/>
                      </a:lnTo>
                      <a:lnTo>
                        <a:pt x="106" y="90"/>
                      </a:lnTo>
                      <a:lnTo>
                        <a:pt x="104" y="89"/>
                      </a:lnTo>
                      <a:lnTo>
                        <a:pt x="103" y="89"/>
                      </a:lnTo>
                      <a:lnTo>
                        <a:pt x="102" y="88"/>
                      </a:lnTo>
                      <a:lnTo>
                        <a:pt x="101" y="87"/>
                      </a:lnTo>
                      <a:lnTo>
                        <a:pt x="100" y="85"/>
                      </a:lnTo>
                      <a:lnTo>
                        <a:pt x="100" y="84"/>
                      </a:lnTo>
                      <a:lnTo>
                        <a:pt x="99" y="84"/>
                      </a:lnTo>
                      <a:lnTo>
                        <a:pt x="99" y="83"/>
                      </a:lnTo>
                      <a:lnTo>
                        <a:pt x="99" y="82"/>
                      </a:lnTo>
                      <a:lnTo>
                        <a:pt x="98" y="82"/>
                      </a:lnTo>
                      <a:lnTo>
                        <a:pt x="96" y="82"/>
                      </a:lnTo>
                      <a:lnTo>
                        <a:pt x="95" y="82"/>
                      </a:lnTo>
                      <a:lnTo>
                        <a:pt x="93" y="83"/>
                      </a:lnTo>
                      <a:lnTo>
                        <a:pt x="92" y="83"/>
                      </a:lnTo>
                      <a:lnTo>
                        <a:pt x="90" y="83"/>
                      </a:lnTo>
                      <a:lnTo>
                        <a:pt x="87" y="83"/>
                      </a:lnTo>
                      <a:lnTo>
                        <a:pt x="85" y="83"/>
                      </a:lnTo>
                      <a:lnTo>
                        <a:pt x="83" y="84"/>
                      </a:lnTo>
                      <a:lnTo>
                        <a:pt x="81" y="84"/>
                      </a:lnTo>
                      <a:lnTo>
                        <a:pt x="78" y="83"/>
                      </a:lnTo>
                      <a:lnTo>
                        <a:pt x="76" y="83"/>
                      </a:lnTo>
                      <a:lnTo>
                        <a:pt x="74" y="83"/>
                      </a:lnTo>
                      <a:lnTo>
                        <a:pt x="72" y="82"/>
                      </a:lnTo>
                      <a:lnTo>
                        <a:pt x="71" y="82"/>
                      </a:lnTo>
                      <a:lnTo>
                        <a:pt x="70" y="82"/>
                      </a:lnTo>
                      <a:lnTo>
                        <a:pt x="68" y="82"/>
                      </a:lnTo>
                      <a:lnTo>
                        <a:pt x="67" y="83"/>
                      </a:lnTo>
                      <a:lnTo>
                        <a:pt x="66" y="83"/>
                      </a:lnTo>
                      <a:lnTo>
                        <a:pt x="64" y="84"/>
                      </a:lnTo>
                      <a:lnTo>
                        <a:pt x="63" y="84"/>
                      </a:lnTo>
                      <a:lnTo>
                        <a:pt x="61" y="85"/>
                      </a:lnTo>
                      <a:lnTo>
                        <a:pt x="59" y="86"/>
                      </a:lnTo>
                      <a:lnTo>
                        <a:pt x="57" y="86"/>
                      </a:lnTo>
                      <a:lnTo>
                        <a:pt x="55" y="87"/>
                      </a:lnTo>
                      <a:lnTo>
                        <a:pt x="53" y="87"/>
                      </a:lnTo>
                      <a:lnTo>
                        <a:pt x="51" y="88"/>
                      </a:lnTo>
                      <a:lnTo>
                        <a:pt x="49" y="89"/>
                      </a:lnTo>
                      <a:lnTo>
                        <a:pt x="47" y="89"/>
                      </a:lnTo>
                      <a:lnTo>
                        <a:pt x="46" y="89"/>
                      </a:lnTo>
                      <a:lnTo>
                        <a:pt x="45" y="90"/>
                      </a:lnTo>
                      <a:lnTo>
                        <a:pt x="43" y="90"/>
                      </a:lnTo>
                      <a:lnTo>
                        <a:pt x="42" y="90"/>
                      </a:lnTo>
                      <a:lnTo>
                        <a:pt x="40" y="91"/>
                      </a:lnTo>
                      <a:lnTo>
                        <a:pt x="39" y="91"/>
                      </a:lnTo>
                      <a:lnTo>
                        <a:pt x="37" y="91"/>
                      </a:lnTo>
                      <a:lnTo>
                        <a:pt x="35" y="91"/>
                      </a:lnTo>
                      <a:lnTo>
                        <a:pt x="32" y="91"/>
                      </a:lnTo>
                      <a:lnTo>
                        <a:pt x="29" y="91"/>
                      </a:lnTo>
                      <a:lnTo>
                        <a:pt x="25" y="90"/>
                      </a:lnTo>
                      <a:lnTo>
                        <a:pt x="22" y="89"/>
                      </a:lnTo>
                      <a:lnTo>
                        <a:pt x="19" y="88"/>
                      </a:lnTo>
                      <a:lnTo>
                        <a:pt x="15" y="87"/>
                      </a:lnTo>
                      <a:lnTo>
                        <a:pt x="12" y="85"/>
                      </a:lnTo>
                      <a:lnTo>
                        <a:pt x="9" y="83"/>
                      </a:lnTo>
                      <a:lnTo>
                        <a:pt x="7" y="81"/>
                      </a:lnTo>
                      <a:lnTo>
                        <a:pt x="4" y="78"/>
                      </a:lnTo>
                      <a:lnTo>
                        <a:pt x="3" y="75"/>
                      </a:lnTo>
                      <a:lnTo>
                        <a:pt x="1" y="71"/>
                      </a:lnTo>
                      <a:lnTo>
                        <a:pt x="0" y="68"/>
                      </a:lnTo>
                      <a:lnTo>
                        <a:pt x="0" y="63"/>
                      </a:lnTo>
                      <a:lnTo>
                        <a:pt x="1" y="59"/>
                      </a:lnTo>
                      <a:lnTo>
                        <a:pt x="2" y="54"/>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78" name="Freeform 2129">
                  <a:extLst>
                    <a:ext uri="{FF2B5EF4-FFF2-40B4-BE49-F238E27FC236}">
                      <a16:creationId xmlns:a16="http://schemas.microsoft.com/office/drawing/2014/main" id="{230572BB-8697-4F81-8C13-70DBCF375695}"/>
                    </a:ext>
                  </a:extLst>
                </p:cNvPr>
                <p:cNvSpPr>
                  <a:spLocks/>
                </p:cNvSpPr>
                <p:nvPr/>
              </p:nvSpPr>
              <p:spPr bwMode="auto">
                <a:xfrm>
                  <a:off x="1154" y="182"/>
                  <a:ext cx="159" cy="85"/>
                </a:xfrm>
                <a:custGeom>
                  <a:avLst/>
                  <a:gdLst>
                    <a:gd name="T0" fmla="*/ 8 w 159"/>
                    <a:gd name="T1" fmla="*/ 35 h 85"/>
                    <a:gd name="T2" fmla="*/ 19 w 159"/>
                    <a:gd name="T3" fmla="*/ 18 h 85"/>
                    <a:gd name="T4" fmla="*/ 35 w 159"/>
                    <a:gd name="T5" fmla="*/ 5 h 85"/>
                    <a:gd name="T6" fmla="*/ 52 w 159"/>
                    <a:gd name="T7" fmla="*/ 0 h 85"/>
                    <a:gd name="T8" fmla="*/ 64 w 159"/>
                    <a:gd name="T9" fmla="*/ 0 h 85"/>
                    <a:gd name="T10" fmla="*/ 73 w 159"/>
                    <a:gd name="T11" fmla="*/ 3 h 85"/>
                    <a:gd name="T12" fmla="*/ 85 w 159"/>
                    <a:gd name="T13" fmla="*/ 9 h 85"/>
                    <a:gd name="T14" fmla="*/ 94 w 159"/>
                    <a:gd name="T15" fmla="*/ 12 h 85"/>
                    <a:gd name="T16" fmla="*/ 99 w 159"/>
                    <a:gd name="T17" fmla="*/ 13 h 85"/>
                    <a:gd name="T18" fmla="*/ 104 w 159"/>
                    <a:gd name="T19" fmla="*/ 13 h 85"/>
                    <a:gd name="T20" fmla="*/ 109 w 159"/>
                    <a:gd name="T21" fmla="*/ 13 h 85"/>
                    <a:gd name="T22" fmla="*/ 113 w 159"/>
                    <a:gd name="T23" fmla="*/ 13 h 85"/>
                    <a:gd name="T24" fmla="*/ 119 w 159"/>
                    <a:gd name="T25" fmla="*/ 16 h 85"/>
                    <a:gd name="T26" fmla="*/ 122 w 159"/>
                    <a:gd name="T27" fmla="*/ 20 h 85"/>
                    <a:gd name="T28" fmla="*/ 125 w 159"/>
                    <a:gd name="T29" fmla="*/ 21 h 85"/>
                    <a:gd name="T30" fmla="*/ 132 w 159"/>
                    <a:gd name="T31" fmla="*/ 23 h 85"/>
                    <a:gd name="T32" fmla="*/ 142 w 159"/>
                    <a:gd name="T33" fmla="*/ 27 h 85"/>
                    <a:gd name="T34" fmla="*/ 152 w 159"/>
                    <a:gd name="T35" fmla="*/ 35 h 85"/>
                    <a:gd name="T36" fmla="*/ 154 w 159"/>
                    <a:gd name="T37" fmla="*/ 38 h 85"/>
                    <a:gd name="T38" fmla="*/ 157 w 159"/>
                    <a:gd name="T39" fmla="*/ 41 h 85"/>
                    <a:gd name="T40" fmla="*/ 158 w 159"/>
                    <a:gd name="T41" fmla="*/ 48 h 85"/>
                    <a:gd name="T42" fmla="*/ 155 w 159"/>
                    <a:gd name="T43" fmla="*/ 51 h 85"/>
                    <a:gd name="T44" fmla="*/ 152 w 159"/>
                    <a:gd name="T45" fmla="*/ 53 h 85"/>
                    <a:gd name="T46" fmla="*/ 149 w 159"/>
                    <a:gd name="T47" fmla="*/ 55 h 85"/>
                    <a:gd name="T48" fmla="*/ 145 w 159"/>
                    <a:gd name="T49" fmla="*/ 56 h 85"/>
                    <a:gd name="T50" fmla="*/ 135 w 159"/>
                    <a:gd name="T51" fmla="*/ 57 h 85"/>
                    <a:gd name="T52" fmla="*/ 130 w 159"/>
                    <a:gd name="T53" fmla="*/ 56 h 85"/>
                    <a:gd name="T54" fmla="*/ 127 w 159"/>
                    <a:gd name="T55" fmla="*/ 55 h 85"/>
                    <a:gd name="T56" fmla="*/ 123 w 159"/>
                    <a:gd name="T57" fmla="*/ 58 h 85"/>
                    <a:gd name="T58" fmla="*/ 117 w 159"/>
                    <a:gd name="T59" fmla="*/ 64 h 85"/>
                    <a:gd name="T60" fmla="*/ 115 w 159"/>
                    <a:gd name="T61" fmla="*/ 70 h 85"/>
                    <a:gd name="T62" fmla="*/ 111 w 159"/>
                    <a:gd name="T63" fmla="*/ 81 h 85"/>
                    <a:gd name="T64" fmla="*/ 104 w 159"/>
                    <a:gd name="T65" fmla="*/ 84 h 85"/>
                    <a:gd name="T66" fmla="*/ 99 w 159"/>
                    <a:gd name="T67" fmla="*/ 81 h 85"/>
                    <a:gd name="T68" fmla="*/ 97 w 159"/>
                    <a:gd name="T69" fmla="*/ 78 h 85"/>
                    <a:gd name="T70" fmla="*/ 95 w 159"/>
                    <a:gd name="T71" fmla="*/ 78 h 85"/>
                    <a:gd name="T72" fmla="*/ 89 w 159"/>
                    <a:gd name="T73" fmla="*/ 78 h 85"/>
                    <a:gd name="T74" fmla="*/ 81 w 159"/>
                    <a:gd name="T75" fmla="*/ 78 h 85"/>
                    <a:gd name="T76" fmla="*/ 74 w 159"/>
                    <a:gd name="T77" fmla="*/ 77 h 85"/>
                    <a:gd name="T78" fmla="*/ 70 w 159"/>
                    <a:gd name="T79" fmla="*/ 77 h 85"/>
                    <a:gd name="T80" fmla="*/ 64 w 159"/>
                    <a:gd name="T81" fmla="*/ 78 h 85"/>
                    <a:gd name="T82" fmla="*/ 56 w 159"/>
                    <a:gd name="T83" fmla="*/ 80 h 85"/>
                    <a:gd name="T84" fmla="*/ 48 w 159"/>
                    <a:gd name="T85" fmla="*/ 82 h 85"/>
                    <a:gd name="T86" fmla="*/ 42 w 159"/>
                    <a:gd name="T87" fmla="*/ 83 h 85"/>
                    <a:gd name="T88" fmla="*/ 35 w 159"/>
                    <a:gd name="T89" fmla="*/ 85 h 85"/>
                    <a:gd name="T90" fmla="*/ 24 w 159"/>
                    <a:gd name="T91" fmla="*/ 84 h 85"/>
                    <a:gd name="T92" fmla="*/ 11 w 159"/>
                    <a:gd name="T93" fmla="*/ 79 h 85"/>
                    <a:gd name="T94" fmla="*/ 2 w 159"/>
                    <a:gd name="T95" fmla="*/ 70 h 85"/>
                    <a:gd name="T96" fmla="*/ 0 w 159"/>
                    <a:gd name="T97" fmla="*/ 55 h 8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59" h="85">
                      <a:moveTo>
                        <a:pt x="2" y="50"/>
                      </a:moveTo>
                      <a:lnTo>
                        <a:pt x="3" y="45"/>
                      </a:lnTo>
                      <a:lnTo>
                        <a:pt x="5" y="40"/>
                      </a:lnTo>
                      <a:lnTo>
                        <a:pt x="8" y="35"/>
                      </a:lnTo>
                      <a:lnTo>
                        <a:pt x="10" y="30"/>
                      </a:lnTo>
                      <a:lnTo>
                        <a:pt x="13" y="26"/>
                      </a:lnTo>
                      <a:lnTo>
                        <a:pt x="16" y="22"/>
                      </a:lnTo>
                      <a:lnTo>
                        <a:pt x="19" y="18"/>
                      </a:lnTo>
                      <a:lnTo>
                        <a:pt x="23" y="14"/>
                      </a:lnTo>
                      <a:lnTo>
                        <a:pt x="27" y="11"/>
                      </a:lnTo>
                      <a:lnTo>
                        <a:pt x="30" y="8"/>
                      </a:lnTo>
                      <a:lnTo>
                        <a:pt x="35" y="5"/>
                      </a:lnTo>
                      <a:lnTo>
                        <a:pt x="39" y="3"/>
                      </a:lnTo>
                      <a:lnTo>
                        <a:pt x="43" y="2"/>
                      </a:lnTo>
                      <a:lnTo>
                        <a:pt x="48" y="1"/>
                      </a:lnTo>
                      <a:lnTo>
                        <a:pt x="52" y="0"/>
                      </a:lnTo>
                      <a:lnTo>
                        <a:pt x="57" y="0"/>
                      </a:lnTo>
                      <a:lnTo>
                        <a:pt x="59" y="0"/>
                      </a:lnTo>
                      <a:lnTo>
                        <a:pt x="61" y="0"/>
                      </a:lnTo>
                      <a:lnTo>
                        <a:pt x="64" y="0"/>
                      </a:lnTo>
                      <a:lnTo>
                        <a:pt x="66" y="1"/>
                      </a:lnTo>
                      <a:lnTo>
                        <a:pt x="68" y="2"/>
                      </a:lnTo>
                      <a:lnTo>
                        <a:pt x="71" y="2"/>
                      </a:lnTo>
                      <a:lnTo>
                        <a:pt x="73" y="3"/>
                      </a:lnTo>
                      <a:lnTo>
                        <a:pt x="75" y="4"/>
                      </a:lnTo>
                      <a:lnTo>
                        <a:pt x="79" y="6"/>
                      </a:lnTo>
                      <a:lnTo>
                        <a:pt x="82" y="7"/>
                      </a:lnTo>
                      <a:lnTo>
                        <a:pt x="85" y="9"/>
                      </a:lnTo>
                      <a:lnTo>
                        <a:pt x="88" y="10"/>
                      </a:lnTo>
                      <a:lnTo>
                        <a:pt x="90" y="11"/>
                      </a:lnTo>
                      <a:lnTo>
                        <a:pt x="92" y="11"/>
                      </a:lnTo>
                      <a:lnTo>
                        <a:pt x="94" y="12"/>
                      </a:lnTo>
                      <a:lnTo>
                        <a:pt x="95" y="12"/>
                      </a:lnTo>
                      <a:lnTo>
                        <a:pt x="97" y="13"/>
                      </a:lnTo>
                      <a:lnTo>
                        <a:pt x="98" y="13"/>
                      </a:lnTo>
                      <a:lnTo>
                        <a:pt x="99" y="13"/>
                      </a:lnTo>
                      <a:lnTo>
                        <a:pt x="100" y="13"/>
                      </a:lnTo>
                      <a:lnTo>
                        <a:pt x="101" y="13"/>
                      </a:lnTo>
                      <a:lnTo>
                        <a:pt x="103" y="13"/>
                      </a:lnTo>
                      <a:lnTo>
                        <a:pt x="104" y="13"/>
                      </a:lnTo>
                      <a:lnTo>
                        <a:pt x="106" y="13"/>
                      </a:lnTo>
                      <a:lnTo>
                        <a:pt x="107" y="13"/>
                      </a:lnTo>
                      <a:lnTo>
                        <a:pt x="108" y="13"/>
                      </a:lnTo>
                      <a:lnTo>
                        <a:pt x="109" y="13"/>
                      </a:lnTo>
                      <a:lnTo>
                        <a:pt x="110" y="13"/>
                      </a:lnTo>
                      <a:lnTo>
                        <a:pt x="111" y="13"/>
                      </a:lnTo>
                      <a:lnTo>
                        <a:pt x="112" y="13"/>
                      </a:lnTo>
                      <a:lnTo>
                        <a:pt x="113" y="13"/>
                      </a:lnTo>
                      <a:lnTo>
                        <a:pt x="114" y="14"/>
                      </a:lnTo>
                      <a:lnTo>
                        <a:pt x="116" y="14"/>
                      </a:lnTo>
                      <a:lnTo>
                        <a:pt x="117" y="15"/>
                      </a:lnTo>
                      <a:lnTo>
                        <a:pt x="119" y="16"/>
                      </a:lnTo>
                      <a:lnTo>
                        <a:pt x="120" y="17"/>
                      </a:lnTo>
                      <a:lnTo>
                        <a:pt x="121" y="18"/>
                      </a:lnTo>
                      <a:lnTo>
                        <a:pt x="122" y="19"/>
                      </a:lnTo>
                      <a:lnTo>
                        <a:pt x="122" y="20"/>
                      </a:lnTo>
                      <a:lnTo>
                        <a:pt x="123" y="21"/>
                      </a:lnTo>
                      <a:lnTo>
                        <a:pt x="124" y="21"/>
                      </a:lnTo>
                      <a:lnTo>
                        <a:pt x="125" y="21"/>
                      </a:lnTo>
                      <a:lnTo>
                        <a:pt x="126" y="22"/>
                      </a:lnTo>
                      <a:lnTo>
                        <a:pt x="128" y="22"/>
                      </a:lnTo>
                      <a:lnTo>
                        <a:pt x="130" y="23"/>
                      </a:lnTo>
                      <a:lnTo>
                        <a:pt x="132" y="23"/>
                      </a:lnTo>
                      <a:lnTo>
                        <a:pt x="135" y="24"/>
                      </a:lnTo>
                      <a:lnTo>
                        <a:pt x="137" y="25"/>
                      </a:lnTo>
                      <a:lnTo>
                        <a:pt x="140" y="26"/>
                      </a:lnTo>
                      <a:lnTo>
                        <a:pt x="142" y="27"/>
                      </a:lnTo>
                      <a:lnTo>
                        <a:pt x="145" y="29"/>
                      </a:lnTo>
                      <a:lnTo>
                        <a:pt x="147" y="31"/>
                      </a:lnTo>
                      <a:lnTo>
                        <a:pt x="150" y="33"/>
                      </a:lnTo>
                      <a:lnTo>
                        <a:pt x="152" y="35"/>
                      </a:lnTo>
                      <a:lnTo>
                        <a:pt x="154" y="38"/>
                      </a:lnTo>
                      <a:lnTo>
                        <a:pt x="155" y="39"/>
                      </a:lnTo>
                      <a:lnTo>
                        <a:pt x="156" y="40"/>
                      </a:lnTo>
                      <a:lnTo>
                        <a:pt x="157" y="41"/>
                      </a:lnTo>
                      <a:lnTo>
                        <a:pt x="158" y="42"/>
                      </a:lnTo>
                      <a:lnTo>
                        <a:pt x="159" y="43"/>
                      </a:lnTo>
                      <a:lnTo>
                        <a:pt x="159" y="46"/>
                      </a:lnTo>
                      <a:lnTo>
                        <a:pt x="158" y="48"/>
                      </a:lnTo>
                      <a:lnTo>
                        <a:pt x="156" y="50"/>
                      </a:lnTo>
                      <a:lnTo>
                        <a:pt x="156" y="51"/>
                      </a:lnTo>
                      <a:lnTo>
                        <a:pt x="155" y="51"/>
                      </a:lnTo>
                      <a:lnTo>
                        <a:pt x="154" y="52"/>
                      </a:lnTo>
                      <a:lnTo>
                        <a:pt x="153" y="52"/>
                      </a:lnTo>
                      <a:lnTo>
                        <a:pt x="152" y="53"/>
                      </a:lnTo>
                      <a:lnTo>
                        <a:pt x="151" y="54"/>
                      </a:lnTo>
                      <a:lnTo>
                        <a:pt x="150" y="54"/>
                      </a:lnTo>
                      <a:lnTo>
                        <a:pt x="149" y="55"/>
                      </a:lnTo>
                      <a:lnTo>
                        <a:pt x="148" y="55"/>
                      </a:lnTo>
                      <a:lnTo>
                        <a:pt x="147" y="55"/>
                      </a:lnTo>
                      <a:lnTo>
                        <a:pt x="146" y="56"/>
                      </a:lnTo>
                      <a:lnTo>
                        <a:pt x="145" y="56"/>
                      </a:lnTo>
                      <a:lnTo>
                        <a:pt x="143" y="57"/>
                      </a:lnTo>
                      <a:lnTo>
                        <a:pt x="141" y="58"/>
                      </a:lnTo>
                      <a:lnTo>
                        <a:pt x="138" y="58"/>
                      </a:lnTo>
                      <a:lnTo>
                        <a:pt x="135" y="57"/>
                      </a:lnTo>
                      <a:lnTo>
                        <a:pt x="132" y="57"/>
                      </a:lnTo>
                      <a:lnTo>
                        <a:pt x="131" y="56"/>
                      </a:lnTo>
                      <a:lnTo>
                        <a:pt x="130" y="56"/>
                      </a:lnTo>
                      <a:lnTo>
                        <a:pt x="129" y="56"/>
                      </a:lnTo>
                      <a:lnTo>
                        <a:pt x="128" y="56"/>
                      </a:lnTo>
                      <a:lnTo>
                        <a:pt x="127" y="55"/>
                      </a:lnTo>
                      <a:lnTo>
                        <a:pt x="126" y="55"/>
                      </a:lnTo>
                      <a:lnTo>
                        <a:pt x="125" y="55"/>
                      </a:lnTo>
                      <a:lnTo>
                        <a:pt x="124" y="56"/>
                      </a:lnTo>
                      <a:lnTo>
                        <a:pt x="123" y="58"/>
                      </a:lnTo>
                      <a:lnTo>
                        <a:pt x="122" y="59"/>
                      </a:lnTo>
                      <a:lnTo>
                        <a:pt x="120" y="61"/>
                      </a:lnTo>
                      <a:lnTo>
                        <a:pt x="119" y="62"/>
                      </a:lnTo>
                      <a:lnTo>
                        <a:pt x="117" y="64"/>
                      </a:lnTo>
                      <a:lnTo>
                        <a:pt x="115" y="65"/>
                      </a:lnTo>
                      <a:lnTo>
                        <a:pt x="115" y="67"/>
                      </a:lnTo>
                      <a:lnTo>
                        <a:pt x="115" y="70"/>
                      </a:lnTo>
                      <a:lnTo>
                        <a:pt x="115" y="73"/>
                      </a:lnTo>
                      <a:lnTo>
                        <a:pt x="114" y="76"/>
                      </a:lnTo>
                      <a:lnTo>
                        <a:pt x="113" y="79"/>
                      </a:lnTo>
                      <a:lnTo>
                        <a:pt x="111" y="81"/>
                      </a:lnTo>
                      <a:lnTo>
                        <a:pt x="109" y="83"/>
                      </a:lnTo>
                      <a:lnTo>
                        <a:pt x="107" y="83"/>
                      </a:lnTo>
                      <a:lnTo>
                        <a:pt x="105" y="84"/>
                      </a:lnTo>
                      <a:lnTo>
                        <a:pt x="104" y="84"/>
                      </a:lnTo>
                      <a:lnTo>
                        <a:pt x="102" y="83"/>
                      </a:lnTo>
                      <a:lnTo>
                        <a:pt x="101" y="83"/>
                      </a:lnTo>
                      <a:lnTo>
                        <a:pt x="100" y="82"/>
                      </a:lnTo>
                      <a:lnTo>
                        <a:pt x="99" y="81"/>
                      </a:lnTo>
                      <a:lnTo>
                        <a:pt x="98" y="80"/>
                      </a:lnTo>
                      <a:lnTo>
                        <a:pt x="98" y="79"/>
                      </a:lnTo>
                      <a:lnTo>
                        <a:pt x="97" y="78"/>
                      </a:lnTo>
                      <a:lnTo>
                        <a:pt x="97" y="77"/>
                      </a:lnTo>
                      <a:lnTo>
                        <a:pt x="96" y="77"/>
                      </a:lnTo>
                      <a:lnTo>
                        <a:pt x="95" y="78"/>
                      </a:lnTo>
                      <a:lnTo>
                        <a:pt x="93" y="78"/>
                      </a:lnTo>
                      <a:lnTo>
                        <a:pt x="92" y="78"/>
                      </a:lnTo>
                      <a:lnTo>
                        <a:pt x="90" y="78"/>
                      </a:lnTo>
                      <a:lnTo>
                        <a:pt x="89" y="78"/>
                      </a:lnTo>
                      <a:lnTo>
                        <a:pt x="87" y="78"/>
                      </a:lnTo>
                      <a:lnTo>
                        <a:pt x="85" y="78"/>
                      </a:lnTo>
                      <a:lnTo>
                        <a:pt x="83" y="78"/>
                      </a:lnTo>
                      <a:lnTo>
                        <a:pt x="81" y="78"/>
                      </a:lnTo>
                      <a:lnTo>
                        <a:pt x="79" y="78"/>
                      </a:lnTo>
                      <a:lnTo>
                        <a:pt x="77" y="78"/>
                      </a:lnTo>
                      <a:lnTo>
                        <a:pt x="75" y="77"/>
                      </a:lnTo>
                      <a:lnTo>
                        <a:pt x="74" y="77"/>
                      </a:lnTo>
                      <a:lnTo>
                        <a:pt x="72" y="76"/>
                      </a:lnTo>
                      <a:lnTo>
                        <a:pt x="71" y="76"/>
                      </a:lnTo>
                      <a:lnTo>
                        <a:pt x="70" y="77"/>
                      </a:lnTo>
                      <a:lnTo>
                        <a:pt x="69" y="77"/>
                      </a:lnTo>
                      <a:lnTo>
                        <a:pt x="68" y="77"/>
                      </a:lnTo>
                      <a:lnTo>
                        <a:pt x="66" y="78"/>
                      </a:lnTo>
                      <a:lnTo>
                        <a:pt x="64" y="78"/>
                      </a:lnTo>
                      <a:lnTo>
                        <a:pt x="62" y="79"/>
                      </a:lnTo>
                      <a:lnTo>
                        <a:pt x="60" y="79"/>
                      </a:lnTo>
                      <a:lnTo>
                        <a:pt x="58" y="79"/>
                      </a:lnTo>
                      <a:lnTo>
                        <a:pt x="56" y="80"/>
                      </a:lnTo>
                      <a:lnTo>
                        <a:pt x="54" y="80"/>
                      </a:lnTo>
                      <a:lnTo>
                        <a:pt x="52" y="81"/>
                      </a:lnTo>
                      <a:lnTo>
                        <a:pt x="50" y="81"/>
                      </a:lnTo>
                      <a:lnTo>
                        <a:pt x="48" y="82"/>
                      </a:lnTo>
                      <a:lnTo>
                        <a:pt x="46" y="82"/>
                      </a:lnTo>
                      <a:lnTo>
                        <a:pt x="45" y="82"/>
                      </a:lnTo>
                      <a:lnTo>
                        <a:pt x="44" y="83"/>
                      </a:lnTo>
                      <a:lnTo>
                        <a:pt x="42" y="83"/>
                      </a:lnTo>
                      <a:lnTo>
                        <a:pt x="41" y="84"/>
                      </a:lnTo>
                      <a:lnTo>
                        <a:pt x="39" y="84"/>
                      </a:lnTo>
                      <a:lnTo>
                        <a:pt x="37" y="85"/>
                      </a:lnTo>
                      <a:lnTo>
                        <a:pt x="35" y="85"/>
                      </a:lnTo>
                      <a:lnTo>
                        <a:pt x="33" y="85"/>
                      </a:lnTo>
                      <a:lnTo>
                        <a:pt x="30" y="85"/>
                      </a:lnTo>
                      <a:lnTo>
                        <a:pt x="27" y="84"/>
                      </a:lnTo>
                      <a:lnTo>
                        <a:pt x="24" y="84"/>
                      </a:lnTo>
                      <a:lnTo>
                        <a:pt x="21" y="83"/>
                      </a:lnTo>
                      <a:lnTo>
                        <a:pt x="18" y="82"/>
                      </a:lnTo>
                      <a:lnTo>
                        <a:pt x="14" y="81"/>
                      </a:lnTo>
                      <a:lnTo>
                        <a:pt x="11" y="79"/>
                      </a:lnTo>
                      <a:lnTo>
                        <a:pt x="9" y="77"/>
                      </a:lnTo>
                      <a:lnTo>
                        <a:pt x="6" y="75"/>
                      </a:lnTo>
                      <a:lnTo>
                        <a:pt x="4" y="73"/>
                      </a:lnTo>
                      <a:lnTo>
                        <a:pt x="2" y="70"/>
                      </a:lnTo>
                      <a:lnTo>
                        <a:pt x="1" y="67"/>
                      </a:lnTo>
                      <a:lnTo>
                        <a:pt x="0" y="63"/>
                      </a:lnTo>
                      <a:lnTo>
                        <a:pt x="0" y="59"/>
                      </a:lnTo>
                      <a:lnTo>
                        <a:pt x="0" y="55"/>
                      </a:lnTo>
                      <a:lnTo>
                        <a:pt x="2" y="5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79" name="Freeform 2130">
                  <a:extLst>
                    <a:ext uri="{FF2B5EF4-FFF2-40B4-BE49-F238E27FC236}">
                      <a16:creationId xmlns:a16="http://schemas.microsoft.com/office/drawing/2014/main" id="{53D0A8CE-273D-46E8-A3FE-DE8BB91E31FE}"/>
                    </a:ext>
                  </a:extLst>
                </p:cNvPr>
                <p:cNvSpPr>
                  <a:spLocks/>
                </p:cNvSpPr>
                <p:nvPr/>
              </p:nvSpPr>
              <p:spPr bwMode="auto">
                <a:xfrm>
                  <a:off x="1157" y="184"/>
                  <a:ext cx="154" cy="80"/>
                </a:xfrm>
                <a:custGeom>
                  <a:avLst/>
                  <a:gdLst>
                    <a:gd name="T0" fmla="*/ 6 w 154"/>
                    <a:gd name="T1" fmla="*/ 36 h 80"/>
                    <a:gd name="T2" fmla="*/ 16 w 154"/>
                    <a:gd name="T3" fmla="*/ 20 h 80"/>
                    <a:gd name="T4" fmla="*/ 28 w 154"/>
                    <a:gd name="T5" fmla="*/ 8 h 80"/>
                    <a:gd name="T6" fmla="*/ 43 w 154"/>
                    <a:gd name="T7" fmla="*/ 1 h 80"/>
                    <a:gd name="T8" fmla="*/ 60 w 154"/>
                    <a:gd name="T9" fmla="*/ 1 h 80"/>
                    <a:gd name="T10" fmla="*/ 75 w 154"/>
                    <a:gd name="T11" fmla="*/ 6 h 80"/>
                    <a:gd name="T12" fmla="*/ 83 w 154"/>
                    <a:gd name="T13" fmla="*/ 10 h 80"/>
                    <a:gd name="T14" fmla="*/ 89 w 154"/>
                    <a:gd name="T15" fmla="*/ 12 h 80"/>
                    <a:gd name="T16" fmla="*/ 94 w 154"/>
                    <a:gd name="T17" fmla="*/ 13 h 80"/>
                    <a:gd name="T18" fmla="*/ 97 w 154"/>
                    <a:gd name="T19" fmla="*/ 13 h 80"/>
                    <a:gd name="T20" fmla="*/ 102 w 154"/>
                    <a:gd name="T21" fmla="*/ 13 h 80"/>
                    <a:gd name="T22" fmla="*/ 105 w 154"/>
                    <a:gd name="T23" fmla="*/ 13 h 80"/>
                    <a:gd name="T24" fmla="*/ 108 w 154"/>
                    <a:gd name="T25" fmla="*/ 13 h 80"/>
                    <a:gd name="T26" fmla="*/ 111 w 154"/>
                    <a:gd name="T27" fmla="*/ 14 h 80"/>
                    <a:gd name="T28" fmla="*/ 116 w 154"/>
                    <a:gd name="T29" fmla="*/ 16 h 80"/>
                    <a:gd name="T30" fmla="*/ 118 w 154"/>
                    <a:gd name="T31" fmla="*/ 20 h 80"/>
                    <a:gd name="T32" fmla="*/ 120 w 154"/>
                    <a:gd name="T33" fmla="*/ 21 h 80"/>
                    <a:gd name="T34" fmla="*/ 124 w 154"/>
                    <a:gd name="T35" fmla="*/ 21 h 80"/>
                    <a:gd name="T36" fmla="*/ 131 w 154"/>
                    <a:gd name="T37" fmla="*/ 23 h 80"/>
                    <a:gd name="T38" fmla="*/ 138 w 154"/>
                    <a:gd name="T39" fmla="*/ 26 h 80"/>
                    <a:gd name="T40" fmla="*/ 145 w 154"/>
                    <a:gd name="T41" fmla="*/ 31 h 80"/>
                    <a:gd name="T42" fmla="*/ 150 w 154"/>
                    <a:gd name="T43" fmla="*/ 36 h 80"/>
                    <a:gd name="T44" fmla="*/ 150 w 154"/>
                    <a:gd name="T45" fmla="*/ 37 h 80"/>
                    <a:gd name="T46" fmla="*/ 153 w 154"/>
                    <a:gd name="T47" fmla="*/ 39 h 80"/>
                    <a:gd name="T48" fmla="*/ 154 w 154"/>
                    <a:gd name="T49" fmla="*/ 43 h 80"/>
                    <a:gd name="T50" fmla="*/ 151 w 154"/>
                    <a:gd name="T51" fmla="*/ 48 h 80"/>
                    <a:gd name="T52" fmla="*/ 150 w 154"/>
                    <a:gd name="T53" fmla="*/ 49 h 80"/>
                    <a:gd name="T54" fmla="*/ 148 w 154"/>
                    <a:gd name="T55" fmla="*/ 50 h 80"/>
                    <a:gd name="T56" fmla="*/ 145 w 154"/>
                    <a:gd name="T57" fmla="*/ 52 h 80"/>
                    <a:gd name="T58" fmla="*/ 143 w 154"/>
                    <a:gd name="T59" fmla="*/ 53 h 80"/>
                    <a:gd name="T60" fmla="*/ 138 w 154"/>
                    <a:gd name="T61" fmla="*/ 54 h 80"/>
                    <a:gd name="T62" fmla="*/ 131 w 154"/>
                    <a:gd name="T63" fmla="*/ 54 h 80"/>
                    <a:gd name="T64" fmla="*/ 127 w 154"/>
                    <a:gd name="T65" fmla="*/ 53 h 80"/>
                    <a:gd name="T66" fmla="*/ 125 w 154"/>
                    <a:gd name="T67" fmla="*/ 53 h 80"/>
                    <a:gd name="T68" fmla="*/ 122 w 154"/>
                    <a:gd name="T69" fmla="*/ 52 h 80"/>
                    <a:gd name="T70" fmla="*/ 119 w 154"/>
                    <a:gd name="T71" fmla="*/ 55 h 80"/>
                    <a:gd name="T72" fmla="*/ 115 w 154"/>
                    <a:gd name="T73" fmla="*/ 59 h 80"/>
                    <a:gd name="T74" fmla="*/ 112 w 154"/>
                    <a:gd name="T75" fmla="*/ 62 h 80"/>
                    <a:gd name="T76" fmla="*/ 111 w 154"/>
                    <a:gd name="T77" fmla="*/ 68 h 80"/>
                    <a:gd name="T78" fmla="*/ 108 w 154"/>
                    <a:gd name="T79" fmla="*/ 76 h 80"/>
                    <a:gd name="T80" fmla="*/ 103 w 154"/>
                    <a:gd name="T81" fmla="*/ 78 h 80"/>
                    <a:gd name="T82" fmla="*/ 100 w 154"/>
                    <a:gd name="T83" fmla="*/ 78 h 80"/>
                    <a:gd name="T84" fmla="*/ 97 w 154"/>
                    <a:gd name="T85" fmla="*/ 76 h 80"/>
                    <a:gd name="T86" fmla="*/ 96 w 154"/>
                    <a:gd name="T87" fmla="*/ 74 h 80"/>
                    <a:gd name="T88" fmla="*/ 92 w 154"/>
                    <a:gd name="T89" fmla="*/ 74 h 80"/>
                    <a:gd name="T90" fmla="*/ 82 w 154"/>
                    <a:gd name="T91" fmla="*/ 74 h 80"/>
                    <a:gd name="T92" fmla="*/ 73 w 154"/>
                    <a:gd name="T93" fmla="*/ 72 h 80"/>
                    <a:gd name="T94" fmla="*/ 71 w 154"/>
                    <a:gd name="T95" fmla="*/ 72 h 80"/>
                    <a:gd name="T96" fmla="*/ 67 w 154"/>
                    <a:gd name="T97" fmla="*/ 73 h 80"/>
                    <a:gd name="T98" fmla="*/ 60 w 154"/>
                    <a:gd name="T99" fmla="*/ 74 h 80"/>
                    <a:gd name="T100" fmla="*/ 53 w 154"/>
                    <a:gd name="T101" fmla="*/ 75 h 80"/>
                    <a:gd name="T102" fmla="*/ 46 w 154"/>
                    <a:gd name="T103" fmla="*/ 76 h 80"/>
                    <a:gd name="T104" fmla="*/ 43 w 154"/>
                    <a:gd name="T105" fmla="*/ 77 h 80"/>
                    <a:gd name="T106" fmla="*/ 38 w 154"/>
                    <a:gd name="T107" fmla="*/ 79 h 80"/>
                    <a:gd name="T108" fmla="*/ 31 w 154"/>
                    <a:gd name="T109" fmla="*/ 80 h 80"/>
                    <a:gd name="T110" fmla="*/ 22 w 154"/>
                    <a:gd name="T111" fmla="*/ 79 h 80"/>
                    <a:gd name="T112" fmla="*/ 13 w 154"/>
                    <a:gd name="T113" fmla="*/ 76 h 80"/>
                    <a:gd name="T114" fmla="*/ 6 w 154"/>
                    <a:gd name="T115" fmla="*/ 70 h 80"/>
                    <a:gd name="T116" fmla="*/ 1 w 154"/>
                    <a:gd name="T117" fmla="*/ 62 h 80"/>
                    <a:gd name="T118" fmla="*/ 0 w 154"/>
                    <a:gd name="T119" fmla="*/ 52 h 8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54" h="80">
                      <a:moveTo>
                        <a:pt x="1" y="47"/>
                      </a:moveTo>
                      <a:lnTo>
                        <a:pt x="3" y="41"/>
                      </a:lnTo>
                      <a:lnTo>
                        <a:pt x="6" y="36"/>
                      </a:lnTo>
                      <a:lnTo>
                        <a:pt x="9" y="30"/>
                      </a:lnTo>
                      <a:lnTo>
                        <a:pt x="12" y="25"/>
                      </a:lnTo>
                      <a:lnTo>
                        <a:pt x="16" y="20"/>
                      </a:lnTo>
                      <a:lnTo>
                        <a:pt x="20" y="16"/>
                      </a:lnTo>
                      <a:lnTo>
                        <a:pt x="24" y="12"/>
                      </a:lnTo>
                      <a:lnTo>
                        <a:pt x="28" y="8"/>
                      </a:lnTo>
                      <a:lnTo>
                        <a:pt x="33" y="6"/>
                      </a:lnTo>
                      <a:lnTo>
                        <a:pt x="38" y="3"/>
                      </a:lnTo>
                      <a:lnTo>
                        <a:pt x="43" y="1"/>
                      </a:lnTo>
                      <a:lnTo>
                        <a:pt x="48" y="1"/>
                      </a:lnTo>
                      <a:lnTo>
                        <a:pt x="54" y="0"/>
                      </a:lnTo>
                      <a:lnTo>
                        <a:pt x="60" y="1"/>
                      </a:lnTo>
                      <a:lnTo>
                        <a:pt x="65" y="2"/>
                      </a:lnTo>
                      <a:lnTo>
                        <a:pt x="71" y="5"/>
                      </a:lnTo>
                      <a:lnTo>
                        <a:pt x="75" y="6"/>
                      </a:lnTo>
                      <a:lnTo>
                        <a:pt x="78" y="8"/>
                      </a:lnTo>
                      <a:lnTo>
                        <a:pt x="81" y="9"/>
                      </a:lnTo>
                      <a:lnTo>
                        <a:pt x="83" y="10"/>
                      </a:lnTo>
                      <a:lnTo>
                        <a:pt x="86" y="11"/>
                      </a:lnTo>
                      <a:lnTo>
                        <a:pt x="88" y="12"/>
                      </a:lnTo>
                      <a:lnTo>
                        <a:pt x="89" y="12"/>
                      </a:lnTo>
                      <a:lnTo>
                        <a:pt x="91" y="12"/>
                      </a:lnTo>
                      <a:lnTo>
                        <a:pt x="92" y="13"/>
                      </a:lnTo>
                      <a:lnTo>
                        <a:pt x="94" y="13"/>
                      </a:lnTo>
                      <a:lnTo>
                        <a:pt x="95" y="13"/>
                      </a:lnTo>
                      <a:lnTo>
                        <a:pt x="96" y="13"/>
                      </a:lnTo>
                      <a:lnTo>
                        <a:pt x="97" y="13"/>
                      </a:lnTo>
                      <a:lnTo>
                        <a:pt x="99" y="13"/>
                      </a:lnTo>
                      <a:lnTo>
                        <a:pt x="100" y="13"/>
                      </a:lnTo>
                      <a:lnTo>
                        <a:pt x="102" y="13"/>
                      </a:lnTo>
                      <a:lnTo>
                        <a:pt x="103" y="13"/>
                      </a:lnTo>
                      <a:lnTo>
                        <a:pt x="104" y="13"/>
                      </a:lnTo>
                      <a:lnTo>
                        <a:pt x="105" y="13"/>
                      </a:lnTo>
                      <a:lnTo>
                        <a:pt x="106" y="13"/>
                      </a:lnTo>
                      <a:lnTo>
                        <a:pt x="107" y="13"/>
                      </a:lnTo>
                      <a:lnTo>
                        <a:pt x="108" y="13"/>
                      </a:lnTo>
                      <a:lnTo>
                        <a:pt x="109" y="13"/>
                      </a:lnTo>
                      <a:lnTo>
                        <a:pt x="110" y="13"/>
                      </a:lnTo>
                      <a:lnTo>
                        <a:pt x="111" y="14"/>
                      </a:lnTo>
                      <a:lnTo>
                        <a:pt x="113" y="15"/>
                      </a:lnTo>
                      <a:lnTo>
                        <a:pt x="115" y="15"/>
                      </a:lnTo>
                      <a:lnTo>
                        <a:pt x="116" y="16"/>
                      </a:lnTo>
                      <a:lnTo>
                        <a:pt x="117" y="17"/>
                      </a:lnTo>
                      <a:lnTo>
                        <a:pt x="118" y="18"/>
                      </a:lnTo>
                      <a:lnTo>
                        <a:pt x="118" y="20"/>
                      </a:lnTo>
                      <a:lnTo>
                        <a:pt x="119" y="21"/>
                      </a:lnTo>
                      <a:lnTo>
                        <a:pt x="120" y="21"/>
                      </a:lnTo>
                      <a:lnTo>
                        <a:pt x="121" y="21"/>
                      </a:lnTo>
                      <a:lnTo>
                        <a:pt x="122" y="21"/>
                      </a:lnTo>
                      <a:lnTo>
                        <a:pt x="124" y="21"/>
                      </a:lnTo>
                      <a:lnTo>
                        <a:pt x="126" y="22"/>
                      </a:lnTo>
                      <a:lnTo>
                        <a:pt x="128" y="22"/>
                      </a:lnTo>
                      <a:lnTo>
                        <a:pt x="131" y="23"/>
                      </a:lnTo>
                      <a:lnTo>
                        <a:pt x="133" y="24"/>
                      </a:lnTo>
                      <a:lnTo>
                        <a:pt x="136" y="25"/>
                      </a:lnTo>
                      <a:lnTo>
                        <a:pt x="138" y="26"/>
                      </a:lnTo>
                      <a:lnTo>
                        <a:pt x="141" y="28"/>
                      </a:lnTo>
                      <a:lnTo>
                        <a:pt x="143" y="29"/>
                      </a:lnTo>
                      <a:lnTo>
                        <a:pt x="145" y="31"/>
                      </a:lnTo>
                      <a:lnTo>
                        <a:pt x="148" y="34"/>
                      </a:lnTo>
                      <a:lnTo>
                        <a:pt x="150" y="36"/>
                      </a:lnTo>
                      <a:lnTo>
                        <a:pt x="150" y="37"/>
                      </a:lnTo>
                      <a:lnTo>
                        <a:pt x="151" y="37"/>
                      </a:lnTo>
                      <a:lnTo>
                        <a:pt x="152" y="38"/>
                      </a:lnTo>
                      <a:lnTo>
                        <a:pt x="153" y="39"/>
                      </a:lnTo>
                      <a:lnTo>
                        <a:pt x="153" y="40"/>
                      </a:lnTo>
                      <a:lnTo>
                        <a:pt x="154" y="41"/>
                      </a:lnTo>
                      <a:lnTo>
                        <a:pt x="154" y="43"/>
                      </a:lnTo>
                      <a:lnTo>
                        <a:pt x="153" y="46"/>
                      </a:lnTo>
                      <a:lnTo>
                        <a:pt x="152" y="48"/>
                      </a:lnTo>
                      <a:lnTo>
                        <a:pt x="151" y="48"/>
                      </a:lnTo>
                      <a:lnTo>
                        <a:pt x="150" y="48"/>
                      </a:lnTo>
                      <a:lnTo>
                        <a:pt x="150" y="49"/>
                      </a:lnTo>
                      <a:lnTo>
                        <a:pt x="149" y="49"/>
                      </a:lnTo>
                      <a:lnTo>
                        <a:pt x="149" y="50"/>
                      </a:lnTo>
                      <a:lnTo>
                        <a:pt x="148" y="50"/>
                      </a:lnTo>
                      <a:lnTo>
                        <a:pt x="146" y="51"/>
                      </a:lnTo>
                      <a:lnTo>
                        <a:pt x="145" y="52"/>
                      </a:lnTo>
                      <a:lnTo>
                        <a:pt x="144" y="52"/>
                      </a:lnTo>
                      <a:lnTo>
                        <a:pt x="143" y="52"/>
                      </a:lnTo>
                      <a:lnTo>
                        <a:pt x="143" y="53"/>
                      </a:lnTo>
                      <a:lnTo>
                        <a:pt x="142" y="53"/>
                      </a:lnTo>
                      <a:lnTo>
                        <a:pt x="140" y="54"/>
                      </a:lnTo>
                      <a:lnTo>
                        <a:pt x="138" y="54"/>
                      </a:lnTo>
                      <a:lnTo>
                        <a:pt x="136" y="54"/>
                      </a:lnTo>
                      <a:lnTo>
                        <a:pt x="134" y="54"/>
                      </a:lnTo>
                      <a:lnTo>
                        <a:pt x="131" y="54"/>
                      </a:lnTo>
                      <a:lnTo>
                        <a:pt x="128" y="53"/>
                      </a:lnTo>
                      <a:lnTo>
                        <a:pt x="127" y="53"/>
                      </a:lnTo>
                      <a:lnTo>
                        <a:pt x="126" y="53"/>
                      </a:lnTo>
                      <a:lnTo>
                        <a:pt x="125" y="53"/>
                      </a:lnTo>
                      <a:lnTo>
                        <a:pt x="124" y="53"/>
                      </a:lnTo>
                      <a:lnTo>
                        <a:pt x="123" y="52"/>
                      </a:lnTo>
                      <a:lnTo>
                        <a:pt x="122" y="52"/>
                      </a:lnTo>
                      <a:lnTo>
                        <a:pt x="122" y="53"/>
                      </a:lnTo>
                      <a:lnTo>
                        <a:pt x="121" y="54"/>
                      </a:lnTo>
                      <a:lnTo>
                        <a:pt x="119" y="55"/>
                      </a:lnTo>
                      <a:lnTo>
                        <a:pt x="118" y="56"/>
                      </a:lnTo>
                      <a:lnTo>
                        <a:pt x="117" y="58"/>
                      </a:lnTo>
                      <a:lnTo>
                        <a:pt x="115" y="59"/>
                      </a:lnTo>
                      <a:lnTo>
                        <a:pt x="113" y="60"/>
                      </a:lnTo>
                      <a:lnTo>
                        <a:pt x="112" y="61"/>
                      </a:lnTo>
                      <a:lnTo>
                        <a:pt x="112" y="62"/>
                      </a:lnTo>
                      <a:lnTo>
                        <a:pt x="112" y="63"/>
                      </a:lnTo>
                      <a:lnTo>
                        <a:pt x="111" y="66"/>
                      </a:lnTo>
                      <a:lnTo>
                        <a:pt x="111" y="68"/>
                      </a:lnTo>
                      <a:lnTo>
                        <a:pt x="111" y="71"/>
                      </a:lnTo>
                      <a:lnTo>
                        <a:pt x="110" y="74"/>
                      </a:lnTo>
                      <a:lnTo>
                        <a:pt x="108" y="76"/>
                      </a:lnTo>
                      <a:lnTo>
                        <a:pt x="106" y="77"/>
                      </a:lnTo>
                      <a:lnTo>
                        <a:pt x="105" y="78"/>
                      </a:lnTo>
                      <a:lnTo>
                        <a:pt x="103" y="78"/>
                      </a:lnTo>
                      <a:lnTo>
                        <a:pt x="102" y="78"/>
                      </a:lnTo>
                      <a:lnTo>
                        <a:pt x="101" y="78"/>
                      </a:lnTo>
                      <a:lnTo>
                        <a:pt x="100" y="78"/>
                      </a:lnTo>
                      <a:lnTo>
                        <a:pt x="98" y="77"/>
                      </a:lnTo>
                      <a:lnTo>
                        <a:pt x="97" y="76"/>
                      </a:lnTo>
                      <a:lnTo>
                        <a:pt x="96" y="75"/>
                      </a:lnTo>
                      <a:lnTo>
                        <a:pt x="96" y="74"/>
                      </a:lnTo>
                      <a:lnTo>
                        <a:pt x="95" y="73"/>
                      </a:lnTo>
                      <a:lnTo>
                        <a:pt x="94" y="74"/>
                      </a:lnTo>
                      <a:lnTo>
                        <a:pt x="92" y="74"/>
                      </a:lnTo>
                      <a:lnTo>
                        <a:pt x="89" y="74"/>
                      </a:lnTo>
                      <a:lnTo>
                        <a:pt x="86" y="74"/>
                      </a:lnTo>
                      <a:lnTo>
                        <a:pt x="82" y="74"/>
                      </a:lnTo>
                      <a:lnTo>
                        <a:pt x="79" y="74"/>
                      </a:lnTo>
                      <a:lnTo>
                        <a:pt x="76" y="73"/>
                      </a:lnTo>
                      <a:lnTo>
                        <a:pt x="73" y="72"/>
                      </a:lnTo>
                      <a:lnTo>
                        <a:pt x="72" y="72"/>
                      </a:lnTo>
                      <a:lnTo>
                        <a:pt x="71" y="72"/>
                      </a:lnTo>
                      <a:lnTo>
                        <a:pt x="70" y="72"/>
                      </a:lnTo>
                      <a:lnTo>
                        <a:pt x="68" y="73"/>
                      </a:lnTo>
                      <a:lnTo>
                        <a:pt x="67" y="73"/>
                      </a:lnTo>
                      <a:lnTo>
                        <a:pt x="65" y="73"/>
                      </a:lnTo>
                      <a:lnTo>
                        <a:pt x="62" y="74"/>
                      </a:lnTo>
                      <a:lnTo>
                        <a:pt x="60" y="74"/>
                      </a:lnTo>
                      <a:lnTo>
                        <a:pt x="58" y="74"/>
                      </a:lnTo>
                      <a:lnTo>
                        <a:pt x="55" y="75"/>
                      </a:lnTo>
                      <a:lnTo>
                        <a:pt x="53" y="75"/>
                      </a:lnTo>
                      <a:lnTo>
                        <a:pt x="51" y="76"/>
                      </a:lnTo>
                      <a:lnTo>
                        <a:pt x="48" y="76"/>
                      </a:lnTo>
                      <a:lnTo>
                        <a:pt x="46" y="76"/>
                      </a:lnTo>
                      <a:lnTo>
                        <a:pt x="45" y="77"/>
                      </a:lnTo>
                      <a:lnTo>
                        <a:pt x="44" y="77"/>
                      </a:lnTo>
                      <a:lnTo>
                        <a:pt x="43" y="77"/>
                      </a:lnTo>
                      <a:lnTo>
                        <a:pt x="41" y="78"/>
                      </a:lnTo>
                      <a:lnTo>
                        <a:pt x="39" y="78"/>
                      </a:lnTo>
                      <a:lnTo>
                        <a:pt x="38" y="79"/>
                      </a:lnTo>
                      <a:lnTo>
                        <a:pt x="36" y="79"/>
                      </a:lnTo>
                      <a:lnTo>
                        <a:pt x="33" y="79"/>
                      </a:lnTo>
                      <a:lnTo>
                        <a:pt x="31" y="80"/>
                      </a:lnTo>
                      <a:lnTo>
                        <a:pt x="28" y="79"/>
                      </a:lnTo>
                      <a:lnTo>
                        <a:pt x="25" y="79"/>
                      </a:lnTo>
                      <a:lnTo>
                        <a:pt x="22" y="79"/>
                      </a:lnTo>
                      <a:lnTo>
                        <a:pt x="19" y="78"/>
                      </a:lnTo>
                      <a:lnTo>
                        <a:pt x="16" y="77"/>
                      </a:lnTo>
                      <a:lnTo>
                        <a:pt x="13" y="76"/>
                      </a:lnTo>
                      <a:lnTo>
                        <a:pt x="11" y="74"/>
                      </a:lnTo>
                      <a:lnTo>
                        <a:pt x="8" y="72"/>
                      </a:lnTo>
                      <a:lnTo>
                        <a:pt x="6" y="70"/>
                      </a:lnTo>
                      <a:lnTo>
                        <a:pt x="4" y="68"/>
                      </a:lnTo>
                      <a:lnTo>
                        <a:pt x="2" y="65"/>
                      </a:lnTo>
                      <a:lnTo>
                        <a:pt x="1" y="62"/>
                      </a:lnTo>
                      <a:lnTo>
                        <a:pt x="0" y="59"/>
                      </a:lnTo>
                      <a:lnTo>
                        <a:pt x="0" y="55"/>
                      </a:lnTo>
                      <a:lnTo>
                        <a:pt x="0" y="52"/>
                      </a:lnTo>
                      <a:lnTo>
                        <a:pt x="1" y="4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80" name="Freeform 2131">
                  <a:extLst>
                    <a:ext uri="{FF2B5EF4-FFF2-40B4-BE49-F238E27FC236}">
                      <a16:creationId xmlns:a16="http://schemas.microsoft.com/office/drawing/2014/main" id="{730A7408-03A7-445E-97F3-3D0390D627E6}"/>
                    </a:ext>
                  </a:extLst>
                </p:cNvPr>
                <p:cNvSpPr>
                  <a:spLocks/>
                </p:cNvSpPr>
                <p:nvPr/>
              </p:nvSpPr>
              <p:spPr bwMode="auto">
                <a:xfrm>
                  <a:off x="1159" y="187"/>
                  <a:ext cx="150" cy="73"/>
                </a:xfrm>
                <a:custGeom>
                  <a:avLst/>
                  <a:gdLst>
                    <a:gd name="T0" fmla="*/ 6 w 150"/>
                    <a:gd name="T1" fmla="*/ 33 h 73"/>
                    <a:gd name="T2" fmla="*/ 16 w 150"/>
                    <a:gd name="T3" fmla="*/ 19 h 73"/>
                    <a:gd name="T4" fmla="*/ 28 w 150"/>
                    <a:gd name="T5" fmla="*/ 8 h 73"/>
                    <a:gd name="T6" fmla="*/ 42 w 150"/>
                    <a:gd name="T7" fmla="*/ 1 h 73"/>
                    <a:gd name="T8" fmla="*/ 57 w 150"/>
                    <a:gd name="T9" fmla="*/ 0 h 73"/>
                    <a:gd name="T10" fmla="*/ 71 w 150"/>
                    <a:gd name="T11" fmla="*/ 6 h 73"/>
                    <a:gd name="T12" fmla="*/ 80 w 150"/>
                    <a:gd name="T13" fmla="*/ 9 h 73"/>
                    <a:gd name="T14" fmla="*/ 86 w 150"/>
                    <a:gd name="T15" fmla="*/ 11 h 73"/>
                    <a:gd name="T16" fmla="*/ 91 w 150"/>
                    <a:gd name="T17" fmla="*/ 12 h 73"/>
                    <a:gd name="T18" fmla="*/ 95 w 150"/>
                    <a:gd name="T19" fmla="*/ 12 h 73"/>
                    <a:gd name="T20" fmla="*/ 99 w 150"/>
                    <a:gd name="T21" fmla="*/ 12 h 73"/>
                    <a:gd name="T22" fmla="*/ 102 w 150"/>
                    <a:gd name="T23" fmla="*/ 12 h 73"/>
                    <a:gd name="T24" fmla="*/ 105 w 150"/>
                    <a:gd name="T25" fmla="*/ 12 h 73"/>
                    <a:gd name="T26" fmla="*/ 108 w 150"/>
                    <a:gd name="T27" fmla="*/ 13 h 73"/>
                    <a:gd name="T28" fmla="*/ 113 w 150"/>
                    <a:gd name="T29" fmla="*/ 15 h 73"/>
                    <a:gd name="T30" fmla="*/ 115 w 150"/>
                    <a:gd name="T31" fmla="*/ 18 h 73"/>
                    <a:gd name="T32" fmla="*/ 117 w 150"/>
                    <a:gd name="T33" fmla="*/ 19 h 73"/>
                    <a:gd name="T34" fmla="*/ 121 w 150"/>
                    <a:gd name="T35" fmla="*/ 20 h 73"/>
                    <a:gd name="T36" fmla="*/ 128 w 150"/>
                    <a:gd name="T37" fmla="*/ 21 h 73"/>
                    <a:gd name="T38" fmla="*/ 135 w 150"/>
                    <a:gd name="T39" fmla="*/ 24 h 73"/>
                    <a:gd name="T40" fmla="*/ 142 w 150"/>
                    <a:gd name="T41" fmla="*/ 29 h 73"/>
                    <a:gd name="T42" fmla="*/ 146 w 150"/>
                    <a:gd name="T43" fmla="*/ 33 h 73"/>
                    <a:gd name="T44" fmla="*/ 147 w 150"/>
                    <a:gd name="T45" fmla="*/ 34 h 73"/>
                    <a:gd name="T46" fmla="*/ 149 w 150"/>
                    <a:gd name="T47" fmla="*/ 36 h 73"/>
                    <a:gd name="T48" fmla="*/ 150 w 150"/>
                    <a:gd name="T49" fmla="*/ 40 h 73"/>
                    <a:gd name="T50" fmla="*/ 148 w 150"/>
                    <a:gd name="T51" fmla="*/ 44 h 73"/>
                    <a:gd name="T52" fmla="*/ 146 w 150"/>
                    <a:gd name="T53" fmla="*/ 45 h 73"/>
                    <a:gd name="T54" fmla="*/ 144 w 150"/>
                    <a:gd name="T55" fmla="*/ 47 h 73"/>
                    <a:gd name="T56" fmla="*/ 142 w 150"/>
                    <a:gd name="T57" fmla="*/ 48 h 73"/>
                    <a:gd name="T58" fmla="*/ 139 w 150"/>
                    <a:gd name="T59" fmla="*/ 49 h 73"/>
                    <a:gd name="T60" fmla="*/ 135 w 150"/>
                    <a:gd name="T61" fmla="*/ 50 h 73"/>
                    <a:gd name="T62" fmla="*/ 128 w 150"/>
                    <a:gd name="T63" fmla="*/ 50 h 73"/>
                    <a:gd name="T64" fmla="*/ 124 w 150"/>
                    <a:gd name="T65" fmla="*/ 49 h 73"/>
                    <a:gd name="T66" fmla="*/ 122 w 150"/>
                    <a:gd name="T67" fmla="*/ 49 h 73"/>
                    <a:gd name="T68" fmla="*/ 120 w 150"/>
                    <a:gd name="T69" fmla="*/ 48 h 73"/>
                    <a:gd name="T70" fmla="*/ 117 w 150"/>
                    <a:gd name="T71" fmla="*/ 51 h 73"/>
                    <a:gd name="T72" fmla="*/ 112 w 150"/>
                    <a:gd name="T73" fmla="*/ 55 h 73"/>
                    <a:gd name="T74" fmla="*/ 109 w 150"/>
                    <a:gd name="T75" fmla="*/ 57 h 73"/>
                    <a:gd name="T76" fmla="*/ 109 w 150"/>
                    <a:gd name="T77" fmla="*/ 63 h 73"/>
                    <a:gd name="T78" fmla="*/ 106 w 150"/>
                    <a:gd name="T79" fmla="*/ 70 h 73"/>
                    <a:gd name="T80" fmla="*/ 102 w 150"/>
                    <a:gd name="T81" fmla="*/ 72 h 73"/>
                    <a:gd name="T82" fmla="*/ 99 w 150"/>
                    <a:gd name="T83" fmla="*/ 72 h 73"/>
                    <a:gd name="T84" fmla="*/ 96 w 150"/>
                    <a:gd name="T85" fmla="*/ 70 h 73"/>
                    <a:gd name="T86" fmla="*/ 95 w 150"/>
                    <a:gd name="T87" fmla="*/ 69 h 73"/>
                    <a:gd name="T88" fmla="*/ 91 w 150"/>
                    <a:gd name="T89" fmla="*/ 69 h 73"/>
                    <a:gd name="T90" fmla="*/ 83 w 150"/>
                    <a:gd name="T91" fmla="*/ 69 h 73"/>
                    <a:gd name="T92" fmla="*/ 76 w 150"/>
                    <a:gd name="T93" fmla="*/ 66 h 73"/>
                    <a:gd name="T94" fmla="*/ 73 w 150"/>
                    <a:gd name="T95" fmla="*/ 66 h 73"/>
                    <a:gd name="T96" fmla="*/ 68 w 150"/>
                    <a:gd name="T97" fmla="*/ 67 h 73"/>
                    <a:gd name="T98" fmla="*/ 60 w 150"/>
                    <a:gd name="T99" fmla="*/ 68 h 73"/>
                    <a:gd name="T100" fmla="*/ 53 w 150"/>
                    <a:gd name="T101" fmla="*/ 69 h 73"/>
                    <a:gd name="T102" fmla="*/ 46 w 150"/>
                    <a:gd name="T103" fmla="*/ 69 h 73"/>
                    <a:gd name="T104" fmla="*/ 43 w 150"/>
                    <a:gd name="T105" fmla="*/ 70 h 73"/>
                    <a:gd name="T106" fmla="*/ 37 w 150"/>
                    <a:gd name="T107" fmla="*/ 72 h 73"/>
                    <a:gd name="T108" fmla="*/ 30 w 150"/>
                    <a:gd name="T109" fmla="*/ 73 h 73"/>
                    <a:gd name="T110" fmla="*/ 22 w 150"/>
                    <a:gd name="T111" fmla="*/ 73 h 73"/>
                    <a:gd name="T112" fmla="*/ 13 w 150"/>
                    <a:gd name="T113" fmla="*/ 70 h 73"/>
                    <a:gd name="T114" fmla="*/ 6 w 150"/>
                    <a:gd name="T115" fmla="*/ 65 h 73"/>
                    <a:gd name="T116" fmla="*/ 1 w 150"/>
                    <a:gd name="T117" fmla="*/ 57 h 73"/>
                    <a:gd name="T118" fmla="*/ 1 w 150"/>
                    <a:gd name="T119" fmla="*/ 47 h 7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50" h="73">
                      <a:moveTo>
                        <a:pt x="2" y="44"/>
                      </a:moveTo>
                      <a:lnTo>
                        <a:pt x="4" y="38"/>
                      </a:lnTo>
                      <a:lnTo>
                        <a:pt x="6" y="33"/>
                      </a:lnTo>
                      <a:lnTo>
                        <a:pt x="9" y="28"/>
                      </a:lnTo>
                      <a:lnTo>
                        <a:pt x="12" y="23"/>
                      </a:lnTo>
                      <a:lnTo>
                        <a:pt x="16" y="19"/>
                      </a:lnTo>
                      <a:lnTo>
                        <a:pt x="19" y="14"/>
                      </a:lnTo>
                      <a:lnTo>
                        <a:pt x="23" y="11"/>
                      </a:lnTo>
                      <a:lnTo>
                        <a:pt x="28" y="8"/>
                      </a:lnTo>
                      <a:lnTo>
                        <a:pt x="32" y="5"/>
                      </a:lnTo>
                      <a:lnTo>
                        <a:pt x="37" y="3"/>
                      </a:lnTo>
                      <a:lnTo>
                        <a:pt x="42" y="1"/>
                      </a:lnTo>
                      <a:lnTo>
                        <a:pt x="46" y="0"/>
                      </a:lnTo>
                      <a:lnTo>
                        <a:pt x="52" y="0"/>
                      </a:lnTo>
                      <a:lnTo>
                        <a:pt x="57" y="0"/>
                      </a:lnTo>
                      <a:lnTo>
                        <a:pt x="62" y="2"/>
                      </a:lnTo>
                      <a:lnTo>
                        <a:pt x="68" y="4"/>
                      </a:lnTo>
                      <a:lnTo>
                        <a:pt x="71" y="6"/>
                      </a:lnTo>
                      <a:lnTo>
                        <a:pt x="74" y="7"/>
                      </a:lnTo>
                      <a:lnTo>
                        <a:pt x="77" y="8"/>
                      </a:lnTo>
                      <a:lnTo>
                        <a:pt x="80" y="9"/>
                      </a:lnTo>
                      <a:lnTo>
                        <a:pt x="82" y="10"/>
                      </a:lnTo>
                      <a:lnTo>
                        <a:pt x="84" y="10"/>
                      </a:lnTo>
                      <a:lnTo>
                        <a:pt x="86" y="11"/>
                      </a:lnTo>
                      <a:lnTo>
                        <a:pt x="88" y="11"/>
                      </a:lnTo>
                      <a:lnTo>
                        <a:pt x="89" y="12"/>
                      </a:lnTo>
                      <a:lnTo>
                        <a:pt x="91" y="12"/>
                      </a:lnTo>
                      <a:lnTo>
                        <a:pt x="92" y="12"/>
                      </a:lnTo>
                      <a:lnTo>
                        <a:pt x="93" y="12"/>
                      </a:lnTo>
                      <a:lnTo>
                        <a:pt x="95" y="12"/>
                      </a:lnTo>
                      <a:lnTo>
                        <a:pt x="96" y="12"/>
                      </a:lnTo>
                      <a:lnTo>
                        <a:pt x="97" y="12"/>
                      </a:lnTo>
                      <a:lnTo>
                        <a:pt x="99" y="12"/>
                      </a:lnTo>
                      <a:lnTo>
                        <a:pt x="100" y="12"/>
                      </a:lnTo>
                      <a:lnTo>
                        <a:pt x="101" y="12"/>
                      </a:lnTo>
                      <a:lnTo>
                        <a:pt x="102" y="12"/>
                      </a:lnTo>
                      <a:lnTo>
                        <a:pt x="103" y="12"/>
                      </a:lnTo>
                      <a:lnTo>
                        <a:pt x="104" y="12"/>
                      </a:lnTo>
                      <a:lnTo>
                        <a:pt x="105" y="12"/>
                      </a:lnTo>
                      <a:lnTo>
                        <a:pt x="106" y="12"/>
                      </a:lnTo>
                      <a:lnTo>
                        <a:pt x="107" y="12"/>
                      </a:lnTo>
                      <a:lnTo>
                        <a:pt x="108" y="13"/>
                      </a:lnTo>
                      <a:lnTo>
                        <a:pt x="110" y="13"/>
                      </a:lnTo>
                      <a:lnTo>
                        <a:pt x="112" y="14"/>
                      </a:lnTo>
                      <a:lnTo>
                        <a:pt x="113" y="15"/>
                      </a:lnTo>
                      <a:lnTo>
                        <a:pt x="114" y="16"/>
                      </a:lnTo>
                      <a:lnTo>
                        <a:pt x="115" y="17"/>
                      </a:lnTo>
                      <a:lnTo>
                        <a:pt x="115" y="18"/>
                      </a:lnTo>
                      <a:lnTo>
                        <a:pt x="116" y="19"/>
                      </a:lnTo>
                      <a:lnTo>
                        <a:pt x="117" y="19"/>
                      </a:lnTo>
                      <a:lnTo>
                        <a:pt x="118" y="19"/>
                      </a:lnTo>
                      <a:lnTo>
                        <a:pt x="119" y="20"/>
                      </a:lnTo>
                      <a:lnTo>
                        <a:pt x="121" y="20"/>
                      </a:lnTo>
                      <a:lnTo>
                        <a:pt x="123" y="20"/>
                      </a:lnTo>
                      <a:lnTo>
                        <a:pt x="125" y="21"/>
                      </a:lnTo>
                      <a:lnTo>
                        <a:pt x="128" y="21"/>
                      </a:lnTo>
                      <a:lnTo>
                        <a:pt x="130" y="22"/>
                      </a:lnTo>
                      <a:lnTo>
                        <a:pt x="133" y="23"/>
                      </a:lnTo>
                      <a:lnTo>
                        <a:pt x="135" y="24"/>
                      </a:lnTo>
                      <a:lnTo>
                        <a:pt x="137" y="25"/>
                      </a:lnTo>
                      <a:lnTo>
                        <a:pt x="140" y="27"/>
                      </a:lnTo>
                      <a:lnTo>
                        <a:pt x="142" y="29"/>
                      </a:lnTo>
                      <a:lnTo>
                        <a:pt x="144" y="31"/>
                      </a:lnTo>
                      <a:lnTo>
                        <a:pt x="146" y="33"/>
                      </a:lnTo>
                      <a:lnTo>
                        <a:pt x="147" y="34"/>
                      </a:lnTo>
                      <a:lnTo>
                        <a:pt x="148" y="35"/>
                      </a:lnTo>
                      <a:lnTo>
                        <a:pt x="149" y="36"/>
                      </a:lnTo>
                      <a:lnTo>
                        <a:pt x="150" y="37"/>
                      </a:lnTo>
                      <a:lnTo>
                        <a:pt x="150" y="38"/>
                      </a:lnTo>
                      <a:lnTo>
                        <a:pt x="150" y="40"/>
                      </a:lnTo>
                      <a:lnTo>
                        <a:pt x="150" y="42"/>
                      </a:lnTo>
                      <a:lnTo>
                        <a:pt x="148" y="44"/>
                      </a:lnTo>
                      <a:lnTo>
                        <a:pt x="147" y="45"/>
                      </a:lnTo>
                      <a:lnTo>
                        <a:pt x="146" y="45"/>
                      </a:lnTo>
                      <a:lnTo>
                        <a:pt x="146" y="46"/>
                      </a:lnTo>
                      <a:lnTo>
                        <a:pt x="145" y="46"/>
                      </a:lnTo>
                      <a:lnTo>
                        <a:pt x="144" y="47"/>
                      </a:lnTo>
                      <a:lnTo>
                        <a:pt x="143" y="47"/>
                      </a:lnTo>
                      <a:lnTo>
                        <a:pt x="142" y="47"/>
                      </a:lnTo>
                      <a:lnTo>
                        <a:pt x="142" y="48"/>
                      </a:lnTo>
                      <a:lnTo>
                        <a:pt x="141" y="48"/>
                      </a:lnTo>
                      <a:lnTo>
                        <a:pt x="140" y="48"/>
                      </a:lnTo>
                      <a:lnTo>
                        <a:pt x="139" y="49"/>
                      </a:lnTo>
                      <a:lnTo>
                        <a:pt x="138" y="49"/>
                      </a:lnTo>
                      <a:lnTo>
                        <a:pt x="137" y="50"/>
                      </a:lnTo>
                      <a:lnTo>
                        <a:pt x="135" y="50"/>
                      </a:lnTo>
                      <a:lnTo>
                        <a:pt x="133" y="50"/>
                      </a:lnTo>
                      <a:lnTo>
                        <a:pt x="131" y="50"/>
                      </a:lnTo>
                      <a:lnTo>
                        <a:pt x="128" y="50"/>
                      </a:lnTo>
                      <a:lnTo>
                        <a:pt x="125" y="49"/>
                      </a:lnTo>
                      <a:lnTo>
                        <a:pt x="124" y="49"/>
                      </a:lnTo>
                      <a:lnTo>
                        <a:pt x="123" y="49"/>
                      </a:lnTo>
                      <a:lnTo>
                        <a:pt x="122" y="49"/>
                      </a:lnTo>
                      <a:lnTo>
                        <a:pt x="122" y="48"/>
                      </a:lnTo>
                      <a:lnTo>
                        <a:pt x="121" y="48"/>
                      </a:lnTo>
                      <a:lnTo>
                        <a:pt x="120" y="48"/>
                      </a:lnTo>
                      <a:lnTo>
                        <a:pt x="119" y="49"/>
                      </a:lnTo>
                      <a:lnTo>
                        <a:pt x="118" y="50"/>
                      </a:lnTo>
                      <a:lnTo>
                        <a:pt x="117" y="51"/>
                      </a:lnTo>
                      <a:lnTo>
                        <a:pt x="115" y="52"/>
                      </a:lnTo>
                      <a:lnTo>
                        <a:pt x="114" y="53"/>
                      </a:lnTo>
                      <a:lnTo>
                        <a:pt x="112" y="55"/>
                      </a:lnTo>
                      <a:lnTo>
                        <a:pt x="111" y="56"/>
                      </a:lnTo>
                      <a:lnTo>
                        <a:pt x="109" y="56"/>
                      </a:lnTo>
                      <a:lnTo>
                        <a:pt x="109" y="57"/>
                      </a:lnTo>
                      <a:lnTo>
                        <a:pt x="109" y="58"/>
                      </a:lnTo>
                      <a:lnTo>
                        <a:pt x="109" y="61"/>
                      </a:lnTo>
                      <a:lnTo>
                        <a:pt x="109" y="63"/>
                      </a:lnTo>
                      <a:lnTo>
                        <a:pt x="108" y="65"/>
                      </a:lnTo>
                      <a:lnTo>
                        <a:pt x="107" y="68"/>
                      </a:lnTo>
                      <a:lnTo>
                        <a:pt x="106" y="70"/>
                      </a:lnTo>
                      <a:lnTo>
                        <a:pt x="105" y="71"/>
                      </a:lnTo>
                      <a:lnTo>
                        <a:pt x="103" y="72"/>
                      </a:lnTo>
                      <a:lnTo>
                        <a:pt x="102" y="72"/>
                      </a:lnTo>
                      <a:lnTo>
                        <a:pt x="101" y="72"/>
                      </a:lnTo>
                      <a:lnTo>
                        <a:pt x="100" y="72"/>
                      </a:lnTo>
                      <a:lnTo>
                        <a:pt x="99" y="72"/>
                      </a:lnTo>
                      <a:lnTo>
                        <a:pt x="98" y="72"/>
                      </a:lnTo>
                      <a:lnTo>
                        <a:pt x="97" y="71"/>
                      </a:lnTo>
                      <a:lnTo>
                        <a:pt x="96" y="70"/>
                      </a:lnTo>
                      <a:lnTo>
                        <a:pt x="95" y="69"/>
                      </a:lnTo>
                      <a:lnTo>
                        <a:pt x="93" y="69"/>
                      </a:lnTo>
                      <a:lnTo>
                        <a:pt x="91" y="69"/>
                      </a:lnTo>
                      <a:lnTo>
                        <a:pt x="89" y="69"/>
                      </a:lnTo>
                      <a:lnTo>
                        <a:pt x="86" y="69"/>
                      </a:lnTo>
                      <a:lnTo>
                        <a:pt x="83" y="69"/>
                      </a:lnTo>
                      <a:lnTo>
                        <a:pt x="80" y="68"/>
                      </a:lnTo>
                      <a:lnTo>
                        <a:pt x="78" y="67"/>
                      </a:lnTo>
                      <a:lnTo>
                        <a:pt x="76" y="66"/>
                      </a:lnTo>
                      <a:lnTo>
                        <a:pt x="75" y="66"/>
                      </a:lnTo>
                      <a:lnTo>
                        <a:pt x="74" y="66"/>
                      </a:lnTo>
                      <a:lnTo>
                        <a:pt x="73" y="66"/>
                      </a:lnTo>
                      <a:lnTo>
                        <a:pt x="72" y="66"/>
                      </a:lnTo>
                      <a:lnTo>
                        <a:pt x="70" y="67"/>
                      </a:lnTo>
                      <a:lnTo>
                        <a:pt x="68" y="67"/>
                      </a:lnTo>
                      <a:lnTo>
                        <a:pt x="66" y="67"/>
                      </a:lnTo>
                      <a:lnTo>
                        <a:pt x="63" y="67"/>
                      </a:lnTo>
                      <a:lnTo>
                        <a:pt x="60" y="68"/>
                      </a:lnTo>
                      <a:lnTo>
                        <a:pt x="58" y="68"/>
                      </a:lnTo>
                      <a:lnTo>
                        <a:pt x="55" y="68"/>
                      </a:lnTo>
                      <a:lnTo>
                        <a:pt x="53" y="69"/>
                      </a:lnTo>
                      <a:lnTo>
                        <a:pt x="50" y="69"/>
                      </a:lnTo>
                      <a:lnTo>
                        <a:pt x="48" y="69"/>
                      </a:lnTo>
                      <a:lnTo>
                        <a:pt x="46" y="69"/>
                      </a:lnTo>
                      <a:lnTo>
                        <a:pt x="44" y="70"/>
                      </a:lnTo>
                      <a:lnTo>
                        <a:pt x="43" y="70"/>
                      </a:lnTo>
                      <a:lnTo>
                        <a:pt x="41" y="71"/>
                      </a:lnTo>
                      <a:lnTo>
                        <a:pt x="39" y="72"/>
                      </a:lnTo>
                      <a:lnTo>
                        <a:pt x="37" y="72"/>
                      </a:lnTo>
                      <a:lnTo>
                        <a:pt x="35" y="73"/>
                      </a:lnTo>
                      <a:lnTo>
                        <a:pt x="32" y="73"/>
                      </a:lnTo>
                      <a:lnTo>
                        <a:pt x="30" y="73"/>
                      </a:lnTo>
                      <a:lnTo>
                        <a:pt x="27" y="73"/>
                      </a:lnTo>
                      <a:lnTo>
                        <a:pt x="25" y="73"/>
                      </a:lnTo>
                      <a:lnTo>
                        <a:pt x="22" y="73"/>
                      </a:lnTo>
                      <a:lnTo>
                        <a:pt x="19" y="72"/>
                      </a:lnTo>
                      <a:lnTo>
                        <a:pt x="16" y="71"/>
                      </a:lnTo>
                      <a:lnTo>
                        <a:pt x="13" y="70"/>
                      </a:lnTo>
                      <a:lnTo>
                        <a:pt x="11" y="68"/>
                      </a:lnTo>
                      <a:lnTo>
                        <a:pt x="8" y="67"/>
                      </a:lnTo>
                      <a:lnTo>
                        <a:pt x="6" y="65"/>
                      </a:lnTo>
                      <a:lnTo>
                        <a:pt x="4" y="63"/>
                      </a:lnTo>
                      <a:lnTo>
                        <a:pt x="3" y="60"/>
                      </a:lnTo>
                      <a:lnTo>
                        <a:pt x="1" y="57"/>
                      </a:lnTo>
                      <a:lnTo>
                        <a:pt x="1" y="54"/>
                      </a:lnTo>
                      <a:lnTo>
                        <a:pt x="0" y="51"/>
                      </a:lnTo>
                      <a:lnTo>
                        <a:pt x="1" y="47"/>
                      </a:lnTo>
                      <a:lnTo>
                        <a:pt x="2" y="4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81" name="Freeform 2132">
                  <a:extLst>
                    <a:ext uri="{FF2B5EF4-FFF2-40B4-BE49-F238E27FC236}">
                      <a16:creationId xmlns:a16="http://schemas.microsoft.com/office/drawing/2014/main" id="{06FE2542-3855-431E-8237-514C56955D66}"/>
                    </a:ext>
                  </a:extLst>
                </p:cNvPr>
                <p:cNvSpPr>
                  <a:spLocks/>
                </p:cNvSpPr>
                <p:nvPr/>
              </p:nvSpPr>
              <p:spPr bwMode="auto">
                <a:xfrm>
                  <a:off x="1162" y="190"/>
                  <a:ext cx="146" cy="67"/>
                </a:xfrm>
                <a:custGeom>
                  <a:avLst/>
                  <a:gdLst>
                    <a:gd name="T0" fmla="*/ 6 w 146"/>
                    <a:gd name="T1" fmla="*/ 30 h 67"/>
                    <a:gd name="T2" fmla="*/ 14 w 146"/>
                    <a:gd name="T3" fmla="*/ 17 h 67"/>
                    <a:gd name="T4" fmla="*/ 26 w 146"/>
                    <a:gd name="T5" fmla="*/ 7 h 67"/>
                    <a:gd name="T6" fmla="*/ 39 w 146"/>
                    <a:gd name="T7" fmla="*/ 1 h 67"/>
                    <a:gd name="T8" fmla="*/ 54 w 146"/>
                    <a:gd name="T9" fmla="*/ 0 h 67"/>
                    <a:gd name="T10" fmla="*/ 67 w 146"/>
                    <a:gd name="T11" fmla="*/ 5 h 67"/>
                    <a:gd name="T12" fmla="*/ 75 w 146"/>
                    <a:gd name="T13" fmla="*/ 8 h 67"/>
                    <a:gd name="T14" fmla="*/ 81 w 146"/>
                    <a:gd name="T15" fmla="*/ 10 h 67"/>
                    <a:gd name="T16" fmla="*/ 86 w 146"/>
                    <a:gd name="T17" fmla="*/ 11 h 67"/>
                    <a:gd name="T18" fmla="*/ 91 w 146"/>
                    <a:gd name="T19" fmla="*/ 11 h 67"/>
                    <a:gd name="T20" fmla="*/ 95 w 146"/>
                    <a:gd name="T21" fmla="*/ 11 h 67"/>
                    <a:gd name="T22" fmla="*/ 98 w 146"/>
                    <a:gd name="T23" fmla="*/ 11 h 67"/>
                    <a:gd name="T24" fmla="*/ 101 w 146"/>
                    <a:gd name="T25" fmla="*/ 11 h 67"/>
                    <a:gd name="T26" fmla="*/ 104 w 146"/>
                    <a:gd name="T27" fmla="*/ 12 h 67"/>
                    <a:gd name="T28" fmla="*/ 109 w 146"/>
                    <a:gd name="T29" fmla="*/ 14 h 67"/>
                    <a:gd name="T30" fmla="*/ 111 w 146"/>
                    <a:gd name="T31" fmla="*/ 17 h 67"/>
                    <a:gd name="T32" fmla="*/ 113 w 146"/>
                    <a:gd name="T33" fmla="*/ 18 h 67"/>
                    <a:gd name="T34" fmla="*/ 117 w 146"/>
                    <a:gd name="T35" fmla="*/ 18 h 67"/>
                    <a:gd name="T36" fmla="*/ 124 w 146"/>
                    <a:gd name="T37" fmla="*/ 19 h 67"/>
                    <a:gd name="T38" fmla="*/ 131 w 146"/>
                    <a:gd name="T39" fmla="*/ 22 h 67"/>
                    <a:gd name="T40" fmla="*/ 138 w 146"/>
                    <a:gd name="T41" fmla="*/ 26 h 67"/>
                    <a:gd name="T42" fmla="*/ 142 w 146"/>
                    <a:gd name="T43" fmla="*/ 30 h 67"/>
                    <a:gd name="T44" fmla="*/ 142 w 146"/>
                    <a:gd name="T45" fmla="*/ 31 h 67"/>
                    <a:gd name="T46" fmla="*/ 144 w 146"/>
                    <a:gd name="T47" fmla="*/ 33 h 67"/>
                    <a:gd name="T48" fmla="*/ 146 w 146"/>
                    <a:gd name="T49" fmla="*/ 37 h 67"/>
                    <a:gd name="T50" fmla="*/ 143 w 146"/>
                    <a:gd name="T51" fmla="*/ 41 h 67"/>
                    <a:gd name="T52" fmla="*/ 142 w 146"/>
                    <a:gd name="T53" fmla="*/ 42 h 67"/>
                    <a:gd name="T54" fmla="*/ 140 w 146"/>
                    <a:gd name="T55" fmla="*/ 43 h 67"/>
                    <a:gd name="T56" fmla="*/ 137 w 146"/>
                    <a:gd name="T57" fmla="*/ 44 h 67"/>
                    <a:gd name="T58" fmla="*/ 135 w 146"/>
                    <a:gd name="T59" fmla="*/ 45 h 67"/>
                    <a:gd name="T60" fmla="*/ 131 w 146"/>
                    <a:gd name="T61" fmla="*/ 46 h 67"/>
                    <a:gd name="T62" fmla="*/ 124 w 146"/>
                    <a:gd name="T63" fmla="*/ 45 h 67"/>
                    <a:gd name="T64" fmla="*/ 121 w 146"/>
                    <a:gd name="T65" fmla="*/ 44 h 67"/>
                    <a:gd name="T66" fmla="*/ 119 w 146"/>
                    <a:gd name="T67" fmla="*/ 44 h 67"/>
                    <a:gd name="T68" fmla="*/ 117 w 146"/>
                    <a:gd name="T69" fmla="*/ 44 h 67"/>
                    <a:gd name="T70" fmla="*/ 113 w 146"/>
                    <a:gd name="T71" fmla="*/ 47 h 67"/>
                    <a:gd name="T72" fmla="*/ 109 w 146"/>
                    <a:gd name="T73" fmla="*/ 50 h 67"/>
                    <a:gd name="T74" fmla="*/ 106 w 146"/>
                    <a:gd name="T75" fmla="*/ 52 h 67"/>
                    <a:gd name="T76" fmla="*/ 105 w 146"/>
                    <a:gd name="T77" fmla="*/ 57 h 67"/>
                    <a:gd name="T78" fmla="*/ 103 w 146"/>
                    <a:gd name="T79" fmla="*/ 63 h 67"/>
                    <a:gd name="T80" fmla="*/ 99 w 146"/>
                    <a:gd name="T81" fmla="*/ 66 h 67"/>
                    <a:gd name="T82" fmla="*/ 97 w 146"/>
                    <a:gd name="T83" fmla="*/ 66 h 67"/>
                    <a:gd name="T84" fmla="*/ 95 w 146"/>
                    <a:gd name="T85" fmla="*/ 65 h 67"/>
                    <a:gd name="T86" fmla="*/ 93 w 146"/>
                    <a:gd name="T87" fmla="*/ 64 h 67"/>
                    <a:gd name="T88" fmla="*/ 90 w 146"/>
                    <a:gd name="T89" fmla="*/ 64 h 67"/>
                    <a:gd name="T90" fmla="*/ 83 w 146"/>
                    <a:gd name="T91" fmla="*/ 63 h 67"/>
                    <a:gd name="T92" fmla="*/ 77 w 146"/>
                    <a:gd name="T93" fmla="*/ 61 h 67"/>
                    <a:gd name="T94" fmla="*/ 74 w 146"/>
                    <a:gd name="T95" fmla="*/ 61 h 67"/>
                    <a:gd name="T96" fmla="*/ 68 w 146"/>
                    <a:gd name="T97" fmla="*/ 61 h 67"/>
                    <a:gd name="T98" fmla="*/ 60 w 146"/>
                    <a:gd name="T99" fmla="*/ 62 h 67"/>
                    <a:gd name="T100" fmla="*/ 52 w 146"/>
                    <a:gd name="T101" fmla="*/ 62 h 67"/>
                    <a:gd name="T102" fmla="*/ 45 w 146"/>
                    <a:gd name="T103" fmla="*/ 63 h 67"/>
                    <a:gd name="T104" fmla="*/ 41 w 146"/>
                    <a:gd name="T105" fmla="*/ 64 h 67"/>
                    <a:gd name="T106" fmla="*/ 36 w 146"/>
                    <a:gd name="T107" fmla="*/ 66 h 67"/>
                    <a:gd name="T108" fmla="*/ 28 w 146"/>
                    <a:gd name="T109" fmla="*/ 67 h 67"/>
                    <a:gd name="T110" fmla="*/ 20 w 146"/>
                    <a:gd name="T111" fmla="*/ 66 h 67"/>
                    <a:gd name="T112" fmla="*/ 12 w 146"/>
                    <a:gd name="T113" fmla="*/ 64 h 67"/>
                    <a:gd name="T114" fmla="*/ 5 w 146"/>
                    <a:gd name="T115" fmla="*/ 59 h 67"/>
                    <a:gd name="T116" fmla="*/ 1 w 146"/>
                    <a:gd name="T117" fmla="*/ 52 h 67"/>
                    <a:gd name="T118" fmla="*/ 1 w 146"/>
                    <a:gd name="T119" fmla="*/ 43 h 6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46" h="67">
                      <a:moveTo>
                        <a:pt x="2" y="40"/>
                      </a:moveTo>
                      <a:lnTo>
                        <a:pt x="3" y="35"/>
                      </a:lnTo>
                      <a:lnTo>
                        <a:pt x="6" y="30"/>
                      </a:lnTo>
                      <a:lnTo>
                        <a:pt x="8" y="25"/>
                      </a:lnTo>
                      <a:lnTo>
                        <a:pt x="11" y="21"/>
                      </a:lnTo>
                      <a:lnTo>
                        <a:pt x="14" y="17"/>
                      </a:lnTo>
                      <a:lnTo>
                        <a:pt x="18" y="13"/>
                      </a:lnTo>
                      <a:lnTo>
                        <a:pt x="22" y="9"/>
                      </a:lnTo>
                      <a:lnTo>
                        <a:pt x="26" y="7"/>
                      </a:lnTo>
                      <a:lnTo>
                        <a:pt x="30" y="4"/>
                      </a:lnTo>
                      <a:lnTo>
                        <a:pt x="34" y="2"/>
                      </a:lnTo>
                      <a:lnTo>
                        <a:pt x="39" y="1"/>
                      </a:lnTo>
                      <a:lnTo>
                        <a:pt x="44" y="0"/>
                      </a:lnTo>
                      <a:lnTo>
                        <a:pt x="48" y="0"/>
                      </a:lnTo>
                      <a:lnTo>
                        <a:pt x="54" y="0"/>
                      </a:lnTo>
                      <a:lnTo>
                        <a:pt x="59" y="1"/>
                      </a:lnTo>
                      <a:lnTo>
                        <a:pt x="64" y="3"/>
                      </a:lnTo>
                      <a:lnTo>
                        <a:pt x="67" y="5"/>
                      </a:lnTo>
                      <a:lnTo>
                        <a:pt x="70" y="6"/>
                      </a:lnTo>
                      <a:lnTo>
                        <a:pt x="73" y="7"/>
                      </a:lnTo>
                      <a:lnTo>
                        <a:pt x="75" y="8"/>
                      </a:lnTo>
                      <a:lnTo>
                        <a:pt x="77" y="9"/>
                      </a:lnTo>
                      <a:lnTo>
                        <a:pt x="80" y="10"/>
                      </a:lnTo>
                      <a:lnTo>
                        <a:pt x="81" y="10"/>
                      </a:lnTo>
                      <a:lnTo>
                        <a:pt x="83" y="11"/>
                      </a:lnTo>
                      <a:lnTo>
                        <a:pt x="85" y="11"/>
                      </a:lnTo>
                      <a:lnTo>
                        <a:pt x="86" y="11"/>
                      </a:lnTo>
                      <a:lnTo>
                        <a:pt x="88" y="11"/>
                      </a:lnTo>
                      <a:lnTo>
                        <a:pt x="89" y="11"/>
                      </a:lnTo>
                      <a:lnTo>
                        <a:pt x="91" y="11"/>
                      </a:lnTo>
                      <a:lnTo>
                        <a:pt x="92" y="11"/>
                      </a:lnTo>
                      <a:lnTo>
                        <a:pt x="93" y="11"/>
                      </a:lnTo>
                      <a:lnTo>
                        <a:pt x="95" y="11"/>
                      </a:lnTo>
                      <a:lnTo>
                        <a:pt x="96" y="11"/>
                      </a:lnTo>
                      <a:lnTo>
                        <a:pt x="97" y="11"/>
                      </a:lnTo>
                      <a:lnTo>
                        <a:pt x="98" y="11"/>
                      </a:lnTo>
                      <a:lnTo>
                        <a:pt x="99" y="11"/>
                      </a:lnTo>
                      <a:lnTo>
                        <a:pt x="100" y="11"/>
                      </a:lnTo>
                      <a:lnTo>
                        <a:pt x="101" y="11"/>
                      </a:lnTo>
                      <a:lnTo>
                        <a:pt x="102" y="11"/>
                      </a:lnTo>
                      <a:lnTo>
                        <a:pt x="104" y="12"/>
                      </a:lnTo>
                      <a:lnTo>
                        <a:pt x="106" y="12"/>
                      </a:lnTo>
                      <a:lnTo>
                        <a:pt x="107" y="13"/>
                      </a:lnTo>
                      <a:lnTo>
                        <a:pt x="109" y="14"/>
                      </a:lnTo>
                      <a:lnTo>
                        <a:pt x="110" y="15"/>
                      </a:lnTo>
                      <a:lnTo>
                        <a:pt x="111" y="16"/>
                      </a:lnTo>
                      <a:lnTo>
                        <a:pt x="111" y="17"/>
                      </a:lnTo>
                      <a:lnTo>
                        <a:pt x="112" y="18"/>
                      </a:lnTo>
                      <a:lnTo>
                        <a:pt x="113" y="18"/>
                      </a:lnTo>
                      <a:lnTo>
                        <a:pt x="114" y="18"/>
                      </a:lnTo>
                      <a:lnTo>
                        <a:pt x="115" y="18"/>
                      </a:lnTo>
                      <a:lnTo>
                        <a:pt x="117" y="18"/>
                      </a:lnTo>
                      <a:lnTo>
                        <a:pt x="119" y="18"/>
                      </a:lnTo>
                      <a:lnTo>
                        <a:pt x="121" y="19"/>
                      </a:lnTo>
                      <a:lnTo>
                        <a:pt x="124" y="19"/>
                      </a:lnTo>
                      <a:lnTo>
                        <a:pt x="126" y="20"/>
                      </a:lnTo>
                      <a:lnTo>
                        <a:pt x="128" y="21"/>
                      </a:lnTo>
                      <a:lnTo>
                        <a:pt x="131" y="22"/>
                      </a:lnTo>
                      <a:lnTo>
                        <a:pt x="133" y="23"/>
                      </a:lnTo>
                      <a:lnTo>
                        <a:pt x="136" y="25"/>
                      </a:lnTo>
                      <a:lnTo>
                        <a:pt x="138" y="26"/>
                      </a:lnTo>
                      <a:lnTo>
                        <a:pt x="140" y="28"/>
                      </a:lnTo>
                      <a:lnTo>
                        <a:pt x="141" y="30"/>
                      </a:lnTo>
                      <a:lnTo>
                        <a:pt x="142" y="30"/>
                      </a:lnTo>
                      <a:lnTo>
                        <a:pt x="142" y="31"/>
                      </a:lnTo>
                      <a:lnTo>
                        <a:pt x="143" y="31"/>
                      </a:lnTo>
                      <a:lnTo>
                        <a:pt x="144" y="32"/>
                      </a:lnTo>
                      <a:lnTo>
                        <a:pt x="144" y="33"/>
                      </a:lnTo>
                      <a:lnTo>
                        <a:pt x="145" y="34"/>
                      </a:lnTo>
                      <a:lnTo>
                        <a:pt x="146" y="35"/>
                      </a:lnTo>
                      <a:lnTo>
                        <a:pt x="146" y="37"/>
                      </a:lnTo>
                      <a:lnTo>
                        <a:pt x="145" y="39"/>
                      </a:lnTo>
                      <a:lnTo>
                        <a:pt x="143" y="41"/>
                      </a:lnTo>
                      <a:lnTo>
                        <a:pt x="142" y="41"/>
                      </a:lnTo>
                      <a:lnTo>
                        <a:pt x="142" y="42"/>
                      </a:lnTo>
                      <a:lnTo>
                        <a:pt x="141" y="42"/>
                      </a:lnTo>
                      <a:lnTo>
                        <a:pt x="140" y="43"/>
                      </a:lnTo>
                      <a:lnTo>
                        <a:pt x="138" y="43"/>
                      </a:lnTo>
                      <a:lnTo>
                        <a:pt x="138" y="44"/>
                      </a:lnTo>
                      <a:lnTo>
                        <a:pt x="137" y="44"/>
                      </a:lnTo>
                      <a:lnTo>
                        <a:pt x="136" y="44"/>
                      </a:lnTo>
                      <a:lnTo>
                        <a:pt x="135" y="45"/>
                      </a:lnTo>
                      <a:lnTo>
                        <a:pt x="134" y="45"/>
                      </a:lnTo>
                      <a:lnTo>
                        <a:pt x="132" y="45"/>
                      </a:lnTo>
                      <a:lnTo>
                        <a:pt x="131" y="46"/>
                      </a:lnTo>
                      <a:lnTo>
                        <a:pt x="129" y="46"/>
                      </a:lnTo>
                      <a:lnTo>
                        <a:pt x="127" y="46"/>
                      </a:lnTo>
                      <a:lnTo>
                        <a:pt x="124" y="45"/>
                      </a:lnTo>
                      <a:lnTo>
                        <a:pt x="121" y="45"/>
                      </a:lnTo>
                      <a:lnTo>
                        <a:pt x="121" y="44"/>
                      </a:lnTo>
                      <a:lnTo>
                        <a:pt x="120" y="44"/>
                      </a:lnTo>
                      <a:lnTo>
                        <a:pt x="119" y="44"/>
                      </a:lnTo>
                      <a:lnTo>
                        <a:pt x="118" y="44"/>
                      </a:lnTo>
                      <a:lnTo>
                        <a:pt x="117" y="44"/>
                      </a:lnTo>
                      <a:lnTo>
                        <a:pt x="116" y="45"/>
                      </a:lnTo>
                      <a:lnTo>
                        <a:pt x="114" y="46"/>
                      </a:lnTo>
                      <a:lnTo>
                        <a:pt x="113" y="47"/>
                      </a:lnTo>
                      <a:lnTo>
                        <a:pt x="112" y="48"/>
                      </a:lnTo>
                      <a:lnTo>
                        <a:pt x="110" y="49"/>
                      </a:lnTo>
                      <a:lnTo>
                        <a:pt x="109" y="50"/>
                      </a:lnTo>
                      <a:lnTo>
                        <a:pt x="107" y="51"/>
                      </a:lnTo>
                      <a:lnTo>
                        <a:pt x="106" y="52"/>
                      </a:lnTo>
                      <a:lnTo>
                        <a:pt x="106" y="53"/>
                      </a:lnTo>
                      <a:lnTo>
                        <a:pt x="106" y="55"/>
                      </a:lnTo>
                      <a:lnTo>
                        <a:pt x="105" y="57"/>
                      </a:lnTo>
                      <a:lnTo>
                        <a:pt x="105" y="59"/>
                      </a:lnTo>
                      <a:lnTo>
                        <a:pt x="104" y="62"/>
                      </a:lnTo>
                      <a:lnTo>
                        <a:pt x="103" y="63"/>
                      </a:lnTo>
                      <a:lnTo>
                        <a:pt x="102" y="65"/>
                      </a:lnTo>
                      <a:lnTo>
                        <a:pt x="100" y="65"/>
                      </a:lnTo>
                      <a:lnTo>
                        <a:pt x="99" y="66"/>
                      </a:lnTo>
                      <a:lnTo>
                        <a:pt x="98" y="66"/>
                      </a:lnTo>
                      <a:lnTo>
                        <a:pt x="97" y="66"/>
                      </a:lnTo>
                      <a:lnTo>
                        <a:pt x="96" y="66"/>
                      </a:lnTo>
                      <a:lnTo>
                        <a:pt x="95" y="65"/>
                      </a:lnTo>
                      <a:lnTo>
                        <a:pt x="94" y="65"/>
                      </a:lnTo>
                      <a:lnTo>
                        <a:pt x="94" y="64"/>
                      </a:lnTo>
                      <a:lnTo>
                        <a:pt x="93" y="64"/>
                      </a:lnTo>
                      <a:lnTo>
                        <a:pt x="92" y="64"/>
                      </a:lnTo>
                      <a:lnTo>
                        <a:pt x="90" y="64"/>
                      </a:lnTo>
                      <a:lnTo>
                        <a:pt x="88" y="64"/>
                      </a:lnTo>
                      <a:lnTo>
                        <a:pt x="85" y="64"/>
                      </a:lnTo>
                      <a:lnTo>
                        <a:pt x="83" y="63"/>
                      </a:lnTo>
                      <a:lnTo>
                        <a:pt x="81" y="63"/>
                      </a:lnTo>
                      <a:lnTo>
                        <a:pt x="79" y="62"/>
                      </a:lnTo>
                      <a:lnTo>
                        <a:pt x="77" y="61"/>
                      </a:lnTo>
                      <a:lnTo>
                        <a:pt x="76" y="61"/>
                      </a:lnTo>
                      <a:lnTo>
                        <a:pt x="74" y="61"/>
                      </a:lnTo>
                      <a:lnTo>
                        <a:pt x="73" y="61"/>
                      </a:lnTo>
                      <a:lnTo>
                        <a:pt x="71" y="61"/>
                      </a:lnTo>
                      <a:lnTo>
                        <a:pt x="68" y="61"/>
                      </a:lnTo>
                      <a:lnTo>
                        <a:pt x="66" y="61"/>
                      </a:lnTo>
                      <a:lnTo>
                        <a:pt x="63" y="61"/>
                      </a:lnTo>
                      <a:lnTo>
                        <a:pt x="60" y="62"/>
                      </a:lnTo>
                      <a:lnTo>
                        <a:pt x="57" y="62"/>
                      </a:lnTo>
                      <a:lnTo>
                        <a:pt x="54" y="62"/>
                      </a:lnTo>
                      <a:lnTo>
                        <a:pt x="52" y="62"/>
                      </a:lnTo>
                      <a:lnTo>
                        <a:pt x="49" y="62"/>
                      </a:lnTo>
                      <a:lnTo>
                        <a:pt x="47" y="63"/>
                      </a:lnTo>
                      <a:lnTo>
                        <a:pt x="45" y="63"/>
                      </a:lnTo>
                      <a:lnTo>
                        <a:pt x="43" y="63"/>
                      </a:lnTo>
                      <a:lnTo>
                        <a:pt x="41" y="64"/>
                      </a:lnTo>
                      <a:lnTo>
                        <a:pt x="40" y="64"/>
                      </a:lnTo>
                      <a:lnTo>
                        <a:pt x="38" y="65"/>
                      </a:lnTo>
                      <a:lnTo>
                        <a:pt x="36" y="66"/>
                      </a:lnTo>
                      <a:lnTo>
                        <a:pt x="34" y="66"/>
                      </a:lnTo>
                      <a:lnTo>
                        <a:pt x="31" y="67"/>
                      </a:lnTo>
                      <a:lnTo>
                        <a:pt x="28" y="67"/>
                      </a:lnTo>
                      <a:lnTo>
                        <a:pt x="25" y="67"/>
                      </a:lnTo>
                      <a:lnTo>
                        <a:pt x="23" y="67"/>
                      </a:lnTo>
                      <a:lnTo>
                        <a:pt x="20" y="66"/>
                      </a:lnTo>
                      <a:lnTo>
                        <a:pt x="18" y="65"/>
                      </a:lnTo>
                      <a:lnTo>
                        <a:pt x="15" y="65"/>
                      </a:lnTo>
                      <a:lnTo>
                        <a:pt x="12" y="64"/>
                      </a:lnTo>
                      <a:lnTo>
                        <a:pt x="10" y="62"/>
                      </a:lnTo>
                      <a:lnTo>
                        <a:pt x="8" y="61"/>
                      </a:lnTo>
                      <a:lnTo>
                        <a:pt x="5" y="59"/>
                      </a:lnTo>
                      <a:lnTo>
                        <a:pt x="4" y="57"/>
                      </a:lnTo>
                      <a:lnTo>
                        <a:pt x="2" y="55"/>
                      </a:lnTo>
                      <a:lnTo>
                        <a:pt x="1" y="52"/>
                      </a:lnTo>
                      <a:lnTo>
                        <a:pt x="0" y="50"/>
                      </a:lnTo>
                      <a:lnTo>
                        <a:pt x="0" y="47"/>
                      </a:lnTo>
                      <a:lnTo>
                        <a:pt x="1" y="43"/>
                      </a:lnTo>
                      <a:lnTo>
                        <a:pt x="2" y="4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82" name="Freeform 2133">
                  <a:extLst>
                    <a:ext uri="{FF2B5EF4-FFF2-40B4-BE49-F238E27FC236}">
                      <a16:creationId xmlns:a16="http://schemas.microsoft.com/office/drawing/2014/main" id="{05E8A364-55BD-4F23-B953-21C2770153EB}"/>
                    </a:ext>
                  </a:extLst>
                </p:cNvPr>
                <p:cNvSpPr>
                  <a:spLocks/>
                </p:cNvSpPr>
                <p:nvPr/>
              </p:nvSpPr>
              <p:spPr bwMode="auto">
                <a:xfrm>
                  <a:off x="1165" y="192"/>
                  <a:ext cx="141" cy="62"/>
                </a:xfrm>
                <a:custGeom>
                  <a:avLst/>
                  <a:gdLst>
                    <a:gd name="T0" fmla="*/ 5 w 141"/>
                    <a:gd name="T1" fmla="*/ 28 h 62"/>
                    <a:gd name="T2" fmla="*/ 13 w 141"/>
                    <a:gd name="T3" fmla="*/ 16 h 62"/>
                    <a:gd name="T4" fmla="*/ 24 w 141"/>
                    <a:gd name="T5" fmla="*/ 6 h 62"/>
                    <a:gd name="T6" fmla="*/ 36 w 141"/>
                    <a:gd name="T7" fmla="*/ 1 h 62"/>
                    <a:gd name="T8" fmla="*/ 50 w 141"/>
                    <a:gd name="T9" fmla="*/ 1 h 62"/>
                    <a:gd name="T10" fmla="*/ 63 w 141"/>
                    <a:gd name="T11" fmla="*/ 5 h 62"/>
                    <a:gd name="T12" fmla="*/ 71 w 141"/>
                    <a:gd name="T13" fmla="*/ 8 h 62"/>
                    <a:gd name="T14" fmla="*/ 77 w 141"/>
                    <a:gd name="T15" fmla="*/ 10 h 62"/>
                    <a:gd name="T16" fmla="*/ 82 w 141"/>
                    <a:gd name="T17" fmla="*/ 11 h 62"/>
                    <a:gd name="T18" fmla="*/ 87 w 141"/>
                    <a:gd name="T19" fmla="*/ 11 h 62"/>
                    <a:gd name="T20" fmla="*/ 91 w 141"/>
                    <a:gd name="T21" fmla="*/ 11 h 62"/>
                    <a:gd name="T22" fmla="*/ 94 w 141"/>
                    <a:gd name="T23" fmla="*/ 11 h 62"/>
                    <a:gd name="T24" fmla="*/ 97 w 141"/>
                    <a:gd name="T25" fmla="*/ 11 h 62"/>
                    <a:gd name="T26" fmla="*/ 100 w 141"/>
                    <a:gd name="T27" fmla="*/ 12 h 62"/>
                    <a:gd name="T28" fmla="*/ 105 w 141"/>
                    <a:gd name="T29" fmla="*/ 13 h 62"/>
                    <a:gd name="T30" fmla="*/ 107 w 141"/>
                    <a:gd name="T31" fmla="*/ 16 h 62"/>
                    <a:gd name="T32" fmla="*/ 109 w 141"/>
                    <a:gd name="T33" fmla="*/ 17 h 62"/>
                    <a:gd name="T34" fmla="*/ 113 w 141"/>
                    <a:gd name="T35" fmla="*/ 17 h 62"/>
                    <a:gd name="T36" fmla="*/ 120 w 141"/>
                    <a:gd name="T37" fmla="*/ 19 h 62"/>
                    <a:gd name="T38" fmla="*/ 127 w 141"/>
                    <a:gd name="T39" fmla="*/ 21 h 62"/>
                    <a:gd name="T40" fmla="*/ 134 w 141"/>
                    <a:gd name="T41" fmla="*/ 25 h 62"/>
                    <a:gd name="T42" fmla="*/ 137 w 141"/>
                    <a:gd name="T43" fmla="*/ 28 h 62"/>
                    <a:gd name="T44" fmla="*/ 138 w 141"/>
                    <a:gd name="T45" fmla="*/ 29 h 62"/>
                    <a:gd name="T46" fmla="*/ 140 w 141"/>
                    <a:gd name="T47" fmla="*/ 31 h 62"/>
                    <a:gd name="T48" fmla="*/ 141 w 141"/>
                    <a:gd name="T49" fmla="*/ 35 h 62"/>
                    <a:gd name="T50" fmla="*/ 138 w 141"/>
                    <a:gd name="T51" fmla="*/ 38 h 62"/>
                    <a:gd name="T52" fmla="*/ 137 w 141"/>
                    <a:gd name="T53" fmla="*/ 39 h 62"/>
                    <a:gd name="T54" fmla="*/ 135 w 141"/>
                    <a:gd name="T55" fmla="*/ 40 h 62"/>
                    <a:gd name="T56" fmla="*/ 133 w 141"/>
                    <a:gd name="T57" fmla="*/ 41 h 62"/>
                    <a:gd name="T58" fmla="*/ 130 w 141"/>
                    <a:gd name="T59" fmla="*/ 42 h 62"/>
                    <a:gd name="T60" fmla="*/ 126 w 141"/>
                    <a:gd name="T61" fmla="*/ 43 h 62"/>
                    <a:gd name="T62" fmla="*/ 120 w 141"/>
                    <a:gd name="T63" fmla="*/ 42 h 62"/>
                    <a:gd name="T64" fmla="*/ 116 w 141"/>
                    <a:gd name="T65" fmla="*/ 41 h 62"/>
                    <a:gd name="T66" fmla="*/ 112 w 141"/>
                    <a:gd name="T67" fmla="*/ 42 h 62"/>
                    <a:gd name="T68" fmla="*/ 108 w 141"/>
                    <a:gd name="T69" fmla="*/ 45 h 62"/>
                    <a:gd name="T70" fmla="*/ 103 w 141"/>
                    <a:gd name="T71" fmla="*/ 48 h 62"/>
                    <a:gd name="T72" fmla="*/ 102 w 141"/>
                    <a:gd name="T73" fmla="*/ 53 h 62"/>
                    <a:gd name="T74" fmla="*/ 98 w 141"/>
                    <a:gd name="T75" fmla="*/ 60 h 62"/>
                    <a:gd name="T76" fmla="*/ 96 w 141"/>
                    <a:gd name="T77" fmla="*/ 61 h 62"/>
                    <a:gd name="T78" fmla="*/ 94 w 141"/>
                    <a:gd name="T79" fmla="*/ 61 h 62"/>
                    <a:gd name="T80" fmla="*/ 92 w 141"/>
                    <a:gd name="T81" fmla="*/ 60 h 62"/>
                    <a:gd name="T82" fmla="*/ 90 w 141"/>
                    <a:gd name="T83" fmla="*/ 60 h 62"/>
                    <a:gd name="T84" fmla="*/ 85 w 141"/>
                    <a:gd name="T85" fmla="*/ 60 h 62"/>
                    <a:gd name="T86" fmla="*/ 79 w 141"/>
                    <a:gd name="T87" fmla="*/ 57 h 62"/>
                    <a:gd name="T88" fmla="*/ 77 w 141"/>
                    <a:gd name="T89" fmla="*/ 56 h 62"/>
                    <a:gd name="T90" fmla="*/ 71 w 141"/>
                    <a:gd name="T91" fmla="*/ 56 h 62"/>
                    <a:gd name="T92" fmla="*/ 63 w 141"/>
                    <a:gd name="T93" fmla="*/ 56 h 62"/>
                    <a:gd name="T94" fmla="*/ 53 w 141"/>
                    <a:gd name="T95" fmla="*/ 57 h 62"/>
                    <a:gd name="T96" fmla="*/ 46 w 141"/>
                    <a:gd name="T97" fmla="*/ 57 h 62"/>
                    <a:gd name="T98" fmla="*/ 41 w 141"/>
                    <a:gd name="T99" fmla="*/ 57 h 62"/>
                    <a:gd name="T100" fmla="*/ 37 w 141"/>
                    <a:gd name="T101" fmla="*/ 59 h 62"/>
                    <a:gd name="T102" fmla="*/ 29 w 141"/>
                    <a:gd name="T103" fmla="*/ 61 h 62"/>
                    <a:gd name="T104" fmla="*/ 21 w 141"/>
                    <a:gd name="T105" fmla="*/ 61 h 62"/>
                    <a:gd name="T106" fmla="*/ 14 w 141"/>
                    <a:gd name="T107" fmla="*/ 60 h 62"/>
                    <a:gd name="T108" fmla="*/ 7 w 141"/>
                    <a:gd name="T109" fmla="*/ 56 h 62"/>
                    <a:gd name="T110" fmla="*/ 2 w 141"/>
                    <a:gd name="T111" fmla="*/ 51 h 62"/>
                    <a:gd name="T112" fmla="*/ 0 w 141"/>
                    <a:gd name="T113" fmla="*/ 43 h 6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41" h="62">
                      <a:moveTo>
                        <a:pt x="1" y="37"/>
                      </a:moveTo>
                      <a:lnTo>
                        <a:pt x="3" y="32"/>
                      </a:lnTo>
                      <a:lnTo>
                        <a:pt x="5" y="28"/>
                      </a:lnTo>
                      <a:lnTo>
                        <a:pt x="7" y="24"/>
                      </a:lnTo>
                      <a:lnTo>
                        <a:pt x="10" y="19"/>
                      </a:lnTo>
                      <a:lnTo>
                        <a:pt x="13" y="16"/>
                      </a:lnTo>
                      <a:lnTo>
                        <a:pt x="16" y="12"/>
                      </a:lnTo>
                      <a:lnTo>
                        <a:pt x="20" y="9"/>
                      </a:lnTo>
                      <a:lnTo>
                        <a:pt x="24" y="6"/>
                      </a:lnTo>
                      <a:lnTo>
                        <a:pt x="28" y="4"/>
                      </a:lnTo>
                      <a:lnTo>
                        <a:pt x="32" y="3"/>
                      </a:lnTo>
                      <a:lnTo>
                        <a:pt x="36" y="1"/>
                      </a:lnTo>
                      <a:lnTo>
                        <a:pt x="41" y="0"/>
                      </a:lnTo>
                      <a:lnTo>
                        <a:pt x="45" y="0"/>
                      </a:lnTo>
                      <a:lnTo>
                        <a:pt x="50" y="1"/>
                      </a:lnTo>
                      <a:lnTo>
                        <a:pt x="55" y="2"/>
                      </a:lnTo>
                      <a:lnTo>
                        <a:pt x="59" y="4"/>
                      </a:lnTo>
                      <a:lnTo>
                        <a:pt x="63" y="5"/>
                      </a:lnTo>
                      <a:lnTo>
                        <a:pt x="65" y="6"/>
                      </a:lnTo>
                      <a:lnTo>
                        <a:pt x="68" y="7"/>
                      </a:lnTo>
                      <a:lnTo>
                        <a:pt x="71" y="8"/>
                      </a:lnTo>
                      <a:lnTo>
                        <a:pt x="73" y="9"/>
                      </a:lnTo>
                      <a:lnTo>
                        <a:pt x="75" y="10"/>
                      </a:lnTo>
                      <a:lnTo>
                        <a:pt x="77" y="10"/>
                      </a:lnTo>
                      <a:lnTo>
                        <a:pt x="79" y="11"/>
                      </a:lnTo>
                      <a:lnTo>
                        <a:pt x="81" y="11"/>
                      </a:lnTo>
                      <a:lnTo>
                        <a:pt x="82" y="11"/>
                      </a:lnTo>
                      <a:lnTo>
                        <a:pt x="84" y="11"/>
                      </a:lnTo>
                      <a:lnTo>
                        <a:pt x="85" y="11"/>
                      </a:lnTo>
                      <a:lnTo>
                        <a:pt x="87" y="11"/>
                      </a:lnTo>
                      <a:lnTo>
                        <a:pt x="88" y="11"/>
                      </a:lnTo>
                      <a:lnTo>
                        <a:pt x="89" y="11"/>
                      </a:lnTo>
                      <a:lnTo>
                        <a:pt x="91" y="11"/>
                      </a:lnTo>
                      <a:lnTo>
                        <a:pt x="92" y="11"/>
                      </a:lnTo>
                      <a:lnTo>
                        <a:pt x="93" y="11"/>
                      </a:lnTo>
                      <a:lnTo>
                        <a:pt x="94" y="11"/>
                      </a:lnTo>
                      <a:lnTo>
                        <a:pt x="95" y="11"/>
                      </a:lnTo>
                      <a:lnTo>
                        <a:pt x="96" y="11"/>
                      </a:lnTo>
                      <a:lnTo>
                        <a:pt x="97" y="11"/>
                      </a:lnTo>
                      <a:lnTo>
                        <a:pt x="98" y="11"/>
                      </a:lnTo>
                      <a:lnTo>
                        <a:pt x="100" y="12"/>
                      </a:lnTo>
                      <a:lnTo>
                        <a:pt x="102" y="12"/>
                      </a:lnTo>
                      <a:lnTo>
                        <a:pt x="103" y="13"/>
                      </a:lnTo>
                      <a:lnTo>
                        <a:pt x="105" y="13"/>
                      </a:lnTo>
                      <a:lnTo>
                        <a:pt x="106" y="14"/>
                      </a:lnTo>
                      <a:lnTo>
                        <a:pt x="107" y="15"/>
                      </a:lnTo>
                      <a:lnTo>
                        <a:pt x="107" y="16"/>
                      </a:lnTo>
                      <a:lnTo>
                        <a:pt x="108" y="17"/>
                      </a:lnTo>
                      <a:lnTo>
                        <a:pt x="109" y="17"/>
                      </a:lnTo>
                      <a:lnTo>
                        <a:pt x="110" y="17"/>
                      </a:lnTo>
                      <a:lnTo>
                        <a:pt x="111" y="17"/>
                      </a:lnTo>
                      <a:lnTo>
                        <a:pt x="113" y="17"/>
                      </a:lnTo>
                      <a:lnTo>
                        <a:pt x="115" y="18"/>
                      </a:lnTo>
                      <a:lnTo>
                        <a:pt x="117" y="18"/>
                      </a:lnTo>
                      <a:lnTo>
                        <a:pt x="120" y="19"/>
                      </a:lnTo>
                      <a:lnTo>
                        <a:pt x="122" y="19"/>
                      </a:lnTo>
                      <a:lnTo>
                        <a:pt x="124" y="20"/>
                      </a:lnTo>
                      <a:lnTo>
                        <a:pt x="127" y="21"/>
                      </a:lnTo>
                      <a:lnTo>
                        <a:pt x="129" y="22"/>
                      </a:lnTo>
                      <a:lnTo>
                        <a:pt x="131" y="23"/>
                      </a:lnTo>
                      <a:lnTo>
                        <a:pt x="134" y="25"/>
                      </a:lnTo>
                      <a:lnTo>
                        <a:pt x="135" y="26"/>
                      </a:lnTo>
                      <a:lnTo>
                        <a:pt x="137" y="28"/>
                      </a:lnTo>
                      <a:lnTo>
                        <a:pt x="137" y="29"/>
                      </a:lnTo>
                      <a:lnTo>
                        <a:pt x="138" y="29"/>
                      </a:lnTo>
                      <a:lnTo>
                        <a:pt x="139" y="30"/>
                      </a:lnTo>
                      <a:lnTo>
                        <a:pt x="140" y="31"/>
                      </a:lnTo>
                      <a:lnTo>
                        <a:pt x="141" y="32"/>
                      </a:lnTo>
                      <a:lnTo>
                        <a:pt x="141" y="33"/>
                      </a:lnTo>
                      <a:lnTo>
                        <a:pt x="141" y="35"/>
                      </a:lnTo>
                      <a:lnTo>
                        <a:pt x="141" y="36"/>
                      </a:lnTo>
                      <a:lnTo>
                        <a:pt x="138" y="38"/>
                      </a:lnTo>
                      <a:lnTo>
                        <a:pt x="138" y="39"/>
                      </a:lnTo>
                      <a:lnTo>
                        <a:pt x="137" y="39"/>
                      </a:lnTo>
                      <a:lnTo>
                        <a:pt x="136" y="40"/>
                      </a:lnTo>
                      <a:lnTo>
                        <a:pt x="135" y="40"/>
                      </a:lnTo>
                      <a:lnTo>
                        <a:pt x="134" y="40"/>
                      </a:lnTo>
                      <a:lnTo>
                        <a:pt x="133" y="41"/>
                      </a:lnTo>
                      <a:lnTo>
                        <a:pt x="132" y="41"/>
                      </a:lnTo>
                      <a:lnTo>
                        <a:pt x="131" y="41"/>
                      </a:lnTo>
                      <a:lnTo>
                        <a:pt x="130" y="42"/>
                      </a:lnTo>
                      <a:lnTo>
                        <a:pt x="129" y="42"/>
                      </a:lnTo>
                      <a:lnTo>
                        <a:pt x="128" y="42"/>
                      </a:lnTo>
                      <a:lnTo>
                        <a:pt x="126" y="43"/>
                      </a:lnTo>
                      <a:lnTo>
                        <a:pt x="124" y="43"/>
                      </a:lnTo>
                      <a:lnTo>
                        <a:pt x="122" y="43"/>
                      </a:lnTo>
                      <a:lnTo>
                        <a:pt x="120" y="42"/>
                      </a:lnTo>
                      <a:lnTo>
                        <a:pt x="117" y="41"/>
                      </a:lnTo>
                      <a:lnTo>
                        <a:pt x="116" y="41"/>
                      </a:lnTo>
                      <a:lnTo>
                        <a:pt x="115" y="41"/>
                      </a:lnTo>
                      <a:lnTo>
                        <a:pt x="113" y="42"/>
                      </a:lnTo>
                      <a:lnTo>
                        <a:pt x="112" y="42"/>
                      </a:lnTo>
                      <a:lnTo>
                        <a:pt x="111" y="43"/>
                      </a:lnTo>
                      <a:lnTo>
                        <a:pt x="109" y="44"/>
                      </a:lnTo>
                      <a:lnTo>
                        <a:pt x="108" y="45"/>
                      </a:lnTo>
                      <a:lnTo>
                        <a:pt x="106" y="46"/>
                      </a:lnTo>
                      <a:lnTo>
                        <a:pt x="105" y="47"/>
                      </a:lnTo>
                      <a:lnTo>
                        <a:pt x="103" y="48"/>
                      </a:lnTo>
                      <a:lnTo>
                        <a:pt x="102" y="48"/>
                      </a:lnTo>
                      <a:lnTo>
                        <a:pt x="102" y="50"/>
                      </a:lnTo>
                      <a:lnTo>
                        <a:pt x="102" y="53"/>
                      </a:lnTo>
                      <a:lnTo>
                        <a:pt x="101" y="57"/>
                      </a:lnTo>
                      <a:lnTo>
                        <a:pt x="99" y="59"/>
                      </a:lnTo>
                      <a:lnTo>
                        <a:pt x="98" y="60"/>
                      </a:lnTo>
                      <a:lnTo>
                        <a:pt x="97" y="61"/>
                      </a:lnTo>
                      <a:lnTo>
                        <a:pt x="96" y="61"/>
                      </a:lnTo>
                      <a:lnTo>
                        <a:pt x="95" y="61"/>
                      </a:lnTo>
                      <a:lnTo>
                        <a:pt x="94" y="61"/>
                      </a:lnTo>
                      <a:lnTo>
                        <a:pt x="93" y="61"/>
                      </a:lnTo>
                      <a:lnTo>
                        <a:pt x="92" y="60"/>
                      </a:lnTo>
                      <a:lnTo>
                        <a:pt x="91" y="60"/>
                      </a:lnTo>
                      <a:lnTo>
                        <a:pt x="90" y="60"/>
                      </a:lnTo>
                      <a:lnTo>
                        <a:pt x="88" y="60"/>
                      </a:lnTo>
                      <a:lnTo>
                        <a:pt x="86" y="60"/>
                      </a:lnTo>
                      <a:lnTo>
                        <a:pt x="85" y="60"/>
                      </a:lnTo>
                      <a:lnTo>
                        <a:pt x="83" y="59"/>
                      </a:lnTo>
                      <a:lnTo>
                        <a:pt x="81" y="58"/>
                      </a:lnTo>
                      <a:lnTo>
                        <a:pt x="79" y="57"/>
                      </a:lnTo>
                      <a:lnTo>
                        <a:pt x="78" y="56"/>
                      </a:lnTo>
                      <a:lnTo>
                        <a:pt x="77" y="56"/>
                      </a:lnTo>
                      <a:lnTo>
                        <a:pt x="75" y="56"/>
                      </a:lnTo>
                      <a:lnTo>
                        <a:pt x="73" y="56"/>
                      </a:lnTo>
                      <a:lnTo>
                        <a:pt x="71" y="56"/>
                      </a:lnTo>
                      <a:lnTo>
                        <a:pt x="68" y="56"/>
                      </a:lnTo>
                      <a:lnTo>
                        <a:pt x="66" y="56"/>
                      </a:lnTo>
                      <a:lnTo>
                        <a:pt x="63" y="56"/>
                      </a:lnTo>
                      <a:lnTo>
                        <a:pt x="60" y="57"/>
                      </a:lnTo>
                      <a:lnTo>
                        <a:pt x="57" y="57"/>
                      </a:lnTo>
                      <a:lnTo>
                        <a:pt x="53" y="57"/>
                      </a:lnTo>
                      <a:lnTo>
                        <a:pt x="51" y="57"/>
                      </a:lnTo>
                      <a:lnTo>
                        <a:pt x="48" y="57"/>
                      </a:lnTo>
                      <a:lnTo>
                        <a:pt x="46" y="57"/>
                      </a:lnTo>
                      <a:lnTo>
                        <a:pt x="44" y="57"/>
                      </a:lnTo>
                      <a:lnTo>
                        <a:pt x="42" y="57"/>
                      </a:lnTo>
                      <a:lnTo>
                        <a:pt x="41" y="57"/>
                      </a:lnTo>
                      <a:lnTo>
                        <a:pt x="40" y="58"/>
                      </a:lnTo>
                      <a:lnTo>
                        <a:pt x="39" y="58"/>
                      </a:lnTo>
                      <a:lnTo>
                        <a:pt x="37" y="59"/>
                      </a:lnTo>
                      <a:lnTo>
                        <a:pt x="35" y="60"/>
                      </a:lnTo>
                      <a:lnTo>
                        <a:pt x="32" y="61"/>
                      </a:lnTo>
                      <a:lnTo>
                        <a:pt x="29" y="61"/>
                      </a:lnTo>
                      <a:lnTo>
                        <a:pt x="26" y="62"/>
                      </a:lnTo>
                      <a:lnTo>
                        <a:pt x="24" y="62"/>
                      </a:lnTo>
                      <a:lnTo>
                        <a:pt x="21" y="61"/>
                      </a:lnTo>
                      <a:lnTo>
                        <a:pt x="19" y="61"/>
                      </a:lnTo>
                      <a:lnTo>
                        <a:pt x="16" y="60"/>
                      </a:lnTo>
                      <a:lnTo>
                        <a:pt x="14" y="60"/>
                      </a:lnTo>
                      <a:lnTo>
                        <a:pt x="11" y="59"/>
                      </a:lnTo>
                      <a:lnTo>
                        <a:pt x="9" y="57"/>
                      </a:lnTo>
                      <a:lnTo>
                        <a:pt x="7" y="56"/>
                      </a:lnTo>
                      <a:lnTo>
                        <a:pt x="5" y="55"/>
                      </a:lnTo>
                      <a:lnTo>
                        <a:pt x="3" y="53"/>
                      </a:lnTo>
                      <a:lnTo>
                        <a:pt x="2" y="51"/>
                      </a:lnTo>
                      <a:lnTo>
                        <a:pt x="1" y="48"/>
                      </a:lnTo>
                      <a:lnTo>
                        <a:pt x="0" y="46"/>
                      </a:lnTo>
                      <a:lnTo>
                        <a:pt x="0" y="43"/>
                      </a:lnTo>
                      <a:lnTo>
                        <a:pt x="0" y="40"/>
                      </a:lnTo>
                      <a:lnTo>
                        <a:pt x="1" y="3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83" name="Freeform 2134">
                  <a:extLst>
                    <a:ext uri="{FF2B5EF4-FFF2-40B4-BE49-F238E27FC236}">
                      <a16:creationId xmlns:a16="http://schemas.microsoft.com/office/drawing/2014/main" id="{015BA121-726F-467A-8CDB-BF6F5C05D076}"/>
                    </a:ext>
                  </a:extLst>
                </p:cNvPr>
                <p:cNvSpPr>
                  <a:spLocks/>
                </p:cNvSpPr>
                <p:nvPr/>
              </p:nvSpPr>
              <p:spPr bwMode="auto">
                <a:xfrm>
                  <a:off x="1168" y="195"/>
                  <a:ext cx="137" cy="55"/>
                </a:xfrm>
                <a:custGeom>
                  <a:avLst/>
                  <a:gdLst>
                    <a:gd name="T0" fmla="*/ 4 w 137"/>
                    <a:gd name="T1" fmla="*/ 25 h 55"/>
                    <a:gd name="T2" fmla="*/ 12 w 137"/>
                    <a:gd name="T3" fmla="*/ 14 h 55"/>
                    <a:gd name="T4" fmla="*/ 22 w 137"/>
                    <a:gd name="T5" fmla="*/ 6 h 55"/>
                    <a:gd name="T6" fmla="*/ 34 w 137"/>
                    <a:gd name="T7" fmla="*/ 1 h 55"/>
                    <a:gd name="T8" fmla="*/ 46 w 137"/>
                    <a:gd name="T9" fmla="*/ 0 h 55"/>
                    <a:gd name="T10" fmla="*/ 58 w 137"/>
                    <a:gd name="T11" fmla="*/ 4 h 55"/>
                    <a:gd name="T12" fmla="*/ 66 w 137"/>
                    <a:gd name="T13" fmla="*/ 7 h 55"/>
                    <a:gd name="T14" fmla="*/ 72 w 137"/>
                    <a:gd name="T15" fmla="*/ 9 h 55"/>
                    <a:gd name="T16" fmla="*/ 78 w 137"/>
                    <a:gd name="T17" fmla="*/ 10 h 55"/>
                    <a:gd name="T18" fmla="*/ 83 w 137"/>
                    <a:gd name="T19" fmla="*/ 11 h 55"/>
                    <a:gd name="T20" fmla="*/ 87 w 137"/>
                    <a:gd name="T21" fmla="*/ 10 h 55"/>
                    <a:gd name="T22" fmla="*/ 90 w 137"/>
                    <a:gd name="T23" fmla="*/ 10 h 55"/>
                    <a:gd name="T24" fmla="*/ 93 w 137"/>
                    <a:gd name="T25" fmla="*/ 10 h 55"/>
                    <a:gd name="T26" fmla="*/ 96 w 137"/>
                    <a:gd name="T27" fmla="*/ 10 h 55"/>
                    <a:gd name="T28" fmla="*/ 101 w 137"/>
                    <a:gd name="T29" fmla="*/ 12 h 55"/>
                    <a:gd name="T30" fmla="*/ 103 w 137"/>
                    <a:gd name="T31" fmla="*/ 15 h 55"/>
                    <a:gd name="T32" fmla="*/ 105 w 137"/>
                    <a:gd name="T33" fmla="*/ 16 h 55"/>
                    <a:gd name="T34" fmla="*/ 109 w 137"/>
                    <a:gd name="T35" fmla="*/ 16 h 55"/>
                    <a:gd name="T36" fmla="*/ 115 w 137"/>
                    <a:gd name="T37" fmla="*/ 17 h 55"/>
                    <a:gd name="T38" fmla="*/ 123 w 137"/>
                    <a:gd name="T39" fmla="*/ 19 h 55"/>
                    <a:gd name="T40" fmla="*/ 129 w 137"/>
                    <a:gd name="T41" fmla="*/ 22 h 55"/>
                    <a:gd name="T42" fmla="*/ 133 w 137"/>
                    <a:gd name="T43" fmla="*/ 25 h 55"/>
                    <a:gd name="T44" fmla="*/ 133 w 137"/>
                    <a:gd name="T45" fmla="*/ 26 h 55"/>
                    <a:gd name="T46" fmla="*/ 135 w 137"/>
                    <a:gd name="T47" fmla="*/ 28 h 55"/>
                    <a:gd name="T48" fmla="*/ 137 w 137"/>
                    <a:gd name="T49" fmla="*/ 31 h 55"/>
                    <a:gd name="T50" fmla="*/ 134 w 137"/>
                    <a:gd name="T51" fmla="*/ 35 h 55"/>
                    <a:gd name="T52" fmla="*/ 133 w 137"/>
                    <a:gd name="T53" fmla="*/ 35 h 55"/>
                    <a:gd name="T54" fmla="*/ 130 w 137"/>
                    <a:gd name="T55" fmla="*/ 36 h 55"/>
                    <a:gd name="T56" fmla="*/ 128 w 137"/>
                    <a:gd name="T57" fmla="*/ 37 h 55"/>
                    <a:gd name="T58" fmla="*/ 126 w 137"/>
                    <a:gd name="T59" fmla="*/ 38 h 55"/>
                    <a:gd name="T60" fmla="*/ 122 w 137"/>
                    <a:gd name="T61" fmla="*/ 38 h 55"/>
                    <a:gd name="T62" fmla="*/ 116 w 137"/>
                    <a:gd name="T63" fmla="*/ 38 h 55"/>
                    <a:gd name="T64" fmla="*/ 112 w 137"/>
                    <a:gd name="T65" fmla="*/ 37 h 55"/>
                    <a:gd name="T66" fmla="*/ 108 w 137"/>
                    <a:gd name="T67" fmla="*/ 38 h 55"/>
                    <a:gd name="T68" fmla="*/ 104 w 137"/>
                    <a:gd name="T69" fmla="*/ 41 h 55"/>
                    <a:gd name="T70" fmla="*/ 99 w 137"/>
                    <a:gd name="T71" fmla="*/ 43 h 55"/>
                    <a:gd name="T72" fmla="*/ 98 w 137"/>
                    <a:gd name="T73" fmla="*/ 47 h 55"/>
                    <a:gd name="T74" fmla="*/ 96 w 137"/>
                    <a:gd name="T75" fmla="*/ 54 h 55"/>
                    <a:gd name="T76" fmla="*/ 94 w 137"/>
                    <a:gd name="T77" fmla="*/ 55 h 55"/>
                    <a:gd name="T78" fmla="*/ 92 w 137"/>
                    <a:gd name="T79" fmla="*/ 55 h 55"/>
                    <a:gd name="T80" fmla="*/ 90 w 137"/>
                    <a:gd name="T81" fmla="*/ 55 h 55"/>
                    <a:gd name="T82" fmla="*/ 88 w 137"/>
                    <a:gd name="T83" fmla="*/ 55 h 55"/>
                    <a:gd name="T84" fmla="*/ 84 w 137"/>
                    <a:gd name="T85" fmla="*/ 54 h 55"/>
                    <a:gd name="T86" fmla="*/ 80 w 137"/>
                    <a:gd name="T87" fmla="*/ 52 h 55"/>
                    <a:gd name="T88" fmla="*/ 78 w 137"/>
                    <a:gd name="T89" fmla="*/ 51 h 55"/>
                    <a:gd name="T90" fmla="*/ 72 w 137"/>
                    <a:gd name="T91" fmla="*/ 51 h 55"/>
                    <a:gd name="T92" fmla="*/ 63 w 137"/>
                    <a:gd name="T93" fmla="*/ 51 h 55"/>
                    <a:gd name="T94" fmla="*/ 53 w 137"/>
                    <a:gd name="T95" fmla="*/ 51 h 55"/>
                    <a:gd name="T96" fmla="*/ 44 w 137"/>
                    <a:gd name="T97" fmla="*/ 51 h 55"/>
                    <a:gd name="T98" fmla="*/ 40 w 137"/>
                    <a:gd name="T99" fmla="*/ 51 h 55"/>
                    <a:gd name="T100" fmla="*/ 36 w 137"/>
                    <a:gd name="T101" fmla="*/ 53 h 55"/>
                    <a:gd name="T102" fmla="*/ 27 w 137"/>
                    <a:gd name="T103" fmla="*/ 55 h 55"/>
                    <a:gd name="T104" fmla="*/ 20 w 137"/>
                    <a:gd name="T105" fmla="*/ 55 h 55"/>
                    <a:gd name="T106" fmla="*/ 12 w 137"/>
                    <a:gd name="T107" fmla="*/ 53 h 55"/>
                    <a:gd name="T108" fmla="*/ 6 w 137"/>
                    <a:gd name="T109" fmla="*/ 50 h 55"/>
                    <a:gd name="T110" fmla="*/ 1 w 137"/>
                    <a:gd name="T111" fmla="*/ 45 h 55"/>
                    <a:gd name="T112" fmla="*/ 0 w 137"/>
                    <a:gd name="T113" fmla="*/ 39 h 5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7" h="55">
                      <a:moveTo>
                        <a:pt x="1" y="33"/>
                      </a:moveTo>
                      <a:lnTo>
                        <a:pt x="2" y="29"/>
                      </a:lnTo>
                      <a:lnTo>
                        <a:pt x="4" y="25"/>
                      </a:lnTo>
                      <a:lnTo>
                        <a:pt x="7" y="21"/>
                      </a:lnTo>
                      <a:lnTo>
                        <a:pt x="9" y="17"/>
                      </a:lnTo>
                      <a:lnTo>
                        <a:pt x="12" y="14"/>
                      </a:lnTo>
                      <a:lnTo>
                        <a:pt x="15" y="11"/>
                      </a:lnTo>
                      <a:lnTo>
                        <a:pt x="18" y="8"/>
                      </a:lnTo>
                      <a:lnTo>
                        <a:pt x="22" y="6"/>
                      </a:lnTo>
                      <a:lnTo>
                        <a:pt x="26" y="3"/>
                      </a:lnTo>
                      <a:lnTo>
                        <a:pt x="29" y="2"/>
                      </a:lnTo>
                      <a:lnTo>
                        <a:pt x="34" y="1"/>
                      </a:lnTo>
                      <a:lnTo>
                        <a:pt x="38" y="0"/>
                      </a:lnTo>
                      <a:lnTo>
                        <a:pt x="42" y="0"/>
                      </a:lnTo>
                      <a:lnTo>
                        <a:pt x="46" y="0"/>
                      </a:lnTo>
                      <a:lnTo>
                        <a:pt x="51" y="2"/>
                      </a:lnTo>
                      <a:lnTo>
                        <a:pt x="55" y="3"/>
                      </a:lnTo>
                      <a:lnTo>
                        <a:pt x="58" y="4"/>
                      </a:lnTo>
                      <a:lnTo>
                        <a:pt x="61" y="6"/>
                      </a:lnTo>
                      <a:lnTo>
                        <a:pt x="64" y="7"/>
                      </a:lnTo>
                      <a:lnTo>
                        <a:pt x="66" y="7"/>
                      </a:lnTo>
                      <a:lnTo>
                        <a:pt x="68" y="8"/>
                      </a:lnTo>
                      <a:lnTo>
                        <a:pt x="71" y="9"/>
                      </a:lnTo>
                      <a:lnTo>
                        <a:pt x="72" y="9"/>
                      </a:lnTo>
                      <a:lnTo>
                        <a:pt x="75" y="10"/>
                      </a:lnTo>
                      <a:lnTo>
                        <a:pt x="76" y="10"/>
                      </a:lnTo>
                      <a:lnTo>
                        <a:pt x="78" y="10"/>
                      </a:lnTo>
                      <a:lnTo>
                        <a:pt x="79" y="10"/>
                      </a:lnTo>
                      <a:lnTo>
                        <a:pt x="81" y="10"/>
                      </a:lnTo>
                      <a:lnTo>
                        <a:pt x="83" y="11"/>
                      </a:lnTo>
                      <a:lnTo>
                        <a:pt x="84" y="11"/>
                      </a:lnTo>
                      <a:lnTo>
                        <a:pt x="85" y="10"/>
                      </a:lnTo>
                      <a:lnTo>
                        <a:pt x="87" y="10"/>
                      </a:lnTo>
                      <a:lnTo>
                        <a:pt x="88" y="10"/>
                      </a:lnTo>
                      <a:lnTo>
                        <a:pt x="89" y="10"/>
                      </a:lnTo>
                      <a:lnTo>
                        <a:pt x="90" y="10"/>
                      </a:lnTo>
                      <a:lnTo>
                        <a:pt x="91" y="10"/>
                      </a:lnTo>
                      <a:lnTo>
                        <a:pt x="92" y="10"/>
                      </a:lnTo>
                      <a:lnTo>
                        <a:pt x="93" y="10"/>
                      </a:lnTo>
                      <a:lnTo>
                        <a:pt x="94" y="10"/>
                      </a:lnTo>
                      <a:lnTo>
                        <a:pt x="96" y="10"/>
                      </a:lnTo>
                      <a:lnTo>
                        <a:pt x="98" y="11"/>
                      </a:lnTo>
                      <a:lnTo>
                        <a:pt x="99" y="11"/>
                      </a:lnTo>
                      <a:lnTo>
                        <a:pt x="101" y="12"/>
                      </a:lnTo>
                      <a:lnTo>
                        <a:pt x="102" y="13"/>
                      </a:lnTo>
                      <a:lnTo>
                        <a:pt x="103" y="14"/>
                      </a:lnTo>
                      <a:lnTo>
                        <a:pt x="103" y="15"/>
                      </a:lnTo>
                      <a:lnTo>
                        <a:pt x="104" y="16"/>
                      </a:lnTo>
                      <a:lnTo>
                        <a:pt x="105" y="16"/>
                      </a:lnTo>
                      <a:lnTo>
                        <a:pt x="106" y="16"/>
                      </a:lnTo>
                      <a:lnTo>
                        <a:pt x="107" y="16"/>
                      </a:lnTo>
                      <a:lnTo>
                        <a:pt x="109" y="16"/>
                      </a:lnTo>
                      <a:lnTo>
                        <a:pt x="111" y="16"/>
                      </a:lnTo>
                      <a:lnTo>
                        <a:pt x="113" y="16"/>
                      </a:lnTo>
                      <a:lnTo>
                        <a:pt x="115" y="17"/>
                      </a:lnTo>
                      <a:lnTo>
                        <a:pt x="118" y="17"/>
                      </a:lnTo>
                      <a:lnTo>
                        <a:pt x="120" y="18"/>
                      </a:lnTo>
                      <a:lnTo>
                        <a:pt x="123" y="19"/>
                      </a:lnTo>
                      <a:lnTo>
                        <a:pt x="125" y="20"/>
                      </a:lnTo>
                      <a:lnTo>
                        <a:pt x="127" y="21"/>
                      </a:lnTo>
                      <a:lnTo>
                        <a:pt x="129" y="22"/>
                      </a:lnTo>
                      <a:lnTo>
                        <a:pt x="131" y="24"/>
                      </a:lnTo>
                      <a:lnTo>
                        <a:pt x="133" y="25"/>
                      </a:lnTo>
                      <a:lnTo>
                        <a:pt x="133" y="26"/>
                      </a:lnTo>
                      <a:lnTo>
                        <a:pt x="134" y="26"/>
                      </a:lnTo>
                      <a:lnTo>
                        <a:pt x="134" y="27"/>
                      </a:lnTo>
                      <a:lnTo>
                        <a:pt x="135" y="28"/>
                      </a:lnTo>
                      <a:lnTo>
                        <a:pt x="136" y="28"/>
                      </a:lnTo>
                      <a:lnTo>
                        <a:pt x="136" y="30"/>
                      </a:lnTo>
                      <a:lnTo>
                        <a:pt x="137" y="31"/>
                      </a:lnTo>
                      <a:lnTo>
                        <a:pt x="136" y="33"/>
                      </a:lnTo>
                      <a:lnTo>
                        <a:pt x="134" y="34"/>
                      </a:lnTo>
                      <a:lnTo>
                        <a:pt x="134" y="35"/>
                      </a:lnTo>
                      <a:lnTo>
                        <a:pt x="133" y="35"/>
                      </a:lnTo>
                      <a:lnTo>
                        <a:pt x="132" y="36"/>
                      </a:lnTo>
                      <a:lnTo>
                        <a:pt x="131" y="36"/>
                      </a:lnTo>
                      <a:lnTo>
                        <a:pt x="130" y="36"/>
                      </a:lnTo>
                      <a:lnTo>
                        <a:pt x="129" y="37"/>
                      </a:lnTo>
                      <a:lnTo>
                        <a:pt x="128" y="37"/>
                      </a:lnTo>
                      <a:lnTo>
                        <a:pt x="127" y="37"/>
                      </a:lnTo>
                      <a:lnTo>
                        <a:pt x="126" y="38"/>
                      </a:lnTo>
                      <a:lnTo>
                        <a:pt x="125" y="38"/>
                      </a:lnTo>
                      <a:lnTo>
                        <a:pt x="124" y="38"/>
                      </a:lnTo>
                      <a:lnTo>
                        <a:pt x="122" y="38"/>
                      </a:lnTo>
                      <a:lnTo>
                        <a:pt x="120" y="38"/>
                      </a:lnTo>
                      <a:lnTo>
                        <a:pt x="118" y="38"/>
                      </a:lnTo>
                      <a:lnTo>
                        <a:pt x="116" y="38"/>
                      </a:lnTo>
                      <a:lnTo>
                        <a:pt x="114" y="37"/>
                      </a:lnTo>
                      <a:lnTo>
                        <a:pt x="113" y="37"/>
                      </a:lnTo>
                      <a:lnTo>
                        <a:pt x="112" y="37"/>
                      </a:lnTo>
                      <a:lnTo>
                        <a:pt x="111" y="37"/>
                      </a:lnTo>
                      <a:lnTo>
                        <a:pt x="110" y="38"/>
                      </a:lnTo>
                      <a:lnTo>
                        <a:pt x="108" y="38"/>
                      </a:lnTo>
                      <a:lnTo>
                        <a:pt x="107" y="39"/>
                      </a:lnTo>
                      <a:lnTo>
                        <a:pt x="106" y="40"/>
                      </a:lnTo>
                      <a:lnTo>
                        <a:pt x="104" y="41"/>
                      </a:lnTo>
                      <a:lnTo>
                        <a:pt x="102" y="42"/>
                      </a:lnTo>
                      <a:lnTo>
                        <a:pt x="101" y="42"/>
                      </a:lnTo>
                      <a:lnTo>
                        <a:pt x="99" y="43"/>
                      </a:lnTo>
                      <a:lnTo>
                        <a:pt x="98" y="43"/>
                      </a:lnTo>
                      <a:lnTo>
                        <a:pt x="98" y="45"/>
                      </a:lnTo>
                      <a:lnTo>
                        <a:pt x="98" y="47"/>
                      </a:lnTo>
                      <a:lnTo>
                        <a:pt x="98" y="50"/>
                      </a:lnTo>
                      <a:lnTo>
                        <a:pt x="96" y="53"/>
                      </a:lnTo>
                      <a:lnTo>
                        <a:pt x="96" y="54"/>
                      </a:lnTo>
                      <a:lnTo>
                        <a:pt x="95" y="54"/>
                      </a:lnTo>
                      <a:lnTo>
                        <a:pt x="94" y="55"/>
                      </a:lnTo>
                      <a:lnTo>
                        <a:pt x="93" y="55"/>
                      </a:lnTo>
                      <a:lnTo>
                        <a:pt x="92" y="55"/>
                      </a:lnTo>
                      <a:lnTo>
                        <a:pt x="91" y="55"/>
                      </a:lnTo>
                      <a:lnTo>
                        <a:pt x="90" y="55"/>
                      </a:lnTo>
                      <a:lnTo>
                        <a:pt x="88" y="55"/>
                      </a:lnTo>
                      <a:lnTo>
                        <a:pt x="87" y="55"/>
                      </a:lnTo>
                      <a:lnTo>
                        <a:pt x="85" y="54"/>
                      </a:lnTo>
                      <a:lnTo>
                        <a:pt x="84" y="54"/>
                      </a:lnTo>
                      <a:lnTo>
                        <a:pt x="82" y="54"/>
                      </a:lnTo>
                      <a:lnTo>
                        <a:pt x="81" y="53"/>
                      </a:lnTo>
                      <a:lnTo>
                        <a:pt x="80" y="52"/>
                      </a:lnTo>
                      <a:lnTo>
                        <a:pt x="79" y="51"/>
                      </a:lnTo>
                      <a:lnTo>
                        <a:pt x="78" y="51"/>
                      </a:lnTo>
                      <a:lnTo>
                        <a:pt x="76" y="51"/>
                      </a:lnTo>
                      <a:lnTo>
                        <a:pt x="74" y="51"/>
                      </a:lnTo>
                      <a:lnTo>
                        <a:pt x="72" y="51"/>
                      </a:lnTo>
                      <a:lnTo>
                        <a:pt x="69" y="51"/>
                      </a:lnTo>
                      <a:lnTo>
                        <a:pt x="66" y="51"/>
                      </a:lnTo>
                      <a:lnTo>
                        <a:pt x="63" y="51"/>
                      </a:lnTo>
                      <a:lnTo>
                        <a:pt x="59" y="51"/>
                      </a:lnTo>
                      <a:lnTo>
                        <a:pt x="56" y="51"/>
                      </a:lnTo>
                      <a:lnTo>
                        <a:pt x="53" y="51"/>
                      </a:lnTo>
                      <a:lnTo>
                        <a:pt x="50" y="51"/>
                      </a:lnTo>
                      <a:lnTo>
                        <a:pt x="47" y="51"/>
                      </a:lnTo>
                      <a:lnTo>
                        <a:pt x="44" y="51"/>
                      </a:lnTo>
                      <a:lnTo>
                        <a:pt x="42" y="51"/>
                      </a:lnTo>
                      <a:lnTo>
                        <a:pt x="41" y="50"/>
                      </a:lnTo>
                      <a:lnTo>
                        <a:pt x="40" y="51"/>
                      </a:lnTo>
                      <a:lnTo>
                        <a:pt x="39" y="51"/>
                      </a:lnTo>
                      <a:lnTo>
                        <a:pt x="38" y="52"/>
                      </a:lnTo>
                      <a:lnTo>
                        <a:pt x="36" y="53"/>
                      </a:lnTo>
                      <a:lnTo>
                        <a:pt x="33" y="54"/>
                      </a:lnTo>
                      <a:lnTo>
                        <a:pt x="30" y="54"/>
                      </a:lnTo>
                      <a:lnTo>
                        <a:pt x="27" y="55"/>
                      </a:lnTo>
                      <a:lnTo>
                        <a:pt x="24" y="55"/>
                      </a:lnTo>
                      <a:lnTo>
                        <a:pt x="22" y="55"/>
                      </a:lnTo>
                      <a:lnTo>
                        <a:pt x="20" y="55"/>
                      </a:lnTo>
                      <a:lnTo>
                        <a:pt x="17" y="54"/>
                      </a:lnTo>
                      <a:lnTo>
                        <a:pt x="15" y="54"/>
                      </a:lnTo>
                      <a:lnTo>
                        <a:pt x="12" y="53"/>
                      </a:lnTo>
                      <a:lnTo>
                        <a:pt x="10" y="53"/>
                      </a:lnTo>
                      <a:lnTo>
                        <a:pt x="8" y="51"/>
                      </a:lnTo>
                      <a:lnTo>
                        <a:pt x="6" y="50"/>
                      </a:lnTo>
                      <a:lnTo>
                        <a:pt x="4" y="49"/>
                      </a:lnTo>
                      <a:lnTo>
                        <a:pt x="3" y="47"/>
                      </a:lnTo>
                      <a:lnTo>
                        <a:pt x="1" y="45"/>
                      </a:lnTo>
                      <a:lnTo>
                        <a:pt x="0" y="43"/>
                      </a:lnTo>
                      <a:lnTo>
                        <a:pt x="0" y="41"/>
                      </a:lnTo>
                      <a:lnTo>
                        <a:pt x="0" y="39"/>
                      </a:lnTo>
                      <a:lnTo>
                        <a:pt x="0" y="36"/>
                      </a:lnTo>
                      <a:lnTo>
                        <a:pt x="1" y="3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84" name="Freeform 2135">
                  <a:extLst>
                    <a:ext uri="{FF2B5EF4-FFF2-40B4-BE49-F238E27FC236}">
                      <a16:creationId xmlns:a16="http://schemas.microsoft.com/office/drawing/2014/main" id="{A2136F78-0859-4665-B6F9-A3E1897D099A}"/>
                    </a:ext>
                  </a:extLst>
                </p:cNvPr>
                <p:cNvSpPr>
                  <a:spLocks/>
                </p:cNvSpPr>
                <p:nvPr/>
              </p:nvSpPr>
              <p:spPr bwMode="auto">
                <a:xfrm>
                  <a:off x="1170" y="197"/>
                  <a:ext cx="133" cy="51"/>
                </a:xfrm>
                <a:custGeom>
                  <a:avLst/>
                  <a:gdLst>
                    <a:gd name="T0" fmla="*/ 109 w 133"/>
                    <a:gd name="T1" fmla="*/ 34 h 51"/>
                    <a:gd name="T2" fmla="*/ 102 w 133"/>
                    <a:gd name="T3" fmla="*/ 37 h 51"/>
                    <a:gd name="T4" fmla="*/ 96 w 133"/>
                    <a:gd name="T5" fmla="*/ 39 h 51"/>
                    <a:gd name="T6" fmla="*/ 96 w 133"/>
                    <a:gd name="T7" fmla="*/ 43 h 51"/>
                    <a:gd name="T8" fmla="*/ 94 w 133"/>
                    <a:gd name="T9" fmla="*/ 48 h 51"/>
                    <a:gd name="T10" fmla="*/ 89 w 133"/>
                    <a:gd name="T11" fmla="*/ 51 h 51"/>
                    <a:gd name="T12" fmla="*/ 84 w 133"/>
                    <a:gd name="T13" fmla="*/ 50 h 51"/>
                    <a:gd name="T14" fmla="*/ 82 w 133"/>
                    <a:gd name="T15" fmla="*/ 47 h 51"/>
                    <a:gd name="T16" fmla="*/ 80 w 133"/>
                    <a:gd name="T17" fmla="*/ 46 h 51"/>
                    <a:gd name="T18" fmla="*/ 73 w 133"/>
                    <a:gd name="T19" fmla="*/ 46 h 51"/>
                    <a:gd name="T20" fmla="*/ 63 w 133"/>
                    <a:gd name="T21" fmla="*/ 45 h 51"/>
                    <a:gd name="T22" fmla="*/ 53 w 133"/>
                    <a:gd name="T23" fmla="*/ 45 h 51"/>
                    <a:gd name="T24" fmla="*/ 44 w 133"/>
                    <a:gd name="T25" fmla="*/ 45 h 51"/>
                    <a:gd name="T26" fmla="*/ 40 w 133"/>
                    <a:gd name="T27" fmla="*/ 44 h 51"/>
                    <a:gd name="T28" fmla="*/ 35 w 133"/>
                    <a:gd name="T29" fmla="*/ 47 h 51"/>
                    <a:gd name="T30" fmla="*/ 27 w 133"/>
                    <a:gd name="T31" fmla="*/ 49 h 51"/>
                    <a:gd name="T32" fmla="*/ 19 w 133"/>
                    <a:gd name="T33" fmla="*/ 49 h 51"/>
                    <a:gd name="T34" fmla="*/ 12 w 133"/>
                    <a:gd name="T35" fmla="*/ 48 h 51"/>
                    <a:gd name="T36" fmla="*/ 6 w 133"/>
                    <a:gd name="T37" fmla="*/ 45 h 51"/>
                    <a:gd name="T38" fmla="*/ 2 w 133"/>
                    <a:gd name="T39" fmla="*/ 41 h 51"/>
                    <a:gd name="T40" fmla="*/ 0 w 133"/>
                    <a:gd name="T41" fmla="*/ 34 h 51"/>
                    <a:gd name="T42" fmla="*/ 3 w 133"/>
                    <a:gd name="T43" fmla="*/ 26 h 51"/>
                    <a:gd name="T44" fmla="*/ 9 w 133"/>
                    <a:gd name="T45" fmla="*/ 16 h 51"/>
                    <a:gd name="T46" fmla="*/ 18 w 133"/>
                    <a:gd name="T47" fmla="*/ 7 h 51"/>
                    <a:gd name="T48" fmla="*/ 28 w 133"/>
                    <a:gd name="T49" fmla="*/ 2 h 51"/>
                    <a:gd name="T50" fmla="*/ 40 w 133"/>
                    <a:gd name="T51" fmla="*/ 0 h 51"/>
                    <a:gd name="T52" fmla="*/ 52 w 133"/>
                    <a:gd name="T53" fmla="*/ 3 h 51"/>
                    <a:gd name="T54" fmla="*/ 64 w 133"/>
                    <a:gd name="T55" fmla="*/ 7 h 51"/>
                    <a:gd name="T56" fmla="*/ 73 w 133"/>
                    <a:gd name="T57" fmla="*/ 10 h 51"/>
                    <a:gd name="T58" fmla="*/ 80 w 133"/>
                    <a:gd name="T59" fmla="*/ 10 h 51"/>
                    <a:gd name="T60" fmla="*/ 85 w 133"/>
                    <a:gd name="T61" fmla="*/ 10 h 51"/>
                    <a:gd name="T62" fmla="*/ 90 w 133"/>
                    <a:gd name="T63" fmla="*/ 10 h 51"/>
                    <a:gd name="T64" fmla="*/ 95 w 133"/>
                    <a:gd name="T65" fmla="*/ 10 h 51"/>
                    <a:gd name="T66" fmla="*/ 99 w 133"/>
                    <a:gd name="T67" fmla="*/ 12 h 51"/>
                    <a:gd name="T68" fmla="*/ 101 w 133"/>
                    <a:gd name="T69" fmla="*/ 15 h 51"/>
                    <a:gd name="T70" fmla="*/ 103 w 133"/>
                    <a:gd name="T71" fmla="*/ 15 h 51"/>
                    <a:gd name="T72" fmla="*/ 109 w 133"/>
                    <a:gd name="T73" fmla="*/ 15 h 51"/>
                    <a:gd name="T74" fmla="*/ 116 w 133"/>
                    <a:gd name="T75" fmla="*/ 16 h 51"/>
                    <a:gd name="T76" fmla="*/ 123 w 133"/>
                    <a:gd name="T77" fmla="*/ 18 h 51"/>
                    <a:gd name="T78" fmla="*/ 128 w 133"/>
                    <a:gd name="T79" fmla="*/ 22 h 51"/>
                    <a:gd name="T80" fmla="*/ 131 w 133"/>
                    <a:gd name="T81" fmla="*/ 24 h 51"/>
                    <a:gd name="T82" fmla="*/ 133 w 133"/>
                    <a:gd name="T83" fmla="*/ 27 h 51"/>
                    <a:gd name="T84" fmla="*/ 130 w 133"/>
                    <a:gd name="T85" fmla="*/ 31 h 51"/>
                    <a:gd name="T86" fmla="*/ 130 w 133"/>
                    <a:gd name="T87" fmla="*/ 32 h 51"/>
                    <a:gd name="T88" fmla="*/ 128 w 133"/>
                    <a:gd name="T89" fmla="*/ 33 h 51"/>
                    <a:gd name="T90" fmla="*/ 125 w 133"/>
                    <a:gd name="T91" fmla="*/ 34 h 51"/>
                    <a:gd name="T92" fmla="*/ 122 w 133"/>
                    <a:gd name="T93" fmla="*/ 35 h 51"/>
                    <a:gd name="T94" fmla="*/ 114 w 133"/>
                    <a:gd name="T95" fmla="*/ 34 h 5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33" h="51">
                      <a:moveTo>
                        <a:pt x="111" y="33"/>
                      </a:moveTo>
                      <a:lnTo>
                        <a:pt x="110" y="33"/>
                      </a:lnTo>
                      <a:lnTo>
                        <a:pt x="109" y="34"/>
                      </a:lnTo>
                      <a:lnTo>
                        <a:pt x="107" y="35"/>
                      </a:lnTo>
                      <a:lnTo>
                        <a:pt x="105" y="36"/>
                      </a:lnTo>
                      <a:lnTo>
                        <a:pt x="102" y="37"/>
                      </a:lnTo>
                      <a:lnTo>
                        <a:pt x="100" y="38"/>
                      </a:lnTo>
                      <a:lnTo>
                        <a:pt x="97" y="39"/>
                      </a:lnTo>
                      <a:lnTo>
                        <a:pt x="96" y="39"/>
                      </a:lnTo>
                      <a:lnTo>
                        <a:pt x="96" y="40"/>
                      </a:lnTo>
                      <a:lnTo>
                        <a:pt x="96" y="41"/>
                      </a:lnTo>
                      <a:lnTo>
                        <a:pt x="96" y="43"/>
                      </a:lnTo>
                      <a:lnTo>
                        <a:pt x="95" y="45"/>
                      </a:lnTo>
                      <a:lnTo>
                        <a:pt x="95" y="47"/>
                      </a:lnTo>
                      <a:lnTo>
                        <a:pt x="94" y="48"/>
                      </a:lnTo>
                      <a:lnTo>
                        <a:pt x="92" y="50"/>
                      </a:lnTo>
                      <a:lnTo>
                        <a:pt x="91" y="51"/>
                      </a:lnTo>
                      <a:lnTo>
                        <a:pt x="89" y="51"/>
                      </a:lnTo>
                      <a:lnTo>
                        <a:pt x="87" y="51"/>
                      </a:lnTo>
                      <a:lnTo>
                        <a:pt x="85" y="50"/>
                      </a:lnTo>
                      <a:lnTo>
                        <a:pt x="84" y="50"/>
                      </a:lnTo>
                      <a:lnTo>
                        <a:pt x="83" y="49"/>
                      </a:lnTo>
                      <a:lnTo>
                        <a:pt x="83" y="48"/>
                      </a:lnTo>
                      <a:lnTo>
                        <a:pt x="82" y="47"/>
                      </a:lnTo>
                      <a:lnTo>
                        <a:pt x="82" y="46"/>
                      </a:lnTo>
                      <a:lnTo>
                        <a:pt x="81" y="46"/>
                      </a:lnTo>
                      <a:lnTo>
                        <a:pt x="80" y="46"/>
                      </a:lnTo>
                      <a:lnTo>
                        <a:pt x="78" y="46"/>
                      </a:lnTo>
                      <a:lnTo>
                        <a:pt x="76" y="46"/>
                      </a:lnTo>
                      <a:lnTo>
                        <a:pt x="73" y="46"/>
                      </a:lnTo>
                      <a:lnTo>
                        <a:pt x="70" y="46"/>
                      </a:lnTo>
                      <a:lnTo>
                        <a:pt x="67" y="46"/>
                      </a:lnTo>
                      <a:lnTo>
                        <a:pt x="63" y="45"/>
                      </a:lnTo>
                      <a:lnTo>
                        <a:pt x="60" y="45"/>
                      </a:lnTo>
                      <a:lnTo>
                        <a:pt x="56" y="45"/>
                      </a:lnTo>
                      <a:lnTo>
                        <a:pt x="53" y="45"/>
                      </a:lnTo>
                      <a:lnTo>
                        <a:pt x="49" y="45"/>
                      </a:lnTo>
                      <a:lnTo>
                        <a:pt x="47" y="45"/>
                      </a:lnTo>
                      <a:lnTo>
                        <a:pt x="44" y="45"/>
                      </a:lnTo>
                      <a:lnTo>
                        <a:pt x="42" y="44"/>
                      </a:lnTo>
                      <a:lnTo>
                        <a:pt x="41" y="44"/>
                      </a:lnTo>
                      <a:lnTo>
                        <a:pt x="40" y="44"/>
                      </a:lnTo>
                      <a:lnTo>
                        <a:pt x="39" y="45"/>
                      </a:lnTo>
                      <a:lnTo>
                        <a:pt x="38" y="46"/>
                      </a:lnTo>
                      <a:lnTo>
                        <a:pt x="35" y="47"/>
                      </a:lnTo>
                      <a:lnTo>
                        <a:pt x="33" y="48"/>
                      </a:lnTo>
                      <a:lnTo>
                        <a:pt x="30" y="49"/>
                      </a:lnTo>
                      <a:lnTo>
                        <a:pt x="27" y="49"/>
                      </a:lnTo>
                      <a:lnTo>
                        <a:pt x="23" y="49"/>
                      </a:lnTo>
                      <a:lnTo>
                        <a:pt x="21" y="49"/>
                      </a:lnTo>
                      <a:lnTo>
                        <a:pt x="19" y="49"/>
                      </a:lnTo>
                      <a:lnTo>
                        <a:pt x="17" y="49"/>
                      </a:lnTo>
                      <a:lnTo>
                        <a:pt x="14" y="48"/>
                      </a:lnTo>
                      <a:lnTo>
                        <a:pt x="12" y="48"/>
                      </a:lnTo>
                      <a:lnTo>
                        <a:pt x="10" y="47"/>
                      </a:lnTo>
                      <a:lnTo>
                        <a:pt x="8" y="46"/>
                      </a:lnTo>
                      <a:lnTo>
                        <a:pt x="6" y="45"/>
                      </a:lnTo>
                      <a:lnTo>
                        <a:pt x="5" y="44"/>
                      </a:lnTo>
                      <a:lnTo>
                        <a:pt x="3" y="42"/>
                      </a:lnTo>
                      <a:lnTo>
                        <a:pt x="2" y="41"/>
                      </a:lnTo>
                      <a:lnTo>
                        <a:pt x="1" y="39"/>
                      </a:lnTo>
                      <a:lnTo>
                        <a:pt x="0" y="37"/>
                      </a:lnTo>
                      <a:lnTo>
                        <a:pt x="0" y="34"/>
                      </a:lnTo>
                      <a:lnTo>
                        <a:pt x="1" y="32"/>
                      </a:lnTo>
                      <a:lnTo>
                        <a:pt x="1" y="29"/>
                      </a:lnTo>
                      <a:lnTo>
                        <a:pt x="3" y="26"/>
                      </a:lnTo>
                      <a:lnTo>
                        <a:pt x="5" y="22"/>
                      </a:lnTo>
                      <a:lnTo>
                        <a:pt x="7" y="19"/>
                      </a:lnTo>
                      <a:lnTo>
                        <a:pt x="9" y="16"/>
                      </a:lnTo>
                      <a:lnTo>
                        <a:pt x="12" y="12"/>
                      </a:lnTo>
                      <a:lnTo>
                        <a:pt x="15" y="10"/>
                      </a:lnTo>
                      <a:lnTo>
                        <a:pt x="18" y="7"/>
                      </a:lnTo>
                      <a:lnTo>
                        <a:pt x="21" y="5"/>
                      </a:lnTo>
                      <a:lnTo>
                        <a:pt x="25" y="3"/>
                      </a:lnTo>
                      <a:lnTo>
                        <a:pt x="28" y="2"/>
                      </a:lnTo>
                      <a:lnTo>
                        <a:pt x="32" y="1"/>
                      </a:lnTo>
                      <a:lnTo>
                        <a:pt x="36" y="0"/>
                      </a:lnTo>
                      <a:lnTo>
                        <a:pt x="40" y="0"/>
                      </a:lnTo>
                      <a:lnTo>
                        <a:pt x="44" y="0"/>
                      </a:lnTo>
                      <a:lnTo>
                        <a:pt x="48" y="1"/>
                      </a:lnTo>
                      <a:lnTo>
                        <a:pt x="52" y="3"/>
                      </a:lnTo>
                      <a:lnTo>
                        <a:pt x="56" y="5"/>
                      </a:lnTo>
                      <a:lnTo>
                        <a:pt x="60" y="6"/>
                      </a:lnTo>
                      <a:lnTo>
                        <a:pt x="64" y="7"/>
                      </a:lnTo>
                      <a:lnTo>
                        <a:pt x="67" y="8"/>
                      </a:lnTo>
                      <a:lnTo>
                        <a:pt x="70" y="9"/>
                      </a:lnTo>
                      <a:lnTo>
                        <a:pt x="73" y="10"/>
                      </a:lnTo>
                      <a:lnTo>
                        <a:pt x="75" y="10"/>
                      </a:lnTo>
                      <a:lnTo>
                        <a:pt x="78" y="10"/>
                      </a:lnTo>
                      <a:lnTo>
                        <a:pt x="80" y="10"/>
                      </a:lnTo>
                      <a:lnTo>
                        <a:pt x="82" y="10"/>
                      </a:lnTo>
                      <a:lnTo>
                        <a:pt x="84" y="10"/>
                      </a:lnTo>
                      <a:lnTo>
                        <a:pt x="85" y="10"/>
                      </a:lnTo>
                      <a:lnTo>
                        <a:pt x="87" y="10"/>
                      </a:lnTo>
                      <a:lnTo>
                        <a:pt x="88" y="10"/>
                      </a:lnTo>
                      <a:lnTo>
                        <a:pt x="90" y="10"/>
                      </a:lnTo>
                      <a:lnTo>
                        <a:pt x="91" y="10"/>
                      </a:lnTo>
                      <a:lnTo>
                        <a:pt x="93" y="10"/>
                      </a:lnTo>
                      <a:lnTo>
                        <a:pt x="95" y="10"/>
                      </a:lnTo>
                      <a:lnTo>
                        <a:pt x="96" y="10"/>
                      </a:lnTo>
                      <a:lnTo>
                        <a:pt x="98" y="11"/>
                      </a:lnTo>
                      <a:lnTo>
                        <a:pt x="99" y="12"/>
                      </a:lnTo>
                      <a:lnTo>
                        <a:pt x="100" y="13"/>
                      </a:lnTo>
                      <a:lnTo>
                        <a:pt x="101" y="14"/>
                      </a:lnTo>
                      <a:lnTo>
                        <a:pt x="101" y="15"/>
                      </a:lnTo>
                      <a:lnTo>
                        <a:pt x="102" y="15"/>
                      </a:lnTo>
                      <a:lnTo>
                        <a:pt x="103" y="15"/>
                      </a:lnTo>
                      <a:lnTo>
                        <a:pt x="105" y="15"/>
                      </a:lnTo>
                      <a:lnTo>
                        <a:pt x="106" y="15"/>
                      </a:lnTo>
                      <a:lnTo>
                        <a:pt x="109" y="15"/>
                      </a:lnTo>
                      <a:lnTo>
                        <a:pt x="111" y="15"/>
                      </a:lnTo>
                      <a:lnTo>
                        <a:pt x="113" y="16"/>
                      </a:lnTo>
                      <a:lnTo>
                        <a:pt x="116" y="16"/>
                      </a:lnTo>
                      <a:lnTo>
                        <a:pt x="118" y="17"/>
                      </a:lnTo>
                      <a:lnTo>
                        <a:pt x="120" y="17"/>
                      </a:lnTo>
                      <a:lnTo>
                        <a:pt x="123" y="18"/>
                      </a:lnTo>
                      <a:lnTo>
                        <a:pt x="125" y="19"/>
                      </a:lnTo>
                      <a:lnTo>
                        <a:pt x="127" y="21"/>
                      </a:lnTo>
                      <a:lnTo>
                        <a:pt x="128" y="22"/>
                      </a:lnTo>
                      <a:lnTo>
                        <a:pt x="130" y="24"/>
                      </a:lnTo>
                      <a:lnTo>
                        <a:pt x="131" y="24"/>
                      </a:lnTo>
                      <a:lnTo>
                        <a:pt x="132" y="25"/>
                      </a:lnTo>
                      <a:lnTo>
                        <a:pt x="132" y="26"/>
                      </a:lnTo>
                      <a:lnTo>
                        <a:pt x="133" y="27"/>
                      </a:lnTo>
                      <a:lnTo>
                        <a:pt x="133" y="28"/>
                      </a:lnTo>
                      <a:lnTo>
                        <a:pt x="132" y="30"/>
                      </a:lnTo>
                      <a:lnTo>
                        <a:pt x="130" y="31"/>
                      </a:lnTo>
                      <a:lnTo>
                        <a:pt x="130" y="32"/>
                      </a:lnTo>
                      <a:lnTo>
                        <a:pt x="129" y="32"/>
                      </a:lnTo>
                      <a:lnTo>
                        <a:pt x="129" y="33"/>
                      </a:lnTo>
                      <a:lnTo>
                        <a:pt x="128" y="33"/>
                      </a:lnTo>
                      <a:lnTo>
                        <a:pt x="127" y="33"/>
                      </a:lnTo>
                      <a:lnTo>
                        <a:pt x="125" y="33"/>
                      </a:lnTo>
                      <a:lnTo>
                        <a:pt x="125" y="34"/>
                      </a:lnTo>
                      <a:lnTo>
                        <a:pt x="124" y="34"/>
                      </a:lnTo>
                      <a:lnTo>
                        <a:pt x="123" y="34"/>
                      </a:lnTo>
                      <a:lnTo>
                        <a:pt x="122" y="35"/>
                      </a:lnTo>
                      <a:lnTo>
                        <a:pt x="119" y="35"/>
                      </a:lnTo>
                      <a:lnTo>
                        <a:pt x="117" y="35"/>
                      </a:lnTo>
                      <a:lnTo>
                        <a:pt x="114" y="34"/>
                      </a:lnTo>
                      <a:lnTo>
                        <a:pt x="111" y="33"/>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85" name="Freeform 2136">
                  <a:extLst>
                    <a:ext uri="{FF2B5EF4-FFF2-40B4-BE49-F238E27FC236}">
                      <a16:creationId xmlns:a16="http://schemas.microsoft.com/office/drawing/2014/main" id="{BA601F66-C4BD-462E-BDE6-249FB07AC307}"/>
                    </a:ext>
                  </a:extLst>
                </p:cNvPr>
                <p:cNvSpPr>
                  <a:spLocks/>
                </p:cNvSpPr>
                <p:nvPr/>
              </p:nvSpPr>
              <p:spPr bwMode="auto">
                <a:xfrm>
                  <a:off x="1034" y="246"/>
                  <a:ext cx="111" cy="50"/>
                </a:xfrm>
                <a:custGeom>
                  <a:avLst/>
                  <a:gdLst>
                    <a:gd name="T0" fmla="*/ 109 w 111"/>
                    <a:gd name="T1" fmla="*/ 0 h 50"/>
                    <a:gd name="T2" fmla="*/ 106 w 111"/>
                    <a:gd name="T3" fmla="*/ 1 h 50"/>
                    <a:gd name="T4" fmla="*/ 101 w 111"/>
                    <a:gd name="T5" fmla="*/ 2 h 50"/>
                    <a:gd name="T6" fmla="*/ 94 w 111"/>
                    <a:gd name="T7" fmla="*/ 4 h 50"/>
                    <a:gd name="T8" fmla="*/ 87 w 111"/>
                    <a:gd name="T9" fmla="*/ 7 h 50"/>
                    <a:gd name="T10" fmla="*/ 78 w 111"/>
                    <a:gd name="T11" fmla="*/ 12 h 50"/>
                    <a:gd name="T12" fmla="*/ 70 w 111"/>
                    <a:gd name="T13" fmla="*/ 18 h 50"/>
                    <a:gd name="T14" fmla="*/ 61 w 111"/>
                    <a:gd name="T15" fmla="*/ 26 h 50"/>
                    <a:gd name="T16" fmla="*/ 57 w 111"/>
                    <a:gd name="T17" fmla="*/ 32 h 50"/>
                    <a:gd name="T18" fmla="*/ 53 w 111"/>
                    <a:gd name="T19" fmla="*/ 35 h 50"/>
                    <a:gd name="T20" fmla="*/ 50 w 111"/>
                    <a:gd name="T21" fmla="*/ 38 h 50"/>
                    <a:gd name="T22" fmla="*/ 46 w 111"/>
                    <a:gd name="T23" fmla="*/ 41 h 50"/>
                    <a:gd name="T24" fmla="*/ 42 w 111"/>
                    <a:gd name="T25" fmla="*/ 43 h 50"/>
                    <a:gd name="T26" fmla="*/ 37 w 111"/>
                    <a:gd name="T27" fmla="*/ 45 h 50"/>
                    <a:gd name="T28" fmla="*/ 33 w 111"/>
                    <a:gd name="T29" fmla="*/ 46 h 50"/>
                    <a:gd name="T30" fmla="*/ 28 w 111"/>
                    <a:gd name="T31" fmla="*/ 46 h 50"/>
                    <a:gd name="T32" fmla="*/ 23 w 111"/>
                    <a:gd name="T33" fmla="*/ 46 h 50"/>
                    <a:gd name="T34" fmla="*/ 17 w 111"/>
                    <a:gd name="T35" fmla="*/ 45 h 50"/>
                    <a:gd name="T36" fmla="*/ 12 w 111"/>
                    <a:gd name="T37" fmla="*/ 42 h 50"/>
                    <a:gd name="T38" fmla="*/ 8 w 111"/>
                    <a:gd name="T39" fmla="*/ 38 h 50"/>
                    <a:gd name="T40" fmla="*/ 5 w 111"/>
                    <a:gd name="T41" fmla="*/ 33 h 50"/>
                    <a:gd name="T42" fmla="*/ 3 w 111"/>
                    <a:gd name="T43" fmla="*/ 28 h 50"/>
                    <a:gd name="T44" fmla="*/ 1 w 111"/>
                    <a:gd name="T45" fmla="*/ 22 h 50"/>
                    <a:gd name="T46" fmla="*/ 0 w 111"/>
                    <a:gd name="T47" fmla="*/ 16 h 50"/>
                    <a:gd name="T48" fmla="*/ 0 w 111"/>
                    <a:gd name="T49" fmla="*/ 13 h 50"/>
                    <a:gd name="T50" fmla="*/ 0 w 111"/>
                    <a:gd name="T51" fmla="*/ 19 h 50"/>
                    <a:gd name="T52" fmla="*/ 1 w 111"/>
                    <a:gd name="T53" fmla="*/ 26 h 50"/>
                    <a:gd name="T54" fmla="*/ 2 w 111"/>
                    <a:gd name="T55" fmla="*/ 30 h 50"/>
                    <a:gd name="T56" fmla="*/ 3 w 111"/>
                    <a:gd name="T57" fmla="*/ 34 h 50"/>
                    <a:gd name="T58" fmla="*/ 5 w 111"/>
                    <a:gd name="T59" fmla="*/ 38 h 50"/>
                    <a:gd name="T60" fmla="*/ 7 w 111"/>
                    <a:gd name="T61" fmla="*/ 41 h 50"/>
                    <a:gd name="T62" fmla="*/ 10 w 111"/>
                    <a:gd name="T63" fmla="*/ 44 h 50"/>
                    <a:gd name="T64" fmla="*/ 13 w 111"/>
                    <a:gd name="T65" fmla="*/ 47 h 50"/>
                    <a:gd name="T66" fmla="*/ 17 w 111"/>
                    <a:gd name="T67" fmla="*/ 49 h 50"/>
                    <a:gd name="T68" fmla="*/ 22 w 111"/>
                    <a:gd name="T69" fmla="*/ 50 h 50"/>
                    <a:gd name="T70" fmla="*/ 28 w 111"/>
                    <a:gd name="T71" fmla="*/ 50 h 50"/>
                    <a:gd name="T72" fmla="*/ 37 w 111"/>
                    <a:gd name="T73" fmla="*/ 49 h 50"/>
                    <a:gd name="T74" fmla="*/ 47 w 111"/>
                    <a:gd name="T75" fmla="*/ 45 h 50"/>
                    <a:gd name="T76" fmla="*/ 55 w 111"/>
                    <a:gd name="T77" fmla="*/ 39 h 50"/>
                    <a:gd name="T78" fmla="*/ 61 w 111"/>
                    <a:gd name="T79" fmla="*/ 33 h 50"/>
                    <a:gd name="T80" fmla="*/ 68 w 111"/>
                    <a:gd name="T81" fmla="*/ 26 h 50"/>
                    <a:gd name="T82" fmla="*/ 76 w 111"/>
                    <a:gd name="T83" fmla="*/ 20 h 50"/>
                    <a:gd name="T84" fmla="*/ 87 w 111"/>
                    <a:gd name="T85" fmla="*/ 14 h 50"/>
                    <a:gd name="T86" fmla="*/ 102 w 111"/>
                    <a:gd name="T87" fmla="*/ 10 h 50"/>
                    <a:gd name="T88" fmla="*/ 109 w 111"/>
                    <a:gd name="T89" fmla="*/ 0 h 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11" h="50">
                      <a:moveTo>
                        <a:pt x="109" y="0"/>
                      </a:moveTo>
                      <a:lnTo>
                        <a:pt x="109" y="0"/>
                      </a:lnTo>
                      <a:lnTo>
                        <a:pt x="108" y="0"/>
                      </a:lnTo>
                      <a:lnTo>
                        <a:pt x="106" y="1"/>
                      </a:lnTo>
                      <a:lnTo>
                        <a:pt x="104" y="1"/>
                      </a:lnTo>
                      <a:lnTo>
                        <a:pt x="101" y="2"/>
                      </a:lnTo>
                      <a:lnTo>
                        <a:pt x="98" y="3"/>
                      </a:lnTo>
                      <a:lnTo>
                        <a:pt x="94" y="4"/>
                      </a:lnTo>
                      <a:lnTo>
                        <a:pt x="91" y="5"/>
                      </a:lnTo>
                      <a:lnTo>
                        <a:pt x="87" y="7"/>
                      </a:lnTo>
                      <a:lnTo>
                        <a:pt x="82" y="9"/>
                      </a:lnTo>
                      <a:lnTo>
                        <a:pt x="78" y="12"/>
                      </a:lnTo>
                      <a:lnTo>
                        <a:pt x="74" y="14"/>
                      </a:lnTo>
                      <a:lnTo>
                        <a:pt x="70" y="18"/>
                      </a:lnTo>
                      <a:lnTo>
                        <a:pt x="65" y="21"/>
                      </a:lnTo>
                      <a:lnTo>
                        <a:pt x="61" y="26"/>
                      </a:lnTo>
                      <a:lnTo>
                        <a:pt x="58" y="30"/>
                      </a:lnTo>
                      <a:lnTo>
                        <a:pt x="57" y="32"/>
                      </a:lnTo>
                      <a:lnTo>
                        <a:pt x="55" y="33"/>
                      </a:lnTo>
                      <a:lnTo>
                        <a:pt x="53" y="35"/>
                      </a:lnTo>
                      <a:lnTo>
                        <a:pt x="52" y="37"/>
                      </a:lnTo>
                      <a:lnTo>
                        <a:pt x="50" y="38"/>
                      </a:lnTo>
                      <a:lnTo>
                        <a:pt x="48" y="39"/>
                      </a:lnTo>
                      <a:lnTo>
                        <a:pt x="46" y="41"/>
                      </a:lnTo>
                      <a:lnTo>
                        <a:pt x="44" y="42"/>
                      </a:lnTo>
                      <a:lnTo>
                        <a:pt x="42" y="43"/>
                      </a:lnTo>
                      <a:lnTo>
                        <a:pt x="40" y="44"/>
                      </a:lnTo>
                      <a:lnTo>
                        <a:pt x="37" y="45"/>
                      </a:lnTo>
                      <a:lnTo>
                        <a:pt x="35" y="45"/>
                      </a:lnTo>
                      <a:lnTo>
                        <a:pt x="33" y="46"/>
                      </a:lnTo>
                      <a:lnTo>
                        <a:pt x="31" y="46"/>
                      </a:lnTo>
                      <a:lnTo>
                        <a:pt x="28" y="46"/>
                      </a:lnTo>
                      <a:lnTo>
                        <a:pt x="26" y="46"/>
                      </a:lnTo>
                      <a:lnTo>
                        <a:pt x="23" y="46"/>
                      </a:lnTo>
                      <a:lnTo>
                        <a:pt x="20" y="46"/>
                      </a:lnTo>
                      <a:lnTo>
                        <a:pt x="17" y="45"/>
                      </a:lnTo>
                      <a:lnTo>
                        <a:pt x="15" y="44"/>
                      </a:lnTo>
                      <a:lnTo>
                        <a:pt x="12" y="42"/>
                      </a:lnTo>
                      <a:lnTo>
                        <a:pt x="10" y="40"/>
                      </a:lnTo>
                      <a:lnTo>
                        <a:pt x="8" y="38"/>
                      </a:lnTo>
                      <a:lnTo>
                        <a:pt x="6" y="35"/>
                      </a:lnTo>
                      <a:lnTo>
                        <a:pt x="5" y="33"/>
                      </a:lnTo>
                      <a:lnTo>
                        <a:pt x="3" y="30"/>
                      </a:lnTo>
                      <a:lnTo>
                        <a:pt x="3" y="28"/>
                      </a:lnTo>
                      <a:lnTo>
                        <a:pt x="2" y="25"/>
                      </a:lnTo>
                      <a:lnTo>
                        <a:pt x="1" y="22"/>
                      </a:lnTo>
                      <a:lnTo>
                        <a:pt x="0" y="19"/>
                      </a:lnTo>
                      <a:lnTo>
                        <a:pt x="0" y="16"/>
                      </a:lnTo>
                      <a:lnTo>
                        <a:pt x="0" y="12"/>
                      </a:lnTo>
                      <a:lnTo>
                        <a:pt x="0" y="13"/>
                      </a:lnTo>
                      <a:lnTo>
                        <a:pt x="0" y="16"/>
                      </a:lnTo>
                      <a:lnTo>
                        <a:pt x="0" y="19"/>
                      </a:lnTo>
                      <a:lnTo>
                        <a:pt x="1" y="24"/>
                      </a:lnTo>
                      <a:lnTo>
                        <a:pt x="1" y="26"/>
                      </a:lnTo>
                      <a:lnTo>
                        <a:pt x="1" y="28"/>
                      </a:lnTo>
                      <a:lnTo>
                        <a:pt x="2" y="30"/>
                      </a:lnTo>
                      <a:lnTo>
                        <a:pt x="3" y="32"/>
                      </a:lnTo>
                      <a:lnTo>
                        <a:pt x="3" y="34"/>
                      </a:lnTo>
                      <a:lnTo>
                        <a:pt x="4" y="36"/>
                      </a:lnTo>
                      <a:lnTo>
                        <a:pt x="5" y="38"/>
                      </a:lnTo>
                      <a:lnTo>
                        <a:pt x="6" y="39"/>
                      </a:lnTo>
                      <a:lnTo>
                        <a:pt x="7" y="41"/>
                      </a:lnTo>
                      <a:lnTo>
                        <a:pt x="9" y="43"/>
                      </a:lnTo>
                      <a:lnTo>
                        <a:pt x="10" y="44"/>
                      </a:lnTo>
                      <a:lnTo>
                        <a:pt x="12" y="46"/>
                      </a:lnTo>
                      <a:lnTo>
                        <a:pt x="13" y="47"/>
                      </a:lnTo>
                      <a:lnTo>
                        <a:pt x="15" y="48"/>
                      </a:lnTo>
                      <a:lnTo>
                        <a:pt x="17" y="49"/>
                      </a:lnTo>
                      <a:lnTo>
                        <a:pt x="20" y="50"/>
                      </a:lnTo>
                      <a:lnTo>
                        <a:pt x="22" y="50"/>
                      </a:lnTo>
                      <a:lnTo>
                        <a:pt x="25" y="50"/>
                      </a:lnTo>
                      <a:lnTo>
                        <a:pt x="28" y="50"/>
                      </a:lnTo>
                      <a:lnTo>
                        <a:pt x="31" y="50"/>
                      </a:lnTo>
                      <a:lnTo>
                        <a:pt x="37" y="49"/>
                      </a:lnTo>
                      <a:lnTo>
                        <a:pt x="43" y="47"/>
                      </a:lnTo>
                      <a:lnTo>
                        <a:pt x="47" y="45"/>
                      </a:lnTo>
                      <a:lnTo>
                        <a:pt x="51" y="42"/>
                      </a:lnTo>
                      <a:lnTo>
                        <a:pt x="55" y="39"/>
                      </a:lnTo>
                      <a:lnTo>
                        <a:pt x="58" y="36"/>
                      </a:lnTo>
                      <a:lnTo>
                        <a:pt x="61" y="33"/>
                      </a:lnTo>
                      <a:lnTo>
                        <a:pt x="64" y="29"/>
                      </a:lnTo>
                      <a:lnTo>
                        <a:pt x="68" y="26"/>
                      </a:lnTo>
                      <a:lnTo>
                        <a:pt x="71" y="23"/>
                      </a:lnTo>
                      <a:lnTo>
                        <a:pt x="76" y="20"/>
                      </a:lnTo>
                      <a:lnTo>
                        <a:pt x="81" y="17"/>
                      </a:lnTo>
                      <a:lnTo>
                        <a:pt x="87" y="14"/>
                      </a:lnTo>
                      <a:lnTo>
                        <a:pt x="94" y="12"/>
                      </a:lnTo>
                      <a:lnTo>
                        <a:pt x="102" y="10"/>
                      </a:lnTo>
                      <a:lnTo>
                        <a:pt x="111" y="9"/>
                      </a:lnTo>
                      <a:lnTo>
                        <a:pt x="10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86" name="Freeform 2137">
                  <a:extLst>
                    <a:ext uri="{FF2B5EF4-FFF2-40B4-BE49-F238E27FC236}">
                      <a16:creationId xmlns:a16="http://schemas.microsoft.com/office/drawing/2014/main" id="{5F1DEFD2-2A8F-4EA2-B561-45AAF8AF641D}"/>
                    </a:ext>
                  </a:extLst>
                </p:cNvPr>
                <p:cNvSpPr>
                  <a:spLocks/>
                </p:cNvSpPr>
                <p:nvPr/>
              </p:nvSpPr>
              <p:spPr bwMode="auto">
                <a:xfrm>
                  <a:off x="1043" y="259"/>
                  <a:ext cx="109" cy="45"/>
                </a:xfrm>
                <a:custGeom>
                  <a:avLst/>
                  <a:gdLst>
                    <a:gd name="T0" fmla="*/ 17 w 109"/>
                    <a:gd name="T1" fmla="*/ 41 h 45"/>
                    <a:gd name="T2" fmla="*/ 9 w 109"/>
                    <a:gd name="T3" fmla="*/ 39 h 45"/>
                    <a:gd name="T4" fmla="*/ 3 w 109"/>
                    <a:gd name="T5" fmla="*/ 37 h 45"/>
                    <a:gd name="T6" fmla="*/ 1 w 109"/>
                    <a:gd name="T7" fmla="*/ 35 h 45"/>
                    <a:gd name="T8" fmla="*/ 1 w 109"/>
                    <a:gd name="T9" fmla="*/ 35 h 45"/>
                    <a:gd name="T10" fmla="*/ 3 w 109"/>
                    <a:gd name="T11" fmla="*/ 38 h 45"/>
                    <a:gd name="T12" fmla="*/ 9 w 109"/>
                    <a:gd name="T13" fmla="*/ 41 h 45"/>
                    <a:gd name="T14" fmla="*/ 17 w 109"/>
                    <a:gd name="T15" fmla="*/ 44 h 45"/>
                    <a:gd name="T16" fmla="*/ 22 w 109"/>
                    <a:gd name="T17" fmla="*/ 45 h 45"/>
                    <a:gd name="T18" fmla="*/ 24 w 109"/>
                    <a:gd name="T19" fmla="*/ 45 h 45"/>
                    <a:gd name="T20" fmla="*/ 26 w 109"/>
                    <a:gd name="T21" fmla="*/ 45 h 45"/>
                    <a:gd name="T22" fmla="*/ 29 w 109"/>
                    <a:gd name="T23" fmla="*/ 44 h 45"/>
                    <a:gd name="T24" fmla="*/ 32 w 109"/>
                    <a:gd name="T25" fmla="*/ 44 h 45"/>
                    <a:gd name="T26" fmla="*/ 35 w 109"/>
                    <a:gd name="T27" fmla="*/ 43 h 45"/>
                    <a:gd name="T28" fmla="*/ 38 w 109"/>
                    <a:gd name="T29" fmla="*/ 42 h 45"/>
                    <a:gd name="T30" fmla="*/ 42 w 109"/>
                    <a:gd name="T31" fmla="*/ 40 h 45"/>
                    <a:gd name="T32" fmla="*/ 45 w 109"/>
                    <a:gd name="T33" fmla="*/ 38 h 45"/>
                    <a:gd name="T34" fmla="*/ 49 w 109"/>
                    <a:gd name="T35" fmla="*/ 36 h 45"/>
                    <a:gd name="T36" fmla="*/ 56 w 109"/>
                    <a:gd name="T37" fmla="*/ 30 h 45"/>
                    <a:gd name="T38" fmla="*/ 66 w 109"/>
                    <a:gd name="T39" fmla="*/ 22 h 45"/>
                    <a:gd name="T40" fmla="*/ 75 w 109"/>
                    <a:gd name="T41" fmla="*/ 17 h 45"/>
                    <a:gd name="T42" fmla="*/ 83 w 109"/>
                    <a:gd name="T43" fmla="*/ 14 h 45"/>
                    <a:gd name="T44" fmla="*/ 90 w 109"/>
                    <a:gd name="T45" fmla="*/ 12 h 45"/>
                    <a:gd name="T46" fmla="*/ 96 w 109"/>
                    <a:gd name="T47" fmla="*/ 11 h 45"/>
                    <a:gd name="T48" fmla="*/ 102 w 109"/>
                    <a:gd name="T49" fmla="*/ 11 h 45"/>
                    <a:gd name="T50" fmla="*/ 107 w 109"/>
                    <a:gd name="T51" fmla="*/ 11 h 45"/>
                    <a:gd name="T52" fmla="*/ 106 w 109"/>
                    <a:gd name="T53" fmla="*/ 0 h 45"/>
                    <a:gd name="T54" fmla="*/ 105 w 109"/>
                    <a:gd name="T55" fmla="*/ 0 h 45"/>
                    <a:gd name="T56" fmla="*/ 101 w 109"/>
                    <a:gd name="T57" fmla="*/ 0 h 45"/>
                    <a:gd name="T58" fmla="*/ 96 w 109"/>
                    <a:gd name="T59" fmla="*/ 1 h 45"/>
                    <a:gd name="T60" fmla="*/ 90 w 109"/>
                    <a:gd name="T61" fmla="*/ 2 h 45"/>
                    <a:gd name="T62" fmla="*/ 82 w 109"/>
                    <a:gd name="T63" fmla="*/ 5 h 45"/>
                    <a:gd name="T64" fmla="*/ 73 w 109"/>
                    <a:gd name="T65" fmla="*/ 10 h 45"/>
                    <a:gd name="T66" fmla="*/ 63 w 109"/>
                    <a:gd name="T67" fmla="*/ 16 h 45"/>
                    <a:gd name="T68" fmla="*/ 53 w 109"/>
                    <a:gd name="T69" fmla="*/ 25 h 45"/>
                    <a:gd name="T70" fmla="*/ 49 w 109"/>
                    <a:gd name="T71" fmla="*/ 29 h 45"/>
                    <a:gd name="T72" fmla="*/ 44 w 109"/>
                    <a:gd name="T73" fmla="*/ 33 h 45"/>
                    <a:gd name="T74" fmla="*/ 40 w 109"/>
                    <a:gd name="T75" fmla="*/ 35 h 45"/>
                    <a:gd name="T76" fmla="*/ 36 w 109"/>
                    <a:gd name="T77" fmla="*/ 37 h 45"/>
                    <a:gd name="T78" fmla="*/ 32 w 109"/>
                    <a:gd name="T79" fmla="*/ 39 h 45"/>
                    <a:gd name="T80" fmla="*/ 28 w 109"/>
                    <a:gd name="T81" fmla="*/ 40 h 45"/>
                    <a:gd name="T82" fmla="*/ 25 w 109"/>
                    <a:gd name="T83" fmla="*/ 41 h 45"/>
                    <a:gd name="T84" fmla="*/ 21 w 109"/>
                    <a:gd name="T85" fmla="*/ 41 h 4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9" h="45">
                      <a:moveTo>
                        <a:pt x="21" y="41"/>
                      </a:moveTo>
                      <a:lnTo>
                        <a:pt x="17" y="41"/>
                      </a:lnTo>
                      <a:lnTo>
                        <a:pt x="13" y="40"/>
                      </a:lnTo>
                      <a:lnTo>
                        <a:pt x="9" y="39"/>
                      </a:lnTo>
                      <a:lnTo>
                        <a:pt x="6" y="38"/>
                      </a:lnTo>
                      <a:lnTo>
                        <a:pt x="3" y="37"/>
                      </a:lnTo>
                      <a:lnTo>
                        <a:pt x="2" y="36"/>
                      </a:lnTo>
                      <a:lnTo>
                        <a:pt x="1" y="35"/>
                      </a:lnTo>
                      <a:lnTo>
                        <a:pt x="0" y="35"/>
                      </a:lnTo>
                      <a:lnTo>
                        <a:pt x="1" y="35"/>
                      </a:lnTo>
                      <a:lnTo>
                        <a:pt x="2" y="36"/>
                      </a:lnTo>
                      <a:lnTo>
                        <a:pt x="3" y="38"/>
                      </a:lnTo>
                      <a:lnTo>
                        <a:pt x="6" y="39"/>
                      </a:lnTo>
                      <a:lnTo>
                        <a:pt x="9" y="41"/>
                      </a:lnTo>
                      <a:lnTo>
                        <a:pt x="13" y="43"/>
                      </a:lnTo>
                      <a:lnTo>
                        <a:pt x="17" y="44"/>
                      </a:lnTo>
                      <a:lnTo>
                        <a:pt x="22" y="45"/>
                      </a:lnTo>
                      <a:lnTo>
                        <a:pt x="23" y="45"/>
                      </a:lnTo>
                      <a:lnTo>
                        <a:pt x="24" y="45"/>
                      </a:lnTo>
                      <a:lnTo>
                        <a:pt x="26" y="45"/>
                      </a:lnTo>
                      <a:lnTo>
                        <a:pt x="27" y="45"/>
                      </a:lnTo>
                      <a:lnTo>
                        <a:pt x="29" y="44"/>
                      </a:lnTo>
                      <a:lnTo>
                        <a:pt x="30" y="44"/>
                      </a:lnTo>
                      <a:lnTo>
                        <a:pt x="32" y="44"/>
                      </a:lnTo>
                      <a:lnTo>
                        <a:pt x="33" y="43"/>
                      </a:lnTo>
                      <a:lnTo>
                        <a:pt x="35" y="43"/>
                      </a:lnTo>
                      <a:lnTo>
                        <a:pt x="37" y="42"/>
                      </a:lnTo>
                      <a:lnTo>
                        <a:pt x="38" y="42"/>
                      </a:lnTo>
                      <a:lnTo>
                        <a:pt x="40" y="41"/>
                      </a:lnTo>
                      <a:lnTo>
                        <a:pt x="42" y="40"/>
                      </a:lnTo>
                      <a:lnTo>
                        <a:pt x="43" y="39"/>
                      </a:lnTo>
                      <a:lnTo>
                        <a:pt x="45" y="38"/>
                      </a:lnTo>
                      <a:lnTo>
                        <a:pt x="47" y="37"/>
                      </a:lnTo>
                      <a:lnTo>
                        <a:pt x="49" y="36"/>
                      </a:lnTo>
                      <a:lnTo>
                        <a:pt x="50" y="34"/>
                      </a:lnTo>
                      <a:lnTo>
                        <a:pt x="56" y="30"/>
                      </a:lnTo>
                      <a:lnTo>
                        <a:pt x="61" y="26"/>
                      </a:lnTo>
                      <a:lnTo>
                        <a:pt x="66" y="22"/>
                      </a:lnTo>
                      <a:lnTo>
                        <a:pt x="71" y="20"/>
                      </a:lnTo>
                      <a:lnTo>
                        <a:pt x="75" y="17"/>
                      </a:lnTo>
                      <a:lnTo>
                        <a:pt x="79" y="15"/>
                      </a:lnTo>
                      <a:lnTo>
                        <a:pt x="83" y="14"/>
                      </a:lnTo>
                      <a:lnTo>
                        <a:pt x="87" y="13"/>
                      </a:lnTo>
                      <a:lnTo>
                        <a:pt x="90" y="12"/>
                      </a:lnTo>
                      <a:lnTo>
                        <a:pt x="93" y="12"/>
                      </a:lnTo>
                      <a:lnTo>
                        <a:pt x="96" y="11"/>
                      </a:lnTo>
                      <a:lnTo>
                        <a:pt x="99" y="11"/>
                      </a:lnTo>
                      <a:lnTo>
                        <a:pt x="102" y="11"/>
                      </a:lnTo>
                      <a:lnTo>
                        <a:pt x="104" y="11"/>
                      </a:lnTo>
                      <a:lnTo>
                        <a:pt x="107" y="11"/>
                      </a:lnTo>
                      <a:lnTo>
                        <a:pt x="109" y="12"/>
                      </a:lnTo>
                      <a:lnTo>
                        <a:pt x="106" y="0"/>
                      </a:lnTo>
                      <a:lnTo>
                        <a:pt x="105" y="0"/>
                      </a:lnTo>
                      <a:lnTo>
                        <a:pt x="103" y="0"/>
                      </a:lnTo>
                      <a:lnTo>
                        <a:pt x="101" y="0"/>
                      </a:lnTo>
                      <a:lnTo>
                        <a:pt x="99" y="0"/>
                      </a:lnTo>
                      <a:lnTo>
                        <a:pt x="96" y="1"/>
                      </a:lnTo>
                      <a:lnTo>
                        <a:pt x="93" y="2"/>
                      </a:lnTo>
                      <a:lnTo>
                        <a:pt x="90" y="2"/>
                      </a:lnTo>
                      <a:lnTo>
                        <a:pt x="86" y="4"/>
                      </a:lnTo>
                      <a:lnTo>
                        <a:pt x="82" y="5"/>
                      </a:lnTo>
                      <a:lnTo>
                        <a:pt x="77" y="7"/>
                      </a:lnTo>
                      <a:lnTo>
                        <a:pt x="73" y="10"/>
                      </a:lnTo>
                      <a:lnTo>
                        <a:pt x="68" y="13"/>
                      </a:lnTo>
                      <a:lnTo>
                        <a:pt x="63" y="16"/>
                      </a:lnTo>
                      <a:lnTo>
                        <a:pt x="58" y="20"/>
                      </a:lnTo>
                      <a:lnTo>
                        <a:pt x="53" y="25"/>
                      </a:lnTo>
                      <a:lnTo>
                        <a:pt x="51" y="27"/>
                      </a:lnTo>
                      <a:lnTo>
                        <a:pt x="49" y="29"/>
                      </a:lnTo>
                      <a:lnTo>
                        <a:pt x="47" y="31"/>
                      </a:lnTo>
                      <a:lnTo>
                        <a:pt x="44" y="33"/>
                      </a:lnTo>
                      <a:lnTo>
                        <a:pt x="42" y="34"/>
                      </a:lnTo>
                      <a:lnTo>
                        <a:pt x="40" y="35"/>
                      </a:lnTo>
                      <a:lnTo>
                        <a:pt x="38" y="36"/>
                      </a:lnTo>
                      <a:lnTo>
                        <a:pt x="36" y="37"/>
                      </a:lnTo>
                      <a:lnTo>
                        <a:pt x="34" y="38"/>
                      </a:lnTo>
                      <a:lnTo>
                        <a:pt x="32" y="39"/>
                      </a:lnTo>
                      <a:lnTo>
                        <a:pt x="30" y="40"/>
                      </a:lnTo>
                      <a:lnTo>
                        <a:pt x="28" y="40"/>
                      </a:lnTo>
                      <a:lnTo>
                        <a:pt x="27" y="41"/>
                      </a:lnTo>
                      <a:lnTo>
                        <a:pt x="25" y="41"/>
                      </a:lnTo>
                      <a:lnTo>
                        <a:pt x="23" y="41"/>
                      </a:lnTo>
                      <a:lnTo>
                        <a:pt x="2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87" name="Freeform 2138">
                  <a:extLst>
                    <a:ext uri="{FF2B5EF4-FFF2-40B4-BE49-F238E27FC236}">
                      <a16:creationId xmlns:a16="http://schemas.microsoft.com/office/drawing/2014/main" id="{77A3E145-0D0C-447C-AF6B-A9EB55D4951D}"/>
                    </a:ext>
                  </a:extLst>
                </p:cNvPr>
                <p:cNvSpPr>
                  <a:spLocks/>
                </p:cNvSpPr>
                <p:nvPr/>
              </p:nvSpPr>
              <p:spPr bwMode="auto">
                <a:xfrm>
                  <a:off x="1141" y="230"/>
                  <a:ext cx="76" cy="53"/>
                </a:xfrm>
                <a:custGeom>
                  <a:avLst/>
                  <a:gdLst>
                    <a:gd name="T0" fmla="*/ 0 w 76"/>
                    <a:gd name="T1" fmla="*/ 31 h 53"/>
                    <a:gd name="T2" fmla="*/ 0 w 76"/>
                    <a:gd name="T3" fmla="*/ 31 h 53"/>
                    <a:gd name="T4" fmla="*/ 1 w 76"/>
                    <a:gd name="T5" fmla="*/ 32 h 53"/>
                    <a:gd name="T6" fmla="*/ 3 w 76"/>
                    <a:gd name="T7" fmla="*/ 34 h 53"/>
                    <a:gd name="T8" fmla="*/ 5 w 76"/>
                    <a:gd name="T9" fmla="*/ 36 h 53"/>
                    <a:gd name="T10" fmla="*/ 7 w 76"/>
                    <a:gd name="T11" fmla="*/ 38 h 53"/>
                    <a:gd name="T12" fmla="*/ 10 w 76"/>
                    <a:gd name="T13" fmla="*/ 40 h 53"/>
                    <a:gd name="T14" fmla="*/ 14 w 76"/>
                    <a:gd name="T15" fmla="*/ 43 h 53"/>
                    <a:gd name="T16" fmla="*/ 18 w 76"/>
                    <a:gd name="T17" fmla="*/ 45 h 53"/>
                    <a:gd name="T18" fmla="*/ 22 w 76"/>
                    <a:gd name="T19" fmla="*/ 47 h 53"/>
                    <a:gd name="T20" fmla="*/ 27 w 76"/>
                    <a:gd name="T21" fmla="*/ 49 h 53"/>
                    <a:gd name="T22" fmla="*/ 32 w 76"/>
                    <a:gd name="T23" fmla="*/ 51 h 53"/>
                    <a:gd name="T24" fmla="*/ 37 w 76"/>
                    <a:gd name="T25" fmla="*/ 52 h 53"/>
                    <a:gd name="T26" fmla="*/ 42 w 76"/>
                    <a:gd name="T27" fmla="*/ 53 h 53"/>
                    <a:gd name="T28" fmla="*/ 48 w 76"/>
                    <a:gd name="T29" fmla="*/ 52 h 53"/>
                    <a:gd name="T30" fmla="*/ 55 w 76"/>
                    <a:gd name="T31" fmla="*/ 51 h 53"/>
                    <a:gd name="T32" fmla="*/ 61 w 76"/>
                    <a:gd name="T33" fmla="*/ 49 h 53"/>
                    <a:gd name="T34" fmla="*/ 66 w 76"/>
                    <a:gd name="T35" fmla="*/ 47 h 53"/>
                    <a:gd name="T36" fmla="*/ 70 w 76"/>
                    <a:gd name="T37" fmla="*/ 44 h 53"/>
                    <a:gd name="T38" fmla="*/ 73 w 76"/>
                    <a:gd name="T39" fmla="*/ 41 h 53"/>
                    <a:gd name="T40" fmla="*/ 75 w 76"/>
                    <a:gd name="T41" fmla="*/ 37 h 53"/>
                    <a:gd name="T42" fmla="*/ 76 w 76"/>
                    <a:gd name="T43" fmla="*/ 33 h 53"/>
                    <a:gd name="T44" fmla="*/ 76 w 76"/>
                    <a:gd name="T45" fmla="*/ 29 h 53"/>
                    <a:gd name="T46" fmla="*/ 76 w 76"/>
                    <a:gd name="T47" fmla="*/ 25 h 53"/>
                    <a:gd name="T48" fmla="*/ 76 w 76"/>
                    <a:gd name="T49" fmla="*/ 20 h 53"/>
                    <a:gd name="T50" fmla="*/ 75 w 76"/>
                    <a:gd name="T51" fmla="*/ 16 h 53"/>
                    <a:gd name="T52" fmla="*/ 74 w 76"/>
                    <a:gd name="T53" fmla="*/ 12 h 53"/>
                    <a:gd name="T54" fmla="*/ 73 w 76"/>
                    <a:gd name="T55" fmla="*/ 9 h 53"/>
                    <a:gd name="T56" fmla="*/ 72 w 76"/>
                    <a:gd name="T57" fmla="*/ 6 h 53"/>
                    <a:gd name="T58" fmla="*/ 70 w 76"/>
                    <a:gd name="T59" fmla="*/ 3 h 53"/>
                    <a:gd name="T60" fmla="*/ 70 w 76"/>
                    <a:gd name="T61" fmla="*/ 1 h 53"/>
                    <a:gd name="T62" fmla="*/ 69 w 76"/>
                    <a:gd name="T63" fmla="*/ 0 h 53"/>
                    <a:gd name="T64" fmla="*/ 69 w 76"/>
                    <a:gd name="T65" fmla="*/ 0 h 53"/>
                    <a:gd name="T66" fmla="*/ 69 w 76"/>
                    <a:gd name="T67" fmla="*/ 1 h 53"/>
                    <a:gd name="T68" fmla="*/ 70 w 76"/>
                    <a:gd name="T69" fmla="*/ 5 h 53"/>
                    <a:gd name="T70" fmla="*/ 71 w 76"/>
                    <a:gd name="T71" fmla="*/ 11 h 53"/>
                    <a:gd name="T72" fmla="*/ 71 w 76"/>
                    <a:gd name="T73" fmla="*/ 18 h 53"/>
                    <a:gd name="T74" fmla="*/ 71 w 76"/>
                    <a:gd name="T75" fmla="*/ 25 h 53"/>
                    <a:gd name="T76" fmla="*/ 69 w 76"/>
                    <a:gd name="T77" fmla="*/ 32 h 53"/>
                    <a:gd name="T78" fmla="*/ 65 w 76"/>
                    <a:gd name="T79" fmla="*/ 38 h 53"/>
                    <a:gd name="T80" fmla="*/ 59 w 76"/>
                    <a:gd name="T81" fmla="*/ 42 h 53"/>
                    <a:gd name="T82" fmla="*/ 54 w 76"/>
                    <a:gd name="T83" fmla="*/ 44 h 53"/>
                    <a:gd name="T84" fmla="*/ 49 w 76"/>
                    <a:gd name="T85" fmla="*/ 45 h 53"/>
                    <a:gd name="T86" fmla="*/ 44 w 76"/>
                    <a:gd name="T87" fmla="*/ 45 h 53"/>
                    <a:gd name="T88" fmla="*/ 40 w 76"/>
                    <a:gd name="T89" fmla="*/ 45 h 53"/>
                    <a:gd name="T90" fmla="*/ 35 w 76"/>
                    <a:gd name="T91" fmla="*/ 44 h 53"/>
                    <a:gd name="T92" fmla="*/ 31 w 76"/>
                    <a:gd name="T93" fmla="*/ 43 h 53"/>
                    <a:gd name="T94" fmla="*/ 28 w 76"/>
                    <a:gd name="T95" fmla="*/ 42 h 53"/>
                    <a:gd name="T96" fmla="*/ 24 w 76"/>
                    <a:gd name="T97" fmla="*/ 41 h 53"/>
                    <a:gd name="T98" fmla="*/ 21 w 76"/>
                    <a:gd name="T99" fmla="*/ 39 h 53"/>
                    <a:gd name="T100" fmla="*/ 18 w 76"/>
                    <a:gd name="T101" fmla="*/ 38 h 53"/>
                    <a:gd name="T102" fmla="*/ 15 w 76"/>
                    <a:gd name="T103" fmla="*/ 36 h 53"/>
                    <a:gd name="T104" fmla="*/ 13 w 76"/>
                    <a:gd name="T105" fmla="*/ 34 h 53"/>
                    <a:gd name="T106" fmla="*/ 11 w 76"/>
                    <a:gd name="T107" fmla="*/ 33 h 53"/>
                    <a:gd name="T108" fmla="*/ 10 w 76"/>
                    <a:gd name="T109" fmla="*/ 31 h 53"/>
                    <a:gd name="T110" fmla="*/ 9 w 76"/>
                    <a:gd name="T111" fmla="*/ 30 h 53"/>
                    <a:gd name="T112" fmla="*/ 8 w 76"/>
                    <a:gd name="T113" fmla="*/ 29 h 53"/>
                    <a:gd name="T114" fmla="*/ 0 w 76"/>
                    <a:gd name="T115" fmla="*/ 31 h 5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76" h="53">
                      <a:moveTo>
                        <a:pt x="0" y="31"/>
                      </a:moveTo>
                      <a:lnTo>
                        <a:pt x="0" y="31"/>
                      </a:lnTo>
                      <a:lnTo>
                        <a:pt x="1" y="32"/>
                      </a:lnTo>
                      <a:lnTo>
                        <a:pt x="3" y="34"/>
                      </a:lnTo>
                      <a:lnTo>
                        <a:pt x="5" y="36"/>
                      </a:lnTo>
                      <a:lnTo>
                        <a:pt x="7" y="38"/>
                      </a:lnTo>
                      <a:lnTo>
                        <a:pt x="10" y="40"/>
                      </a:lnTo>
                      <a:lnTo>
                        <a:pt x="14" y="43"/>
                      </a:lnTo>
                      <a:lnTo>
                        <a:pt x="18" y="45"/>
                      </a:lnTo>
                      <a:lnTo>
                        <a:pt x="22" y="47"/>
                      </a:lnTo>
                      <a:lnTo>
                        <a:pt x="27" y="49"/>
                      </a:lnTo>
                      <a:lnTo>
                        <a:pt x="32" y="51"/>
                      </a:lnTo>
                      <a:lnTo>
                        <a:pt x="37" y="52"/>
                      </a:lnTo>
                      <a:lnTo>
                        <a:pt x="42" y="53"/>
                      </a:lnTo>
                      <a:lnTo>
                        <a:pt x="48" y="52"/>
                      </a:lnTo>
                      <a:lnTo>
                        <a:pt x="55" y="51"/>
                      </a:lnTo>
                      <a:lnTo>
                        <a:pt x="61" y="49"/>
                      </a:lnTo>
                      <a:lnTo>
                        <a:pt x="66" y="47"/>
                      </a:lnTo>
                      <a:lnTo>
                        <a:pt x="70" y="44"/>
                      </a:lnTo>
                      <a:lnTo>
                        <a:pt x="73" y="41"/>
                      </a:lnTo>
                      <a:lnTo>
                        <a:pt x="75" y="37"/>
                      </a:lnTo>
                      <a:lnTo>
                        <a:pt x="76" y="33"/>
                      </a:lnTo>
                      <a:lnTo>
                        <a:pt x="76" y="29"/>
                      </a:lnTo>
                      <a:lnTo>
                        <a:pt x="76" y="25"/>
                      </a:lnTo>
                      <a:lnTo>
                        <a:pt x="76" y="20"/>
                      </a:lnTo>
                      <a:lnTo>
                        <a:pt x="75" y="16"/>
                      </a:lnTo>
                      <a:lnTo>
                        <a:pt x="74" y="12"/>
                      </a:lnTo>
                      <a:lnTo>
                        <a:pt x="73" y="9"/>
                      </a:lnTo>
                      <a:lnTo>
                        <a:pt x="72" y="6"/>
                      </a:lnTo>
                      <a:lnTo>
                        <a:pt x="70" y="3"/>
                      </a:lnTo>
                      <a:lnTo>
                        <a:pt x="70" y="1"/>
                      </a:lnTo>
                      <a:lnTo>
                        <a:pt x="69" y="0"/>
                      </a:lnTo>
                      <a:lnTo>
                        <a:pt x="69" y="1"/>
                      </a:lnTo>
                      <a:lnTo>
                        <a:pt x="70" y="5"/>
                      </a:lnTo>
                      <a:lnTo>
                        <a:pt x="71" y="11"/>
                      </a:lnTo>
                      <a:lnTo>
                        <a:pt x="71" y="18"/>
                      </a:lnTo>
                      <a:lnTo>
                        <a:pt x="71" y="25"/>
                      </a:lnTo>
                      <a:lnTo>
                        <a:pt x="69" y="32"/>
                      </a:lnTo>
                      <a:lnTo>
                        <a:pt x="65" y="38"/>
                      </a:lnTo>
                      <a:lnTo>
                        <a:pt x="59" y="42"/>
                      </a:lnTo>
                      <a:lnTo>
                        <a:pt x="54" y="44"/>
                      </a:lnTo>
                      <a:lnTo>
                        <a:pt x="49" y="45"/>
                      </a:lnTo>
                      <a:lnTo>
                        <a:pt x="44" y="45"/>
                      </a:lnTo>
                      <a:lnTo>
                        <a:pt x="40" y="45"/>
                      </a:lnTo>
                      <a:lnTo>
                        <a:pt x="35" y="44"/>
                      </a:lnTo>
                      <a:lnTo>
                        <a:pt x="31" y="43"/>
                      </a:lnTo>
                      <a:lnTo>
                        <a:pt x="28" y="42"/>
                      </a:lnTo>
                      <a:lnTo>
                        <a:pt x="24" y="41"/>
                      </a:lnTo>
                      <a:lnTo>
                        <a:pt x="21" y="39"/>
                      </a:lnTo>
                      <a:lnTo>
                        <a:pt x="18" y="38"/>
                      </a:lnTo>
                      <a:lnTo>
                        <a:pt x="15" y="36"/>
                      </a:lnTo>
                      <a:lnTo>
                        <a:pt x="13" y="34"/>
                      </a:lnTo>
                      <a:lnTo>
                        <a:pt x="11" y="33"/>
                      </a:lnTo>
                      <a:lnTo>
                        <a:pt x="10" y="31"/>
                      </a:lnTo>
                      <a:lnTo>
                        <a:pt x="9" y="30"/>
                      </a:lnTo>
                      <a:lnTo>
                        <a:pt x="8" y="29"/>
                      </a:lnTo>
                      <a:lnTo>
                        <a:pt x="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88" name="Freeform 2139">
                  <a:extLst>
                    <a:ext uri="{FF2B5EF4-FFF2-40B4-BE49-F238E27FC236}">
                      <a16:creationId xmlns:a16="http://schemas.microsoft.com/office/drawing/2014/main" id="{B2FB2A09-9944-4175-8E92-A1AB30DEDA36}"/>
                    </a:ext>
                  </a:extLst>
                </p:cNvPr>
                <p:cNvSpPr>
                  <a:spLocks/>
                </p:cNvSpPr>
                <p:nvPr/>
              </p:nvSpPr>
              <p:spPr bwMode="auto">
                <a:xfrm>
                  <a:off x="1213" y="272"/>
                  <a:ext cx="27" cy="6"/>
                </a:xfrm>
                <a:custGeom>
                  <a:avLst/>
                  <a:gdLst>
                    <a:gd name="T0" fmla="*/ 3 w 27"/>
                    <a:gd name="T1" fmla="*/ 0 h 6"/>
                    <a:gd name="T2" fmla="*/ 4 w 27"/>
                    <a:gd name="T3" fmla="*/ 0 h 6"/>
                    <a:gd name="T4" fmla="*/ 4 w 27"/>
                    <a:gd name="T5" fmla="*/ 0 h 6"/>
                    <a:gd name="T6" fmla="*/ 5 w 27"/>
                    <a:gd name="T7" fmla="*/ 1 h 6"/>
                    <a:gd name="T8" fmla="*/ 7 w 27"/>
                    <a:gd name="T9" fmla="*/ 1 h 6"/>
                    <a:gd name="T10" fmla="*/ 8 w 27"/>
                    <a:gd name="T11" fmla="*/ 1 h 6"/>
                    <a:gd name="T12" fmla="*/ 10 w 27"/>
                    <a:gd name="T13" fmla="*/ 2 h 6"/>
                    <a:gd name="T14" fmla="*/ 12 w 27"/>
                    <a:gd name="T15" fmla="*/ 2 h 6"/>
                    <a:gd name="T16" fmla="*/ 14 w 27"/>
                    <a:gd name="T17" fmla="*/ 3 h 6"/>
                    <a:gd name="T18" fmla="*/ 16 w 27"/>
                    <a:gd name="T19" fmla="*/ 3 h 6"/>
                    <a:gd name="T20" fmla="*/ 18 w 27"/>
                    <a:gd name="T21" fmla="*/ 4 h 6"/>
                    <a:gd name="T22" fmla="*/ 20 w 27"/>
                    <a:gd name="T23" fmla="*/ 4 h 6"/>
                    <a:gd name="T24" fmla="*/ 22 w 27"/>
                    <a:gd name="T25" fmla="*/ 4 h 6"/>
                    <a:gd name="T26" fmla="*/ 24 w 27"/>
                    <a:gd name="T27" fmla="*/ 3 h 6"/>
                    <a:gd name="T28" fmla="*/ 25 w 27"/>
                    <a:gd name="T29" fmla="*/ 3 h 6"/>
                    <a:gd name="T30" fmla="*/ 26 w 27"/>
                    <a:gd name="T31" fmla="*/ 3 h 6"/>
                    <a:gd name="T32" fmla="*/ 27 w 27"/>
                    <a:gd name="T33" fmla="*/ 3 h 6"/>
                    <a:gd name="T34" fmla="*/ 26 w 27"/>
                    <a:gd name="T35" fmla="*/ 3 h 6"/>
                    <a:gd name="T36" fmla="*/ 26 w 27"/>
                    <a:gd name="T37" fmla="*/ 4 h 6"/>
                    <a:gd name="T38" fmla="*/ 25 w 27"/>
                    <a:gd name="T39" fmla="*/ 4 h 6"/>
                    <a:gd name="T40" fmla="*/ 23 w 27"/>
                    <a:gd name="T41" fmla="*/ 5 h 6"/>
                    <a:gd name="T42" fmla="*/ 21 w 27"/>
                    <a:gd name="T43" fmla="*/ 5 h 6"/>
                    <a:gd name="T44" fmla="*/ 18 w 27"/>
                    <a:gd name="T45" fmla="*/ 6 h 6"/>
                    <a:gd name="T46" fmla="*/ 15 w 27"/>
                    <a:gd name="T47" fmla="*/ 6 h 6"/>
                    <a:gd name="T48" fmla="*/ 12 w 27"/>
                    <a:gd name="T49" fmla="*/ 5 h 6"/>
                    <a:gd name="T50" fmla="*/ 10 w 27"/>
                    <a:gd name="T51" fmla="*/ 4 h 6"/>
                    <a:gd name="T52" fmla="*/ 7 w 27"/>
                    <a:gd name="T53" fmla="*/ 4 h 6"/>
                    <a:gd name="T54" fmla="*/ 5 w 27"/>
                    <a:gd name="T55" fmla="*/ 4 h 6"/>
                    <a:gd name="T56" fmla="*/ 3 w 27"/>
                    <a:gd name="T57" fmla="*/ 4 h 6"/>
                    <a:gd name="T58" fmla="*/ 2 w 27"/>
                    <a:gd name="T59" fmla="*/ 4 h 6"/>
                    <a:gd name="T60" fmla="*/ 1 w 27"/>
                    <a:gd name="T61" fmla="*/ 4 h 6"/>
                    <a:gd name="T62" fmla="*/ 0 w 27"/>
                    <a:gd name="T63" fmla="*/ 4 h 6"/>
                    <a:gd name="T64" fmla="*/ 0 w 27"/>
                    <a:gd name="T65" fmla="*/ 4 h 6"/>
                    <a:gd name="T66" fmla="*/ 3 w 27"/>
                    <a:gd name="T67" fmla="*/ 0 h 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7" h="6">
                      <a:moveTo>
                        <a:pt x="3" y="0"/>
                      </a:moveTo>
                      <a:lnTo>
                        <a:pt x="4" y="0"/>
                      </a:lnTo>
                      <a:lnTo>
                        <a:pt x="5" y="1"/>
                      </a:lnTo>
                      <a:lnTo>
                        <a:pt x="7" y="1"/>
                      </a:lnTo>
                      <a:lnTo>
                        <a:pt x="8" y="1"/>
                      </a:lnTo>
                      <a:lnTo>
                        <a:pt x="10" y="2"/>
                      </a:lnTo>
                      <a:lnTo>
                        <a:pt x="12" y="2"/>
                      </a:lnTo>
                      <a:lnTo>
                        <a:pt x="14" y="3"/>
                      </a:lnTo>
                      <a:lnTo>
                        <a:pt x="16" y="3"/>
                      </a:lnTo>
                      <a:lnTo>
                        <a:pt x="18" y="4"/>
                      </a:lnTo>
                      <a:lnTo>
                        <a:pt x="20" y="4"/>
                      </a:lnTo>
                      <a:lnTo>
                        <a:pt x="22" y="4"/>
                      </a:lnTo>
                      <a:lnTo>
                        <a:pt x="24" y="3"/>
                      </a:lnTo>
                      <a:lnTo>
                        <a:pt x="25" y="3"/>
                      </a:lnTo>
                      <a:lnTo>
                        <a:pt x="26" y="3"/>
                      </a:lnTo>
                      <a:lnTo>
                        <a:pt x="27" y="3"/>
                      </a:lnTo>
                      <a:lnTo>
                        <a:pt x="26" y="3"/>
                      </a:lnTo>
                      <a:lnTo>
                        <a:pt x="26" y="4"/>
                      </a:lnTo>
                      <a:lnTo>
                        <a:pt x="25" y="4"/>
                      </a:lnTo>
                      <a:lnTo>
                        <a:pt x="23" y="5"/>
                      </a:lnTo>
                      <a:lnTo>
                        <a:pt x="21" y="5"/>
                      </a:lnTo>
                      <a:lnTo>
                        <a:pt x="18" y="6"/>
                      </a:lnTo>
                      <a:lnTo>
                        <a:pt x="15" y="6"/>
                      </a:lnTo>
                      <a:lnTo>
                        <a:pt x="12" y="5"/>
                      </a:lnTo>
                      <a:lnTo>
                        <a:pt x="10" y="4"/>
                      </a:lnTo>
                      <a:lnTo>
                        <a:pt x="7" y="4"/>
                      </a:lnTo>
                      <a:lnTo>
                        <a:pt x="5" y="4"/>
                      </a:lnTo>
                      <a:lnTo>
                        <a:pt x="3" y="4"/>
                      </a:lnTo>
                      <a:lnTo>
                        <a:pt x="2" y="4"/>
                      </a:lnTo>
                      <a:lnTo>
                        <a:pt x="1" y="4"/>
                      </a:lnTo>
                      <a:lnTo>
                        <a:pt x="0" y="4"/>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89" name="Freeform 2140">
                  <a:extLst>
                    <a:ext uri="{FF2B5EF4-FFF2-40B4-BE49-F238E27FC236}">
                      <a16:creationId xmlns:a16="http://schemas.microsoft.com/office/drawing/2014/main" id="{A0BB6636-57B2-4915-815C-36FAC1CE06E5}"/>
                    </a:ext>
                  </a:extLst>
                </p:cNvPr>
                <p:cNvSpPr>
                  <a:spLocks/>
                </p:cNvSpPr>
                <p:nvPr/>
              </p:nvSpPr>
              <p:spPr bwMode="auto">
                <a:xfrm>
                  <a:off x="1202" y="278"/>
                  <a:ext cx="30" cy="9"/>
                </a:xfrm>
                <a:custGeom>
                  <a:avLst/>
                  <a:gdLst>
                    <a:gd name="T0" fmla="*/ 0 w 30"/>
                    <a:gd name="T1" fmla="*/ 6 h 9"/>
                    <a:gd name="T2" fmla="*/ 1 w 30"/>
                    <a:gd name="T3" fmla="*/ 6 h 9"/>
                    <a:gd name="T4" fmla="*/ 1 w 30"/>
                    <a:gd name="T5" fmla="*/ 6 h 9"/>
                    <a:gd name="T6" fmla="*/ 2 w 30"/>
                    <a:gd name="T7" fmla="*/ 6 h 9"/>
                    <a:gd name="T8" fmla="*/ 4 w 30"/>
                    <a:gd name="T9" fmla="*/ 6 h 9"/>
                    <a:gd name="T10" fmla="*/ 6 w 30"/>
                    <a:gd name="T11" fmla="*/ 6 h 9"/>
                    <a:gd name="T12" fmla="*/ 9 w 30"/>
                    <a:gd name="T13" fmla="*/ 6 h 9"/>
                    <a:gd name="T14" fmla="*/ 12 w 30"/>
                    <a:gd name="T15" fmla="*/ 7 h 9"/>
                    <a:gd name="T16" fmla="*/ 16 w 30"/>
                    <a:gd name="T17" fmla="*/ 7 h 9"/>
                    <a:gd name="T18" fmla="*/ 19 w 30"/>
                    <a:gd name="T19" fmla="*/ 8 h 9"/>
                    <a:gd name="T20" fmla="*/ 22 w 30"/>
                    <a:gd name="T21" fmla="*/ 8 h 9"/>
                    <a:gd name="T22" fmla="*/ 25 w 30"/>
                    <a:gd name="T23" fmla="*/ 8 h 9"/>
                    <a:gd name="T24" fmla="*/ 27 w 30"/>
                    <a:gd name="T25" fmla="*/ 9 h 9"/>
                    <a:gd name="T26" fmla="*/ 28 w 30"/>
                    <a:gd name="T27" fmla="*/ 9 h 9"/>
                    <a:gd name="T28" fmla="*/ 29 w 30"/>
                    <a:gd name="T29" fmla="*/ 9 h 9"/>
                    <a:gd name="T30" fmla="*/ 30 w 30"/>
                    <a:gd name="T31" fmla="*/ 9 h 9"/>
                    <a:gd name="T32" fmla="*/ 30 w 30"/>
                    <a:gd name="T33" fmla="*/ 9 h 9"/>
                    <a:gd name="T34" fmla="*/ 30 w 30"/>
                    <a:gd name="T35" fmla="*/ 8 h 9"/>
                    <a:gd name="T36" fmla="*/ 29 w 30"/>
                    <a:gd name="T37" fmla="*/ 8 h 9"/>
                    <a:gd name="T38" fmla="*/ 29 w 30"/>
                    <a:gd name="T39" fmla="*/ 8 h 9"/>
                    <a:gd name="T40" fmla="*/ 27 w 30"/>
                    <a:gd name="T41" fmla="*/ 7 h 9"/>
                    <a:gd name="T42" fmla="*/ 26 w 30"/>
                    <a:gd name="T43" fmla="*/ 7 h 9"/>
                    <a:gd name="T44" fmla="*/ 24 w 30"/>
                    <a:gd name="T45" fmla="*/ 6 h 9"/>
                    <a:gd name="T46" fmla="*/ 22 w 30"/>
                    <a:gd name="T47" fmla="*/ 5 h 9"/>
                    <a:gd name="T48" fmla="*/ 20 w 30"/>
                    <a:gd name="T49" fmla="*/ 5 h 9"/>
                    <a:gd name="T50" fmla="*/ 18 w 30"/>
                    <a:gd name="T51" fmla="*/ 4 h 9"/>
                    <a:gd name="T52" fmla="*/ 15 w 30"/>
                    <a:gd name="T53" fmla="*/ 4 h 9"/>
                    <a:gd name="T54" fmla="*/ 13 w 30"/>
                    <a:gd name="T55" fmla="*/ 3 h 9"/>
                    <a:gd name="T56" fmla="*/ 11 w 30"/>
                    <a:gd name="T57" fmla="*/ 2 h 9"/>
                    <a:gd name="T58" fmla="*/ 9 w 30"/>
                    <a:gd name="T59" fmla="*/ 1 h 9"/>
                    <a:gd name="T60" fmla="*/ 8 w 30"/>
                    <a:gd name="T61" fmla="*/ 1 h 9"/>
                    <a:gd name="T62" fmla="*/ 7 w 30"/>
                    <a:gd name="T63" fmla="*/ 1 h 9"/>
                    <a:gd name="T64" fmla="*/ 6 w 30"/>
                    <a:gd name="T65" fmla="*/ 0 h 9"/>
                    <a:gd name="T66" fmla="*/ 0 w 30"/>
                    <a:gd name="T67" fmla="*/ 6 h 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0" h="9">
                      <a:moveTo>
                        <a:pt x="0" y="6"/>
                      </a:moveTo>
                      <a:lnTo>
                        <a:pt x="1" y="6"/>
                      </a:lnTo>
                      <a:lnTo>
                        <a:pt x="2" y="6"/>
                      </a:lnTo>
                      <a:lnTo>
                        <a:pt x="4" y="6"/>
                      </a:lnTo>
                      <a:lnTo>
                        <a:pt x="6" y="6"/>
                      </a:lnTo>
                      <a:lnTo>
                        <a:pt x="9" y="6"/>
                      </a:lnTo>
                      <a:lnTo>
                        <a:pt x="12" y="7"/>
                      </a:lnTo>
                      <a:lnTo>
                        <a:pt x="16" y="7"/>
                      </a:lnTo>
                      <a:lnTo>
                        <a:pt x="19" y="8"/>
                      </a:lnTo>
                      <a:lnTo>
                        <a:pt x="22" y="8"/>
                      </a:lnTo>
                      <a:lnTo>
                        <a:pt x="25" y="8"/>
                      </a:lnTo>
                      <a:lnTo>
                        <a:pt x="27" y="9"/>
                      </a:lnTo>
                      <a:lnTo>
                        <a:pt x="28" y="9"/>
                      </a:lnTo>
                      <a:lnTo>
                        <a:pt x="29" y="9"/>
                      </a:lnTo>
                      <a:lnTo>
                        <a:pt x="30" y="9"/>
                      </a:lnTo>
                      <a:lnTo>
                        <a:pt x="30" y="8"/>
                      </a:lnTo>
                      <a:lnTo>
                        <a:pt x="29" y="8"/>
                      </a:lnTo>
                      <a:lnTo>
                        <a:pt x="27" y="7"/>
                      </a:lnTo>
                      <a:lnTo>
                        <a:pt x="26" y="7"/>
                      </a:lnTo>
                      <a:lnTo>
                        <a:pt x="24" y="6"/>
                      </a:lnTo>
                      <a:lnTo>
                        <a:pt x="22" y="5"/>
                      </a:lnTo>
                      <a:lnTo>
                        <a:pt x="20" y="5"/>
                      </a:lnTo>
                      <a:lnTo>
                        <a:pt x="18" y="4"/>
                      </a:lnTo>
                      <a:lnTo>
                        <a:pt x="15" y="4"/>
                      </a:lnTo>
                      <a:lnTo>
                        <a:pt x="13" y="3"/>
                      </a:lnTo>
                      <a:lnTo>
                        <a:pt x="11" y="2"/>
                      </a:lnTo>
                      <a:lnTo>
                        <a:pt x="9" y="1"/>
                      </a:lnTo>
                      <a:lnTo>
                        <a:pt x="8" y="1"/>
                      </a:lnTo>
                      <a:lnTo>
                        <a:pt x="7" y="1"/>
                      </a:lnTo>
                      <a:lnTo>
                        <a:pt x="6"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90" name="Freeform 2141">
                  <a:extLst>
                    <a:ext uri="{FF2B5EF4-FFF2-40B4-BE49-F238E27FC236}">
                      <a16:creationId xmlns:a16="http://schemas.microsoft.com/office/drawing/2014/main" id="{92A164D6-1828-43BE-A054-8A3A5F27B52B}"/>
                    </a:ext>
                  </a:extLst>
                </p:cNvPr>
                <p:cNvSpPr>
                  <a:spLocks/>
                </p:cNvSpPr>
                <p:nvPr/>
              </p:nvSpPr>
              <p:spPr bwMode="auto">
                <a:xfrm>
                  <a:off x="1230" y="280"/>
                  <a:ext cx="12" cy="3"/>
                </a:xfrm>
                <a:custGeom>
                  <a:avLst/>
                  <a:gdLst>
                    <a:gd name="T0" fmla="*/ 12 w 12"/>
                    <a:gd name="T1" fmla="*/ 1 h 3"/>
                    <a:gd name="T2" fmla="*/ 1 w 12"/>
                    <a:gd name="T3" fmla="*/ 0 h 3"/>
                    <a:gd name="T4" fmla="*/ 0 w 12"/>
                    <a:gd name="T5" fmla="*/ 3 h 3"/>
                    <a:gd name="T6" fmla="*/ 12 w 12"/>
                    <a:gd name="T7" fmla="*/ 1 h 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 h="3">
                      <a:moveTo>
                        <a:pt x="12" y="1"/>
                      </a:moveTo>
                      <a:lnTo>
                        <a:pt x="1" y="0"/>
                      </a:lnTo>
                      <a:lnTo>
                        <a:pt x="0" y="3"/>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91" name="Freeform 2142">
                  <a:extLst>
                    <a:ext uri="{FF2B5EF4-FFF2-40B4-BE49-F238E27FC236}">
                      <a16:creationId xmlns:a16="http://schemas.microsoft.com/office/drawing/2014/main" id="{475917A8-4C81-4246-A6E0-5612DC321C87}"/>
                    </a:ext>
                  </a:extLst>
                </p:cNvPr>
                <p:cNvSpPr>
                  <a:spLocks/>
                </p:cNvSpPr>
                <p:nvPr/>
              </p:nvSpPr>
              <p:spPr bwMode="auto">
                <a:xfrm>
                  <a:off x="1244" y="247"/>
                  <a:ext cx="28" cy="30"/>
                </a:xfrm>
                <a:custGeom>
                  <a:avLst/>
                  <a:gdLst>
                    <a:gd name="T0" fmla="*/ 4 w 28"/>
                    <a:gd name="T1" fmla="*/ 0 h 30"/>
                    <a:gd name="T2" fmla="*/ 4 w 28"/>
                    <a:gd name="T3" fmla="*/ 1 h 30"/>
                    <a:gd name="T4" fmla="*/ 3 w 28"/>
                    <a:gd name="T5" fmla="*/ 4 h 30"/>
                    <a:gd name="T6" fmla="*/ 1 w 28"/>
                    <a:gd name="T7" fmla="*/ 8 h 30"/>
                    <a:gd name="T8" fmla="*/ 0 w 28"/>
                    <a:gd name="T9" fmla="*/ 13 h 30"/>
                    <a:gd name="T10" fmla="*/ 0 w 28"/>
                    <a:gd name="T11" fmla="*/ 18 h 30"/>
                    <a:gd name="T12" fmla="*/ 1 w 28"/>
                    <a:gd name="T13" fmla="*/ 23 h 30"/>
                    <a:gd name="T14" fmla="*/ 4 w 28"/>
                    <a:gd name="T15" fmla="*/ 27 h 30"/>
                    <a:gd name="T16" fmla="*/ 9 w 28"/>
                    <a:gd name="T17" fmla="*/ 30 h 30"/>
                    <a:gd name="T18" fmla="*/ 12 w 28"/>
                    <a:gd name="T19" fmla="*/ 30 h 30"/>
                    <a:gd name="T20" fmla="*/ 15 w 28"/>
                    <a:gd name="T21" fmla="*/ 30 h 30"/>
                    <a:gd name="T22" fmla="*/ 18 w 28"/>
                    <a:gd name="T23" fmla="*/ 30 h 30"/>
                    <a:gd name="T24" fmla="*/ 20 w 28"/>
                    <a:gd name="T25" fmla="*/ 29 h 30"/>
                    <a:gd name="T26" fmla="*/ 22 w 28"/>
                    <a:gd name="T27" fmla="*/ 28 h 30"/>
                    <a:gd name="T28" fmla="*/ 24 w 28"/>
                    <a:gd name="T29" fmla="*/ 26 h 30"/>
                    <a:gd name="T30" fmla="*/ 25 w 28"/>
                    <a:gd name="T31" fmla="*/ 24 h 30"/>
                    <a:gd name="T32" fmla="*/ 27 w 28"/>
                    <a:gd name="T33" fmla="*/ 22 h 30"/>
                    <a:gd name="T34" fmla="*/ 27 w 28"/>
                    <a:gd name="T35" fmla="*/ 20 h 30"/>
                    <a:gd name="T36" fmla="*/ 28 w 28"/>
                    <a:gd name="T37" fmla="*/ 18 h 30"/>
                    <a:gd name="T38" fmla="*/ 28 w 28"/>
                    <a:gd name="T39" fmla="*/ 16 h 30"/>
                    <a:gd name="T40" fmla="*/ 28 w 28"/>
                    <a:gd name="T41" fmla="*/ 14 h 30"/>
                    <a:gd name="T42" fmla="*/ 27 w 28"/>
                    <a:gd name="T43" fmla="*/ 13 h 30"/>
                    <a:gd name="T44" fmla="*/ 26 w 28"/>
                    <a:gd name="T45" fmla="*/ 11 h 30"/>
                    <a:gd name="T46" fmla="*/ 25 w 28"/>
                    <a:gd name="T47" fmla="*/ 10 h 30"/>
                    <a:gd name="T48" fmla="*/ 23 w 28"/>
                    <a:gd name="T49" fmla="*/ 10 h 30"/>
                    <a:gd name="T50" fmla="*/ 24 w 28"/>
                    <a:gd name="T51" fmla="*/ 10 h 30"/>
                    <a:gd name="T52" fmla="*/ 24 w 28"/>
                    <a:gd name="T53" fmla="*/ 10 h 30"/>
                    <a:gd name="T54" fmla="*/ 24 w 28"/>
                    <a:gd name="T55" fmla="*/ 11 h 30"/>
                    <a:gd name="T56" fmla="*/ 25 w 28"/>
                    <a:gd name="T57" fmla="*/ 13 h 30"/>
                    <a:gd name="T58" fmla="*/ 25 w 28"/>
                    <a:gd name="T59" fmla="*/ 14 h 30"/>
                    <a:gd name="T60" fmla="*/ 24 w 28"/>
                    <a:gd name="T61" fmla="*/ 16 h 30"/>
                    <a:gd name="T62" fmla="*/ 23 w 28"/>
                    <a:gd name="T63" fmla="*/ 19 h 30"/>
                    <a:gd name="T64" fmla="*/ 22 w 28"/>
                    <a:gd name="T65" fmla="*/ 22 h 30"/>
                    <a:gd name="T66" fmla="*/ 19 w 28"/>
                    <a:gd name="T67" fmla="*/ 25 h 30"/>
                    <a:gd name="T68" fmla="*/ 17 w 28"/>
                    <a:gd name="T69" fmla="*/ 27 h 30"/>
                    <a:gd name="T70" fmla="*/ 14 w 28"/>
                    <a:gd name="T71" fmla="*/ 27 h 30"/>
                    <a:gd name="T72" fmla="*/ 11 w 28"/>
                    <a:gd name="T73" fmla="*/ 26 h 30"/>
                    <a:gd name="T74" fmla="*/ 9 w 28"/>
                    <a:gd name="T75" fmla="*/ 25 h 30"/>
                    <a:gd name="T76" fmla="*/ 7 w 28"/>
                    <a:gd name="T77" fmla="*/ 23 h 30"/>
                    <a:gd name="T78" fmla="*/ 6 w 28"/>
                    <a:gd name="T79" fmla="*/ 20 h 30"/>
                    <a:gd name="T80" fmla="*/ 6 w 28"/>
                    <a:gd name="T81" fmla="*/ 17 h 30"/>
                    <a:gd name="T82" fmla="*/ 7 w 28"/>
                    <a:gd name="T83" fmla="*/ 11 h 30"/>
                    <a:gd name="T84" fmla="*/ 8 w 28"/>
                    <a:gd name="T85" fmla="*/ 8 h 30"/>
                    <a:gd name="T86" fmla="*/ 9 w 28"/>
                    <a:gd name="T87" fmla="*/ 6 h 30"/>
                    <a:gd name="T88" fmla="*/ 9 w 28"/>
                    <a:gd name="T89" fmla="*/ 5 h 30"/>
                    <a:gd name="T90" fmla="*/ 4 w 28"/>
                    <a:gd name="T91" fmla="*/ 0 h 3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8" h="30">
                      <a:moveTo>
                        <a:pt x="4" y="0"/>
                      </a:moveTo>
                      <a:lnTo>
                        <a:pt x="4" y="1"/>
                      </a:lnTo>
                      <a:lnTo>
                        <a:pt x="3" y="4"/>
                      </a:lnTo>
                      <a:lnTo>
                        <a:pt x="1" y="8"/>
                      </a:lnTo>
                      <a:lnTo>
                        <a:pt x="0" y="13"/>
                      </a:lnTo>
                      <a:lnTo>
                        <a:pt x="0" y="18"/>
                      </a:lnTo>
                      <a:lnTo>
                        <a:pt x="1" y="23"/>
                      </a:lnTo>
                      <a:lnTo>
                        <a:pt x="4" y="27"/>
                      </a:lnTo>
                      <a:lnTo>
                        <a:pt x="9" y="30"/>
                      </a:lnTo>
                      <a:lnTo>
                        <a:pt x="12" y="30"/>
                      </a:lnTo>
                      <a:lnTo>
                        <a:pt x="15" y="30"/>
                      </a:lnTo>
                      <a:lnTo>
                        <a:pt x="18" y="30"/>
                      </a:lnTo>
                      <a:lnTo>
                        <a:pt x="20" y="29"/>
                      </a:lnTo>
                      <a:lnTo>
                        <a:pt x="22" y="28"/>
                      </a:lnTo>
                      <a:lnTo>
                        <a:pt x="24" y="26"/>
                      </a:lnTo>
                      <a:lnTo>
                        <a:pt x="25" y="24"/>
                      </a:lnTo>
                      <a:lnTo>
                        <a:pt x="27" y="22"/>
                      </a:lnTo>
                      <a:lnTo>
                        <a:pt x="27" y="20"/>
                      </a:lnTo>
                      <a:lnTo>
                        <a:pt x="28" y="18"/>
                      </a:lnTo>
                      <a:lnTo>
                        <a:pt x="28" y="16"/>
                      </a:lnTo>
                      <a:lnTo>
                        <a:pt x="28" y="14"/>
                      </a:lnTo>
                      <a:lnTo>
                        <a:pt x="27" y="13"/>
                      </a:lnTo>
                      <a:lnTo>
                        <a:pt x="26" y="11"/>
                      </a:lnTo>
                      <a:lnTo>
                        <a:pt x="25" y="10"/>
                      </a:lnTo>
                      <a:lnTo>
                        <a:pt x="23" y="10"/>
                      </a:lnTo>
                      <a:lnTo>
                        <a:pt x="24" y="10"/>
                      </a:lnTo>
                      <a:lnTo>
                        <a:pt x="24" y="11"/>
                      </a:lnTo>
                      <a:lnTo>
                        <a:pt x="25" y="13"/>
                      </a:lnTo>
                      <a:lnTo>
                        <a:pt x="25" y="14"/>
                      </a:lnTo>
                      <a:lnTo>
                        <a:pt x="24" y="16"/>
                      </a:lnTo>
                      <a:lnTo>
                        <a:pt x="23" y="19"/>
                      </a:lnTo>
                      <a:lnTo>
                        <a:pt x="22" y="22"/>
                      </a:lnTo>
                      <a:lnTo>
                        <a:pt x="19" y="25"/>
                      </a:lnTo>
                      <a:lnTo>
                        <a:pt x="17" y="27"/>
                      </a:lnTo>
                      <a:lnTo>
                        <a:pt x="14" y="27"/>
                      </a:lnTo>
                      <a:lnTo>
                        <a:pt x="11" y="26"/>
                      </a:lnTo>
                      <a:lnTo>
                        <a:pt x="9" y="25"/>
                      </a:lnTo>
                      <a:lnTo>
                        <a:pt x="7" y="23"/>
                      </a:lnTo>
                      <a:lnTo>
                        <a:pt x="6" y="20"/>
                      </a:lnTo>
                      <a:lnTo>
                        <a:pt x="6" y="17"/>
                      </a:lnTo>
                      <a:lnTo>
                        <a:pt x="7" y="11"/>
                      </a:lnTo>
                      <a:lnTo>
                        <a:pt x="8" y="8"/>
                      </a:lnTo>
                      <a:lnTo>
                        <a:pt x="9" y="6"/>
                      </a:lnTo>
                      <a:lnTo>
                        <a:pt x="9" y="5"/>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92" name="Freeform 2143">
                  <a:extLst>
                    <a:ext uri="{FF2B5EF4-FFF2-40B4-BE49-F238E27FC236}">
                      <a16:creationId xmlns:a16="http://schemas.microsoft.com/office/drawing/2014/main" id="{0DC70CE9-8654-4E22-B413-17315A107EA2}"/>
                    </a:ext>
                  </a:extLst>
                </p:cNvPr>
                <p:cNvSpPr>
                  <a:spLocks/>
                </p:cNvSpPr>
                <p:nvPr/>
              </p:nvSpPr>
              <p:spPr bwMode="auto">
                <a:xfrm>
                  <a:off x="1274" y="263"/>
                  <a:ext cx="13" cy="6"/>
                </a:xfrm>
                <a:custGeom>
                  <a:avLst/>
                  <a:gdLst>
                    <a:gd name="T0" fmla="*/ 0 w 13"/>
                    <a:gd name="T1" fmla="*/ 2 h 6"/>
                    <a:gd name="T2" fmla="*/ 0 w 13"/>
                    <a:gd name="T3" fmla="*/ 2 h 6"/>
                    <a:gd name="T4" fmla="*/ 1 w 13"/>
                    <a:gd name="T5" fmla="*/ 2 h 6"/>
                    <a:gd name="T6" fmla="*/ 2 w 13"/>
                    <a:gd name="T7" fmla="*/ 1 h 6"/>
                    <a:gd name="T8" fmla="*/ 4 w 13"/>
                    <a:gd name="T9" fmla="*/ 1 h 6"/>
                    <a:gd name="T10" fmla="*/ 6 w 13"/>
                    <a:gd name="T11" fmla="*/ 0 h 6"/>
                    <a:gd name="T12" fmla="*/ 8 w 13"/>
                    <a:gd name="T13" fmla="*/ 0 h 6"/>
                    <a:gd name="T14" fmla="*/ 11 w 13"/>
                    <a:gd name="T15" fmla="*/ 1 h 6"/>
                    <a:gd name="T16" fmla="*/ 13 w 13"/>
                    <a:gd name="T17" fmla="*/ 2 h 6"/>
                    <a:gd name="T18" fmla="*/ 12 w 13"/>
                    <a:gd name="T19" fmla="*/ 2 h 6"/>
                    <a:gd name="T20" fmla="*/ 11 w 13"/>
                    <a:gd name="T21" fmla="*/ 2 h 6"/>
                    <a:gd name="T22" fmla="*/ 10 w 13"/>
                    <a:gd name="T23" fmla="*/ 2 h 6"/>
                    <a:gd name="T24" fmla="*/ 8 w 13"/>
                    <a:gd name="T25" fmla="*/ 3 h 6"/>
                    <a:gd name="T26" fmla="*/ 6 w 13"/>
                    <a:gd name="T27" fmla="*/ 3 h 6"/>
                    <a:gd name="T28" fmla="*/ 4 w 13"/>
                    <a:gd name="T29" fmla="*/ 4 h 6"/>
                    <a:gd name="T30" fmla="*/ 2 w 13"/>
                    <a:gd name="T31" fmla="*/ 5 h 6"/>
                    <a:gd name="T32" fmla="*/ 1 w 13"/>
                    <a:gd name="T33" fmla="*/ 6 h 6"/>
                    <a:gd name="T34" fmla="*/ 0 w 13"/>
                    <a:gd name="T35" fmla="*/ 2 h 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3" h="6">
                      <a:moveTo>
                        <a:pt x="0" y="2"/>
                      </a:moveTo>
                      <a:lnTo>
                        <a:pt x="0" y="2"/>
                      </a:lnTo>
                      <a:lnTo>
                        <a:pt x="1" y="2"/>
                      </a:lnTo>
                      <a:lnTo>
                        <a:pt x="2" y="1"/>
                      </a:lnTo>
                      <a:lnTo>
                        <a:pt x="4" y="1"/>
                      </a:lnTo>
                      <a:lnTo>
                        <a:pt x="6" y="0"/>
                      </a:lnTo>
                      <a:lnTo>
                        <a:pt x="8" y="0"/>
                      </a:lnTo>
                      <a:lnTo>
                        <a:pt x="11" y="1"/>
                      </a:lnTo>
                      <a:lnTo>
                        <a:pt x="13" y="2"/>
                      </a:lnTo>
                      <a:lnTo>
                        <a:pt x="12" y="2"/>
                      </a:lnTo>
                      <a:lnTo>
                        <a:pt x="11" y="2"/>
                      </a:lnTo>
                      <a:lnTo>
                        <a:pt x="10" y="2"/>
                      </a:lnTo>
                      <a:lnTo>
                        <a:pt x="8" y="3"/>
                      </a:lnTo>
                      <a:lnTo>
                        <a:pt x="6" y="3"/>
                      </a:lnTo>
                      <a:lnTo>
                        <a:pt x="4" y="4"/>
                      </a:lnTo>
                      <a:lnTo>
                        <a:pt x="2" y="5"/>
                      </a:lnTo>
                      <a:lnTo>
                        <a:pt x="1" y="6"/>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93" name="Freeform 2144">
                  <a:extLst>
                    <a:ext uri="{FF2B5EF4-FFF2-40B4-BE49-F238E27FC236}">
                      <a16:creationId xmlns:a16="http://schemas.microsoft.com/office/drawing/2014/main" id="{C84019E1-7075-454C-8E11-214269E46DEC}"/>
                    </a:ext>
                  </a:extLst>
                </p:cNvPr>
                <p:cNvSpPr>
                  <a:spLocks/>
                </p:cNvSpPr>
                <p:nvPr/>
              </p:nvSpPr>
              <p:spPr bwMode="auto">
                <a:xfrm>
                  <a:off x="1268" y="267"/>
                  <a:ext cx="25" cy="9"/>
                </a:xfrm>
                <a:custGeom>
                  <a:avLst/>
                  <a:gdLst>
                    <a:gd name="T0" fmla="*/ 21 w 25"/>
                    <a:gd name="T1" fmla="*/ 0 h 9"/>
                    <a:gd name="T2" fmla="*/ 25 w 25"/>
                    <a:gd name="T3" fmla="*/ 1 h 9"/>
                    <a:gd name="T4" fmla="*/ 21 w 25"/>
                    <a:gd name="T5" fmla="*/ 3 h 9"/>
                    <a:gd name="T6" fmla="*/ 24 w 25"/>
                    <a:gd name="T7" fmla="*/ 5 h 9"/>
                    <a:gd name="T8" fmla="*/ 18 w 25"/>
                    <a:gd name="T9" fmla="*/ 6 h 9"/>
                    <a:gd name="T10" fmla="*/ 20 w 25"/>
                    <a:gd name="T11" fmla="*/ 8 h 9"/>
                    <a:gd name="T12" fmla="*/ 20 w 25"/>
                    <a:gd name="T13" fmla="*/ 8 h 9"/>
                    <a:gd name="T14" fmla="*/ 18 w 25"/>
                    <a:gd name="T15" fmla="*/ 9 h 9"/>
                    <a:gd name="T16" fmla="*/ 15 w 25"/>
                    <a:gd name="T17" fmla="*/ 9 h 9"/>
                    <a:gd name="T18" fmla="*/ 12 w 25"/>
                    <a:gd name="T19" fmla="*/ 9 h 9"/>
                    <a:gd name="T20" fmla="*/ 9 w 25"/>
                    <a:gd name="T21" fmla="*/ 9 h 9"/>
                    <a:gd name="T22" fmla="*/ 6 w 25"/>
                    <a:gd name="T23" fmla="*/ 9 h 9"/>
                    <a:gd name="T24" fmla="*/ 3 w 25"/>
                    <a:gd name="T25" fmla="*/ 8 h 9"/>
                    <a:gd name="T26" fmla="*/ 0 w 25"/>
                    <a:gd name="T27" fmla="*/ 7 h 9"/>
                    <a:gd name="T28" fmla="*/ 5 w 25"/>
                    <a:gd name="T29" fmla="*/ 3 h 9"/>
                    <a:gd name="T30" fmla="*/ 5 w 25"/>
                    <a:gd name="T31" fmla="*/ 3 h 9"/>
                    <a:gd name="T32" fmla="*/ 6 w 25"/>
                    <a:gd name="T33" fmla="*/ 4 h 9"/>
                    <a:gd name="T34" fmla="*/ 7 w 25"/>
                    <a:gd name="T35" fmla="*/ 4 h 9"/>
                    <a:gd name="T36" fmla="*/ 8 w 25"/>
                    <a:gd name="T37" fmla="*/ 5 h 9"/>
                    <a:gd name="T38" fmla="*/ 10 w 25"/>
                    <a:gd name="T39" fmla="*/ 5 h 9"/>
                    <a:gd name="T40" fmla="*/ 11 w 25"/>
                    <a:gd name="T41" fmla="*/ 5 h 9"/>
                    <a:gd name="T42" fmla="*/ 13 w 25"/>
                    <a:gd name="T43" fmla="*/ 6 h 9"/>
                    <a:gd name="T44" fmla="*/ 15 w 25"/>
                    <a:gd name="T45" fmla="*/ 6 h 9"/>
                    <a:gd name="T46" fmla="*/ 14 w 25"/>
                    <a:gd name="T47" fmla="*/ 4 h 9"/>
                    <a:gd name="T48" fmla="*/ 19 w 25"/>
                    <a:gd name="T49" fmla="*/ 4 h 9"/>
                    <a:gd name="T50" fmla="*/ 18 w 25"/>
                    <a:gd name="T51" fmla="*/ 2 h 9"/>
                    <a:gd name="T52" fmla="*/ 22 w 25"/>
                    <a:gd name="T53" fmla="*/ 1 h 9"/>
                    <a:gd name="T54" fmla="*/ 21 w 25"/>
                    <a:gd name="T55" fmla="*/ 0 h 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5" h="9">
                      <a:moveTo>
                        <a:pt x="21" y="0"/>
                      </a:moveTo>
                      <a:lnTo>
                        <a:pt x="25" y="1"/>
                      </a:lnTo>
                      <a:lnTo>
                        <a:pt x="21" y="3"/>
                      </a:lnTo>
                      <a:lnTo>
                        <a:pt x="24" y="5"/>
                      </a:lnTo>
                      <a:lnTo>
                        <a:pt x="18" y="6"/>
                      </a:lnTo>
                      <a:lnTo>
                        <a:pt x="20" y="8"/>
                      </a:lnTo>
                      <a:lnTo>
                        <a:pt x="18" y="9"/>
                      </a:lnTo>
                      <a:lnTo>
                        <a:pt x="15" y="9"/>
                      </a:lnTo>
                      <a:lnTo>
                        <a:pt x="12" y="9"/>
                      </a:lnTo>
                      <a:lnTo>
                        <a:pt x="9" y="9"/>
                      </a:lnTo>
                      <a:lnTo>
                        <a:pt x="6" y="9"/>
                      </a:lnTo>
                      <a:lnTo>
                        <a:pt x="3" y="8"/>
                      </a:lnTo>
                      <a:lnTo>
                        <a:pt x="0" y="7"/>
                      </a:lnTo>
                      <a:lnTo>
                        <a:pt x="5" y="3"/>
                      </a:lnTo>
                      <a:lnTo>
                        <a:pt x="6" y="4"/>
                      </a:lnTo>
                      <a:lnTo>
                        <a:pt x="7" y="4"/>
                      </a:lnTo>
                      <a:lnTo>
                        <a:pt x="8" y="5"/>
                      </a:lnTo>
                      <a:lnTo>
                        <a:pt x="10" y="5"/>
                      </a:lnTo>
                      <a:lnTo>
                        <a:pt x="11" y="5"/>
                      </a:lnTo>
                      <a:lnTo>
                        <a:pt x="13" y="6"/>
                      </a:lnTo>
                      <a:lnTo>
                        <a:pt x="15" y="6"/>
                      </a:lnTo>
                      <a:lnTo>
                        <a:pt x="14" y="4"/>
                      </a:lnTo>
                      <a:lnTo>
                        <a:pt x="19" y="4"/>
                      </a:lnTo>
                      <a:lnTo>
                        <a:pt x="18" y="2"/>
                      </a:lnTo>
                      <a:lnTo>
                        <a:pt x="22" y="1"/>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94" name="Freeform 2145">
                  <a:extLst>
                    <a:ext uri="{FF2B5EF4-FFF2-40B4-BE49-F238E27FC236}">
                      <a16:creationId xmlns:a16="http://schemas.microsoft.com/office/drawing/2014/main" id="{2EF90387-F0DA-4EFE-A4EF-FEADB4770227}"/>
                    </a:ext>
                  </a:extLst>
                </p:cNvPr>
                <p:cNvSpPr>
                  <a:spLocks/>
                </p:cNvSpPr>
                <p:nvPr/>
              </p:nvSpPr>
              <p:spPr bwMode="auto">
                <a:xfrm>
                  <a:off x="1261" y="196"/>
                  <a:ext cx="17" cy="19"/>
                </a:xfrm>
                <a:custGeom>
                  <a:avLst/>
                  <a:gdLst>
                    <a:gd name="T0" fmla="*/ 13 w 17"/>
                    <a:gd name="T1" fmla="*/ 10 h 19"/>
                    <a:gd name="T2" fmla="*/ 17 w 17"/>
                    <a:gd name="T3" fmla="*/ 3 h 19"/>
                    <a:gd name="T4" fmla="*/ 16 w 17"/>
                    <a:gd name="T5" fmla="*/ 3 h 19"/>
                    <a:gd name="T6" fmla="*/ 15 w 17"/>
                    <a:gd name="T7" fmla="*/ 2 h 19"/>
                    <a:gd name="T8" fmla="*/ 13 w 17"/>
                    <a:gd name="T9" fmla="*/ 1 h 19"/>
                    <a:gd name="T10" fmla="*/ 10 w 17"/>
                    <a:gd name="T11" fmla="*/ 0 h 19"/>
                    <a:gd name="T12" fmla="*/ 7 w 17"/>
                    <a:gd name="T13" fmla="*/ 0 h 19"/>
                    <a:gd name="T14" fmla="*/ 5 w 17"/>
                    <a:gd name="T15" fmla="*/ 0 h 19"/>
                    <a:gd name="T16" fmla="*/ 3 w 17"/>
                    <a:gd name="T17" fmla="*/ 1 h 19"/>
                    <a:gd name="T18" fmla="*/ 1 w 17"/>
                    <a:gd name="T19" fmla="*/ 3 h 19"/>
                    <a:gd name="T20" fmla="*/ 0 w 17"/>
                    <a:gd name="T21" fmla="*/ 7 h 19"/>
                    <a:gd name="T22" fmla="*/ 1 w 17"/>
                    <a:gd name="T23" fmla="*/ 10 h 19"/>
                    <a:gd name="T24" fmla="*/ 3 w 17"/>
                    <a:gd name="T25" fmla="*/ 12 h 19"/>
                    <a:gd name="T26" fmla="*/ 5 w 17"/>
                    <a:gd name="T27" fmla="*/ 14 h 19"/>
                    <a:gd name="T28" fmla="*/ 7 w 17"/>
                    <a:gd name="T29" fmla="*/ 16 h 19"/>
                    <a:gd name="T30" fmla="*/ 9 w 17"/>
                    <a:gd name="T31" fmla="*/ 18 h 19"/>
                    <a:gd name="T32" fmla="*/ 11 w 17"/>
                    <a:gd name="T33" fmla="*/ 19 h 19"/>
                    <a:gd name="T34" fmla="*/ 11 w 17"/>
                    <a:gd name="T35" fmla="*/ 19 h 19"/>
                    <a:gd name="T36" fmla="*/ 11 w 17"/>
                    <a:gd name="T37" fmla="*/ 19 h 19"/>
                    <a:gd name="T38" fmla="*/ 10 w 17"/>
                    <a:gd name="T39" fmla="*/ 18 h 19"/>
                    <a:gd name="T40" fmla="*/ 8 w 17"/>
                    <a:gd name="T41" fmla="*/ 16 h 19"/>
                    <a:gd name="T42" fmla="*/ 7 w 17"/>
                    <a:gd name="T43" fmla="*/ 14 h 19"/>
                    <a:gd name="T44" fmla="*/ 5 w 17"/>
                    <a:gd name="T45" fmla="*/ 12 h 19"/>
                    <a:gd name="T46" fmla="*/ 4 w 17"/>
                    <a:gd name="T47" fmla="*/ 10 h 19"/>
                    <a:gd name="T48" fmla="*/ 4 w 17"/>
                    <a:gd name="T49" fmla="*/ 8 h 19"/>
                    <a:gd name="T50" fmla="*/ 5 w 17"/>
                    <a:gd name="T51" fmla="*/ 6 h 19"/>
                    <a:gd name="T52" fmla="*/ 7 w 17"/>
                    <a:gd name="T53" fmla="*/ 5 h 19"/>
                    <a:gd name="T54" fmla="*/ 9 w 17"/>
                    <a:gd name="T55" fmla="*/ 5 h 19"/>
                    <a:gd name="T56" fmla="*/ 10 w 17"/>
                    <a:gd name="T57" fmla="*/ 5 h 19"/>
                    <a:gd name="T58" fmla="*/ 11 w 17"/>
                    <a:gd name="T59" fmla="*/ 6 h 19"/>
                    <a:gd name="T60" fmla="*/ 12 w 17"/>
                    <a:gd name="T61" fmla="*/ 8 h 19"/>
                    <a:gd name="T62" fmla="*/ 13 w 17"/>
                    <a:gd name="T63" fmla="*/ 9 h 19"/>
                    <a:gd name="T64" fmla="*/ 13 w 17"/>
                    <a:gd name="T65" fmla="*/ 10 h 19"/>
                    <a:gd name="T66" fmla="*/ 13 w 17"/>
                    <a:gd name="T67" fmla="*/ 10 h 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7" h="19">
                      <a:moveTo>
                        <a:pt x="13" y="10"/>
                      </a:moveTo>
                      <a:lnTo>
                        <a:pt x="17" y="3"/>
                      </a:lnTo>
                      <a:lnTo>
                        <a:pt x="16" y="3"/>
                      </a:lnTo>
                      <a:lnTo>
                        <a:pt x="15" y="2"/>
                      </a:lnTo>
                      <a:lnTo>
                        <a:pt x="13" y="1"/>
                      </a:lnTo>
                      <a:lnTo>
                        <a:pt x="10" y="0"/>
                      </a:lnTo>
                      <a:lnTo>
                        <a:pt x="7" y="0"/>
                      </a:lnTo>
                      <a:lnTo>
                        <a:pt x="5" y="0"/>
                      </a:lnTo>
                      <a:lnTo>
                        <a:pt x="3" y="1"/>
                      </a:lnTo>
                      <a:lnTo>
                        <a:pt x="1" y="3"/>
                      </a:lnTo>
                      <a:lnTo>
                        <a:pt x="0" y="7"/>
                      </a:lnTo>
                      <a:lnTo>
                        <a:pt x="1" y="10"/>
                      </a:lnTo>
                      <a:lnTo>
                        <a:pt x="3" y="12"/>
                      </a:lnTo>
                      <a:lnTo>
                        <a:pt x="5" y="14"/>
                      </a:lnTo>
                      <a:lnTo>
                        <a:pt x="7" y="16"/>
                      </a:lnTo>
                      <a:lnTo>
                        <a:pt x="9" y="18"/>
                      </a:lnTo>
                      <a:lnTo>
                        <a:pt x="11" y="19"/>
                      </a:lnTo>
                      <a:lnTo>
                        <a:pt x="10" y="18"/>
                      </a:lnTo>
                      <a:lnTo>
                        <a:pt x="8" y="16"/>
                      </a:lnTo>
                      <a:lnTo>
                        <a:pt x="7" y="14"/>
                      </a:lnTo>
                      <a:lnTo>
                        <a:pt x="5" y="12"/>
                      </a:lnTo>
                      <a:lnTo>
                        <a:pt x="4" y="10"/>
                      </a:lnTo>
                      <a:lnTo>
                        <a:pt x="4" y="8"/>
                      </a:lnTo>
                      <a:lnTo>
                        <a:pt x="5" y="6"/>
                      </a:lnTo>
                      <a:lnTo>
                        <a:pt x="7" y="5"/>
                      </a:lnTo>
                      <a:lnTo>
                        <a:pt x="9" y="5"/>
                      </a:lnTo>
                      <a:lnTo>
                        <a:pt x="10" y="5"/>
                      </a:lnTo>
                      <a:lnTo>
                        <a:pt x="11" y="6"/>
                      </a:lnTo>
                      <a:lnTo>
                        <a:pt x="12" y="8"/>
                      </a:lnTo>
                      <a:lnTo>
                        <a:pt x="13" y="9"/>
                      </a:lnTo>
                      <a:lnTo>
                        <a:pt x="13"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95" name="Freeform 2146">
                  <a:extLst>
                    <a:ext uri="{FF2B5EF4-FFF2-40B4-BE49-F238E27FC236}">
                      <a16:creationId xmlns:a16="http://schemas.microsoft.com/office/drawing/2014/main" id="{A12739B2-1332-4176-84DC-A932AEB7B21B}"/>
                    </a:ext>
                  </a:extLst>
                </p:cNvPr>
                <p:cNvSpPr>
                  <a:spLocks/>
                </p:cNvSpPr>
                <p:nvPr/>
              </p:nvSpPr>
              <p:spPr bwMode="auto">
                <a:xfrm>
                  <a:off x="1274" y="229"/>
                  <a:ext cx="32" cy="18"/>
                </a:xfrm>
                <a:custGeom>
                  <a:avLst/>
                  <a:gdLst>
                    <a:gd name="T0" fmla="*/ 0 w 32"/>
                    <a:gd name="T1" fmla="*/ 2 h 18"/>
                    <a:gd name="T2" fmla="*/ 0 w 32"/>
                    <a:gd name="T3" fmla="*/ 2 h 18"/>
                    <a:gd name="T4" fmla="*/ 1 w 32"/>
                    <a:gd name="T5" fmla="*/ 4 h 18"/>
                    <a:gd name="T6" fmla="*/ 3 w 32"/>
                    <a:gd name="T7" fmla="*/ 7 h 18"/>
                    <a:gd name="T8" fmla="*/ 5 w 32"/>
                    <a:gd name="T9" fmla="*/ 10 h 18"/>
                    <a:gd name="T10" fmla="*/ 8 w 32"/>
                    <a:gd name="T11" fmla="*/ 13 h 18"/>
                    <a:gd name="T12" fmla="*/ 12 w 32"/>
                    <a:gd name="T13" fmla="*/ 16 h 18"/>
                    <a:gd name="T14" fmla="*/ 16 w 32"/>
                    <a:gd name="T15" fmla="*/ 18 h 18"/>
                    <a:gd name="T16" fmla="*/ 20 w 32"/>
                    <a:gd name="T17" fmla="*/ 18 h 18"/>
                    <a:gd name="T18" fmla="*/ 24 w 32"/>
                    <a:gd name="T19" fmla="*/ 17 h 18"/>
                    <a:gd name="T20" fmla="*/ 27 w 32"/>
                    <a:gd name="T21" fmla="*/ 16 h 18"/>
                    <a:gd name="T22" fmla="*/ 29 w 32"/>
                    <a:gd name="T23" fmla="*/ 15 h 18"/>
                    <a:gd name="T24" fmla="*/ 31 w 32"/>
                    <a:gd name="T25" fmla="*/ 14 h 18"/>
                    <a:gd name="T26" fmla="*/ 32 w 32"/>
                    <a:gd name="T27" fmla="*/ 13 h 18"/>
                    <a:gd name="T28" fmla="*/ 32 w 32"/>
                    <a:gd name="T29" fmla="*/ 12 h 18"/>
                    <a:gd name="T30" fmla="*/ 32 w 32"/>
                    <a:gd name="T31" fmla="*/ 11 h 18"/>
                    <a:gd name="T32" fmla="*/ 32 w 32"/>
                    <a:gd name="T33" fmla="*/ 11 h 18"/>
                    <a:gd name="T34" fmla="*/ 32 w 32"/>
                    <a:gd name="T35" fmla="*/ 11 h 18"/>
                    <a:gd name="T36" fmla="*/ 31 w 32"/>
                    <a:gd name="T37" fmla="*/ 11 h 18"/>
                    <a:gd name="T38" fmla="*/ 30 w 32"/>
                    <a:gd name="T39" fmla="*/ 12 h 18"/>
                    <a:gd name="T40" fmla="*/ 29 w 32"/>
                    <a:gd name="T41" fmla="*/ 12 h 18"/>
                    <a:gd name="T42" fmla="*/ 28 w 32"/>
                    <a:gd name="T43" fmla="*/ 13 h 18"/>
                    <a:gd name="T44" fmla="*/ 26 w 32"/>
                    <a:gd name="T45" fmla="*/ 13 h 18"/>
                    <a:gd name="T46" fmla="*/ 25 w 32"/>
                    <a:gd name="T47" fmla="*/ 13 h 18"/>
                    <a:gd name="T48" fmla="*/ 23 w 32"/>
                    <a:gd name="T49" fmla="*/ 13 h 18"/>
                    <a:gd name="T50" fmla="*/ 21 w 32"/>
                    <a:gd name="T51" fmla="*/ 13 h 18"/>
                    <a:gd name="T52" fmla="*/ 19 w 32"/>
                    <a:gd name="T53" fmla="*/ 13 h 18"/>
                    <a:gd name="T54" fmla="*/ 16 w 32"/>
                    <a:gd name="T55" fmla="*/ 12 h 18"/>
                    <a:gd name="T56" fmla="*/ 14 w 32"/>
                    <a:gd name="T57" fmla="*/ 11 h 18"/>
                    <a:gd name="T58" fmla="*/ 12 w 32"/>
                    <a:gd name="T59" fmla="*/ 9 h 18"/>
                    <a:gd name="T60" fmla="*/ 11 w 32"/>
                    <a:gd name="T61" fmla="*/ 7 h 18"/>
                    <a:gd name="T62" fmla="*/ 9 w 32"/>
                    <a:gd name="T63" fmla="*/ 4 h 18"/>
                    <a:gd name="T64" fmla="*/ 7 w 32"/>
                    <a:gd name="T65" fmla="*/ 0 h 18"/>
                    <a:gd name="T66" fmla="*/ 0 w 32"/>
                    <a:gd name="T67" fmla="*/ 2 h 1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2" h="18">
                      <a:moveTo>
                        <a:pt x="0" y="2"/>
                      </a:moveTo>
                      <a:lnTo>
                        <a:pt x="0" y="2"/>
                      </a:lnTo>
                      <a:lnTo>
                        <a:pt x="1" y="4"/>
                      </a:lnTo>
                      <a:lnTo>
                        <a:pt x="3" y="7"/>
                      </a:lnTo>
                      <a:lnTo>
                        <a:pt x="5" y="10"/>
                      </a:lnTo>
                      <a:lnTo>
                        <a:pt x="8" y="13"/>
                      </a:lnTo>
                      <a:lnTo>
                        <a:pt x="12" y="16"/>
                      </a:lnTo>
                      <a:lnTo>
                        <a:pt x="16" y="18"/>
                      </a:lnTo>
                      <a:lnTo>
                        <a:pt x="20" y="18"/>
                      </a:lnTo>
                      <a:lnTo>
                        <a:pt x="24" y="17"/>
                      </a:lnTo>
                      <a:lnTo>
                        <a:pt x="27" y="16"/>
                      </a:lnTo>
                      <a:lnTo>
                        <a:pt x="29" y="15"/>
                      </a:lnTo>
                      <a:lnTo>
                        <a:pt x="31" y="14"/>
                      </a:lnTo>
                      <a:lnTo>
                        <a:pt x="32" y="13"/>
                      </a:lnTo>
                      <a:lnTo>
                        <a:pt x="32" y="12"/>
                      </a:lnTo>
                      <a:lnTo>
                        <a:pt x="32" y="11"/>
                      </a:lnTo>
                      <a:lnTo>
                        <a:pt x="31" y="11"/>
                      </a:lnTo>
                      <a:lnTo>
                        <a:pt x="30" y="12"/>
                      </a:lnTo>
                      <a:lnTo>
                        <a:pt x="29" y="12"/>
                      </a:lnTo>
                      <a:lnTo>
                        <a:pt x="28" y="13"/>
                      </a:lnTo>
                      <a:lnTo>
                        <a:pt x="26" y="13"/>
                      </a:lnTo>
                      <a:lnTo>
                        <a:pt x="25" y="13"/>
                      </a:lnTo>
                      <a:lnTo>
                        <a:pt x="23" y="13"/>
                      </a:lnTo>
                      <a:lnTo>
                        <a:pt x="21" y="13"/>
                      </a:lnTo>
                      <a:lnTo>
                        <a:pt x="19" y="13"/>
                      </a:lnTo>
                      <a:lnTo>
                        <a:pt x="16" y="12"/>
                      </a:lnTo>
                      <a:lnTo>
                        <a:pt x="14" y="11"/>
                      </a:lnTo>
                      <a:lnTo>
                        <a:pt x="12" y="9"/>
                      </a:lnTo>
                      <a:lnTo>
                        <a:pt x="11" y="7"/>
                      </a:lnTo>
                      <a:lnTo>
                        <a:pt x="9" y="4"/>
                      </a:lnTo>
                      <a:lnTo>
                        <a:pt x="7"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96" name="Freeform 2147">
                  <a:extLst>
                    <a:ext uri="{FF2B5EF4-FFF2-40B4-BE49-F238E27FC236}">
                      <a16:creationId xmlns:a16="http://schemas.microsoft.com/office/drawing/2014/main" id="{4E54569B-D789-4A1B-9598-88E2AF319312}"/>
                    </a:ext>
                  </a:extLst>
                </p:cNvPr>
                <p:cNvSpPr>
                  <a:spLocks/>
                </p:cNvSpPr>
                <p:nvPr/>
              </p:nvSpPr>
              <p:spPr bwMode="auto">
                <a:xfrm>
                  <a:off x="1303" y="232"/>
                  <a:ext cx="14" cy="10"/>
                </a:xfrm>
                <a:custGeom>
                  <a:avLst/>
                  <a:gdLst>
                    <a:gd name="T0" fmla="*/ 14 w 14"/>
                    <a:gd name="T1" fmla="*/ 2 h 10"/>
                    <a:gd name="T2" fmla="*/ 14 w 14"/>
                    <a:gd name="T3" fmla="*/ 2 h 10"/>
                    <a:gd name="T4" fmla="*/ 13 w 14"/>
                    <a:gd name="T5" fmla="*/ 4 h 10"/>
                    <a:gd name="T6" fmla="*/ 12 w 14"/>
                    <a:gd name="T7" fmla="*/ 6 h 10"/>
                    <a:gd name="T8" fmla="*/ 11 w 14"/>
                    <a:gd name="T9" fmla="*/ 8 h 10"/>
                    <a:gd name="T10" fmla="*/ 9 w 14"/>
                    <a:gd name="T11" fmla="*/ 9 h 10"/>
                    <a:gd name="T12" fmla="*/ 6 w 14"/>
                    <a:gd name="T13" fmla="*/ 10 h 10"/>
                    <a:gd name="T14" fmla="*/ 3 w 14"/>
                    <a:gd name="T15" fmla="*/ 9 h 10"/>
                    <a:gd name="T16" fmla="*/ 0 w 14"/>
                    <a:gd name="T17" fmla="*/ 7 h 10"/>
                    <a:gd name="T18" fmla="*/ 0 w 14"/>
                    <a:gd name="T19" fmla="*/ 7 h 10"/>
                    <a:gd name="T20" fmla="*/ 1 w 14"/>
                    <a:gd name="T21" fmla="*/ 7 h 10"/>
                    <a:gd name="T22" fmla="*/ 2 w 14"/>
                    <a:gd name="T23" fmla="*/ 7 h 10"/>
                    <a:gd name="T24" fmla="*/ 4 w 14"/>
                    <a:gd name="T25" fmla="*/ 7 h 10"/>
                    <a:gd name="T26" fmla="*/ 5 w 14"/>
                    <a:gd name="T27" fmla="*/ 7 h 10"/>
                    <a:gd name="T28" fmla="*/ 7 w 14"/>
                    <a:gd name="T29" fmla="*/ 6 h 10"/>
                    <a:gd name="T30" fmla="*/ 8 w 14"/>
                    <a:gd name="T31" fmla="*/ 4 h 10"/>
                    <a:gd name="T32" fmla="*/ 8 w 14"/>
                    <a:gd name="T33" fmla="*/ 0 h 10"/>
                    <a:gd name="T34" fmla="*/ 14 w 14"/>
                    <a:gd name="T35" fmla="*/ 2 h 1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4" h="10">
                      <a:moveTo>
                        <a:pt x="14" y="2"/>
                      </a:moveTo>
                      <a:lnTo>
                        <a:pt x="14" y="2"/>
                      </a:lnTo>
                      <a:lnTo>
                        <a:pt x="13" y="4"/>
                      </a:lnTo>
                      <a:lnTo>
                        <a:pt x="12" y="6"/>
                      </a:lnTo>
                      <a:lnTo>
                        <a:pt x="11" y="8"/>
                      </a:lnTo>
                      <a:lnTo>
                        <a:pt x="9" y="9"/>
                      </a:lnTo>
                      <a:lnTo>
                        <a:pt x="6" y="10"/>
                      </a:lnTo>
                      <a:lnTo>
                        <a:pt x="3" y="9"/>
                      </a:lnTo>
                      <a:lnTo>
                        <a:pt x="0" y="7"/>
                      </a:lnTo>
                      <a:lnTo>
                        <a:pt x="1" y="7"/>
                      </a:lnTo>
                      <a:lnTo>
                        <a:pt x="2" y="7"/>
                      </a:lnTo>
                      <a:lnTo>
                        <a:pt x="4" y="7"/>
                      </a:lnTo>
                      <a:lnTo>
                        <a:pt x="5" y="7"/>
                      </a:lnTo>
                      <a:lnTo>
                        <a:pt x="7" y="6"/>
                      </a:lnTo>
                      <a:lnTo>
                        <a:pt x="8" y="4"/>
                      </a:lnTo>
                      <a:lnTo>
                        <a:pt x="8" y="0"/>
                      </a:lnTo>
                      <a:lnTo>
                        <a:pt x="14"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97" name="Freeform 2148">
                  <a:extLst>
                    <a:ext uri="{FF2B5EF4-FFF2-40B4-BE49-F238E27FC236}">
                      <a16:creationId xmlns:a16="http://schemas.microsoft.com/office/drawing/2014/main" id="{09735F06-7B98-41D7-8166-4A196A2E70F8}"/>
                    </a:ext>
                  </a:extLst>
                </p:cNvPr>
                <p:cNvSpPr>
                  <a:spLocks/>
                </p:cNvSpPr>
                <p:nvPr/>
              </p:nvSpPr>
              <p:spPr bwMode="auto">
                <a:xfrm>
                  <a:off x="1315" y="223"/>
                  <a:ext cx="7" cy="10"/>
                </a:xfrm>
                <a:custGeom>
                  <a:avLst/>
                  <a:gdLst>
                    <a:gd name="T0" fmla="*/ 1 w 7"/>
                    <a:gd name="T1" fmla="*/ 10 h 10"/>
                    <a:gd name="T2" fmla="*/ 1 w 7"/>
                    <a:gd name="T3" fmla="*/ 10 h 10"/>
                    <a:gd name="T4" fmla="*/ 2 w 7"/>
                    <a:gd name="T5" fmla="*/ 10 h 10"/>
                    <a:gd name="T6" fmla="*/ 3 w 7"/>
                    <a:gd name="T7" fmla="*/ 10 h 10"/>
                    <a:gd name="T8" fmla="*/ 4 w 7"/>
                    <a:gd name="T9" fmla="*/ 10 h 10"/>
                    <a:gd name="T10" fmla="*/ 5 w 7"/>
                    <a:gd name="T11" fmla="*/ 9 h 10"/>
                    <a:gd name="T12" fmla="*/ 6 w 7"/>
                    <a:gd name="T13" fmla="*/ 8 h 10"/>
                    <a:gd name="T14" fmla="*/ 6 w 7"/>
                    <a:gd name="T15" fmla="*/ 7 h 10"/>
                    <a:gd name="T16" fmla="*/ 7 w 7"/>
                    <a:gd name="T17" fmla="*/ 5 h 10"/>
                    <a:gd name="T18" fmla="*/ 7 w 7"/>
                    <a:gd name="T19" fmla="*/ 5 h 10"/>
                    <a:gd name="T20" fmla="*/ 7 w 7"/>
                    <a:gd name="T21" fmla="*/ 5 h 10"/>
                    <a:gd name="T22" fmla="*/ 6 w 7"/>
                    <a:gd name="T23" fmla="*/ 4 h 10"/>
                    <a:gd name="T24" fmla="*/ 6 w 7"/>
                    <a:gd name="T25" fmla="*/ 4 h 10"/>
                    <a:gd name="T26" fmla="*/ 6 w 7"/>
                    <a:gd name="T27" fmla="*/ 2 h 10"/>
                    <a:gd name="T28" fmla="*/ 5 w 7"/>
                    <a:gd name="T29" fmla="*/ 1 h 10"/>
                    <a:gd name="T30" fmla="*/ 4 w 7"/>
                    <a:gd name="T31" fmla="*/ 1 h 10"/>
                    <a:gd name="T32" fmla="*/ 3 w 7"/>
                    <a:gd name="T33" fmla="*/ 0 h 10"/>
                    <a:gd name="T34" fmla="*/ 2 w 7"/>
                    <a:gd name="T35" fmla="*/ 0 h 10"/>
                    <a:gd name="T36" fmla="*/ 1 w 7"/>
                    <a:gd name="T37" fmla="*/ 0 h 10"/>
                    <a:gd name="T38" fmla="*/ 0 w 7"/>
                    <a:gd name="T39" fmla="*/ 1 h 10"/>
                    <a:gd name="T40" fmla="*/ 0 w 7"/>
                    <a:gd name="T41" fmla="*/ 1 h 10"/>
                    <a:gd name="T42" fmla="*/ 0 w 7"/>
                    <a:gd name="T43" fmla="*/ 4 h 10"/>
                    <a:gd name="T44" fmla="*/ 0 w 7"/>
                    <a:gd name="T45" fmla="*/ 4 h 10"/>
                    <a:gd name="T46" fmla="*/ 1 w 7"/>
                    <a:gd name="T47" fmla="*/ 5 h 10"/>
                    <a:gd name="T48" fmla="*/ 2 w 7"/>
                    <a:gd name="T49" fmla="*/ 5 h 10"/>
                    <a:gd name="T50" fmla="*/ 2 w 7"/>
                    <a:gd name="T51" fmla="*/ 5 h 10"/>
                    <a:gd name="T52" fmla="*/ 3 w 7"/>
                    <a:gd name="T53" fmla="*/ 6 h 10"/>
                    <a:gd name="T54" fmla="*/ 3 w 7"/>
                    <a:gd name="T55" fmla="*/ 7 h 10"/>
                    <a:gd name="T56" fmla="*/ 2 w 7"/>
                    <a:gd name="T57" fmla="*/ 8 h 10"/>
                    <a:gd name="T58" fmla="*/ 1 w 7"/>
                    <a:gd name="T59" fmla="*/ 10 h 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7" h="10">
                      <a:moveTo>
                        <a:pt x="1" y="10"/>
                      </a:moveTo>
                      <a:lnTo>
                        <a:pt x="1" y="10"/>
                      </a:lnTo>
                      <a:lnTo>
                        <a:pt x="2" y="10"/>
                      </a:lnTo>
                      <a:lnTo>
                        <a:pt x="3" y="10"/>
                      </a:lnTo>
                      <a:lnTo>
                        <a:pt x="4" y="10"/>
                      </a:lnTo>
                      <a:lnTo>
                        <a:pt x="5" y="9"/>
                      </a:lnTo>
                      <a:lnTo>
                        <a:pt x="6" y="8"/>
                      </a:lnTo>
                      <a:lnTo>
                        <a:pt x="6" y="7"/>
                      </a:lnTo>
                      <a:lnTo>
                        <a:pt x="7" y="5"/>
                      </a:lnTo>
                      <a:lnTo>
                        <a:pt x="6" y="4"/>
                      </a:lnTo>
                      <a:lnTo>
                        <a:pt x="6" y="2"/>
                      </a:lnTo>
                      <a:lnTo>
                        <a:pt x="5" y="1"/>
                      </a:lnTo>
                      <a:lnTo>
                        <a:pt x="4" y="1"/>
                      </a:lnTo>
                      <a:lnTo>
                        <a:pt x="3" y="0"/>
                      </a:lnTo>
                      <a:lnTo>
                        <a:pt x="2" y="0"/>
                      </a:lnTo>
                      <a:lnTo>
                        <a:pt x="1" y="0"/>
                      </a:lnTo>
                      <a:lnTo>
                        <a:pt x="0" y="1"/>
                      </a:lnTo>
                      <a:lnTo>
                        <a:pt x="0" y="4"/>
                      </a:lnTo>
                      <a:lnTo>
                        <a:pt x="1" y="5"/>
                      </a:lnTo>
                      <a:lnTo>
                        <a:pt x="2" y="5"/>
                      </a:lnTo>
                      <a:lnTo>
                        <a:pt x="3" y="6"/>
                      </a:lnTo>
                      <a:lnTo>
                        <a:pt x="3" y="7"/>
                      </a:lnTo>
                      <a:lnTo>
                        <a:pt x="2" y="8"/>
                      </a:lnTo>
                      <a:lnTo>
                        <a:pt x="1"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98" name="Freeform 2149">
                  <a:extLst>
                    <a:ext uri="{FF2B5EF4-FFF2-40B4-BE49-F238E27FC236}">
                      <a16:creationId xmlns:a16="http://schemas.microsoft.com/office/drawing/2014/main" id="{88A2FA27-8C33-4C1B-92BF-DAD222866050}"/>
                    </a:ext>
                  </a:extLst>
                </p:cNvPr>
                <p:cNvSpPr>
                  <a:spLocks/>
                </p:cNvSpPr>
                <p:nvPr/>
              </p:nvSpPr>
              <p:spPr bwMode="auto">
                <a:xfrm>
                  <a:off x="1313" y="237"/>
                  <a:ext cx="4" cy="34"/>
                </a:xfrm>
                <a:custGeom>
                  <a:avLst/>
                  <a:gdLst>
                    <a:gd name="T0" fmla="*/ 2 w 4"/>
                    <a:gd name="T1" fmla="*/ 0 h 34"/>
                    <a:gd name="T2" fmla="*/ 2 w 4"/>
                    <a:gd name="T3" fmla="*/ 1 h 34"/>
                    <a:gd name="T4" fmla="*/ 3 w 4"/>
                    <a:gd name="T5" fmla="*/ 3 h 34"/>
                    <a:gd name="T6" fmla="*/ 3 w 4"/>
                    <a:gd name="T7" fmla="*/ 7 h 34"/>
                    <a:gd name="T8" fmla="*/ 4 w 4"/>
                    <a:gd name="T9" fmla="*/ 13 h 34"/>
                    <a:gd name="T10" fmla="*/ 4 w 4"/>
                    <a:gd name="T11" fmla="*/ 17 h 34"/>
                    <a:gd name="T12" fmla="*/ 3 w 4"/>
                    <a:gd name="T13" fmla="*/ 22 h 34"/>
                    <a:gd name="T14" fmla="*/ 2 w 4"/>
                    <a:gd name="T15" fmla="*/ 27 h 34"/>
                    <a:gd name="T16" fmla="*/ 1 w 4"/>
                    <a:gd name="T17" fmla="*/ 34 h 34"/>
                    <a:gd name="T18" fmla="*/ 2 w 4"/>
                    <a:gd name="T19" fmla="*/ 32 h 34"/>
                    <a:gd name="T20" fmla="*/ 2 w 4"/>
                    <a:gd name="T21" fmla="*/ 27 h 34"/>
                    <a:gd name="T22" fmla="*/ 2 w 4"/>
                    <a:gd name="T23" fmla="*/ 21 h 34"/>
                    <a:gd name="T24" fmla="*/ 2 w 4"/>
                    <a:gd name="T25" fmla="*/ 14 h 34"/>
                    <a:gd name="T26" fmla="*/ 2 w 4"/>
                    <a:gd name="T27" fmla="*/ 10 h 34"/>
                    <a:gd name="T28" fmla="*/ 2 w 4"/>
                    <a:gd name="T29" fmla="*/ 7 h 34"/>
                    <a:gd name="T30" fmla="*/ 1 w 4"/>
                    <a:gd name="T31" fmla="*/ 4 h 34"/>
                    <a:gd name="T32" fmla="*/ 0 w 4"/>
                    <a:gd name="T33" fmla="*/ 2 h 34"/>
                    <a:gd name="T34" fmla="*/ 2 w 4"/>
                    <a:gd name="T35" fmla="*/ 0 h 3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 h="34">
                      <a:moveTo>
                        <a:pt x="2" y="0"/>
                      </a:moveTo>
                      <a:lnTo>
                        <a:pt x="2" y="1"/>
                      </a:lnTo>
                      <a:lnTo>
                        <a:pt x="3" y="3"/>
                      </a:lnTo>
                      <a:lnTo>
                        <a:pt x="3" y="7"/>
                      </a:lnTo>
                      <a:lnTo>
                        <a:pt x="4" y="13"/>
                      </a:lnTo>
                      <a:lnTo>
                        <a:pt x="4" y="17"/>
                      </a:lnTo>
                      <a:lnTo>
                        <a:pt x="3" y="22"/>
                      </a:lnTo>
                      <a:lnTo>
                        <a:pt x="2" y="27"/>
                      </a:lnTo>
                      <a:lnTo>
                        <a:pt x="1" y="34"/>
                      </a:lnTo>
                      <a:lnTo>
                        <a:pt x="2" y="32"/>
                      </a:lnTo>
                      <a:lnTo>
                        <a:pt x="2" y="27"/>
                      </a:lnTo>
                      <a:lnTo>
                        <a:pt x="2" y="21"/>
                      </a:lnTo>
                      <a:lnTo>
                        <a:pt x="2" y="14"/>
                      </a:lnTo>
                      <a:lnTo>
                        <a:pt x="2" y="10"/>
                      </a:lnTo>
                      <a:lnTo>
                        <a:pt x="2" y="7"/>
                      </a:lnTo>
                      <a:lnTo>
                        <a:pt x="1"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99" name="Freeform 2150">
                  <a:extLst>
                    <a:ext uri="{FF2B5EF4-FFF2-40B4-BE49-F238E27FC236}">
                      <a16:creationId xmlns:a16="http://schemas.microsoft.com/office/drawing/2014/main" id="{592152FE-B43C-49CB-BD0F-0DF000CA823C}"/>
                    </a:ext>
                  </a:extLst>
                </p:cNvPr>
                <p:cNvSpPr>
                  <a:spLocks/>
                </p:cNvSpPr>
                <p:nvPr/>
              </p:nvSpPr>
              <p:spPr bwMode="auto">
                <a:xfrm>
                  <a:off x="1302" y="244"/>
                  <a:ext cx="9" cy="25"/>
                </a:xfrm>
                <a:custGeom>
                  <a:avLst/>
                  <a:gdLst>
                    <a:gd name="T0" fmla="*/ 9 w 9"/>
                    <a:gd name="T1" fmla="*/ 0 h 25"/>
                    <a:gd name="T2" fmla="*/ 9 w 9"/>
                    <a:gd name="T3" fmla="*/ 1 h 25"/>
                    <a:gd name="T4" fmla="*/ 8 w 9"/>
                    <a:gd name="T5" fmla="*/ 3 h 25"/>
                    <a:gd name="T6" fmla="*/ 8 w 9"/>
                    <a:gd name="T7" fmla="*/ 6 h 25"/>
                    <a:gd name="T8" fmla="*/ 7 w 9"/>
                    <a:gd name="T9" fmla="*/ 10 h 25"/>
                    <a:gd name="T10" fmla="*/ 6 w 9"/>
                    <a:gd name="T11" fmla="*/ 14 h 25"/>
                    <a:gd name="T12" fmla="*/ 5 w 9"/>
                    <a:gd name="T13" fmla="*/ 18 h 25"/>
                    <a:gd name="T14" fmla="*/ 3 w 9"/>
                    <a:gd name="T15" fmla="*/ 22 h 25"/>
                    <a:gd name="T16" fmla="*/ 0 w 9"/>
                    <a:gd name="T17" fmla="*/ 25 h 25"/>
                    <a:gd name="T18" fmla="*/ 1 w 9"/>
                    <a:gd name="T19" fmla="*/ 24 h 25"/>
                    <a:gd name="T20" fmla="*/ 2 w 9"/>
                    <a:gd name="T21" fmla="*/ 24 h 25"/>
                    <a:gd name="T22" fmla="*/ 3 w 9"/>
                    <a:gd name="T23" fmla="*/ 22 h 25"/>
                    <a:gd name="T24" fmla="*/ 5 w 9"/>
                    <a:gd name="T25" fmla="*/ 20 h 25"/>
                    <a:gd name="T26" fmla="*/ 7 w 9"/>
                    <a:gd name="T27" fmla="*/ 17 h 25"/>
                    <a:gd name="T28" fmla="*/ 8 w 9"/>
                    <a:gd name="T29" fmla="*/ 12 h 25"/>
                    <a:gd name="T30" fmla="*/ 9 w 9"/>
                    <a:gd name="T31" fmla="*/ 7 h 25"/>
                    <a:gd name="T32" fmla="*/ 9 w 9"/>
                    <a:gd name="T33" fmla="*/ 0 h 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9" h="25">
                      <a:moveTo>
                        <a:pt x="9" y="0"/>
                      </a:moveTo>
                      <a:lnTo>
                        <a:pt x="9" y="1"/>
                      </a:lnTo>
                      <a:lnTo>
                        <a:pt x="8" y="3"/>
                      </a:lnTo>
                      <a:lnTo>
                        <a:pt x="8" y="6"/>
                      </a:lnTo>
                      <a:lnTo>
                        <a:pt x="7" y="10"/>
                      </a:lnTo>
                      <a:lnTo>
                        <a:pt x="6" y="14"/>
                      </a:lnTo>
                      <a:lnTo>
                        <a:pt x="5" y="18"/>
                      </a:lnTo>
                      <a:lnTo>
                        <a:pt x="3" y="22"/>
                      </a:lnTo>
                      <a:lnTo>
                        <a:pt x="0" y="25"/>
                      </a:lnTo>
                      <a:lnTo>
                        <a:pt x="1" y="24"/>
                      </a:lnTo>
                      <a:lnTo>
                        <a:pt x="2" y="24"/>
                      </a:lnTo>
                      <a:lnTo>
                        <a:pt x="3" y="22"/>
                      </a:lnTo>
                      <a:lnTo>
                        <a:pt x="5" y="20"/>
                      </a:lnTo>
                      <a:lnTo>
                        <a:pt x="7" y="17"/>
                      </a:lnTo>
                      <a:lnTo>
                        <a:pt x="8" y="12"/>
                      </a:lnTo>
                      <a:lnTo>
                        <a:pt x="9" y="7"/>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00" name="Freeform 2151">
                  <a:extLst>
                    <a:ext uri="{FF2B5EF4-FFF2-40B4-BE49-F238E27FC236}">
                      <a16:creationId xmlns:a16="http://schemas.microsoft.com/office/drawing/2014/main" id="{58879D3A-4BF2-46FC-8891-5FC06876AC5C}"/>
                    </a:ext>
                  </a:extLst>
                </p:cNvPr>
                <p:cNvSpPr>
                  <a:spLocks/>
                </p:cNvSpPr>
                <p:nvPr/>
              </p:nvSpPr>
              <p:spPr bwMode="auto">
                <a:xfrm>
                  <a:off x="1295" y="247"/>
                  <a:ext cx="11" cy="12"/>
                </a:xfrm>
                <a:custGeom>
                  <a:avLst/>
                  <a:gdLst>
                    <a:gd name="T0" fmla="*/ 11 w 11"/>
                    <a:gd name="T1" fmla="*/ 0 h 12"/>
                    <a:gd name="T2" fmla="*/ 11 w 11"/>
                    <a:gd name="T3" fmla="*/ 1 h 12"/>
                    <a:gd name="T4" fmla="*/ 11 w 11"/>
                    <a:gd name="T5" fmla="*/ 2 h 12"/>
                    <a:gd name="T6" fmla="*/ 10 w 11"/>
                    <a:gd name="T7" fmla="*/ 3 h 12"/>
                    <a:gd name="T8" fmla="*/ 9 w 11"/>
                    <a:gd name="T9" fmla="*/ 5 h 12"/>
                    <a:gd name="T10" fmla="*/ 8 w 11"/>
                    <a:gd name="T11" fmla="*/ 6 h 12"/>
                    <a:gd name="T12" fmla="*/ 6 w 11"/>
                    <a:gd name="T13" fmla="*/ 8 h 12"/>
                    <a:gd name="T14" fmla="*/ 3 w 11"/>
                    <a:gd name="T15" fmla="*/ 10 h 12"/>
                    <a:gd name="T16" fmla="*/ 0 w 11"/>
                    <a:gd name="T17" fmla="*/ 12 h 12"/>
                    <a:gd name="T18" fmla="*/ 0 w 11"/>
                    <a:gd name="T19" fmla="*/ 12 h 12"/>
                    <a:gd name="T20" fmla="*/ 1 w 11"/>
                    <a:gd name="T21" fmla="*/ 12 h 12"/>
                    <a:gd name="T22" fmla="*/ 2 w 11"/>
                    <a:gd name="T23" fmla="*/ 12 h 12"/>
                    <a:gd name="T24" fmla="*/ 4 w 11"/>
                    <a:gd name="T25" fmla="*/ 11 h 12"/>
                    <a:gd name="T26" fmla="*/ 6 w 11"/>
                    <a:gd name="T27" fmla="*/ 10 h 12"/>
                    <a:gd name="T28" fmla="*/ 8 w 11"/>
                    <a:gd name="T29" fmla="*/ 8 h 12"/>
                    <a:gd name="T30" fmla="*/ 10 w 11"/>
                    <a:gd name="T31" fmla="*/ 4 h 12"/>
                    <a:gd name="T32" fmla="*/ 11 w 11"/>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 h="12">
                      <a:moveTo>
                        <a:pt x="11" y="0"/>
                      </a:moveTo>
                      <a:lnTo>
                        <a:pt x="11" y="1"/>
                      </a:lnTo>
                      <a:lnTo>
                        <a:pt x="11" y="2"/>
                      </a:lnTo>
                      <a:lnTo>
                        <a:pt x="10" y="3"/>
                      </a:lnTo>
                      <a:lnTo>
                        <a:pt x="9" y="5"/>
                      </a:lnTo>
                      <a:lnTo>
                        <a:pt x="8" y="6"/>
                      </a:lnTo>
                      <a:lnTo>
                        <a:pt x="6" y="8"/>
                      </a:lnTo>
                      <a:lnTo>
                        <a:pt x="3" y="10"/>
                      </a:lnTo>
                      <a:lnTo>
                        <a:pt x="0" y="12"/>
                      </a:lnTo>
                      <a:lnTo>
                        <a:pt x="1" y="12"/>
                      </a:lnTo>
                      <a:lnTo>
                        <a:pt x="2" y="12"/>
                      </a:lnTo>
                      <a:lnTo>
                        <a:pt x="4" y="11"/>
                      </a:lnTo>
                      <a:lnTo>
                        <a:pt x="6" y="10"/>
                      </a:lnTo>
                      <a:lnTo>
                        <a:pt x="8" y="8"/>
                      </a:lnTo>
                      <a:lnTo>
                        <a:pt x="10" y="4"/>
                      </a:ln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01" name="Freeform 2152">
                  <a:extLst>
                    <a:ext uri="{FF2B5EF4-FFF2-40B4-BE49-F238E27FC236}">
                      <a16:creationId xmlns:a16="http://schemas.microsoft.com/office/drawing/2014/main" id="{74E5DB32-0381-49DB-9A29-3C2D927C3D2F}"/>
                    </a:ext>
                  </a:extLst>
                </p:cNvPr>
                <p:cNvSpPr>
                  <a:spLocks/>
                </p:cNvSpPr>
                <p:nvPr/>
              </p:nvSpPr>
              <p:spPr bwMode="auto">
                <a:xfrm>
                  <a:off x="1292" y="216"/>
                  <a:ext cx="7" cy="6"/>
                </a:xfrm>
                <a:custGeom>
                  <a:avLst/>
                  <a:gdLst>
                    <a:gd name="T0" fmla="*/ 0 w 7"/>
                    <a:gd name="T1" fmla="*/ 3 h 6"/>
                    <a:gd name="T2" fmla="*/ 1 w 7"/>
                    <a:gd name="T3" fmla="*/ 5 h 6"/>
                    <a:gd name="T4" fmla="*/ 1 w 7"/>
                    <a:gd name="T5" fmla="*/ 6 h 6"/>
                    <a:gd name="T6" fmla="*/ 2 w 7"/>
                    <a:gd name="T7" fmla="*/ 6 h 6"/>
                    <a:gd name="T8" fmla="*/ 4 w 7"/>
                    <a:gd name="T9" fmla="*/ 6 h 6"/>
                    <a:gd name="T10" fmla="*/ 5 w 7"/>
                    <a:gd name="T11" fmla="*/ 6 h 6"/>
                    <a:gd name="T12" fmla="*/ 6 w 7"/>
                    <a:gd name="T13" fmla="*/ 6 h 6"/>
                    <a:gd name="T14" fmla="*/ 7 w 7"/>
                    <a:gd name="T15" fmla="*/ 5 h 6"/>
                    <a:gd name="T16" fmla="*/ 7 w 7"/>
                    <a:gd name="T17" fmla="*/ 3 h 6"/>
                    <a:gd name="T18" fmla="*/ 7 w 7"/>
                    <a:gd name="T19" fmla="*/ 2 h 6"/>
                    <a:gd name="T20" fmla="*/ 6 w 7"/>
                    <a:gd name="T21" fmla="*/ 1 h 6"/>
                    <a:gd name="T22" fmla="*/ 5 w 7"/>
                    <a:gd name="T23" fmla="*/ 0 h 6"/>
                    <a:gd name="T24" fmla="*/ 4 w 7"/>
                    <a:gd name="T25" fmla="*/ 0 h 6"/>
                    <a:gd name="T26" fmla="*/ 2 w 7"/>
                    <a:gd name="T27" fmla="*/ 0 h 6"/>
                    <a:gd name="T28" fmla="*/ 1 w 7"/>
                    <a:gd name="T29" fmla="*/ 1 h 6"/>
                    <a:gd name="T30" fmla="*/ 1 w 7"/>
                    <a:gd name="T31" fmla="*/ 2 h 6"/>
                    <a:gd name="T32" fmla="*/ 0 w 7"/>
                    <a:gd name="T33" fmla="*/ 3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 h="6">
                      <a:moveTo>
                        <a:pt x="0" y="3"/>
                      </a:moveTo>
                      <a:lnTo>
                        <a:pt x="1" y="5"/>
                      </a:lnTo>
                      <a:lnTo>
                        <a:pt x="1" y="6"/>
                      </a:lnTo>
                      <a:lnTo>
                        <a:pt x="2" y="6"/>
                      </a:lnTo>
                      <a:lnTo>
                        <a:pt x="4" y="6"/>
                      </a:lnTo>
                      <a:lnTo>
                        <a:pt x="5" y="6"/>
                      </a:lnTo>
                      <a:lnTo>
                        <a:pt x="6" y="6"/>
                      </a:lnTo>
                      <a:lnTo>
                        <a:pt x="7" y="5"/>
                      </a:lnTo>
                      <a:lnTo>
                        <a:pt x="7" y="3"/>
                      </a:lnTo>
                      <a:lnTo>
                        <a:pt x="7" y="2"/>
                      </a:lnTo>
                      <a:lnTo>
                        <a:pt x="6" y="1"/>
                      </a:lnTo>
                      <a:lnTo>
                        <a:pt x="5" y="0"/>
                      </a:lnTo>
                      <a:lnTo>
                        <a:pt x="4" y="0"/>
                      </a:lnTo>
                      <a:lnTo>
                        <a:pt x="2" y="0"/>
                      </a:lnTo>
                      <a:lnTo>
                        <a:pt x="1" y="1"/>
                      </a:lnTo>
                      <a:lnTo>
                        <a:pt x="1" y="2"/>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02" name="Freeform 2153">
                  <a:extLst>
                    <a:ext uri="{FF2B5EF4-FFF2-40B4-BE49-F238E27FC236}">
                      <a16:creationId xmlns:a16="http://schemas.microsoft.com/office/drawing/2014/main" id="{E5964EDD-94CE-401F-81ED-3D8450807E5A}"/>
                    </a:ext>
                  </a:extLst>
                </p:cNvPr>
                <p:cNvSpPr>
                  <a:spLocks/>
                </p:cNvSpPr>
                <p:nvPr/>
              </p:nvSpPr>
              <p:spPr bwMode="auto">
                <a:xfrm>
                  <a:off x="1284" y="200"/>
                  <a:ext cx="32" cy="21"/>
                </a:xfrm>
                <a:custGeom>
                  <a:avLst/>
                  <a:gdLst>
                    <a:gd name="T0" fmla="*/ 32 w 32"/>
                    <a:gd name="T1" fmla="*/ 20 h 21"/>
                    <a:gd name="T2" fmla="*/ 27 w 32"/>
                    <a:gd name="T3" fmla="*/ 21 h 21"/>
                    <a:gd name="T4" fmla="*/ 27 w 32"/>
                    <a:gd name="T5" fmla="*/ 21 h 21"/>
                    <a:gd name="T6" fmla="*/ 27 w 32"/>
                    <a:gd name="T7" fmla="*/ 20 h 21"/>
                    <a:gd name="T8" fmla="*/ 26 w 32"/>
                    <a:gd name="T9" fmla="*/ 19 h 21"/>
                    <a:gd name="T10" fmla="*/ 26 w 32"/>
                    <a:gd name="T11" fmla="*/ 18 h 21"/>
                    <a:gd name="T12" fmla="*/ 25 w 32"/>
                    <a:gd name="T13" fmla="*/ 17 h 21"/>
                    <a:gd name="T14" fmla="*/ 23 w 32"/>
                    <a:gd name="T15" fmla="*/ 15 h 21"/>
                    <a:gd name="T16" fmla="*/ 22 w 32"/>
                    <a:gd name="T17" fmla="*/ 13 h 21"/>
                    <a:gd name="T18" fmla="*/ 20 w 32"/>
                    <a:gd name="T19" fmla="*/ 11 h 21"/>
                    <a:gd name="T20" fmla="*/ 19 w 32"/>
                    <a:gd name="T21" fmla="*/ 9 h 21"/>
                    <a:gd name="T22" fmla="*/ 17 w 32"/>
                    <a:gd name="T23" fmla="*/ 8 h 21"/>
                    <a:gd name="T24" fmla="*/ 15 w 32"/>
                    <a:gd name="T25" fmla="*/ 6 h 21"/>
                    <a:gd name="T26" fmla="*/ 12 w 32"/>
                    <a:gd name="T27" fmla="*/ 4 h 21"/>
                    <a:gd name="T28" fmla="*/ 10 w 32"/>
                    <a:gd name="T29" fmla="*/ 3 h 21"/>
                    <a:gd name="T30" fmla="*/ 7 w 32"/>
                    <a:gd name="T31" fmla="*/ 2 h 21"/>
                    <a:gd name="T32" fmla="*/ 4 w 32"/>
                    <a:gd name="T33" fmla="*/ 1 h 21"/>
                    <a:gd name="T34" fmla="*/ 0 w 32"/>
                    <a:gd name="T35" fmla="*/ 0 h 21"/>
                    <a:gd name="T36" fmla="*/ 1 w 32"/>
                    <a:gd name="T37" fmla="*/ 0 h 21"/>
                    <a:gd name="T38" fmla="*/ 1 w 32"/>
                    <a:gd name="T39" fmla="*/ 0 h 21"/>
                    <a:gd name="T40" fmla="*/ 2 w 32"/>
                    <a:gd name="T41" fmla="*/ 0 h 21"/>
                    <a:gd name="T42" fmla="*/ 3 w 32"/>
                    <a:gd name="T43" fmla="*/ 0 h 21"/>
                    <a:gd name="T44" fmla="*/ 5 w 32"/>
                    <a:gd name="T45" fmla="*/ 0 h 21"/>
                    <a:gd name="T46" fmla="*/ 6 w 32"/>
                    <a:gd name="T47" fmla="*/ 1 h 21"/>
                    <a:gd name="T48" fmla="*/ 8 w 32"/>
                    <a:gd name="T49" fmla="*/ 1 h 21"/>
                    <a:gd name="T50" fmla="*/ 11 w 32"/>
                    <a:gd name="T51" fmla="*/ 2 h 21"/>
                    <a:gd name="T52" fmla="*/ 13 w 32"/>
                    <a:gd name="T53" fmla="*/ 3 h 21"/>
                    <a:gd name="T54" fmla="*/ 15 w 32"/>
                    <a:gd name="T55" fmla="*/ 4 h 21"/>
                    <a:gd name="T56" fmla="*/ 18 w 32"/>
                    <a:gd name="T57" fmla="*/ 5 h 21"/>
                    <a:gd name="T58" fmla="*/ 20 w 32"/>
                    <a:gd name="T59" fmla="*/ 7 h 21"/>
                    <a:gd name="T60" fmla="*/ 23 w 32"/>
                    <a:gd name="T61" fmla="*/ 10 h 21"/>
                    <a:gd name="T62" fmla="*/ 26 w 32"/>
                    <a:gd name="T63" fmla="*/ 12 h 21"/>
                    <a:gd name="T64" fmla="*/ 29 w 32"/>
                    <a:gd name="T65" fmla="*/ 16 h 21"/>
                    <a:gd name="T66" fmla="*/ 32 w 32"/>
                    <a:gd name="T67" fmla="*/ 20 h 2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2" h="21">
                      <a:moveTo>
                        <a:pt x="32" y="20"/>
                      </a:moveTo>
                      <a:lnTo>
                        <a:pt x="27" y="21"/>
                      </a:lnTo>
                      <a:lnTo>
                        <a:pt x="27" y="20"/>
                      </a:lnTo>
                      <a:lnTo>
                        <a:pt x="26" y="19"/>
                      </a:lnTo>
                      <a:lnTo>
                        <a:pt x="26" y="18"/>
                      </a:lnTo>
                      <a:lnTo>
                        <a:pt x="25" y="17"/>
                      </a:lnTo>
                      <a:lnTo>
                        <a:pt x="23" y="15"/>
                      </a:lnTo>
                      <a:lnTo>
                        <a:pt x="22" y="13"/>
                      </a:lnTo>
                      <a:lnTo>
                        <a:pt x="20" y="11"/>
                      </a:lnTo>
                      <a:lnTo>
                        <a:pt x="19" y="9"/>
                      </a:lnTo>
                      <a:lnTo>
                        <a:pt x="17" y="8"/>
                      </a:lnTo>
                      <a:lnTo>
                        <a:pt x="15" y="6"/>
                      </a:lnTo>
                      <a:lnTo>
                        <a:pt x="12" y="4"/>
                      </a:lnTo>
                      <a:lnTo>
                        <a:pt x="10" y="3"/>
                      </a:lnTo>
                      <a:lnTo>
                        <a:pt x="7" y="2"/>
                      </a:lnTo>
                      <a:lnTo>
                        <a:pt x="4" y="1"/>
                      </a:lnTo>
                      <a:lnTo>
                        <a:pt x="0" y="0"/>
                      </a:lnTo>
                      <a:lnTo>
                        <a:pt x="1" y="0"/>
                      </a:lnTo>
                      <a:lnTo>
                        <a:pt x="2" y="0"/>
                      </a:lnTo>
                      <a:lnTo>
                        <a:pt x="3" y="0"/>
                      </a:lnTo>
                      <a:lnTo>
                        <a:pt x="5" y="0"/>
                      </a:lnTo>
                      <a:lnTo>
                        <a:pt x="6" y="1"/>
                      </a:lnTo>
                      <a:lnTo>
                        <a:pt x="8" y="1"/>
                      </a:lnTo>
                      <a:lnTo>
                        <a:pt x="11" y="2"/>
                      </a:lnTo>
                      <a:lnTo>
                        <a:pt x="13" y="3"/>
                      </a:lnTo>
                      <a:lnTo>
                        <a:pt x="15" y="4"/>
                      </a:lnTo>
                      <a:lnTo>
                        <a:pt x="18" y="5"/>
                      </a:lnTo>
                      <a:lnTo>
                        <a:pt x="20" y="7"/>
                      </a:lnTo>
                      <a:lnTo>
                        <a:pt x="23" y="10"/>
                      </a:lnTo>
                      <a:lnTo>
                        <a:pt x="26" y="12"/>
                      </a:lnTo>
                      <a:lnTo>
                        <a:pt x="29" y="16"/>
                      </a:lnTo>
                      <a:lnTo>
                        <a:pt x="3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03" name="Freeform 2154">
                  <a:extLst>
                    <a:ext uri="{FF2B5EF4-FFF2-40B4-BE49-F238E27FC236}">
                      <a16:creationId xmlns:a16="http://schemas.microsoft.com/office/drawing/2014/main" id="{A9022C29-DE12-4ACC-A5A7-F28F87B4EF7A}"/>
                    </a:ext>
                  </a:extLst>
                </p:cNvPr>
                <p:cNvSpPr>
                  <a:spLocks/>
                </p:cNvSpPr>
                <p:nvPr/>
              </p:nvSpPr>
              <p:spPr bwMode="auto">
                <a:xfrm>
                  <a:off x="1146" y="170"/>
                  <a:ext cx="133" cy="77"/>
                </a:xfrm>
                <a:custGeom>
                  <a:avLst/>
                  <a:gdLst>
                    <a:gd name="T0" fmla="*/ 133 w 133"/>
                    <a:gd name="T1" fmla="*/ 23 h 77"/>
                    <a:gd name="T2" fmla="*/ 130 w 133"/>
                    <a:gd name="T3" fmla="*/ 20 h 77"/>
                    <a:gd name="T4" fmla="*/ 125 w 133"/>
                    <a:gd name="T5" fmla="*/ 17 h 77"/>
                    <a:gd name="T6" fmla="*/ 118 w 133"/>
                    <a:gd name="T7" fmla="*/ 16 h 77"/>
                    <a:gd name="T8" fmla="*/ 110 w 133"/>
                    <a:gd name="T9" fmla="*/ 17 h 77"/>
                    <a:gd name="T10" fmla="*/ 105 w 133"/>
                    <a:gd name="T11" fmla="*/ 16 h 77"/>
                    <a:gd name="T12" fmla="*/ 101 w 133"/>
                    <a:gd name="T13" fmla="*/ 14 h 77"/>
                    <a:gd name="T14" fmla="*/ 97 w 133"/>
                    <a:gd name="T15" fmla="*/ 11 h 77"/>
                    <a:gd name="T16" fmla="*/ 93 w 133"/>
                    <a:gd name="T17" fmla="*/ 8 h 77"/>
                    <a:gd name="T18" fmla="*/ 88 w 133"/>
                    <a:gd name="T19" fmla="*/ 4 h 77"/>
                    <a:gd name="T20" fmla="*/ 82 w 133"/>
                    <a:gd name="T21" fmla="*/ 1 h 77"/>
                    <a:gd name="T22" fmla="*/ 73 w 133"/>
                    <a:gd name="T23" fmla="*/ 0 h 77"/>
                    <a:gd name="T24" fmla="*/ 67 w 133"/>
                    <a:gd name="T25" fmla="*/ 0 h 77"/>
                    <a:gd name="T26" fmla="*/ 63 w 133"/>
                    <a:gd name="T27" fmla="*/ 0 h 77"/>
                    <a:gd name="T28" fmla="*/ 59 w 133"/>
                    <a:gd name="T29" fmla="*/ 0 h 77"/>
                    <a:gd name="T30" fmla="*/ 56 w 133"/>
                    <a:gd name="T31" fmla="*/ 1 h 77"/>
                    <a:gd name="T32" fmla="*/ 45 w 133"/>
                    <a:gd name="T33" fmla="*/ 4 h 77"/>
                    <a:gd name="T34" fmla="*/ 31 w 133"/>
                    <a:gd name="T35" fmla="*/ 11 h 77"/>
                    <a:gd name="T36" fmla="*/ 21 w 133"/>
                    <a:gd name="T37" fmla="*/ 21 h 77"/>
                    <a:gd name="T38" fmla="*/ 13 w 133"/>
                    <a:gd name="T39" fmla="*/ 33 h 77"/>
                    <a:gd name="T40" fmla="*/ 7 w 133"/>
                    <a:gd name="T41" fmla="*/ 45 h 77"/>
                    <a:gd name="T42" fmla="*/ 3 w 133"/>
                    <a:gd name="T43" fmla="*/ 57 h 77"/>
                    <a:gd name="T44" fmla="*/ 1 w 133"/>
                    <a:gd name="T45" fmla="*/ 67 h 77"/>
                    <a:gd name="T46" fmla="*/ 0 w 133"/>
                    <a:gd name="T47" fmla="*/ 74 h 77"/>
                    <a:gd name="T48" fmla="*/ 0 w 133"/>
                    <a:gd name="T49" fmla="*/ 76 h 77"/>
                    <a:gd name="T50" fmla="*/ 1 w 133"/>
                    <a:gd name="T51" fmla="*/ 71 h 77"/>
                    <a:gd name="T52" fmla="*/ 4 w 133"/>
                    <a:gd name="T53" fmla="*/ 63 h 77"/>
                    <a:gd name="T54" fmla="*/ 8 w 133"/>
                    <a:gd name="T55" fmla="*/ 53 h 77"/>
                    <a:gd name="T56" fmla="*/ 13 w 133"/>
                    <a:gd name="T57" fmla="*/ 42 h 77"/>
                    <a:gd name="T58" fmla="*/ 21 w 133"/>
                    <a:gd name="T59" fmla="*/ 31 h 77"/>
                    <a:gd name="T60" fmla="*/ 32 w 133"/>
                    <a:gd name="T61" fmla="*/ 21 h 77"/>
                    <a:gd name="T62" fmla="*/ 45 w 133"/>
                    <a:gd name="T63" fmla="*/ 13 h 77"/>
                    <a:gd name="T64" fmla="*/ 55 w 133"/>
                    <a:gd name="T65" fmla="*/ 10 h 77"/>
                    <a:gd name="T66" fmla="*/ 59 w 133"/>
                    <a:gd name="T67" fmla="*/ 10 h 77"/>
                    <a:gd name="T68" fmla="*/ 62 w 133"/>
                    <a:gd name="T69" fmla="*/ 9 h 77"/>
                    <a:gd name="T70" fmla="*/ 66 w 133"/>
                    <a:gd name="T71" fmla="*/ 9 h 77"/>
                    <a:gd name="T72" fmla="*/ 68 w 133"/>
                    <a:gd name="T73" fmla="*/ 9 h 77"/>
                    <a:gd name="T74" fmla="*/ 70 w 133"/>
                    <a:gd name="T75" fmla="*/ 9 h 77"/>
                    <a:gd name="T76" fmla="*/ 74 w 133"/>
                    <a:gd name="T77" fmla="*/ 9 h 77"/>
                    <a:gd name="T78" fmla="*/ 81 w 133"/>
                    <a:gd name="T79" fmla="*/ 11 h 77"/>
                    <a:gd name="T80" fmla="*/ 87 w 133"/>
                    <a:gd name="T81" fmla="*/ 13 h 77"/>
                    <a:gd name="T82" fmla="*/ 92 w 133"/>
                    <a:gd name="T83" fmla="*/ 16 h 77"/>
                    <a:gd name="T84" fmla="*/ 96 w 133"/>
                    <a:gd name="T85" fmla="*/ 19 h 77"/>
                    <a:gd name="T86" fmla="*/ 99 w 133"/>
                    <a:gd name="T87" fmla="*/ 21 h 77"/>
                    <a:gd name="T88" fmla="*/ 103 w 133"/>
                    <a:gd name="T89" fmla="*/ 23 h 77"/>
                    <a:gd name="T90" fmla="*/ 107 w 133"/>
                    <a:gd name="T91" fmla="*/ 23 h 77"/>
                    <a:gd name="T92" fmla="*/ 110 w 133"/>
                    <a:gd name="T93" fmla="*/ 22 h 77"/>
                    <a:gd name="T94" fmla="*/ 113 w 133"/>
                    <a:gd name="T95" fmla="*/ 21 h 77"/>
                    <a:gd name="T96" fmla="*/ 116 w 133"/>
                    <a:gd name="T97" fmla="*/ 20 h 77"/>
                    <a:gd name="T98" fmla="*/ 118 w 133"/>
                    <a:gd name="T99" fmla="*/ 20 h 77"/>
                    <a:gd name="T100" fmla="*/ 121 w 133"/>
                    <a:gd name="T101" fmla="*/ 20 h 77"/>
                    <a:gd name="T102" fmla="*/ 124 w 133"/>
                    <a:gd name="T103" fmla="*/ 21 h 77"/>
                    <a:gd name="T104" fmla="*/ 128 w 133"/>
                    <a:gd name="T105" fmla="*/ 21 h 77"/>
                    <a:gd name="T106" fmla="*/ 131 w 133"/>
                    <a:gd name="T107" fmla="*/ 23 h 7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33" h="77">
                      <a:moveTo>
                        <a:pt x="133" y="23"/>
                      </a:moveTo>
                      <a:lnTo>
                        <a:pt x="133" y="23"/>
                      </a:lnTo>
                      <a:lnTo>
                        <a:pt x="132" y="22"/>
                      </a:lnTo>
                      <a:lnTo>
                        <a:pt x="130" y="20"/>
                      </a:lnTo>
                      <a:lnTo>
                        <a:pt x="128" y="19"/>
                      </a:lnTo>
                      <a:lnTo>
                        <a:pt x="125" y="17"/>
                      </a:lnTo>
                      <a:lnTo>
                        <a:pt x="121" y="16"/>
                      </a:lnTo>
                      <a:lnTo>
                        <a:pt x="118" y="16"/>
                      </a:lnTo>
                      <a:lnTo>
                        <a:pt x="113" y="17"/>
                      </a:lnTo>
                      <a:lnTo>
                        <a:pt x="110" y="17"/>
                      </a:lnTo>
                      <a:lnTo>
                        <a:pt x="108" y="17"/>
                      </a:lnTo>
                      <a:lnTo>
                        <a:pt x="105" y="16"/>
                      </a:lnTo>
                      <a:lnTo>
                        <a:pt x="103" y="15"/>
                      </a:lnTo>
                      <a:lnTo>
                        <a:pt x="101" y="14"/>
                      </a:lnTo>
                      <a:lnTo>
                        <a:pt x="99" y="13"/>
                      </a:lnTo>
                      <a:lnTo>
                        <a:pt x="97" y="11"/>
                      </a:lnTo>
                      <a:lnTo>
                        <a:pt x="95" y="9"/>
                      </a:lnTo>
                      <a:lnTo>
                        <a:pt x="93" y="8"/>
                      </a:lnTo>
                      <a:lnTo>
                        <a:pt x="91" y="6"/>
                      </a:lnTo>
                      <a:lnTo>
                        <a:pt x="88" y="4"/>
                      </a:lnTo>
                      <a:lnTo>
                        <a:pt x="85" y="3"/>
                      </a:lnTo>
                      <a:lnTo>
                        <a:pt x="82" y="1"/>
                      </a:lnTo>
                      <a:lnTo>
                        <a:pt x="78" y="0"/>
                      </a:lnTo>
                      <a:lnTo>
                        <a:pt x="73" y="0"/>
                      </a:lnTo>
                      <a:lnTo>
                        <a:pt x="68" y="0"/>
                      </a:lnTo>
                      <a:lnTo>
                        <a:pt x="67" y="0"/>
                      </a:lnTo>
                      <a:lnTo>
                        <a:pt x="65" y="0"/>
                      </a:lnTo>
                      <a:lnTo>
                        <a:pt x="63" y="0"/>
                      </a:lnTo>
                      <a:lnTo>
                        <a:pt x="61" y="0"/>
                      </a:lnTo>
                      <a:lnTo>
                        <a:pt x="59" y="0"/>
                      </a:lnTo>
                      <a:lnTo>
                        <a:pt x="58" y="1"/>
                      </a:lnTo>
                      <a:lnTo>
                        <a:pt x="56" y="1"/>
                      </a:lnTo>
                      <a:lnTo>
                        <a:pt x="54" y="2"/>
                      </a:lnTo>
                      <a:lnTo>
                        <a:pt x="45" y="4"/>
                      </a:lnTo>
                      <a:lnTo>
                        <a:pt x="38" y="7"/>
                      </a:lnTo>
                      <a:lnTo>
                        <a:pt x="31" y="11"/>
                      </a:lnTo>
                      <a:lnTo>
                        <a:pt x="26" y="16"/>
                      </a:lnTo>
                      <a:lnTo>
                        <a:pt x="21" y="21"/>
                      </a:lnTo>
                      <a:lnTo>
                        <a:pt x="16" y="27"/>
                      </a:lnTo>
                      <a:lnTo>
                        <a:pt x="13" y="33"/>
                      </a:lnTo>
                      <a:lnTo>
                        <a:pt x="10" y="39"/>
                      </a:lnTo>
                      <a:lnTo>
                        <a:pt x="7" y="45"/>
                      </a:lnTo>
                      <a:lnTo>
                        <a:pt x="5" y="51"/>
                      </a:lnTo>
                      <a:lnTo>
                        <a:pt x="3" y="57"/>
                      </a:lnTo>
                      <a:lnTo>
                        <a:pt x="2" y="62"/>
                      </a:lnTo>
                      <a:lnTo>
                        <a:pt x="1" y="67"/>
                      </a:lnTo>
                      <a:lnTo>
                        <a:pt x="1" y="71"/>
                      </a:lnTo>
                      <a:lnTo>
                        <a:pt x="0" y="74"/>
                      </a:lnTo>
                      <a:lnTo>
                        <a:pt x="0" y="77"/>
                      </a:lnTo>
                      <a:lnTo>
                        <a:pt x="0" y="76"/>
                      </a:lnTo>
                      <a:lnTo>
                        <a:pt x="1" y="74"/>
                      </a:lnTo>
                      <a:lnTo>
                        <a:pt x="1" y="71"/>
                      </a:lnTo>
                      <a:lnTo>
                        <a:pt x="2" y="68"/>
                      </a:lnTo>
                      <a:lnTo>
                        <a:pt x="4" y="63"/>
                      </a:lnTo>
                      <a:lnTo>
                        <a:pt x="5" y="59"/>
                      </a:lnTo>
                      <a:lnTo>
                        <a:pt x="8" y="53"/>
                      </a:lnTo>
                      <a:lnTo>
                        <a:pt x="10" y="48"/>
                      </a:lnTo>
                      <a:lnTo>
                        <a:pt x="13" y="42"/>
                      </a:lnTo>
                      <a:lnTo>
                        <a:pt x="17" y="36"/>
                      </a:lnTo>
                      <a:lnTo>
                        <a:pt x="21" y="31"/>
                      </a:lnTo>
                      <a:lnTo>
                        <a:pt x="26" y="26"/>
                      </a:lnTo>
                      <a:lnTo>
                        <a:pt x="32" y="21"/>
                      </a:lnTo>
                      <a:lnTo>
                        <a:pt x="38" y="17"/>
                      </a:lnTo>
                      <a:lnTo>
                        <a:pt x="45" y="13"/>
                      </a:lnTo>
                      <a:lnTo>
                        <a:pt x="52" y="11"/>
                      </a:lnTo>
                      <a:lnTo>
                        <a:pt x="55" y="10"/>
                      </a:lnTo>
                      <a:lnTo>
                        <a:pt x="57" y="10"/>
                      </a:lnTo>
                      <a:lnTo>
                        <a:pt x="59" y="10"/>
                      </a:lnTo>
                      <a:lnTo>
                        <a:pt x="61" y="9"/>
                      </a:lnTo>
                      <a:lnTo>
                        <a:pt x="62" y="9"/>
                      </a:lnTo>
                      <a:lnTo>
                        <a:pt x="64" y="9"/>
                      </a:lnTo>
                      <a:lnTo>
                        <a:pt x="66" y="9"/>
                      </a:lnTo>
                      <a:lnTo>
                        <a:pt x="68" y="9"/>
                      </a:lnTo>
                      <a:lnTo>
                        <a:pt x="69" y="9"/>
                      </a:lnTo>
                      <a:lnTo>
                        <a:pt x="70" y="9"/>
                      </a:lnTo>
                      <a:lnTo>
                        <a:pt x="74" y="9"/>
                      </a:lnTo>
                      <a:lnTo>
                        <a:pt x="78" y="10"/>
                      </a:lnTo>
                      <a:lnTo>
                        <a:pt x="81" y="11"/>
                      </a:lnTo>
                      <a:lnTo>
                        <a:pt x="84" y="12"/>
                      </a:lnTo>
                      <a:lnTo>
                        <a:pt x="87" y="13"/>
                      </a:lnTo>
                      <a:lnTo>
                        <a:pt x="89" y="15"/>
                      </a:lnTo>
                      <a:lnTo>
                        <a:pt x="92" y="16"/>
                      </a:lnTo>
                      <a:lnTo>
                        <a:pt x="94" y="17"/>
                      </a:lnTo>
                      <a:lnTo>
                        <a:pt x="96" y="19"/>
                      </a:lnTo>
                      <a:lnTo>
                        <a:pt x="98" y="20"/>
                      </a:lnTo>
                      <a:lnTo>
                        <a:pt x="99" y="21"/>
                      </a:lnTo>
                      <a:lnTo>
                        <a:pt x="101" y="22"/>
                      </a:lnTo>
                      <a:lnTo>
                        <a:pt x="103" y="23"/>
                      </a:lnTo>
                      <a:lnTo>
                        <a:pt x="105" y="23"/>
                      </a:lnTo>
                      <a:lnTo>
                        <a:pt x="107" y="23"/>
                      </a:lnTo>
                      <a:lnTo>
                        <a:pt x="109" y="22"/>
                      </a:lnTo>
                      <a:lnTo>
                        <a:pt x="110" y="22"/>
                      </a:lnTo>
                      <a:lnTo>
                        <a:pt x="112" y="21"/>
                      </a:lnTo>
                      <a:lnTo>
                        <a:pt x="113" y="21"/>
                      </a:lnTo>
                      <a:lnTo>
                        <a:pt x="114" y="21"/>
                      </a:lnTo>
                      <a:lnTo>
                        <a:pt x="116" y="20"/>
                      </a:lnTo>
                      <a:lnTo>
                        <a:pt x="117" y="20"/>
                      </a:lnTo>
                      <a:lnTo>
                        <a:pt x="118" y="20"/>
                      </a:lnTo>
                      <a:lnTo>
                        <a:pt x="120" y="20"/>
                      </a:lnTo>
                      <a:lnTo>
                        <a:pt x="121" y="20"/>
                      </a:lnTo>
                      <a:lnTo>
                        <a:pt x="123" y="20"/>
                      </a:lnTo>
                      <a:lnTo>
                        <a:pt x="124" y="21"/>
                      </a:lnTo>
                      <a:lnTo>
                        <a:pt x="126" y="21"/>
                      </a:lnTo>
                      <a:lnTo>
                        <a:pt x="128" y="21"/>
                      </a:lnTo>
                      <a:lnTo>
                        <a:pt x="129" y="22"/>
                      </a:lnTo>
                      <a:lnTo>
                        <a:pt x="131" y="23"/>
                      </a:lnTo>
                      <a:lnTo>
                        <a:pt x="133"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04" name="Freeform 2155">
                  <a:extLst>
                    <a:ext uri="{FF2B5EF4-FFF2-40B4-BE49-F238E27FC236}">
                      <a16:creationId xmlns:a16="http://schemas.microsoft.com/office/drawing/2014/main" id="{9803356B-03B9-4D4E-A422-B0435DA2CB16}"/>
                    </a:ext>
                  </a:extLst>
                </p:cNvPr>
                <p:cNvSpPr>
                  <a:spLocks/>
                </p:cNvSpPr>
                <p:nvPr/>
              </p:nvSpPr>
              <p:spPr bwMode="auto">
                <a:xfrm>
                  <a:off x="1264" y="238"/>
                  <a:ext cx="16" cy="16"/>
                </a:xfrm>
                <a:custGeom>
                  <a:avLst/>
                  <a:gdLst>
                    <a:gd name="T0" fmla="*/ 16 w 16"/>
                    <a:gd name="T1" fmla="*/ 0 h 16"/>
                    <a:gd name="T2" fmla="*/ 16 w 16"/>
                    <a:gd name="T3" fmla="*/ 0 h 16"/>
                    <a:gd name="T4" fmla="*/ 16 w 16"/>
                    <a:gd name="T5" fmla="*/ 1 h 16"/>
                    <a:gd name="T6" fmla="*/ 15 w 16"/>
                    <a:gd name="T7" fmla="*/ 3 h 16"/>
                    <a:gd name="T8" fmla="*/ 14 w 16"/>
                    <a:gd name="T9" fmla="*/ 5 h 16"/>
                    <a:gd name="T10" fmla="*/ 11 w 16"/>
                    <a:gd name="T11" fmla="*/ 7 h 16"/>
                    <a:gd name="T12" fmla="*/ 9 w 16"/>
                    <a:gd name="T13" fmla="*/ 9 h 16"/>
                    <a:gd name="T14" fmla="*/ 5 w 16"/>
                    <a:gd name="T15" fmla="*/ 11 h 16"/>
                    <a:gd name="T16" fmla="*/ 0 w 16"/>
                    <a:gd name="T17" fmla="*/ 12 h 16"/>
                    <a:gd name="T18" fmla="*/ 7 w 16"/>
                    <a:gd name="T19" fmla="*/ 16 h 16"/>
                    <a:gd name="T20" fmla="*/ 8 w 16"/>
                    <a:gd name="T21" fmla="*/ 16 h 16"/>
                    <a:gd name="T22" fmla="*/ 9 w 16"/>
                    <a:gd name="T23" fmla="*/ 15 h 16"/>
                    <a:gd name="T24" fmla="*/ 10 w 16"/>
                    <a:gd name="T25" fmla="*/ 15 h 16"/>
                    <a:gd name="T26" fmla="*/ 12 w 16"/>
                    <a:gd name="T27" fmla="*/ 14 h 16"/>
                    <a:gd name="T28" fmla="*/ 14 w 16"/>
                    <a:gd name="T29" fmla="*/ 12 h 16"/>
                    <a:gd name="T30" fmla="*/ 15 w 16"/>
                    <a:gd name="T31" fmla="*/ 9 h 16"/>
                    <a:gd name="T32" fmla="*/ 16 w 16"/>
                    <a:gd name="T33" fmla="*/ 5 h 16"/>
                    <a:gd name="T34" fmla="*/ 16 w 16"/>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6" h="16">
                      <a:moveTo>
                        <a:pt x="16" y="0"/>
                      </a:moveTo>
                      <a:lnTo>
                        <a:pt x="16" y="0"/>
                      </a:lnTo>
                      <a:lnTo>
                        <a:pt x="16" y="1"/>
                      </a:lnTo>
                      <a:lnTo>
                        <a:pt x="15" y="3"/>
                      </a:lnTo>
                      <a:lnTo>
                        <a:pt x="14" y="5"/>
                      </a:lnTo>
                      <a:lnTo>
                        <a:pt x="11" y="7"/>
                      </a:lnTo>
                      <a:lnTo>
                        <a:pt x="9" y="9"/>
                      </a:lnTo>
                      <a:lnTo>
                        <a:pt x="5" y="11"/>
                      </a:lnTo>
                      <a:lnTo>
                        <a:pt x="0" y="12"/>
                      </a:lnTo>
                      <a:lnTo>
                        <a:pt x="7" y="16"/>
                      </a:lnTo>
                      <a:lnTo>
                        <a:pt x="8" y="16"/>
                      </a:lnTo>
                      <a:lnTo>
                        <a:pt x="9" y="15"/>
                      </a:lnTo>
                      <a:lnTo>
                        <a:pt x="10" y="15"/>
                      </a:lnTo>
                      <a:lnTo>
                        <a:pt x="12" y="14"/>
                      </a:lnTo>
                      <a:lnTo>
                        <a:pt x="14" y="12"/>
                      </a:lnTo>
                      <a:lnTo>
                        <a:pt x="15" y="9"/>
                      </a:lnTo>
                      <a:lnTo>
                        <a:pt x="16" y="5"/>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05" name="Freeform 2156">
                  <a:extLst>
                    <a:ext uri="{FF2B5EF4-FFF2-40B4-BE49-F238E27FC236}">
                      <a16:creationId xmlns:a16="http://schemas.microsoft.com/office/drawing/2014/main" id="{E942A44C-1559-4CE2-85EC-C4AEACCD915F}"/>
                    </a:ext>
                  </a:extLst>
                </p:cNvPr>
                <p:cNvSpPr>
                  <a:spLocks/>
                </p:cNvSpPr>
                <p:nvPr/>
              </p:nvSpPr>
              <p:spPr bwMode="auto">
                <a:xfrm>
                  <a:off x="1213" y="259"/>
                  <a:ext cx="35" cy="12"/>
                </a:xfrm>
                <a:custGeom>
                  <a:avLst/>
                  <a:gdLst>
                    <a:gd name="T0" fmla="*/ 34 w 35"/>
                    <a:gd name="T1" fmla="*/ 2 h 12"/>
                    <a:gd name="T2" fmla="*/ 34 w 35"/>
                    <a:gd name="T3" fmla="*/ 3 h 12"/>
                    <a:gd name="T4" fmla="*/ 33 w 35"/>
                    <a:gd name="T5" fmla="*/ 3 h 12"/>
                    <a:gd name="T6" fmla="*/ 33 w 35"/>
                    <a:gd name="T7" fmla="*/ 3 h 12"/>
                    <a:gd name="T8" fmla="*/ 32 w 35"/>
                    <a:gd name="T9" fmla="*/ 4 h 12"/>
                    <a:gd name="T10" fmla="*/ 30 w 35"/>
                    <a:gd name="T11" fmla="*/ 4 h 12"/>
                    <a:gd name="T12" fmla="*/ 29 w 35"/>
                    <a:gd name="T13" fmla="*/ 5 h 12"/>
                    <a:gd name="T14" fmla="*/ 27 w 35"/>
                    <a:gd name="T15" fmla="*/ 5 h 12"/>
                    <a:gd name="T16" fmla="*/ 25 w 35"/>
                    <a:gd name="T17" fmla="*/ 6 h 12"/>
                    <a:gd name="T18" fmla="*/ 23 w 35"/>
                    <a:gd name="T19" fmla="*/ 6 h 12"/>
                    <a:gd name="T20" fmla="*/ 20 w 35"/>
                    <a:gd name="T21" fmla="*/ 6 h 12"/>
                    <a:gd name="T22" fmla="*/ 18 w 35"/>
                    <a:gd name="T23" fmla="*/ 6 h 12"/>
                    <a:gd name="T24" fmla="*/ 15 w 35"/>
                    <a:gd name="T25" fmla="*/ 5 h 12"/>
                    <a:gd name="T26" fmla="*/ 13 w 35"/>
                    <a:gd name="T27" fmla="*/ 5 h 12"/>
                    <a:gd name="T28" fmla="*/ 10 w 35"/>
                    <a:gd name="T29" fmla="*/ 4 h 12"/>
                    <a:gd name="T30" fmla="*/ 7 w 35"/>
                    <a:gd name="T31" fmla="*/ 2 h 12"/>
                    <a:gd name="T32" fmla="*/ 4 w 35"/>
                    <a:gd name="T33" fmla="*/ 0 h 12"/>
                    <a:gd name="T34" fmla="*/ 0 w 35"/>
                    <a:gd name="T35" fmla="*/ 10 h 12"/>
                    <a:gd name="T36" fmla="*/ 0 w 35"/>
                    <a:gd name="T37" fmla="*/ 10 h 12"/>
                    <a:gd name="T38" fmla="*/ 1 w 35"/>
                    <a:gd name="T39" fmla="*/ 11 h 12"/>
                    <a:gd name="T40" fmla="*/ 2 w 35"/>
                    <a:gd name="T41" fmla="*/ 11 h 12"/>
                    <a:gd name="T42" fmla="*/ 3 w 35"/>
                    <a:gd name="T43" fmla="*/ 11 h 12"/>
                    <a:gd name="T44" fmla="*/ 5 w 35"/>
                    <a:gd name="T45" fmla="*/ 12 h 12"/>
                    <a:gd name="T46" fmla="*/ 7 w 35"/>
                    <a:gd name="T47" fmla="*/ 12 h 12"/>
                    <a:gd name="T48" fmla="*/ 9 w 35"/>
                    <a:gd name="T49" fmla="*/ 12 h 12"/>
                    <a:gd name="T50" fmla="*/ 11 w 35"/>
                    <a:gd name="T51" fmla="*/ 12 h 12"/>
                    <a:gd name="T52" fmla="*/ 14 w 35"/>
                    <a:gd name="T53" fmla="*/ 12 h 12"/>
                    <a:gd name="T54" fmla="*/ 17 w 35"/>
                    <a:gd name="T55" fmla="*/ 12 h 12"/>
                    <a:gd name="T56" fmla="*/ 19 w 35"/>
                    <a:gd name="T57" fmla="*/ 12 h 12"/>
                    <a:gd name="T58" fmla="*/ 23 w 35"/>
                    <a:gd name="T59" fmla="*/ 11 h 12"/>
                    <a:gd name="T60" fmla="*/ 25 w 35"/>
                    <a:gd name="T61" fmla="*/ 10 h 12"/>
                    <a:gd name="T62" fmla="*/ 29 w 35"/>
                    <a:gd name="T63" fmla="*/ 9 h 12"/>
                    <a:gd name="T64" fmla="*/ 32 w 35"/>
                    <a:gd name="T65" fmla="*/ 8 h 12"/>
                    <a:gd name="T66" fmla="*/ 35 w 35"/>
                    <a:gd name="T67" fmla="*/ 6 h 12"/>
                    <a:gd name="T68" fmla="*/ 34 w 35"/>
                    <a:gd name="T69" fmla="*/ 2 h 1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5" h="12">
                      <a:moveTo>
                        <a:pt x="34" y="2"/>
                      </a:moveTo>
                      <a:lnTo>
                        <a:pt x="34" y="3"/>
                      </a:lnTo>
                      <a:lnTo>
                        <a:pt x="33" y="3"/>
                      </a:lnTo>
                      <a:lnTo>
                        <a:pt x="32" y="4"/>
                      </a:lnTo>
                      <a:lnTo>
                        <a:pt x="30" y="4"/>
                      </a:lnTo>
                      <a:lnTo>
                        <a:pt x="29" y="5"/>
                      </a:lnTo>
                      <a:lnTo>
                        <a:pt x="27" y="5"/>
                      </a:lnTo>
                      <a:lnTo>
                        <a:pt x="25" y="6"/>
                      </a:lnTo>
                      <a:lnTo>
                        <a:pt x="23" y="6"/>
                      </a:lnTo>
                      <a:lnTo>
                        <a:pt x="20" y="6"/>
                      </a:lnTo>
                      <a:lnTo>
                        <a:pt x="18" y="6"/>
                      </a:lnTo>
                      <a:lnTo>
                        <a:pt x="15" y="5"/>
                      </a:lnTo>
                      <a:lnTo>
                        <a:pt x="13" y="5"/>
                      </a:lnTo>
                      <a:lnTo>
                        <a:pt x="10" y="4"/>
                      </a:lnTo>
                      <a:lnTo>
                        <a:pt x="7" y="2"/>
                      </a:lnTo>
                      <a:lnTo>
                        <a:pt x="4" y="0"/>
                      </a:lnTo>
                      <a:lnTo>
                        <a:pt x="0" y="10"/>
                      </a:lnTo>
                      <a:lnTo>
                        <a:pt x="1" y="11"/>
                      </a:lnTo>
                      <a:lnTo>
                        <a:pt x="2" y="11"/>
                      </a:lnTo>
                      <a:lnTo>
                        <a:pt x="3" y="11"/>
                      </a:lnTo>
                      <a:lnTo>
                        <a:pt x="5" y="12"/>
                      </a:lnTo>
                      <a:lnTo>
                        <a:pt x="7" y="12"/>
                      </a:lnTo>
                      <a:lnTo>
                        <a:pt x="9" y="12"/>
                      </a:lnTo>
                      <a:lnTo>
                        <a:pt x="11" y="12"/>
                      </a:lnTo>
                      <a:lnTo>
                        <a:pt x="14" y="12"/>
                      </a:lnTo>
                      <a:lnTo>
                        <a:pt x="17" y="12"/>
                      </a:lnTo>
                      <a:lnTo>
                        <a:pt x="19" y="12"/>
                      </a:lnTo>
                      <a:lnTo>
                        <a:pt x="23" y="11"/>
                      </a:lnTo>
                      <a:lnTo>
                        <a:pt x="25" y="10"/>
                      </a:lnTo>
                      <a:lnTo>
                        <a:pt x="29" y="9"/>
                      </a:lnTo>
                      <a:lnTo>
                        <a:pt x="32" y="8"/>
                      </a:lnTo>
                      <a:lnTo>
                        <a:pt x="35" y="6"/>
                      </a:lnTo>
                      <a:lnTo>
                        <a:pt x="34"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131" name="Group 2120">
                <a:extLst>
                  <a:ext uri="{FF2B5EF4-FFF2-40B4-BE49-F238E27FC236}">
                    <a16:creationId xmlns:a16="http://schemas.microsoft.com/office/drawing/2014/main" id="{607D7A74-608D-4A51-98E7-9C670D422476}"/>
                  </a:ext>
                </a:extLst>
              </p:cNvPr>
              <p:cNvGrpSpPr>
                <a:grpSpLocks noChangeAspect="1"/>
              </p:cNvGrpSpPr>
              <p:nvPr/>
            </p:nvGrpSpPr>
            <p:grpSpPr bwMode="auto">
              <a:xfrm flipH="1">
                <a:off x="4131173" y="398609"/>
                <a:ext cx="458783" cy="214316"/>
                <a:chOff x="1033" y="169"/>
                <a:chExt cx="289" cy="135"/>
              </a:xfrm>
            </p:grpSpPr>
            <p:sp>
              <p:nvSpPr>
                <p:cNvPr id="3132" name="AutoShape 2119">
                  <a:extLst>
                    <a:ext uri="{FF2B5EF4-FFF2-40B4-BE49-F238E27FC236}">
                      <a16:creationId xmlns:a16="http://schemas.microsoft.com/office/drawing/2014/main" id="{FDF2E1D8-9DCD-4DB6-A4E6-B445F19083ED}"/>
                    </a:ext>
                  </a:extLst>
                </p:cNvPr>
                <p:cNvSpPr>
                  <a:spLocks noChangeAspect="1" noChangeArrowheads="1" noTextEdit="1"/>
                </p:cNvSpPr>
                <p:nvPr/>
              </p:nvSpPr>
              <p:spPr bwMode="auto">
                <a:xfrm>
                  <a:off x="1033" y="169"/>
                  <a:ext cx="287"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33" name="Freeform 2121">
                  <a:extLst>
                    <a:ext uri="{FF2B5EF4-FFF2-40B4-BE49-F238E27FC236}">
                      <a16:creationId xmlns:a16="http://schemas.microsoft.com/office/drawing/2014/main" id="{B48EACD3-678D-49D7-BED9-459D1E434810}"/>
                    </a:ext>
                  </a:extLst>
                </p:cNvPr>
                <p:cNvSpPr>
                  <a:spLocks/>
                </p:cNvSpPr>
                <p:nvPr/>
              </p:nvSpPr>
              <p:spPr bwMode="auto">
                <a:xfrm>
                  <a:off x="1113" y="249"/>
                  <a:ext cx="199" cy="45"/>
                </a:xfrm>
                <a:custGeom>
                  <a:avLst/>
                  <a:gdLst>
                    <a:gd name="T0" fmla="*/ 199 w 199"/>
                    <a:gd name="T1" fmla="*/ 25 h 45"/>
                    <a:gd name="T2" fmla="*/ 196 w 199"/>
                    <a:gd name="T3" fmla="*/ 28 h 45"/>
                    <a:gd name="T4" fmla="*/ 191 w 199"/>
                    <a:gd name="T5" fmla="*/ 31 h 45"/>
                    <a:gd name="T6" fmla="*/ 185 w 199"/>
                    <a:gd name="T7" fmla="*/ 34 h 45"/>
                    <a:gd name="T8" fmla="*/ 176 w 199"/>
                    <a:gd name="T9" fmla="*/ 37 h 45"/>
                    <a:gd name="T10" fmla="*/ 167 w 199"/>
                    <a:gd name="T11" fmla="*/ 39 h 45"/>
                    <a:gd name="T12" fmla="*/ 155 w 199"/>
                    <a:gd name="T13" fmla="*/ 41 h 45"/>
                    <a:gd name="T14" fmla="*/ 143 w 199"/>
                    <a:gd name="T15" fmla="*/ 43 h 45"/>
                    <a:gd name="T16" fmla="*/ 129 w 199"/>
                    <a:gd name="T17" fmla="*/ 44 h 45"/>
                    <a:gd name="T18" fmla="*/ 115 w 199"/>
                    <a:gd name="T19" fmla="*/ 45 h 45"/>
                    <a:gd name="T20" fmla="*/ 100 w 199"/>
                    <a:gd name="T21" fmla="*/ 45 h 45"/>
                    <a:gd name="T22" fmla="*/ 84 w 199"/>
                    <a:gd name="T23" fmla="*/ 45 h 45"/>
                    <a:gd name="T24" fmla="*/ 70 w 199"/>
                    <a:gd name="T25" fmla="*/ 44 h 45"/>
                    <a:gd name="T26" fmla="*/ 57 w 199"/>
                    <a:gd name="T27" fmla="*/ 43 h 45"/>
                    <a:gd name="T28" fmla="*/ 44 w 199"/>
                    <a:gd name="T29" fmla="*/ 41 h 45"/>
                    <a:gd name="T30" fmla="*/ 33 w 199"/>
                    <a:gd name="T31" fmla="*/ 39 h 45"/>
                    <a:gd name="T32" fmla="*/ 23 w 199"/>
                    <a:gd name="T33" fmla="*/ 37 h 45"/>
                    <a:gd name="T34" fmla="*/ 15 w 199"/>
                    <a:gd name="T35" fmla="*/ 34 h 45"/>
                    <a:gd name="T36" fmla="*/ 8 w 199"/>
                    <a:gd name="T37" fmla="*/ 31 h 45"/>
                    <a:gd name="T38" fmla="*/ 3 w 199"/>
                    <a:gd name="T39" fmla="*/ 28 h 45"/>
                    <a:gd name="T40" fmla="*/ 1 w 199"/>
                    <a:gd name="T41" fmla="*/ 25 h 45"/>
                    <a:gd name="T42" fmla="*/ 0 w 199"/>
                    <a:gd name="T43" fmla="*/ 22 h 45"/>
                    <a:gd name="T44" fmla="*/ 2 w 199"/>
                    <a:gd name="T45" fmla="*/ 18 h 45"/>
                    <a:gd name="T46" fmla="*/ 6 w 199"/>
                    <a:gd name="T47" fmla="*/ 15 h 45"/>
                    <a:gd name="T48" fmla="*/ 12 w 199"/>
                    <a:gd name="T49" fmla="*/ 12 h 45"/>
                    <a:gd name="T50" fmla="*/ 20 w 199"/>
                    <a:gd name="T51" fmla="*/ 9 h 45"/>
                    <a:gd name="T52" fmla="*/ 29 w 199"/>
                    <a:gd name="T53" fmla="*/ 7 h 45"/>
                    <a:gd name="T54" fmla="*/ 40 w 199"/>
                    <a:gd name="T55" fmla="*/ 5 h 45"/>
                    <a:gd name="T56" fmla="*/ 52 w 199"/>
                    <a:gd name="T57" fmla="*/ 3 h 45"/>
                    <a:gd name="T58" fmla="*/ 65 w 199"/>
                    <a:gd name="T59" fmla="*/ 1 h 45"/>
                    <a:gd name="T60" fmla="*/ 80 w 199"/>
                    <a:gd name="T61" fmla="*/ 1 h 45"/>
                    <a:gd name="T62" fmla="*/ 95 w 199"/>
                    <a:gd name="T63" fmla="*/ 0 h 45"/>
                    <a:gd name="T64" fmla="*/ 110 w 199"/>
                    <a:gd name="T65" fmla="*/ 0 h 45"/>
                    <a:gd name="T66" fmla="*/ 125 w 199"/>
                    <a:gd name="T67" fmla="*/ 1 h 45"/>
                    <a:gd name="T68" fmla="*/ 138 w 199"/>
                    <a:gd name="T69" fmla="*/ 2 h 45"/>
                    <a:gd name="T70" fmla="*/ 151 w 199"/>
                    <a:gd name="T71" fmla="*/ 3 h 45"/>
                    <a:gd name="T72" fmla="*/ 163 w 199"/>
                    <a:gd name="T73" fmla="*/ 5 h 45"/>
                    <a:gd name="T74" fmla="*/ 173 w 199"/>
                    <a:gd name="T75" fmla="*/ 8 h 45"/>
                    <a:gd name="T76" fmla="*/ 182 w 199"/>
                    <a:gd name="T77" fmla="*/ 10 h 45"/>
                    <a:gd name="T78" fmla="*/ 189 w 199"/>
                    <a:gd name="T79" fmla="*/ 13 h 45"/>
                    <a:gd name="T80" fmla="*/ 195 w 199"/>
                    <a:gd name="T81" fmla="*/ 16 h 45"/>
                    <a:gd name="T82" fmla="*/ 198 w 199"/>
                    <a:gd name="T83" fmla="*/ 19 h 45"/>
                    <a:gd name="T84" fmla="*/ 199 w 199"/>
                    <a:gd name="T85" fmla="*/ 23 h 4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99" h="45">
                      <a:moveTo>
                        <a:pt x="199" y="23"/>
                      </a:moveTo>
                      <a:lnTo>
                        <a:pt x="199" y="24"/>
                      </a:lnTo>
                      <a:lnTo>
                        <a:pt x="199" y="25"/>
                      </a:lnTo>
                      <a:lnTo>
                        <a:pt x="198" y="26"/>
                      </a:lnTo>
                      <a:lnTo>
                        <a:pt x="197" y="27"/>
                      </a:lnTo>
                      <a:lnTo>
                        <a:pt x="196" y="28"/>
                      </a:lnTo>
                      <a:lnTo>
                        <a:pt x="195" y="29"/>
                      </a:lnTo>
                      <a:lnTo>
                        <a:pt x="193" y="30"/>
                      </a:lnTo>
                      <a:lnTo>
                        <a:pt x="191" y="31"/>
                      </a:lnTo>
                      <a:lnTo>
                        <a:pt x="189" y="33"/>
                      </a:lnTo>
                      <a:lnTo>
                        <a:pt x="187" y="33"/>
                      </a:lnTo>
                      <a:lnTo>
                        <a:pt x="185" y="34"/>
                      </a:lnTo>
                      <a:lnTo>
                        <a:pt x="182" y="35"/>
                      </a:lnTo>
                      <a:lnTo>
                        <a:pt x="179" y="36"/>
                      </a:lnTo>
                      <a:lnTo>
                        <a:pt x="176" y="37"/>
                      </a:lnTo>
                      <a:lnTo>
                        <a:pt x="173" y="38"/>
                      </a:lnTo>
                      <a:lnTo>
                        <a:pt x="170" y="39"/>
                      </a:lnTo>
                      <a:lnTo>
                        <a:pt x="167" y="39"/>
                      </a:lnTo>
                      <a:lnTo>
                        <a:pt x="163" y="40"/>
                      </a:lnTo>
                      <a:lnTo>
                        <a:pt x="159" y="41"/>
                      </a:lnTo>
                      <a:lnTo>
                        <a:pt x="155" y="41"/>
                      </a:lnTo>
                      <a:lnTo>
                        <a:pt x="151" y="42"/>
                      </a:lnTo>
                      <a:lnTo>
                        <a:pt x="147" y="43"/>
                      </a:lnTo>
                      <a:lnTo>
                        <a:pt x="143" y="43"/>
                      </a:lnTo>
                      <a:lnTo>
                        <a:pt x="138" y="43"/>
                      </a:lnTo>
                      <a:lnTo>
                        <a:pt x="134" y="44"/>
                      </a:lnTo>
                      <a:lnTo>
                        <a:pt x="129" y="44"/>
                      </a:lnTo>
                      <a:lnTo>
                        <a:pt x="125" y="45"/>
                      </a:lnTo>
                      <a:lnTo>
                        <a:pt x="120" y="45"/>
                      </a:lnTo>
                      <a:lnTo>
                        <a:pt x="115" y="45"/>
                      </a:lnTo>
                      <a:lnTo>
                        <a:pt x="110" y="45"/>
                      </a:lnTo>
                      <a:lnTo>
                        <a:pt x="105" y="45"/>
                      </a:lnTo>
                      <a:lnTo>
                        <a:pt x="100" y="45"/>
                      </a:lnTo>
                      <a:lnTo>
                        <a:pt x="95" y="45"/>
                      </a:lnTo>
                      <a:lnTo>
                        <a:pt x="89" y="45"/>
                      </a:lnTo>
                      <a:lnTo>
                        <a:pt x="84" y="45"/>
                      </a:lnTo>
                      <a:lnTo>
                        <a:pt x="80" y="45"/>
                      </a:lnTo>
                      <a:lnTo>
                        <a:pt x="75" y="45"/>
                      </a:lnTo>
                      <a:lnTo>
                        <a:pt x="70" y="44"/>
                      </a:lnTo>
                      <a:lnTo>
                        <a:pt x="65" y="44"/>
                      </a:lnTo>
                      <a:lnTo>
                        <a:pt x="61" y="43"/>
                      </a:lnTo>
                      <a:lnTo>
                        <a:pt x="57" y="43"/>
                      </a:lnTo>
                      <a:lnTo>
                        <a:pt x="52" y="43"/>
                      </a:lnTo>
                      <a:lnTo>
                        <a:pt x="48" y="42"/>
                      </a:lnTo>
                      <a:lnTo>
                        <a:pt x="44" y="41"/>
                      </a:lnTo>
                      <a:lnTo>
                        <a:pt x="40" y="41"/>
                      </a:lnTo>
                      <a:lnTo>
                        <a:pt x="36" y="40"/>
                      </a:lnTo>
                      <a:lnTo>
                        <a:pt x="33" y="39"/>
                      </a:lnTo>
                      <a:lnTo>
                        <a:pt x="29" y="39"/>
                      </a:lnTo>
                      <a:lnTo>
                        <a:pt x="26" y="38"/>
                      </a:lnTo>
                      <a:lnTo>
                        <a:pt x="23" y="37"/>
                      </a:lnTo>
                      <a:lnTo>
                        <a:pt x="20" y="36"/>
                      </a:lnTo>
                      <a:lnTo>
                        <a:pt x="17" y="35"/>
                      </a:lnTo>
                      <a:lnTo>
                        <a:pt x="15" y="34"/>
                      </a:lnTo>
                      <a:lnTo>
                        <a:pt x="12" y="33"/>
                      </a:lnTo>
                      <a:lnTo>
                        <a:pt x="10" y="33"/>
                      </a:lnTo>
                      <a:lnTo>
                        <a:pt x="8" y="31"/>
                      </a:lnTo>
                      <a:lnTo>
                        <a:pt x="6" y="30"/>
                      </a:lnTo>
                      <a:lnTo>
                        <a:pt x="5" y="29"/>
                      </a:lnTo>
                      <a:lnTo>
                        <a:pt x="3" y="28"/>
                      </a:lnTo>
                      <a:lnTo>
                        <a:pt x="2" y="27"/>
                      </a:lnTo>
                      <a:lnTo>
                        <a:pt x="1" y="26"/>
                      </a:lnTo>
                      <a:lnTo>
                        <a:pt x="1" y="25"/>
                      </a:lnTo>
                      <a:lnTo>
                        <a:pt x="0" y="24"/>
                      </a:lnTo>
                      <a:lnTo>
                        <a:pt x="0" y="23"/>
                      </a:lnTo>
                      <a:lnTo>
                        <a:pt x="0" y="22"/>
                      </a:lnTo>
                      <a:lnTo>
                        <a:pt x="1" y="20"/>
                      </a:lnTo>
                      <a:lnTo>
                        <a:pt x="1" y="19"/>
                      </a:lnTo>
                      <a:lnTo>
                        <a:pt x="2" y="18"/>
                      </a:lnTo>
                      <a:lnTo>
                        <a:pt x="3" y="17"/>
                      </a:lnTo>
                      <a:lnTo>
                        <a:pt x="5" y="16"/>
                      </a:lnTo>
                      <a:lnTo>
                        <a:pt x="6" y="15"/>
                      </a:lnTo>
                      <a:lnTo>
                        <a:pt x="8" y="14"/>
                      </a:lnTo>
                      <a:lnTo>
                        <a:pt x="10" y="13"/>
                      </a:lnTo>
                      <a:lnTo>
                        <a:pt x="12" y="12"/>
                      </a:lnTo>
                      <a:lnTo>
                        <a:pt x="15" y="11"/>
                      </a:lnTo>
                      <a:lnTo>
                        <a:pt x="17" y="10"/>
                      </a:lnTo>
                      <a:lnTo>
                        <a:pt x="20" y="9"/>
                      </a:lnTo>
                      <a:lnTo>
                        <a:pt x="23" y="8"/>
                      </a:lnTo>
                      <a:lnTo>
                        <a:pt x="26" y="8"/>
                      </a:lnTo>
                      <a:lnTo>
                        <a:pt x="29" y="7"/>
                      </a:lnTo>
                      <a:lnTo>
                        <a:pt x="33" y="6"/>
                      </a:lnTo>
                      <a:lnTo>
                        <a:pt x="36" y="5"/>
                      </a:lnTo>
                      <a:lnTo>
                        <a:pt x="40" y="5"/>
                      </a:lnTo>
                      <a:lnTo>
                        <a:pt x="44" y="4"/>
                      </a:lnTo>
                      <a:lnTo>
                        <a:pt x="48" y="3"/>
                      </a:lnTo>
                      <a:lnTo>
                        <a:pt x="52" y="3"/>
                      </a:lnTo>
                      <a:lnTo>
                        <a:pt x="57" y="2"/>
                      </a:lnTo>
                      <a:lnTo>
                        <a:pt x="61" y="2"/>
                      </a:lnTo>
                      <a:lnTo>
                        <a:pt x="65" y="1"/>
                      </a:lnTo>
                      <a:lnTo>
                        <a:pt x="70" y="1"/>
                      </a:lnTo>
                      <a:lnTo>
                        <a:pt x="75" y="1"/>
                      </a:lnTo>
                      <a:lnTo>
                        <a:pt x="80" y="1"/>
                      </a:lnTo>
                      <a:lnTo>
                        <a:pt x="84" y="0"/>
                      </a:lnTo>
                      <a:lnTo>
                        <a:pt x="89" y="0"/>
                      </a:lnTo>
                      <a:lnTo>
                        <a:pt x="95" y="0"/>
                      </a:lnTo>
                      <a:lnTo>
                        <a:pt x="100" y="0"/>
                      </a:lnTo>
                      <a:lnTo>
                        <a:pt x="105" y="0"/>
                      </a:lnTo>
                      <a:lnTo>
                        <a:pt x="110" y="0"/>
                      </a:lnTo>
                      <a:lnTo>
                        <a:pt x="115" y="0"/>
                      </a:lnTo>
                      <a:lnTo>
                        <a:pt x="120" y="1"/>
                      </a:lnTo>
                      <a:lnTo>
                        <a:pt x="125" y="1"/>
                      </a:lnTo>
                      <a:lnTo>
                        <a:pt x="129" y="1"/>
                      </a:lnTo>
                      <a:lnTo>
                        <a:pt x="134" y="1"/>
                      </a:lnTo>
                      <a:lnTo>
                        <a:pt x="138" y="2"/>
                      </a:lnTo>
                      <a:lnTo>
                        <a:pt x="143" y="2"/>
                      </a:lnTo>
                      <a:lnTo>
                        <a:pt x="147" y="3"/>
                      </a:lnTo>
                      <a:lnTo>
                        <a:pt x="151" y="3"/>
                      </a:lnTo>
                      <a:lnTo>
                        <a:pt x="155" y="4"/>
                      </a:lnTo>
                      <a:lnTo>
                        <a:pt x="159" y="5"/>
                      </a:lnTo>
                      <a:lnTo>
                        <a:pt x="163" y="5"/>
                      </a:lnTo>
                      <a:lnTo>
                        <a:pt x="167" y="6"/>
                      </a:lnTo>
                      <a:lnTo>
                        <a:pt x="170" y="7"/>
                      </a:lnTo>
                      <a:lnTo>
                        <a:pt x="173" y="8"/>
                      </a:lnTo>
                      <a:lnTo>
                        <a:pt x="176" y="8"/>
                      </a:lnTo>
                      <a:lnTo>
                        <a:pt x="179" y="9"/>
                      </a:lnTo>
                      <a:lnTo>
                        <a:pt x="182" y="10"/>
                      </a:lnTo>
                      <a:lnTo>
                        <a:pt x="185" y="11"/>
                      </a:lnTo>
                      <a:lnTo>
                        <a:pt x="187" y="12"/>
                      </a:lnTo>
                      <a:lnTo>
                        <a:pt x="189" y="13"/>
                      </a:lnTo>
                      <a:lnTo>
                        <a:pt x="191" y="14"/>
                      </a:lnTo>
                      <a:lnTo>
                        <a:pt x="193" y="15"/>
                      </a:lnTo>
                      <a:lnTo>
                        <a:pt x="195" y="16"/>
                      </a:lnTo>
                      <a:lnTo>
                        <a:pt x="196" y="17"/>
                      </a:lnTo>
                      <a:lnTo>
                        <a:pt x="197" y="18"/>
                      </a:lnTo>
                      <a:lnTo>
                        <a:pt x="198" y="19"/>
                      </a:lnTo>
                      <a:lnTo>
                        <a:pt x="199" y="20"/>
                      </a:lnTo>
                      <a:lnTo>
                        <a:pt x="199" y="22"/>
                      </a:lnTo>
                      <a:lnTo>
                        <a:pt x="199"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34" name="Freeform 2122">
                  <a:extLst>
                    <a:ext uri="{FF2B5EF4-FFF2-40B4-BE49-F238E27FC236}">
                      <a16:creationId xmlns:a16="http://schemas.microsoft.com/office/drawing/2014/main" id="{16CF70B3-11E0-41FF-943B-09AD3D38D4CD}"/>
                    </a:ext>
                  </a:extLst>
                </p:cNvPr>
                <p:cNvSpPr>
                  <a:spLocks/>
                </p:cNvSpPr>
                <p:nvPr/>
              </p:nvSpPr>
              <p:spPr bwMode="auto">
                <a:xfrm>
                  <a:off x="1117" y="250"/>
                  <a:ext cx="192" cy="42"/>
                </a:xfrm>
                <a:custGeom>
                  <a:avLst/>
                  <a:gdLst>
                    <a:gd name="T0" fmla="*/ 191 w 192"/>
                    <a:gd name="T1" fmla="*/ 23 h 42"/>
                    <a:gd name="T2" fmla="*/ 189 w 192"/>
                    <a:gd name="T3" fmla="*/ 26 h 42"/>
                    <a:gd name="T4" fmla="*/ 184 w 192"/>
                    <a:gd name="T5" fmla="*/ 29 h 42"/>
                    <a:gd name="T6" fmla="*/ 178 w 192"/>
                    <a:gd name="T7" fmla="*/ 32 h 42"/>
                    <a:gd name="T8" fmla="*/ 170 w 192"/>
                    <a:gd name="T9" fmla="*/ 34 h 42"/>
                    <a:gd name="T10" fmla="*/ 160 w 192"/>
                    <a:gd name="T11" fmla="*/ 36 h 42"/>
                    <a:gd name="T12" fmla="*/ 149 w 192"/>
                    <a:gd name="T13" fmla="*/ 38 h 42"/>
                    <a:gd name="T14" fmla="*/ 137 w 192"/>
                    <a:gd name="T15" fmla="*/ 40 h 42"/>
                    <a:gd name="T16" fmla="*/ 124 w 192"/>
                    <a:gd name="T17" fmla="*/ 41 h 42"/>
                    <a:gd name="T18" fmla="*/ 110 w 192"/>
                    <a:gd name="T19" fmla="*/ 41 h 42"/>
                    <a:gd name="T20" fmla="*/ 96 w 192"/>
                    <a:gd name="T21" fmla="*/ 42 h 42"/>
                    <a:gd name="T22" fmla="*/ 81 w 192"/>
                    <a:gd name="T23" fmla="*/ 41 h 42"/>
                    <a:gd name="T24" fmla="*/ 67 w 192"/>
                    <a:gd name="T25" fmla="*/ 41 h 42"/>
                    <a:gd name="T26" fmla="*/ 54 w 192"/>
                    <a:gd name="T27" fmla="*/ 40 h 42"/>
                    <a:gd name="T28" fmla="*/ 42 w 192"/>
                    <a:gd name="T29" fmla="*/ 38 h 42"/>
                    <a:gd name="T30" fmla="*/ 31 w 192"/>
                    <a:gd name="T31" fmla="*/ 36 h 42"/>
                    <a:gd name="T32" fmla="*/ 22 w 192"/>
                    <a:gd name="T33" fmla="*/ 34 h 42"/>
                    <a:gd name="T34" fmla="*/ 14 w 192"/>
                    <a:gd name="T35" fmla="*/ 32 h 42"/>
                    <a:gd name="T36" fmla="*/ 7 w 192"/>
                    <a:gd name="T37" fmla="*/ 29 h 42"/>
                    <a:gd name="T38" fmla="*/ 3 w 192"/>
                    <a:gd name="T39" fmla="*/ 26 h 42"/>
                    <a:gd name="T40" fmla="*/ 0 w 192"/>
                    <a:gd name="T41" fmla="*/ 23 h 42"/>
                    <a:gd name="T42" fmla="*/ 0 w 192"/>
                    <a:gd name="T43" fmla="*/ 20 h 42"/>
                    <a:gd name="T44" fmla="*/ 2 w 192"/>
                    <a:gd name="T45" fmla="*/ 17 h 42"/>
                    <a:gd name="T46" fmla="*/ 5 w 192"/>
                    <a:gd name="T47" fmla="*/ 14 h 42"/>
                    <a:gd name="T48" fmla="*/ 11 w 192"/>
                    <a:gd name="T49" fmla="*/ 11 h 42"/>
                    <a:gd name="T50" fmla="*/ 19 w 192"/>
                    <a:gd name="T51" fmla="*/ 9 h 42"/>
                    <a:gd name="T52" fmla="*/ 28 w 192"/>
                    <a:gd name="T53" fmla="*/ 7 h 42"/>
                    <a:gd name="T54" fmla="*/ 38 w 192"/>
                    <a:gd name="T55" fmla="*/ 5 h 42"/>
                    <a:gd name="T56" fmla="*/ 50 w 192"/>
                    <a:gd name="T57" fmla="*/ 3 h 42"/>
                    <a:gd name="T58" fmla="*/ 63 w 192"/>
                    <a:gd name="T59" fmla="*/ 2 h 42"/>
                    <a:gd name="T60" fmla="*/ 76 w 192"/>
                    <a:gd name="T61" fmla="*/ 1 h 42"/>
                    <a:gd name="T62" fmla="*/ 91 w 192"/>
                    <a:gd name="T63" fmla="*/ 0 h 42"/>
                    <a:gd name="T64" fmla="*/ 105 w 192"/>
                    <a:gd name="T65" fmla="*/ 1 h 42"/>
                    <a:gd name="T66" fmla="*/ 120 w 192"/>
                    <a:gd name="T67" fmla="*/ 1 h 42"/>
                    <a:gd name="T68" fmla="*/ 133 w 192"/>
                    <a:gd name="T69" fmla="*/ 2 h 42"/>
                    <a:gd name="T70" fmla="*/ 145 w 192"/>
                    <a:gd name="T71" fmla="*/ 3 h 42"/>
                    <a:gd name="T72" fmla="*/ 157 w 192"/>
                    <a:gd name="T73" fmla="*/ 5 h 42"/>
                    <a:gd name="T74" fmla="*/ 167 w 192"/>
                    <a:gd name="T75" fmla="*/ 7 h 42"/>
                    <a:gd name="T76" fmla="*/ 175 w 192"/>
                    <a:gd name="T77" fmla="*/ 10 h 42"/>
                    <a:gd name="T78" fmla="*/ 182 w 192"/>
                    <a:gd name="T79" fmla="*/ 12 h 42"/>
                    <a:gd name="T80" fmla="*/ 187 w 192"/>
                    <a:gd name="T81" fmla="*/ 15 h 42"/>
                    <a:gd name="T82" fmla="*/ 191 w 192"/>
                    <a:gd name="T83" fmla="*/ 18 h 42"/>
                    <a:gd name="T84" fmla="*/ 192 w 192"/>
                    <a:gd name="T85" fmla="*/ 21 h 4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92" h="42">
                      <a:moveTo>
                        <a:pt x="192" y="21"/>
                      </a:moveTo>
                      <a:lnTo>
                        <a:pt x="192" y="22"/>
                      </a:lnTo>
                      <a:lnTo>
                        <a:pt x="191" y="23"/>
                      </a:lnTo>
                      <a:lnTo>
                        <a:pt x="191" y="24"/>
                      </a:lnTo>
                      <a:lnTo>
                        <a:pt x="190" y="25"/>
                      </a:lnTo>
                      <a:lnTo>
                        <a:pt x="189" y="26"/>
                      </a:lnTo>
                      <a:lnTo>
                        <a:pt x="187" y="27"/>
                      </a:lnTo>
                      <a:lnTo>
                        <a:pt x="186" y="28"/>
                      </a:lnTo>
                      <a:lnTo>
                        <a:pt x="184" y="29"/>
                      </a:lnTo>
                      <a:lnTo>
                        <a:pt x="182" y="30"/>
                      </a:lnTo>
                      <a:lnTo>
                        <a:pt x="180" y="31"/>
                      </a:lnTo>
                      <a:lnTo>
                        <a:pt x="178" y="32"/>
                      </a:lnTo>
                      <a:lnTo>
                        <a:pt x="175" y="33"/>
                      </a:lnTo>
                      <a:lnTo>
                        <a:pt x="173" y="33"/>
                      </a:lnTo>
                      <a:lnTo>
                        <a:pt x="170" y="34"/>
                      </a:lnTo>
                      <a:lnTo>
                        <a:pt x="167" y="35"/>
                      </a:lnTo>
                      <a:lnTo>
                        <a:pt x="164" y="35"/>
                      </a:lnTo>
                      <a:lnTo>
                        <a:pt x="160" y="36"/>
                      </a:lnTo>
                      <a:lnTo>
                        <a:pt x="157" y="37"/>
                      </a:lnTo>
                      <a:lnTo>
                        <a:pt x="153" y="37"/>
                      </a:lnTo>
                      <a:lnTo>
                        <a:pt x="149" y="38"/>
                      </a:lnTo>
                      <a:lnTo>
                        <a:pt x="145" y="39"/>
                      </a:lnTo>
                      <a:lnTo>
                        <a:pt x="141" y="39"/>
                      </a:lnTo>
                      <a:lnTo>
                        <a:pt x="137" y="40"/>
                      </a:lnTo>
                      <a:lnTo>
                        <a:pt x="133" y="40"/>
                      </a:lnTo>
                      <a:lnTo>
                        <a:pt x="129" y="40"/>
                      </a:lnTo>
                      <a:lnTo>
                        <a:pt x="124" y="41"/>
                      </a:lnTo>
                      <a:lnTo>
                        <a:pt x="120" y="41"/>
                      </a:lnTo>
                      <a:lnTo>
                        <a:pt x="115" y="41"/>
                      </a:lnTo>
                      <a:lnTo>
                        <a:pt x="110" y="41"/>
                      </a:lnTo>
                      <a:lnTo>
                        <a:pt x="105" y="41"/>
                      </a:lnTo>
                      <a:lnTo>
                        <a:pt x="101" y="42"/>
                      </a:lnTo>
                      <a:lnTo>
                        <a:pt x="96" y="42"/>
                      </a:lnTo>
                      <a:lnTo>
                        <a:pt x="91" y="42"/>
                      </a:lnTo>
                      <a:lnTo>
                        <a:pt x="86" y="41"/>
                      </a:lnTo>
                      <a:lnTo>
                        <a:pt x="81" y="41"/>
                      </a:lnTo>
                      <a:lnTo>
                        <a:pt x="76" y="41"/>
                      </a:lnTo>
                      <a:lnTo>
                        <a:pt x="72" y="41"/>
                      </a:lnTo>
                      <a:lnTo>
                        <a:pt x="67" y="41"/>
                      </a:lnTo>
                      <a:lnTo>
                        <a:pt x="63" y="40"/>
                      </a:lnTo>
                      <a:lnTo>
                        <a:pt x="58" y="40"/>
                      </a:lnTo>
                      <a:lnTo>
                        <a:pt x="54" y="40"/>
                      </a:lnTo>
                      <a:lnTo>
                        <a:pt x="50" y="39"/>
                      </a:lnTo>
                      <a:lnTo>
                        <a:pt x="46" y="39"/>
                      </a:lnTo>
                      <a:lnTo>
                        <a:pt x="42" y="38"/>
                      </a:lnTo>
                      <a:lnTo>
                        <a:pt x="38" y="37"/>
                      </a:lnTo>
                      <a:lnTo>
                        <a:pt x="35" y="37"/>
                      </a:lnTo>
                      <a:lnTo>
                        <a:pt x="31" y="36"/>
                      </a:lnTo>
                      <a:lnTo>
                        <a:pt x="28" y="35"/>
                      </a:lnTo>
                      <a:lnTo>
                        <a:pt x="25" y="35"/>
                      </a:lnTo>
                      <a:lnTo>
                        <a:pt x="22" y="34"/>
                      </a:lnTo>
                      <a:lnTo>
                        <a:pt x="19" y="33"/>
                      </a:lnTo>
                      <a:lnTo>
                        <a:pt x="16" y="33"/>
                      </a:lnTo>
                      <a:lnTo>
                        <a:pt x="14" y="32"/>
                      </a:lnTo>
                      <a:lnTo>
                        <a:pt x="11" y="31"/>
                      </a:lnTo>
                      <a:lnTo>
                        <a:pt x="9" y="30"/>
                      </a:lnTo>
                      <a:lnTo>
                        <a:pt x="7" y="29"/>
                      </a:lnTo>
                      <a:lnTo>
                        <a:pt x="5" y="28"/>
                      </a:lnTo>
                      <a:lnTo>
                        <a:pt x="4" y="27"/>
                      </a:lnTo>
                      <a:lnTo>
                        <a:pt x="3" y="26"/>
                      </a:lnTo>
                      <a:lnTo>
                        <a:pt x="2" y="25"/>
                      </a:lnTo>
                      <a:lnTo>
                        <a:pt x="1" y="24"/>
                      </a:lnTo>
                      <a:lnTo>
                        <a:pt x="0" y="23"/>
                      </a:lnTo>
                      <a:lnTo>
                        <a:pt x="0" y="22"/>
                      </a:lnTo>
                      <a:lnTo>
                        <a:pt x="0" y="21"/>
                      </a:lnTo>
                      <a:lnTo>
                        <a:pt x="0" y="20"/>
                      </a:lnTo>
                      <a:lnTo>
                        <a:pt x="0" y="19"/>
                      </a:lnTo>
                      <a:lnTo>
                        <a:pt x="1" y="18"/>
                      </a:lnTo>
                      <a:lnTo>
                        <a:pt x="2" y="17"/>
                      </a:lnTo>
                      <a:lnTo>
                        <a:pt x="3" y="16"/>
                      </a:lnTo>
                      <a:lnTo>
                        <a:pt x="4" y="15"/>
                      </a:lnTo>
                      <a:lnTo>
                        <a:pt x="5" y="14"/>
                      </a:lnTo>
                      <a:lnTo>
                        <a:pt x="7" y="13"/>
                      </a:lnTo>
                      <a:lnTo>
                        <a:pt x="9" y="12"/>
                      </a:lnTo>
                      <a:lnTo>
                        <a:pt x="11" y="11"/>
                      </a:lnTo>
                      <a:lnTo>
                        <a:pt x="14" y="10"/>
                      </a:lnTo>
                      <a:lnTo>
                        <a:pt x="16" y="10"/>
                      </a:lnTo>
                      <a:lnTo>
                        <a:pt x="19" y="9"/>
                      </a:lnTo>
                      <a:lnTo>
                        <a:pt x="22" y="8"/>
                      </a:lnTo>
                      <a:lnTo>
                        <a:pt x="25" y="7"/>
                      </a:lnTo>
                      <a:lnTo>
                        <a:pt x="28" y="7"/>
                      </a:lnTo>
                      <a:lnTo>
                        <a:pt x="31" y="6"/>
                      </a:lnTo>
                      <a:lnTo>
                        <a:pt x="35" y="5"/>
                      </a:lnTo>
                      <a:lnTo>
                        <a:pt x="38" y="5"/>
                      </a:lnTo>
                      <a:lnTo>
                        <a:pt x="42" y="4"/>
                      </a:lnTo>
                      <a:lnTo>
                        <a:pt x="46" y="3"/>
                      </a:lnTo>
                      <a:lnTo>
                        <a:pt x="50" y="3"/>
                      </a:lnTo>
                      <a:lnTo>
                        <a:pt x="54" y="2"/>
                      </a:lnTo>
                      <a:lnTo>
                        <a:pt x="58" y="2"/>
                      </a:lnTo>
                      <a:lnTo>
                        <a:pt x="63" y="2"/>
                      </a:lnTo>
                      <a:lnTo>
                        <a:pt x="67" y="1"/>
                      </a:lnTo>
                      <a:lnTo>
                        <a:pt x="72" y="1"/>
                      </a:lnTo>
                      <a:lnTo>
                        <a:pt x="76" y="1"/>
                      </a:lnTo>
                      <a:lnTo>
                        <a:pt x="81" y="1"/>
                      </a:lnTo>
                      <a:lnTo>
                        <a:pt x="86" y="1"/>
                      </a:lnTo>
                      <a:lnTo>
                        <a:pt x="91" y="0"/>
                      </a:lnTo>
                      <a:lnTo>
                        <a:pt x="96" y="0"/>
                      </a:lnTo>
                      <a:lnTo>
                        <a:pt x="101" y="0"/>
                      </a:lnTo>
                      <a:lnTo>
                        <a:pt x="105" y="1"/>
                      </a:lnTo>
                      <a:lnTo>
                        <a:pt x="110" y="1"/>
                      </a:lnTo>
                      <a:lnTo>
                        <a:pt x="115" y="1"/>
                      </a:lnTo>
                      <a:lnTo>
                        <a:pt x="120" y="1"/>
                      </a:lnTo>
                      <a:lnTo>
                        <a:pt x="124" y="1"/>
                      </a:lnTo>
                      <a:lnTo>
                        <a:pt x="129" y="2"/>
                      </a:lnTo>
                      <a:lnTo>
                        <a:pt x="133" y="2"/>
                      </a:lnTo>
                      <a:lnTo>
                        <a:pt x="137" y="2"/>
                      </a:lnTo>
                      <a:lnTo>
                        <a:pt x="141" y="3"/>
                      </a:lnTo>
                      <a:lnTo>
                        <a:pt x="145" y="3"/>
                      </a:lnTo>
                      <a:lnTo>
                        <a:pt x="149" y="4"/>
                      </a:lnTo>
                      <a:lnTo>
                        <a:pt x="153" y="5"/>
                      </a:lnTo>
                      <a:lnTo>
                        <a:pt x="157" y="5"/>
                      </a:lnTo>
                      <a:lnTo>
                        <a:pt x="160" y="6"/>
                      </a:lnTo>
                      <a:lnTo>
                        <a:pt x="164" y="7"/>
                      </a:lnTo>
                      <a:lnTo>
                        <a:pt x="167" y="7"/>
                      </a:lnTo>
                      <a:lnTo>
                        <a:pt x="170" y="8"/>
                      </a:lnTo>
                      <a:lnTo>
                        <a:pt x="173" y="9"/>
                      </a:lnTo>
                      <a:lnTo>
                        <a:pt x="175" y="10"/>
                      </a:lnTo>
                      <a:lnTo>
                        <a:pt x="178" y="10"/>
                      </a:lnTo>
                      <a:lnTo>
                        <a:pt x="180" y="11"/>
                      </a:lnTo>
                      <a:lnTo>
                        <a:pt x="182" y="12"/>
                      </a:lnTo>
                      <a:lnTo>
                        <a:pt x="184" y="13"/>
                      </a:lnTo>
                      <a:lnTo>
                        <a:pt x="186" y="14"/>
                      </a:lnTo>
                      <a:lnTo>
                        <a:pt x="187" y="15"/>
                      </a:lnTo>
                      <a:lnTo>
                        <a:pt x="189" y="16"/>
                      </a:lnTo>
                      <a:lnTo>
                        <a:pt x="190" y="17"/>
                      </a:lnTo>
                      <a:lnTo>
                        <a:pt x="191" y="18"/>
                      </a:lnTo>
                      <a:lnTo>
                        <a:pt x="191" y="19"/>
                      </a:lnTo>
                      <a:lnTo>
                        <a:pt x="192" y="20"/>
                      </a:lnTo>
                      <a:lnTo>
                        <a:pt x="192" y="21"/>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35" name="Freeform 2123">
                  <a:extLst>
                    <a:ext uri="{FF2B5EF4-FFF2-40B4-BE49-F238E27FC236}">
                      <a16:creationId xmlns:a16="http://schemas.microsoft.com/office/drawing/2014/main" id="{C396EDF7-EB8B-4472-B780-1714B06CFF85}"/>
                    </a:ext>
                  </a:extLst>
                </p:cNvPr>
                <p:cNvSpPr>
                  <a:spLocks/>
                </p:cNvSpPr>
                <p:nvPr/>
              </p:nvSpPr>
              <p:spPr bwMode="auto">
                <a:xfrm>
                  <a:off x="1120" y="252"/>
                  <a:ext cx="185" cy="37"/>
                </a:xfrm>
                <a:custGeom>
                  <a:avLst/>
                  <a:gdLst>
                    <a:gd name="T0" fmla="*/ 185 w 185"/>
                    <a:gd name="T1" fmla="*/ 20 h 37"/>
                    <a:gd name="T2" fmla="*/ 181 w 185"/>
                    <a:gd name="T3" fmla="*/ 24 h 37"/>
                    <a:gd name="T4" fmla="*/ 174 w 185"/>
                    <a:gd name="T5" fmla="*/ 27 h 37"/>
                    <a:gd name="T6" fmla="*/ 164 w 185"/>
                    <a:gd name="T7" fmla="*/ 30 h 37"/>
                    <a:gd name="T8" fmla="*/ 152 w 185"/>
                    <a:gd name="T9" fmla="*/ 32 h 37"/>
                    <a:gd name="T10" fmla="*/ 137 w 185"/>
                    <a:gd name="T11" fmla="*/ 35 h 37"/>
                    <a:gd name="T12" fmla="*/ 120 w 185"/>
                    <a:gd name="T13" fmla="*/ 36 h 37"/>
                    <a:gd name="T14" fmla="*/ 102 w 185"/>
                    <a:gd name="T15" fmla="*/ 37 h 37"/>
                    <a:gd name="T16" fmla="*/ 83 w 185"/>
                    <a:gd name="T17" fmla="*/ 37 h 37"/>
                    <a:gd name="T18" fmla="*/ 65 w 185"/>
                    <a:gd name="T19" fmla="*/ 36 h 37"/>
                    <a:gd name="T20" fmla="*/ 49 w 185"/>
                    <a:gd name="T21" fmla="*/ 35 h 37"/>
                    <a:gd name="T22" fmla="*/ 34 w 185"/>
                    <a:gd name="T23" fmla="*/ 32 h 37"/>
                    <a:gd name="T24" fmla="*/ 21 w 185"/>
                    <a:gd name="T25" fmla="*/ 30 h 37"/>
                    <a:gd name="T26" fmla="*/ 11 w 185"/>
                    <a:gd name="T27" fmla="*/ 27 h 37"/>
                    <a:gd name="T28" fmla="*/ 4 w 185"/>
                    <a:gd name="T29" fmla="*/ 24 h 37"/>
                    <a:gd name="T30" fmla="*/ 1 w 185"/>
                    <a:gd name="T31" fmla="*/ 20 h 37"/>
                    <a:gd name="T32" fmla="*/ 1 w 185"/>
                    <a:gd name="T33" fmla="*/ 16 h 37"/>
                    <a:gd name="T34" fmla="*/ 4 w 185"/>
                    <a:gd name="T35" fmla="*/ 13 h 37"/>
                    <a:gd name="T36" fmla="*/ 11 w 185"/>
                    <a:gd name="T37" fmla="*/ 9 h 37"/>
                    <a:gd name="T38" fmla="*/ 21 w 185"/>
                    <a:gd name="T39" fmla="*/ 7 h 37"/>
                    <a:gd name="T40" fmla="*/ 34 w 185"/>
                    <a:gd name="T41" fmla="*/ 4 h 37"/>
                    <a:gd name="T42" fmla="*/ 49 w 185"/>
                    <a:gd name="T43" fmla="*/ 2 h 37"/>
                    <a:gd name="T44" fmla="*/ 65 w 185"/>
                    <a:gd name="T45" fmla="*/ 1 h 37"/>
                    <a:gd name="T46" fmla="*/ 83 w 185"/>
                    <a:gd name="T47" fmla="*/ 0 h 37"/>
                    <a:gd name="T48" fmla="*/ 102 w 185"/>
                    <a:gd name="T49" fmla="*/ 0 h 37"/>
                    <a:gd name="T50" fmla="*/ 120 w 185"/>
                    <a:gd name="T51" fmla="*/ 1 h 37"/>
                    <a:gd name="T52" fmla="*/ 137 w 185"/>
                    <a:gd name="T53" fmla="*/ 2 h 37"/>
                    <a:gd name="T54" fmla="*/ 152 w 185"/>
                    <a:gd name="T55" fmla="*/ 4 h 37"/>
                    <a:gd name="T56" fmla="*/ 164 w 185"/>
                    <a:gd name="T57" fmla="*/ 7 h 37"/>
                    <a:gd name="T58" fmla="*/ 174 w 185"/>
                    <a:gd name="T59" fmla="*/ 9 h 37"/>
                    <a:gd name="T60" fmla="*/ 181 w 185"/>
                    <a:gd name="T61" fmla="*/ 13 h 37"/>
                    <a:gd name="T62" fmla="*/ 185 w 185"/>
                    <a:gd name="T63" fmla="*/ 16 h 3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85" h="37">
                      <a:moveTo>
                        <a:pt x="185" y="18"/>
                      </a:moveTo>
                      <a:lnTo>
                        <a:pt x="185" y="20"/>
                      </a:lnTo>
                      <a:lnTo>
                        <a:pt x="183" y="22"/>
                      </a:lnTo>
                      <a:lnTo>
                        <a:pt x="181" y="24"/>
                      </a:lnTo>
                      <a:lnTo>
                        <a:pt x="178" y="26"/>
                      </a:lnTo>
                      <a:lnTo>
                        <a:pt x="174" y="27"/>
                      </a:lnTo>
                      <a:lnTo>
                        <a:pt x="169" y="29"/>
                      </a:lnTo>
                      <a:lnTo>
                        <a:pt x="164" y="30"/>
                      </a:lnTo>
                      <a:lnTo>
                        <a:pt x="158" y="31"/>
                      </a:lnTo>
                      <a:lnTo>
                        <a:pt x="152" y="32"/>
                      </a:lnTo>
                      <a:lnTo>
                        <a:pt x="144" y="34"/>
                      </a:lnTo>
                      <a:lnTo>
                        <a:pt x="137" y="35"/>
                      </a:lnTo>
                      <a:lnTo>
                        <a:pt x="129" y="35"/>
                      </a:lnTo>
                      <a:lnTo>
                        <a:pt x="120" y="36"/>
                      </a:lnTo>
                      <a:lnTo>
                        <a:pt x="111" y="36"/>
                      </a:lnTo>
                      <a:lnTo>
                        <a:pt x="102" y="37"/>
                      </a:lnTo>
                      <a:lnTo>
                        <a:pt x="93" y="37"/>
                      </a:lnTo>
                      <a:lnTo>
                        <a:pt x="83" y="37"/>
                      </a:lnTo>
                      <a:lnTo>
                        <a:pt x="74" y="36"/>
                      </a:lnTo>
                      <a:lnTo>
                        <a:pt x="65" y="36"/>
                      </a:lnTo>
                      <a:lnTo>
                        <a:pt x="57" y="35"/>
                      </a:lnTo>
                      <a:lnTo>
                        <a:pt x="49" y="35"/>
                      </a:lnTo>
                      <a:lnTo>
                        <a:pt x="41" y="34"/>
                      </a:lnTo>
                      <a:lnTo>
                        <a:pt x="34" y="32"/>
                      </a:lnTo>
                      <a:lnTo>
                        <a:pt x="27" y="31"/>
                      </a:lnTo>
                      <a:lnTo>
                        <a:pt x="21" y="30"/>
                      </a:lnTo>
                      <a:lnTo>
                        <a:pt x="16" y="29"/>
                      </a:lnTo>
                      <a:lnTo>
                        <a:pt x="11" y="27"/>
                      </a:lnTo>
                      <a:lnTo>
                        <a:pt x="7" y="26"/>
                      </a:lnTo>
                      <a:lnTo>
                        <a:pt x="4" y="24"/>
                      </a:lnTo>
                      <a:lnTo>
                        <a:pt x="2" y="22"/>
                      </a:lnTo>
                      <a:lnTo>
                        <a:pt x="1" y="20"/>
                      </a:lnTo>
                      <a:lnTo>
                        <a:pt x="0" y="18"/>
                      </a:lnTo>
                      <a:lnTo>
                        <a:pt x="1" y="16"/>
                      </a:lnTo>
                      <a:lnTo>
                        <a:pt x="2" y="15"/>
                      </a:lnTo>
                      <a:lnTo>
                        <a:pt x="4" y="13"/>
                      </a:lnTo>
                      <a:lnTo>
                        <a:pt x="7" y="11"/>
                      </a:lnTo>
                      <a:lnTo>
                        <a:pt x="11" y="9"/>
                      </a:lnTo>
                      <a:lnTo>
                        <a:pt x="16" y="8"/>
                      </a:lnTo>
                      <a:lnTo>
                        <a:pt x="21" y="7"/>
                      </a:lnTo>
                      <a:lnTo>
                        <a:pt x="27" y="5"/>
                      </a:lnTo>
                      <a:lnTo>
                        <a:pt x="34" y="4"/>
                      </a:lnTo>
                      <a:lnTo>
                        <a:pt x="41" y="3"/>
                      </a:lnTo>
                      <a:lnTo>
                        <a:pt x="49" y="2"/>
                      </a:lnTo>
                      <a:lnTo>
                        <a:pt x="57" y="1"/>
                      </a:lnTo>
                      <a:lnTo>
                        <a:pt x="65" y="1"/>
                      </a:lnTo>
                      <a:lnTo>
                        <a:pt x="74" y="0"/>
                      </a:lnTo>
                      <a:lnTo>
                        <a:pt x="83" y="0"/>
                      </a:lnTo>
                      <a:lnTo>
                        <a:pt x="93" y="0"/>
                      </a:lnTo>
                      <a:lnTo>
                        <a:pt x="102" y="0"/>
                      </a:lnTo>
                      <a:lnTo>
                        <a:pt x="111" y="0"/>
                      </a:lnTo>
                      <a:lnTo>
                        <a:pt x="120" y="1"/>
                      </a:lnTo>
                      <a:lnTo>
                        <a:pt x="129" y="1"/>
                      </a:lnTo>
                      <a:lnTo>
                        <a:pt x="137" y="2"/>
                      </a:lnTo>
                      <a:lnTo>
                        <a:pt x="144" y="3"/>
                      </a:lnTo>
                      <a:lnTo>
                        <a:pt x="152" y="4"/>
                      </a:lnTo>
                      <a:lnTo>
                        <a:pt x="158" y="5"/>
                      </a:lnTo>
                      <a:lnTo>
                        <a:pt x="164" y="7"/>
                      </a:lnTo>
                      <a:lnTo>
                        <a:pt x="169" y="8"/>
                      </a:lnTo>
                      <a:lnTo>
                        <a:pt x="174" y="9"/>
                      </a:lnTo>
                      <a:lnTo>
                        <a:pt x="178" y="11"/>
                      </a:lnTo>
                      <a:lnTo>
                        <a:pt x="181" y="13"/>
                      </a:lnTo>
                      <a:lnTo>
                        <a:pt x="183" y="15"/>
                      </a:lnTo>
                      <a:lnTo>
                        <a:pt x="185" y="16"/>
                      </a:lnTo>
                      <a:lnTo>
                        <a:pt x="185" y="18"/>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36" name="Freeform 2124">
                  <a:extLst>
                    <a:ext uri="{FF2B5EF4-FFF2-40B4-BE49-F238E27FC236}">
                      <a16:creationId xmlns:a16="http://schemas.microsoft.com/office/drawing/2014/main" id="{272E0AE1-03FF-471D-9011-C57E11737143}"/>
                    </a:ext>
                  </a:extLst>
                </p:cNvPr>
                <p:cNvSpPr>
                  <a:spLocks/>
                </p:cNvSpPr>
                <p:nvPr/>
              </p:nvSpPr>
              <p:spPr bwMode="auto">
                <a:xfrm>
                  <a:off x="1124" y="253"/>
                  <a:ext cx="178" cy="33"/>
                </a:xfrm>
                <a:custGeom>
                  <a:avLst/>
                  <a:gdLst>
                    <a:gd name="T0" fmla="*/ 177 w 178"/>
                    <a:gd name="T1" fmla="*/ 18 h 33"/>
                    <a:gd name="T2" fmla="*/ 174 w 178"/>
                    <a:gd name="T3" fmla="*/ 21 h 33"/>
                    <a:gd name="T4" fmla="*/ 167 w 178"/>
                    <a:gd name="T5" fmla="*/ 24 h 33"/>
                    <a:gd name="T6" fmla="*/ 157 w 178"/>
                    <a:gd name="T7" fmla="*/ 27 h 33"/>
                    <a:gd name="T8" fmla="*/ 145 w 178"/>
                    <a:gd name="T9" fmla="*/ 29 h 33"/>
                    <a:gd name="T10" fmla="*/ 131 w 178"/>
                    <a:gd name="T11" fmla="*/ 31 h 33"/>
                    <a:gd name="T12" fmla="*/ 115 w 178"/>
                    <a:gd name="T13" fmla="*/ 32 h 33"/>
                    <a:gd name="T14" fmla="*/ 98 w 178"/>
                    <a:gd name="T15" fmla="*/ 33 h 33"/>
                    <a:gd name="T16" fmla="*/ 80 w 178"/>
                    <a:gd name="T17" fmla="*/ 33 h 33"/>
                    <a:gd name="T18" fmla="*/ 62 w 178"/>
                    <a:gd name="T19" fmla="*/ 32 h 33"/>
                    <a:gd name="T20" fmla="*/ 46 w 178"/>
                    <a:gd name="T21" fmla="*/ 31 h 33"/>
                    <a:gd name="T22" fmla="*/ 32 w 178"/>
                    <a:gd name="T23" fmla="*/ 29 h 33"/>
                    <a:gd name="T24" fmla="*/ 20 w 178"/>
                    <a:gd name="T25" fmla="*/ 27 h 33"/>
                    <a:gd name="T26" fmla="*/ 10 w 178"/>
                    <a:gd name="T27" fmla="*/ 24 h 33"/>
                    <a:gd name="T28" fmla="*/ 4 w 178"/>
                    <a:gd name="T29" fmla="*/ 21 h 33"/>
                    <a:gd name="T30" fmla="*/ 0 w 178"/>
                    <a:gd name="T31" fmla="*/ 18 h 33"/>
                    <a:gd name="T32" fmla="*/ 0 w 178"/>
                    <a:gd name="T33" fmla="*/ 15 h 33"/>
                    <a:gd name="T34" fmla="*/ 4 w 178"/>
                    <a:gd name="T35" fmla="*/ 12 h 33"/>
                    <a:gd name="T36" fmla="*/ 10 w 178"/>
                    <a:gd name="T37" fmla="*/ 9 h 33"/>
                    <a:gd name="T38" fmla="*/ 20 w 178"/>
                    <a:gd name="T39" fmla="*/ 6 h 33"/>
                    <a:gd name="T40" fmla="*/ 32 w 178"/>
                    <a:gd name="T41" fmla="*/ 4 h 33"/>
                    <a:gd name="T42" fmla="*/ 46 w 178"/>
                    <a:gd name="T43" fmla="*/ 2 h 33"/>
                    <a:gd name="T44" fmla="*/ 62 w 178"/>
                    <a:gd name="T45" fmla="*/ 1 h 33"/>
                    <a:gd name="T46" fmla="*/ 80 w 178"/>
                    <a:gd name="T47" fmla="*/ 0 h 33"/>
                    <a:gd name="T48" fmla="*/ 98 w 178"/>
                    <a:gd name="T49" fmla="*/ 0 h 33"/>
                    <a:gd name="T50" fmla="*/ 115 w 178"/>
                    <a:gd name="T51" fmla="*/ 1 h 33"/>
                    <a:gd name="T52" fmla="*/ 131 w 178"/>
                    <a:gd name="T53" fmla="*/ 2 h 33"/>
                    <a:gd name="T54" fmla="*/ 145 w 178"/>
                    <a:gd name="T55" fmla="*/ 4 h 33"/>
                    <a:gd name="T56" fmla="*/ 157 w 178"/>
                    <a:gd name="T57" fmla="*/ 6 h 33"/>
                    <a:gd name="T58" fmla="*/ 167 w 178"/>
                    <a:gd name="T59" fmla="*/ 9 h 33"/>
                    <a:gd name="T60" fmla="*/ 174 w 178"/>
                    <a:gd name="T61" fmla="*/ 12 h 33"/>
                    <a:gd name="T62" fmla="*/ 177 w 178"/>
                    <a:gd name="T63" fmla="*/ 15 h 3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8" h="33">
                      <a:moveTo>
                        <a:pt x="178" y="17"/>
                      </a:moveTo>
                      <a:lnTo>
                        <a:pt x="177" y="18"/>
                      </a:lnTo>
                      <a:lnTo>
                        <a:pt x="176" y="20"/>
                      </a:lnTo>
                      <a:lnTo>
                        <a:pt x="174" y="21"/>
                      </a:lnTo>
                      <a:lnTo>
                        <a:pt x="171" y="23"/>
                      </a:lnTo>
                      <a:lnTo>
                        <a:pt x="167" y="24"/>
                      </a:lnTo>
                      <a:lnTo>
                        <a:pt x="163" y="26"/>
                      </a:lnTo>
                      <a:lnTo>
                        <a:pt x="157" y="27"/>
                      </a:lnTo>
                      <a:lnTo>
                        <a:pt x="152" y="28"/>
                      </a:lnTo>
                      <a:lnTo>
                        <a:pt x="145" y="29"/>
                      </a:lnTo>
                      <a:lnTo>
                        <a:pt x="138" y="30"/>
                      </a:lnTo>
                      <a:lnTo>
                        <a:pt x="131" y="31"/>
                      </a:lnTo>
                      <a:lnTo>
                        <a:pt x="123" y="32"/>
                      </a:lnTo>
                      <a:lnTo>
                        <a:pt x="115" y="32"/>
                      </a:lnTo>
                      <a:lnTo>
                        <a:pt x="107" y="33"/>
                      </a:lnTo>
                      <a:lnTo>
                        <a:pt x="98" y="33"/>
                      </a:lnTo>
                      <a:lnTo>
                        <a:pt x="89" y="33"/>
                      </a:lnTo>
                      <a:lnTo>
                        <a:pt x="80" y="33"/>
                      </a:lnTo>
                      <a:lnTo>
                        <a:pt x="71" y="33"/>
                      </a:lnTo>
                      <a:lnTo>
                        <a:pt x="62" y="32"/>
                      </a:lnTo>
                      <a:lnTo>
                        <a:pt x="54" y="32"/>
                      </a:lnTo>
                      <a:lnTo>
                        <a:pt x="46" y="31"/>
                      </a:lnTo>
                      <a:lnTo>
                        <a:pt x="39" y="30"/>
                      </a:lnTo>
                      <a:lnTo>
                        <a:pt x="32" y="29"/>
                      </a:lnTo>
                      <a:lnTo>
                        <a:pt x="26" y="28"/>
                      </a:lnTo>
                      <a:lnTo>
                        <a:pt x="20" y="27"/>
                      </a:lnTo>
                      <a:lnTo>
                        <a:pt x="15" y="26"/>
                      </a:lnTo>
                      <a:lnTo>
                        <a:pt x="10" y="24"/>
                      </a:lnTo>
                      <a:lnTo>
                        <a:pt x="7" y="23"/>
                      </a:lnTo>
                      <a:lnTo>
                        <a:pt x="4" y="21"/>
                      </a:lnTo>
                      <a:lnTo>
                        <a:pt x="1" y="20"/>
                      </a:lnTo>
                      <a:lnTo>
                        <a:pt x="0" y="18"/>
                      </a:lnTo>
                      <a:lnTo>
                        <a:pt x="0" y="17"/>
                      </a:lnTo>
                      <a:lnTo>
                        <a:pt x="0" y="15"/>
                      </a:lnTo>
                      <a:lnTo>
                        <a:pt x="1" y="13"/>
                      </a:lnTo>
                      <a:lnTo>
                        <a:pt x="4" y="12"/>
                      </a:lnTo>
                      <a:lnTo>
                        <a:pt x="7" y="10"/>
                      </a:lnTo>
                      <a:lnTo>
                        <a:pt x="10" y="9"/>
                      </a:lnTo>
                      <a:lnTo>
                        <a:pt x="15" y="7"/>
                      </a:lnTo>
                      <a:lnTo>
                        <a:pt x="20" y="6"/>
                      </a:lnTo>
                      <a:lnTo>
                        <a:pt x="26" y="5"/>
                      </a:lnTo>
                      <a:lnTo>
                        <a:pt x="32" y="4"/>
                      </a:lnTo>
                      <a:lnTo>
                        <a:pt x="39" y="3"/>
                      </a:lnTo>
                      <a:lnTo>
                        <a:pt x="46" y="2"/>
                      </a:lnTo>
                      <a:lnTo>
                        <a:pt x="54" y="1"/>
                      </a:lnTo>
                      <a:lnTo>
                        <a:pt x="62" y="1"/>
                      </a:lnTo>
                      <a:lnTo>
                        <a:pt x="71" y="0"/>
                      </a:lnTo>
                      <a:lnTo>
                        <a:pt x="80" y="0"/>
                      </a:lnTo>
                      <a:lnTo>
                        <a:pt x="89" y="0"/>
                      </a:lnTo>
                      <a:lnTo>
                        <a:pt x="98" y="0"/>
                      </a:lnTo>
                      <a:lnTo>
                        <a:pt x="107" y="0"/>
                      </a:lnTo>
                      <a:lnTo>
                        <a:pt x="115" y="1"/>
                      </a:lnTo>
                      <a:lnTo>
                        <a:pt x="123" y="1"/>
                      </a:lnTo>
                      <a:lnTo>
                        <a:pt x="131" y="2"/>
                      </a:lnTo>
                      <a:lnTo>
                        <a:pt x="138" y="3"/>
                      </a:lnTo>
                      <a:lnTo>
                        <a:pt x="145" y="4"/>
                      </a:lnTo>
                      <a:lnTo>
                        <a:pt x="152" y="5"/>
                      </a:lnTo>
                      <a:lnTo>
                        <a:pt x="157" y="6"/>
                      </a:lnTo>
                      <a:lnTo>
                        <a:pt x="163" y="7"/>
                      </a:lnTo>
                      <a:lnTo>
                        <a:pt x="167" y="9"/>
                      </a:lnTo>
                      <a:lnTo>
                        <a:pt x="171" y="10"/>
                      </a:lnTo>
                      <a:lnTo>
                        <a:pt x="174" y="12"/>
                      </a:lnTo>
                      <a:lnTo>
                        <a:pt x="176" y="13"/>
                      </a:lnTo>
                      <a:lnTo>
                        <a:pt x="177" y="15"/>
                      </a:lnTo>
                      <a:lnTo>
                        <a:pt x="178" y="1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37" name="Freeform 2125">
                  <a:extLst>
                    <a:ext uri="{FF2B5EF4-FFF2-40B4-BE49-F238E27FC236}">
                      <a16:creationId xmlns:a16="http://schemas.microsoft.com/office/drawing/2014/main" id="{0DEDBBAD-2BD8-4C68-8DBC-325CCFB36DA5}"/>
                    </a:ext>
                  </a:extLst>
                </p:cNvPr>
                <p:cNvSpPr>
                  <a:spLocks/>
                </p:cNvSpPr>
                <p:nvPr/>
              </p:nvSpPr>
              <p:spPr bwMode="auto">
                <a:xfrm>
                  <a:off x="1127" y="254"/>
                  <a:ext cx="171" cy="29"/>
                </a:xfrm>
                <a:custGeom>
                  <a:avLst/>
                  <a:gdLst>
                    <a:gd name="T0" fmla="*/ 171 w 171"/>
                    <a:gd name="T1" fmla="*/ 16 h 29"/>
                    <a:gd name="T2" fmla="*/ 168 w 171"/>
                    <a:gd name="T3" fmla="*/ 19 h 29"/>
                    <a:gd name="T4" fmla="*/ 161 w 171"/>
                    <a:gd name="T5" fmla="*/ 22 h 29"/>
                    <a:gd name="T6" fmla="*/ 152 w 171"/>
                    <a:gd name="T7" fmla="*/ 24 h 29"/>
                    <a:gd name="T8" fmla="*/ 140 w 171"/>
                    <a:gd name="T9" fmla="*/ 26 h 29"/>
                    <a:gd name="T10" fmla="*/ 126 w 171"/>
                    <a:gd name="T11" fmla="*/ 28 h 29"/>
                    <a:gd name="T12" fmla="*/ 111 w 171"/>
                    <a:gd name="T13" fmla="*/ 29 h 29"/>
                    <a:gd name="T14" fmla="*/ 94 w 171"/>
                    <a:gd name="T15" fmla="*/ 29 h 29"/>
                    <a:gd name="T16" fmla="*/ 77 w 171"/>
                    <a:gd name="T17" fmla="*/ 29 h 29"/>
                    <a:gd name="T18" fmla="*/ 60 w 171"/>
                    <a:gd name="T19" fmla="*/ 29 h 29"/>
                    <a:gd name="T20" fmla="*/ 45 w 171"/>
                    <a:gd name="T21" fmla="*/ 28 h 29"/>
                    <a:gd name="T22" fmla="*/ 31 w 171"/>
                    <a:gd name="T23" fmla="*/ 26 h 29"/>
                    <a:gd name="T24" fmla="*/ 20 w 171"/>
                    <a:gd name="T25" fmla="*/ 24 h 29"/>
                    <a:gd name="T26" fmla="*/ 10 w 171"/>
                    <a:gd name="T27" fmla="*/ 22 h 29"/>
                    <a:gd name="T28" fmla="*/ 4 w 171"/>
                    <a:gd name="T29" fmla="*/ 19 h 29"/>
                    <a:gd name="T30" fmla="*/ 1 w 171"/>
                    <a:gd name="T31" fmla="*/ 16 h 29"/>
                    <a:gd name="T32" fmla="*/ 1 w 171"/>
                    <a:gd name="T33" fmla="*/ 13 h 29"/>
                    <a:gd name="T34" fmla="*/ 4 w 171"/>
                    <a:gd name="T35" fmla="*/ 11 h 29"/>
                    <a:gd name="T36" fmla="*/ 10 w 171"/>
                    <a:gd name="T37" fmla="*/ 8 h 29"/>
                    <a:gd name="T38" fmla="*/ 20 w 171"/>
                    <a:gd name="T39" fmla="*/ 6 h 29"/>
                    <a:gd name="T40" fmla="*/ 31 w 171"/>
                    <a:gd name="T41" fmla="*/ 4 h 29"/>
                    <a:gd name="T42" fmla="*/ 45 w 171"/>
                    <a:gd name="T43" fmla="*/ 2 h 29"/>
                    <a:gd name="T44" fmla="*/ 60 w 171"/>
                    <a:gd name="T45" fmla="*/ 1 h 29"/>
                    <a:gd name="T46" fmla="*/ 77 w 171"/>
                    <a:gd name="T47" fmla="*/ 0 h 29"/>
                    <a:gd name="T48" fmla="*/ 94 w 171"/>
                    <a:gd name="T49" fmla="*/ 0 h 29"/>
                    <a:gd name="T50" fmla="*/ 111 w 171"/>
                    <a:gd name="T51" fmla="*/ 1 h 29"/>
                    <a:gd name="T52" fmla="*/ 126 w 171"/>
                    <a:gd name="T53" fmla="*/ 2 h 29"/>
                    <a:gd name="T54" fmla="*/ 140 w 171"/>
                    <a:gd name="T55" fmla="*/ 4 h 29"/>
                    <a:gd name="T56" fmla="*/ 152 w 171"/>
                    <a:gd name="T57" fmla="*/ 6 h 29"/>
                    <a:gd name="T58" fmla="*/ 161 w 171"/>
                    <a:gd name="T59" fmla="*/ 8 h 29"/>
                    <a:gd name="T60" fmla="*/ 168 w 171"/>
                    <a:gd name="T61" fmla="*/ 11 h 29"/>
                    <a:gd name="T62" fmla="*/ 171 w 171"/>
                    <a:gd name="T63" fmla="*/ 13 h 2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1" h="29">
                      <a:moveTo>
                        <a:pt x="171" y="15"/>
                      </a:moveTo>
                      <a:lnTo>
                        <a:pt x="171" y="16"/>
                      </a:lnTo>
                      <a:lnTo>
                        <a:pt x="170" y="18"/>
                      </a:lnTo>
                      <a:lnTo>
                        <a:pt x="168" y="19"/>
                      </a:lnTo>
                      <a:lnTo>
                        <a:pt x="165" y="20"/>
                      </a:lnTo>
                      <a:lnTo>
                        <a:pt x="161" y="22"/>
                      </a:lnTo>
                      <a:lnTo>
                        <a:pt x="157" y="23"/>
                      </a:lnTo>
                      <a:lnTo>
                        <a:pt x="152" y="24"/>
                      </a:lnTo>
                      <a:lnTo>
                        <a:pt x="146" y="25"/>
                      </a:lnTo>
                      <a:lnTo>
                        <a:pt x="140" y="26"/>
                      </a:lnTo>
                      <a:lnTo>
                        <a:pt x="133" y="27"/>
                      </a:lnTo>
                      <a:lnTo>
                        <a:pt x="126" y="28"/>
                      </a:lnTo>
                      <a:lnTo>
                        <a:pt x="119" y="28"/>
                      </a:lnTo>
                      <a:lnTo>
                        <a:pt x="111" y="29"/>
                      </a:lnTo>
                      <a:lnTo>
                        <a:pt x="103" y="29"/>
                      </a:lnTo>
                      <a:lnTo>
                        <a:pt x="94" y="29"/>
                      </a:lnTo>
                      <a:lnTo>
                        <a:pt x="86" y="29"/>
                      </a:lnTo>
                      <a:lnTo>
                        <a:pt x="77" y="29"/>
                      </a:lnTo>
                      <a:lnTo>
                        <a:pt x="68" y="29"/>
                      </a:lnTo>
                      <a:lnTo>
                        <a:pt x="60" y="29"/>
                      </a:lnTo>
                      <a:lnTo>
                        <a:pt x="52" y="28"/>
                      </a:lnTo>
                      <a:lnTo>
                        <a:pt x="45" y="28"/>
                      </a:lnTo>
                      <a:lnTo>
                        <a:pt x="38" y="27"/>
                      </a:lnTo>
                      <a:lnTo>
                        <a:pt x="31" y="26"/>
                      </a:lnTo>
                      <a:lnTo>
                        <a:pt x="25" y="25"/>
                      </a:lnTo>
                      <a:lnTo>
                        <a:pt x="20" y="24"/>
                      </a:lnTo>
                      <a:lnTo>
                        <a:pt x="15" y="23"/>
                      </a:lnTo>
                      <a:lnTo>
                        <a:pt x="10" y="22"/>
                      </a:lnTo>
                      <a:lnTo>
                        <a:pt x="7" y="20"/>
                      </a:lnTo>
                      <a:lnTo>
                        <a:pt x="4" y="19"/>
                      </a:lnTo>
                      <a:lnTo>
                        <a:pt x="2" y="18"/>
                      </a:lnTo>
                      <a:lnTo>
                        <a:pt x="1" y="16"/>
                      </a:lnTo>
                      <a:lnTo>
                        <a:pt x="0" y="15"/>
                      </a:lnTo>
                      <a:lnTo>
                        <a:pt x="1" y="13"/>
                      </a:lnTo>
                      <a:lnTo>
                        <a:pt x="2" y="12"/>
                      </a:lnTo>
                      <a:lnTo>
                        <a:pt x="4" y="11"/>
                      </a:lnTo>
                      <a:lnTo>
                        <a:pt x="7" y="9"/>
                      </a:lnTo>
                      <a:lnTo>
                        <a:pt x="10" y="8"/>
                      </a:lnTo>
                      <a:lnTo>
                        <a:pt x="15" y="7"/>
                      </a:lnTo>
                      <a:lnTo>
                        <a:pt x="20" y="6"/>
                      </a:lnTo>
                      <a:lnTo>
                        <a:pt x="25" y="5"/>
                      </a:lnTo>
                      <a:lnTo>
                        <a:pt x="31" y="4"/>
                      </a:lnTo>
                      <a:lnTo>
                        <a:pt x="38" y="3"/>
                      </a:lnTo>
                      <a:lnTo>
                        <a:pt x="45" y="2"/>
                      </a:lnTo>
                      <a:lnTo>
                        <a:pt x="52" y="2"/>
                      </a:lnTo>
                      <a:lnTo>
                        <a:pt x="60" y="1"/>
                      </a:lnTo>
                      <a:lnTo>
                        <a:pt x="68" y="1"/>
                      </a:lnTo>
                      <a:lnTo>
                        <a:pt x="77" y="0"/>
                      </a:lnTo>
                      <a:lnTo>
                        <a:pt x="86" y="0"/>
                      </a:lnTo>
                      <a:lnTo>
                        <a:pt x="94" y="0"/>
                      </a:lnTo>
                      <a:lnTo>
                        <a:pt x="103" y="1"/>
                      </a:lnTo>
                      <a:lnTo>
                        <a:pt x="111" y="1"/>
                      </a:lnTo>
                      <a:lnTo>
                        <a:pt x="119" y="2"/>
                      </a:lnTo>
                      <a:lnTo>
                        <a:pt x="126" y="2"/>
                      </a:lnTo>
                      <a:lnTo>
                        <a:pt x="133" y="3"/>
                      </a:lnTo>
                      <a:lnTo>
                        <a:pt x="140" y="4"/>
                      </a:lnTo>
                      <a:lnTo>
                        <a:pt x="146" y="5"/>
                      </a:lnTo>
                      <a:lnTo>
                        <a:pt x="152" y="6"/>
                      </a:lnTo>
                      <a:lnTo>
                        <a:pt x="157" y="7"/>
                      </a:lnTo>
                      <a:lnTo>
                        <a:pt x="161" y="8"/>
                      </a:lnTo>
                      <a:lnTo>
                        <a:pt x="165" y="9"/>
                      </a:lnTo>
                      <a:lnTo>
                        <a:pt x="168" y="11"/>
                      </a:lnTo>
                      <a:lnTo>
                        <a:pt x="170" y="12"/>
                      </a:lnTo>
                      <a:lnTo>
                        <a:pt x="171" y="13"/>
                      </a:lnTo>
                      <a:lnTo>
                        <a:pt x="171" y="1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38" name="Freeform 2126">
                  <a:extLst>
                    <a:ext uri="{FF2B5EF4-FFF2-40B4-BE49-F238E27FC236}">
                      <a16:creationId xmlns:a16="http://schemas.microsoft.com/office/drawing/2014/main" id="{B1ECD15E-BF3A-4118-BF42-7D5997DA750D}"/>
                    </a:ext>
                  </a:extLst>
                </p:cNvPr>
                <p:cNvSpPr>
                  <a:spLocks/>
                </p:cNvSpPr>
                <p:nvPr/>
              </p:nvSpPr>
              <p:spPr bwMode="auto">
                <a:xfrm>
                  <a:off x="1033" y="174"/>
                  <a:ext cx="286" cy="128"/>
                </a:xfrm>
                <a:custGeom>
                  <a:avLst/>
                  <a:gdLst>
                    <a:gd name="T0" fmla="*/ 284 w 286"/>
                    <a:gd name="T1" fmla="*/ 59 h 128"/>
                    <a:gd name="T2" fmla="*/ 284 w 286"/>
                    <a:gd name="T3" fmla="*/ 51 h 128"/>
                    <a:gd name="T4" fmla="*/ 279 w 286"/>
                    <a:gd name="T5" fmla="*/ 44 h 128"/>
                    <a:gd name="T6" fmla="*/ 267 w 286"/>
                    <a:gd name="T7" fmla="*/ 32 h 128"/>
                    <a:gd name="T8" fmla="*/ 250 w 286"/>
                    <a:gd name="T9" fmla="*/ 25 h 128"/>
                    <a:gd name="T10" fmla="*/ 245 w 286"/>
                    <a:gd name="T11" fmla="*/ 19 h 128"/>
                    <a:gd name="T12" fmla="*/ 231 w 286"/>
                    <a:gd name="T13" fmla="*/ 15 h 128"/>
                    <a:gd name="T14" fmla="*/ 218 w 286"/>
                    <a:gd name="T15" fmla="*/ 15 h 128"/>
                    <a:gd name="T16" fmla="*/ 207 w 286"/>
                    <a:gd name="T17" fmla="*/ 8 h 128"/>
                    <a:gd name="T18" fmla="*/ 186 w 286"/>
                    <a:gd name="T19" fmla="*/ 1 h 128"/>
                    <a:gd name="T20" fmla="*/ 170 w 286"/>
                    <a:gd name="T21" fmla="*/ 1 h 128"/>
                    <a:gd name="T22" fmla="*/ 148 w 286"/>
                    <a:gd name="T23" fmla="*/ 8 h 128"/>
                    <a:gd name="T24" fmla="*/ 126 w 286"/>
                    <a:gd name="T25" fmla="*/ 31 h 128"/>
                    <a:gd name="T26" fmla="*/ 114 w 286"/>
                    <a:gd name="T27" fmla="*/ 66 h 128"/>
                    <a:gd name="T28" fmla="*/ 109 w 286"/>
                    <a:gd name="T29" fmla="*/ 76 h 128"/>
                    <a:gd name="T30" fmla="*/ 92 w 286"/>
                    <a:gd name="T31" fmla="*/ 81 h 128"/>
                    <a:gd name="T32" fmla="*/ 75 w 286"/>
                    <a:gd name="T33" fmla="*/ 89 h 128"/>
                    <a:gd name="T34" fmla="*/ 61 w 286"/>
                    <a:gd name="T35" fmla="*/ 100 h 128"/>
                    <a:gd name="T36" fmla="*/ 52 w 286"/>
                    <a:gd name="T37" fmla="*/ 109 h 128"/>
                    <a:gd name="T38" fmla="*/ 39 w 286"/>
                    <a:gd name="T39" fmla="*/ 117 h 128"/>
                    <a:gd name="T40" fmla="*/ 24 w 286"/>
                    <a:gd name="T41" fmla="*/ 120 h 128"/>
                    <a:gd name="T42" fmla="*/ 8 w 286"/>
                    <a:gd name="T43" fmla="*/ 108 h 128"/>
                    <a:gd name="T44" fmla="*/ 2 w 286"/>
                    <a:gd name="T45" fmla="*/ 95 h 128"/>
                    <a:gd name="T46" fmla="*/ 0 w 286"/>
                    <a:gd name="T47" fmla="*/ 89 h 128"/>
                    <a:gd name="T48" fmla="*/ 0 w 286"/>
                    <a:gd name="T49" fmla="*/ 97 h 128"/>
                    <a:gd name="T50" fmla="*/ 2 w 286"/>
                    <a:gd name="T51" fmla="*/ 105 h 128"/>
                    <a:gd name="T52" fmla="*/ 9 w 286"/>
                    <a:gd name="T53" fmla="*/ 119 h 128"/>
                    <a:gd name="T54" fmla="*/ 23 w 286"/>
                    <a:gd name="T55" fmla="*/ 128 h 128"/>
                    <a:gd name="T56" fmla="*/ 31 w 286"/>
                    <a:gd name="T57" fmla="*/ 128 h 128"/>
                    <a:gd name="T58" fmla="*/ 34 w 286"/>
                    <a:gd name="T59" fmla="*/ 128 h 128"/>
                    <a:gd name="T60" fmla="*/ 52 w 286"/>
                    <a:gd name="T61" fmla="*/ 123 h 128"/>
                    <a:gd name="T62" fmla="*/ 66 w 286"/>
                    <a:gd name="T63" fmla="*/ 111 h 128"/>
                    <a:gd name="T64" fmla="*/ 80 w 286"/>
                    <a:gd name="T65" fmla="*/ 101 h 128"/>
                    <a:gd name="T66" fmla="*/ 100 w 286"/>
                    <a:gd name="T67" fmla="*/ 96 h 128"/>
                    <a:gd name="T68" fmla="*/ 116 w 286"/>
                    <a:gd name="T69" fmla="*/ 93 h 128"/>
                    <a:gd name="T70" fmla="*/ 121 w 286"/>
                    <a:gd name="T71" fmla="*/ 94 h 128"/>
                    <a:gd name="T72" fmla="*/ 133 w 286"/>
                    <a:gd name="T73" fmla="*/ 100 h 128"/>
                    <a:gd name="T74" fmla="*/ 156 w 286"/>
                    <a:gd name="T75" fmla="*/ 105 h 128"/>
                    <a:gd name="T76" fmla="*/ 169 w 286"/>
                    <a:gd name="T77" fmla="*/ 107 h 128"/>
                    <a:gd name="T78" fmla="*/ 189 w 286"/>
                    <a:gd name="T79" fmla="*/ 110 h 128"/>
                    <a:gd name="T80" fmla="*/ 200 w 286"/>
                    <a:gd name="T81" fmla="*/ 108 h 128"/>
                    <a:gd name="T82" fmla="*/ 199 w 286"/>
                    <a:gd name="T83" fmla="*/ 102 h 128"/>
                    <a:gd name="T84" fmla="*/ 186 w 286"/>
                    <a:gd name="T85" fmla="*/ 98 h 128"/>
                    <a:gd name="T86" fmla="*/ 180 w 286"/>
                    <a:gd name="T87" fmla="*/ 95 h 128"/>
                    <a:gd name="T88" fmla="*/ 182 w 286"/>
                    <a:gd name="T89" fmla="*/ 93 h 128"/>
                    <a:gd name="T90" fmla="*/ 194 w 286"/>
                    <a:gd name="T91" fmla="*/ 94 h 128"/>
                    <a:gd name="T92" fmla="*/ 208 w 286"/>
                    <a:gd name="T93" fmla="*/ 92 h 128"/>
                    <a:gd name="T94" fmla="*/ 215 w 286"/>
                    <a:gd name="T95" fmla="*/ 91 h 128"/>
                    <a:gd name="T96" fmla="*/ 220 w 286"/>
                    <a:gd name="T97" fmla="*/ 101 h 128"/>
                    <a:gd name="T98" fmla="*/ 232 w 286"/>
                    <a:gd name="T99" fmla="*/ 99 h 128"/>
                    <a:gd name="T100" fmla="*/ 238 w 286"/>
                    <a:gd name="T101" fmla="*/ 99 h 128"/>
                    <a:gd name="T102" fmla="*/ 250 w 286"/>
                    <a:gd name="T103" fmla="*/ 100 h 128"/>
                    <a:gd name="T104" fmla="*/ 256 w 286"/>
                    <a:gd name="T105" fmla="*/ 94 h 128"/>
                    <a:gd name="T106" fmla="*/ 244 w 286"/>
                    <a:gd name="T107" fmla="*/ 91 h 128"/>
                    <a:gd name="T108" fmla="*/ 238 w 286"/>
                    <a:gd name="T109" fmla="*/ 83 h 128"/>
                    <a:gd name="T110" fmla="*/ 244 w 286"/>
                    <a:gd name="T111" fmla="*/ 72 h 128"/>
                    <a:gd name="T112" fmla="*/ 250 w 286"/>
                    <a:gd name="T113" fmla="*/ 66 h 128"/>
                    <a:gd name="T114" fmla="*/ 261 w 286"/>
                    <a:gd name="T115" fmla="*/ 69 h 128"/>
                    <a:gd name="T116" fmla="*/ 272 w 286"/>
                    <a:gd name="T117" fmla="*/ 67 h 128"/>
                    <a:gd name="T118" fmla="*/ 277 w 286"/>
                    <a:gd name="T119" fmla="*/ 65 h 12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86" h="128">
                      <a:moveTo>
                        <a:pt x="280" y="62"/>
                      </a:moveTo>
                      <a:lnTo>
                        <a:pt x="281" y="61"/>
                      </a:lnTo>
                      <a:lnTo>
                        <a:pt x="282" y="61"/>
                      </a:lnTo>
                      <a:lnTo>
                        <a:pt x="283" y="60"/>
                      </a:lnTo>
                      <a:lnTo>
                        <a:pt x="284" y="59"/>
                      </a:lnTo>
                      <a:lnTo>
                        <a:pt x="285" y="58"/>
                      </a:lnTo>
                      <a:lnTo>
                        <a:pt x="285" y="57"/>
                      </a:lnTo>
                      <a:lnTo>
                        <a:pt x="286" y="55"/>
                      </a:lnTo>
                      <a:lnTo>
                        <a:pt x="285" y="54"/>
                      </a:lnTo>
                      <a:lnTo>
                        <a:pt x="285" y="53"/>
                      </a:lnTo>
                      <a:lnTo>
                        <a:pt x="284" y="51"/>
                      </a:lnTo>
                      <a:lnTo>
                        <a:pt x="282" y="50"/>
                      </a:lnTo>
                      <a:lnTo>
                        <a:pt x="282" y="49"/>
                      </a:lnTo>
                      <a:lnTo>
                        <a:pt x="281" y="47"/>
                      </a:lnTo>
                      <a:lnTo>
                        <a:pt x="280" y="46"/>
                      </a:lnTo>
                      <a:lnTo>
                        <a:pt x="279" y="44"/>
                      </a:lnTo>
                      <a:lnTo>
                        <a:pt x="278" y="42"/>
                      </a:lnTo>
                      <a:lnTo>
                        <a:pt x="276" y="40"/>
                      </a:lnTo>
                      <a:lnTo>
                        <a:pt x="275" y="38"/>
                      </a:lnTo>
                      <a:lnTo>
                        <a:pt x="273" y="36"/>
                      </a:lnTo>
                      <a:lnTo>
                        <a:pt x="270" y="34"/>
                      </a:lnTo>
                      <a:lnTo>
                        <a:pt x="267" y="32"/>
                      </a:lnTo>
                      <a:lnTo>
                        <a:pt x="264" y="30"/>
                      </a:lnTo>
                      <a:lnTo>
                        <a:pt x="261" y="28"/>
                      </a:lnTo>
                      <a:lnTo>
                        <a:pt x="258" y="27"/>
                      </a:lnTo>
                      <a:lnTo>
                        <a:pt x="254" y="26"/>
                      </a:lnTo>
                      <a:lnTo>
                        <a:pt x="250" y="25"/>
                      </a:lnTo>
                      <a:lnTo>
                        <a:pt x="249" y="24"/>
                      </a:lnTo>
                      <a:lnTo>
                        <a:pt x="248" y="23"/>
                      </a:lnTo>
                      <a:lnTo>
                        <a:pt x="247" y="22"/>
                      </a:lnTo>
                      <a:lnTo>
                        <a:pt x="246" y="21"/>
                      </a:lnTo>
                      <a:lnTo>
                        <a:pt x="245" y="19"/>
                      </a:lnTo>
                      <a:lnTo>
                        <a:pt x="243" y="18"/>
                      </a:lnTo>
                      <a:lnTo>
                        <a:pt x="242" y="17"/>
                      </a:lnTo>
                      <a:lnTo>
                        <a:pt x="240" y="16"/>
                      </a:lnTo>
                      <a:lnTo>
                        <a:pt x="237" y="15"/>
                      </a:lnTo>
                      <a:lnTo>
                        <a:pt x="234" y="15"/>
                      </a:lnTo>
                      <a:lnTo>
                        <a:pt x="231" y="15"/>
                      </a:lnTo>
                      <a:lnTo>
                        <a:pt x="228" y="15"/>
                      </a:lnTo>
                      <a:lnTo>
                        <a:pt x="224" y="16"/>
                      </a:lnTo>
                      <a:lnTo>
                        <a:pt x="220" y="17"/>
                      </a:lnTo>
                      <a:lnTo>
                        <a:pt x="220" y="16"/>
                      </a:lnTo>
                      <a:lnTo>
                        <a:pt x="219" y="16"/>
                      </a:lnTo>
                      <a:lnTo>
                        <a:pt x="218" y="15"/>
                      </a:lnTo>
                      <a:lnTo>
                        <a:pt x="217" y="14"/>
                      </a:lnTo>
                      <a:lnTo>
                        <a:pt x="216" y="13"/>
                      </a:lnTo>
                      <a:lnTo>
                        <a:pt x="214" y="12"/>
                      </a:lnTo>
                      <a:lnTo>
                        <a:pt x="212" y="11"/>
                      </a:lnTo>
                      <a:lnTo>
                        <a:pt x="210" y="9"/>
                      </a:lnTo>
                      <a:lnTo>
                        <a:pt x="207" y="8"/>
                      </a:lnTo>
                      <a:lnTo>
                        <a:pt x="205" y="6"/>
                      </a:lnTo>
                      <a:lnTo>
                        <a:pt x="202" y="5"/>
                      </a:lnTo>
                      <a:lnTo>
                        <a:pt x="198" y="3"/>
                      </a:lnTo>
                      <a:lnTo>
                        <a:pt x="195" y="2"/>
                      </a:lnTo>
                      <a:lnTo>
                        <a:pt x="191" y="1"/>
                      </a:lnTo>
                      <a:lnTo>
                        <a:pt x="186" y="1"/>
                      </a:lnTo>
                      <a:lnTo>
                        <a:pt x="182" y="0"/>
                      </a:lnTo>
                      <a:lnTo>
                        <a:pt x="180" y="0"/>
                      </a:lnTo>
                      <a:lnTo>
                        <a:pt x="177" y="0"/>
                      </a:lnTo>
                      <a:lnTo>
                        <a:pt x="175" y="0"/>
                      </a:lnTo>
                      <a:lnTo>
                        <a:pt x="172" y="0"/>
                      </a:lnTo>
                      <a:lnTo>
                        <a:pt x="170" y="1"/>
                      </a:lnTo>
                      <a:lnTo>
                        <a:pt x="168" y="1"/>
                      </a:lnTo>
                      <a:lnTo>
                        <a:pt x="165" y="2"/>
                      </a:lnTo>
                      <a:lnTo>
                        <a:pt x="162" y="2"/>
                      </a:lnTo>
                      <a:lnTo>
                        <a:pt x="157" y="4"/>
                      </a:lnTo>
                      <a:lnTo>
                        <a:pt x="153" y="5"/>
                      </a:lnTo>
                      <a:lnTo>
                        <a:pt x="148" y="8"/>
                      </a:lnTo>
                      <a:lnTo>
                        <a:pt x="144" y="11"/>
                      </a:lnTo>
                      <a:lnTo>
                        <a:pt x="140" y="14"/>
                      </a:lnTo>
                      <a:lnTo>
                        <a:pt x="136" y="18"/>
                      </a:lnTo>
                      <a:lnTo>
                        <a:pt x="132" y="22"/>
                      </a:lnTo>
                      <a:lnTo>
                        <a:pt x="129" y="26"/>
                      </a:lnTo>
                      <a:lnTo>
                        <a:pt x="126" y="31"/>
                      </a:lnTo>
                      <a:lnTo>
                        <a:pt x="123" y="36"/>
                      </a:lnTo>
                      <a:lnTo>
                        <a:pt x="121" y="42"/>
                      </a:lnTo>
                      <a:lnTo>
                        <a:pt x="119" y="47"/>
                      </a:lnTo>
                      <a:lnTo>
                        <a:pt x="117" y="53"/>
                      </a:lnTo>
                      <a:lnTo>
                        <a:pt x="115" y="60"/>
                      </a:lnTo>
                      <a:lnTo>
                        <a:pt x="114" y="66"/>
                      </a:lnTo>
                      <a:lnTo>
                        <a:pt x="113" y="73"/>
                      </a:lnTo>
                      <a:lnTo>
                        <a:pt x="112" y="73"/>
                      </a:lnTo>
                      <a:lnTo>
                        <a:pt x="112" y="74"/>
                      </a:lnTo>
                      <a:lnTo>
                        <a:pt x="110" y="75"/>
                      </a:lnTo>
                      <a:lnTo>
                        <a:pt x="109" y="76"/>
                      </a:lnTo>
                      <a:lnTo>
                        <a:pt x="106" y="77"/>
                      </a:lnTo>
                      <a:lnTo>
                        <a:pt x="103" y="78"/>
                      </a:lnTo>
                      <a:lnTo>
                        <a:pt x="99" y="79"/>
                      </a:lnTo>
                      <a:lnTo>
                        <a:pt x="97" y="79"/>
                      </a:lnTo>
                      <a:lnTo>
                        <a:pt x="95" y="80"/>
                      </a:lnTo>
                      <a:lnTo>
                        <a:pt x="92" y="81"/>
                      </a:lnTo>
                      <a:lnTo>
                        <a:pt x="89" y="82"/>
                      </a:lnTo>
                      <a:lnTo>
                        <a:pt x="86" y="83"/>
                      </a:lnTo>
                      <a:lnTo>
                        <a:pt x="84" y="84"/>
                      </a:lnTo>
                      <a:lnTo>
                        <a:pt x="81" y="86"/>
                      </a:lnTo>
                      <a:lnTo>
                        <a:pt x="78" y="87"/>
                      </a:lnTo>
                      <a:lnTo>
                        <a:pt x="75" y="89"/>
                      </a:lnTo>
                      <a:lnTo>
                        <a:pt x="72" y="91"/>
                      </a:lnTo>
                      <a:lnTo>
                        <a:pt x="70" y="93"/>
                      </a:lnTo>
                      <a:lnTo>
                        <a:pt x="67" y="95"/>
                      </a:lnTo>
                      <a:lnTo>
                        <a:pt x="65" y="96"/>
                      </a:lnTo>
                      <a:lnTo>
                        <a:pt x="62" y="98"/>
                      </a:lnTo>
                      <a:lnTo>
                        <a:pt x="61" y="100"/>
                      </a:lnTo>
                      <a:lnTo>
                        <a:pt x="59" y="102"/>
                      </a:lnTo>
                      <a:lnTo>
                        <a:pt x="58" y="103"/>
                      </a:lnTo>
                      <a:lnTo>
                        <a:pt x="57" y="104"/>
                      </a:lnTo>
                      <a:lnTo>
                        <a:pt x="55" y="106"/>
                      </a:lnTo>
                      <a:lnTo>
                        <a:pt x="54" y="107"/>
                      </a:lnTo>
                      <a:lnTo>
                        <a:pt x="52" y="109"/>
                      </a:lnTo>
                      <a:lnTo>
                        <a:pt x="50" y="110"/>
                      </a:lnTo>
                      <a:lnTo>
                        <a:pt x="48" y="111"/>
                      </a:lnTo>
                      <a:lnTo>
                        <a:pt x="46" y="113"/>
                      </a:lnTo>
                      <a:lnTo>
                        <a:pt x="44" y="114"/>
                      </a:lnTo>
                      <a:lnTo>
                        <a:pt x="42" y="116"/>
                      </a:lnTo>
                      <a:lnTo>
                        <a:pt x="39" y="117"/>
                      </a:lnTo>
                      <a:lnTo>
                        <a:pt x="37" y="118"/>
                      </a:lnTo>
                      <a:lnTo>
                        <a:pt x="34" y="119"/>
                      </a:lnTo>
                      <a:lnTo>
                        <a:pt x="32" y="119"/>
                      </a:lnTo>
                      <a:lnTo>
                        <a:pt x="29" y="120"/>
                      </a:lnTo>
                      <a:lnTo>
                        <a:pt x="27" y="120"/>
                      </a:lnTo>
                      <a:lnTo>
                        <a:pt x="24" y="120"/>
                      </a:lnTo>
                      <a:lnTo>
                        <a:pt x="21" y="119"/>
                      </a:lnTo>
                      <a:lnTo>
                        <a:pt x="18" y="118"/>
                      </a:lnTo>
                      <a:lnTo>
                        <a:pt x="15" y="116"/>
                      </a:lnTo>
                      <a:lnTo>
                        <a:pt x="12" y="114"/>
                      </a:lnTo>
                      <a:lnTo>
                        <a:pt x="10" y="111"/>
                      </a:lnTo>
                      <a:lnTo>
                        <a:pt x="8" y="108"/>
                      </a:lnTo>
                      <a:lnTo>
                        <a:pt x="5" y="104"/>
                      </a:lnTo>
                      <a:lnTo>
                        <a:pt x="5" y="102"/>
                      </a:lnTo>
                      <a:lnTo>
                        <a:pt x="4" y="101"/>
                      </a:lnTo>
                      <a:lnTo>
                        <a:pt x="4" y="99"/>
                      </a:lnTo>
                      <a:lnTo>
                        <a:pt x="3" y="98"/>
                      </a:lnTo>
                      <a:lnTo>
                        <a:pt x="2" y="95"/>
                      </a:lnTo>
                      <a:lnTo>
                        <a:pt x="2" y="93"/>
                      </a:lnTo>
                      <a:lnTo>
                        <a:pt x="1" y="90"/>
                      </a:lnTo>
                      <a:lnTo>
                        <a:pt x="0" y="87"/>
                      </a:lnTo>
                      <a:lnTo>
                        <a:pt x="0" y="88"/>
                      </a:lnTo>
                      <a:lnTo>
                        <a:pt x="0" y="89"/>
                      </a:lnTo>
                      <a:lnTo>
                        <a:pt x="0" y="90"/>
                      </a:lnTo>
                      <a:lnTo>
                        <a:pt x="0" y="92"/>
                      </a:lnTo>
                      <a:lnTo>
                        <a:pt x="0" y="93"/>
                      </a:lnTo>
                      <a:lnTo>
                        <a:pt x="0" y="95"/>
                      </a:lnTo>
                      <a:lnTo>
                        <a:pt x="0" y="97"/>
                      </a:lnTo>
                      <a:lnTo>
                        <a:pt x="1" y="97"/>
                      </a:lnTo>
                      <a:lnTo>
                        <a:pt x="1" y="98"/>
                      </a:lnTo>
                      <a:lnTo>
                        <a:pt x="1" y="100"/>
                      </a:lnTo>
                      <a:lnTo>
                        <a:pt x="1" y="103"/>
                      </a:lnTo>
                      <a:lnTo>
                        <a:pt x="2" y="105"/>
                      </a:lnTo>
                      <a:lnTo>
                        <a:pt x="3" y="107"/>
                      </a:lnTo>
                      <a:lnTo>
                        <a:pt x="3" y="110"/>
                      </a:lnTo>
                      <a:lnTo>
                        <a:pt x="4" y="112"/>
                      </a:lnTo>
                      <a:lnTo>
                        <a:pt x="5" y="114"/>
                      </a:lnTo>
                      <a:lnTo>
                        <a:pt x="7" y="117"/>
                      </a:lnTo>
                      <a:lnTo>
                        <a:pt x="9" y="119"/>
                      </a:lnTo>
                      <a:lnTo>
                        <a:pt x="10" y="121"/>
                      </a:lnTo>
                      <a:lnTo>
                        <a:pt x="12" y="123"/>
                      </a:lnTo>
                      <a:lnTo>
                        <a:pt x="15" y="124"/>
                      </a:lnTo>
                      <a:lnTo>
                        <a:pt x="17" y="126"/>
                      </a:lnTo>
                      <a:lnTo>
                        <a:pt x="20" y="127"/>
                      </a:lnTo>
                      <a:lnTo>
                        <a:pt x="23" y="128"/>
                      </a:lnTo>
                      <a:lnTo>
                        <a:pt x="27" y="128"/>
                      </a:lnTo>
                      <a:lnTo>
                        <a:pt x="28" y="128"/>
                      </a:lnTo>
                      <a:lnTo>
                        <a:pt x="29" y="128"/>
                      </a:lnTo>
                      <a:lnTo>
                        <a:pt x="30" y="128"/>
                      </a:lnTo>
                      <a:lnTo>
                        <a:pt x="31" y="128"/>
                      </a:lnTo>
                      <a:lnTo>
                        <a:pt x="32" y="128"/>
                      </a:lnTo>
                      <a:lnTo>
                        <a:pt x="33" y="128"/>
                      </a:lnTo>
                      <a:lnTo>
                        <a:pt x="34" y="128"/>
                      </a:lnTo>
                      <a:lnTo>
                        <a:pt x="38" y="128"/>
                      </a:lnTo>
                      <a:lnTo>
                        <a:pt x="42" y="127"/>
                      </a:lnTo>
                      <a:lnTo>
                        <a:pt x="46" y="126"/>
                      </a:lnTo>
                      <a:lnTo>
                        <a:pt x="49" y="125"/>
                      </a:lnTo>
                      <a:lnTo>
                        <a:pt x="52" y="123"/>
                      </a:lnTo>
                      <a:lnTo>
                        <a:pt x="54" y="121"/>
                      </a:lnTo>
                      <a:lnTo>
                        <a:pt x="57" y="119"/>
                      </a:lnTo>
                      <a:lnTo>
                        <a:pt x="59" y="117"/>
                      </a:lnTo>
                      <a:lnTo>
                        <a:pt x="61" y="115"/>
                      </a:lnTo>
                      <a:lnTo>
                        <a:pt x="63" y="113"/>
                      </a:lnTo>
                      <a:lnTo>
                        <a:pt x="66" y="111"/>
                      </a:lnTo>
                      <a:lnTo>
                        <a:pt x="68" y="109"/>
                      </a:lnTo>
                      <a:lnTo>
                        <a:pt x="70" y="107"/>
                      </a:lnTo>
                      <a:lnTo>
                        <a:pt x="72" y="105"/>
                      </a:lnTo>
                      <a:lnTo>
                        <a:pt x="74" y="103"/>
                      </a:lnTo>
                      <a:lnTo>
                        <a:pt x="77" y="102"/>
                      </a:lnTo>
                      <a:lnTo>
                        <a:pt x="80" y="101"/>
                      </a:lnTo>
                      <a:lnTo>
                        <a:pt x="83" y="100"/>
                      </a:lnTo>
                      <a:lnTo>
                        <a:pt x="86" y="99"/>
                      </a:lnTo>
                      <a:lnTo>
                        <a:pt x="90" y="98"/>
                      </a:lnTo>
                      <a:lnTo>
                        <a:pt x="93" y="97"/>
                      </a:lnTo>
                      <a:lnTo>
                        <a:pt x="97" y="96"/>
                      </a:lnTo>
                      <a:lnTo>
                        <a:pt x="100" y="96"/>
                      </a:lnTo>
                      <a:lnTo>
                        <a:pt x="103" y="95"/>
                      </a:lnTo>
                      <a:lnTo>
                        <a:pt x="107" y="94"/>
                      </a:lnTo>
                      <a:lnTo>
                        <a:pt x="110" y="94"/>
                      </a:lnTo>
                      <a:lnTo>
                        <a:pt x="112" y="94"/>
                      </a:lnTo>
                      <a:lnTo>
                        <a:pt x="114" y="93"/>
                      </a:lnTo>
                      <a:lnTo>
                        <a:pt x="116" y="93"/>
                      </a:lnTo>
                      <a:lnTo>
                        <a:pt x="118" y="93"/>
                      </a:lnTo>
                      <a:lnTo>
                        <a:pt x="119" y="93"/>
                      </a:lnTo>
                      <a:lnTo>
                        <a:pt x="120" y="93"/>
                      </a:lnTo>
                      <a:lnTo>
                        <a:pt x="121" y="94"/>
                      </a:lnTo>
                      <a:lnTo>
                        <a:pt x="122" y="95"/>
                      </a:lnTo>
                      <a:lnTo>
                        <a:pt x="123" y="96"/>
                      </a:lnTo>
                      <a:lnTo>
                        <a:pt x="125" y="97"/>
                      </a:lnTo>
                      <a:lnTo>
                        <a:pt x="127" y="98"/>
                      </a:lnTo>
                      <a:lnTo>
                        <a:pt x="130" y="99"/>
                      </a:lnTo>
                      <a:lnTo>
                        <a:pt x="133" y="100"/>
                      </a:lnTo>
                      <a:lnTo>
                        <a:pt x="136" y="101"/>
                      </a:lnTo>
                      <a:lnTo>
                        <a:pt x="139" y="102"/>
                      </a:lnTo>
                      <a:lnTo>
                        <a:pt x="143" y="103"/>
                      </a:lnTo>
                      <a:lnTo>
                        <a:pt x="147" y="104"/>
                      </a:lnTo>
                      <a:lnTo>
                        <a:pt x="152" y="105"/>
                      </a:lnTo>
                      <a:lnTo>
                        <a:pt x="156" y="105"/>
                      </a:lnTo>
                      <a:lnTo>
                        <a:pt x="162" y="105"/>
                      </a:lnTo>
                      <a:lnTo>
                        <a:pt x="163" y="105"/>
                      </a:lnTo>
                      <a:lnTo>
                        <a:pt x="165" y="106"/>
                      </a:lnTo>
                      <a:lnTo>
                        <a:pt x="167" y="106"/>
                      </a:lnTo>
                      <a:lnTo>
                        <a:pt x="169" y="107"/>
                      </a:lnTo>
                      <a:lnTo>
                        <a:pt x="172" y="107"/>
                      </a:lnTo>
                      <a:lnTo>
                        <a:pt x="176" y="108"/>
                      </a:lnTo>
                      <a:lnTo>
                        <a:pt x="179" y="109"/>
                      </a:lnTo>
                      <a:lnTo>
                        <a:pt x="182" y="109"/>
                      </a:lnTo>
                      <a:lnTo>
                        <a:pt x="185" y="110"/>
                      </a:lnTo>
                      <a:lnTo>
                        <a:pt x="189" y="110"/>
                      </a:lnTo>
                      <a:lnTo>
                        <a:pt x="192" y="111"/>
                      </a:lnTo>
                      <a:lnTo>
                        <a:pt x="194" y="112"/>
                      </a:lnTo>
                      <a:lnTo>
                        <a:pt x="196" y="112"/>
                      </a:lnTo>
                      <a:lnTo>
                        <a:pt x="198" y="112"/>
                      </a:lnTo>
                      <a:lnTo>
                        <a:pt x="199" y="113"/>
                      </a:lnTo>
                      <a:lnTo>
                        <a:pt x="200" y="108"/>
                      </a:lnTo>
                      <a:lnTo>
                        <a:pt x="204" y="104"/>
                      </a:lnTo>
                      <a:lnTo>
                        <a:pt x="203" y="104"/>
                      </a:lnTo>
                      <a:lnTo>
                        <a:pt x="203" y="103"/>
                      </a:lnTo>
                      <a:lnTo>
                        <a:pt x="202" y="103"/>
                      </a:lnTo>
                      <a:lnTo>
                        <a:pt x="200" y="103"/>
                      </a:lnTo>
                      <a:lnTo>
                        <a:pt x="199" y="102"/>
                      </a:lnTo>
                      <a:lnTo>
                        <a:pt x="197" y="102"/>
                      </a:lnTo>
                      <a:lnTo>
                        <a:pt x="195" y="101"/>
                      </a:lnTo>
                      <a:lnTo>
                        <a:pt x="193" y="100"/>
                      </a:lnTo>
                      <a:lnTo>
                        <a:pt x="191" y="100"/>
                      </a:lnTo>
                      <a:lnTo>
                        <a:pt x="189" y="99"/>
                      </a:lnTo>
                      <a:lnTo>
                        <a:pt x="186" y="98"/>
                      </a:lnTo>
                      <a:lnTo>
                        <a:pt x="185" y="98"/>
                      </a:lnTo>
                      <a:lnTo>
                        <a:pt x="183" y="97"/>
                      </a:lnTo>
                      <a:lnTo>
                        <a:pt x="182" y="96"/>
                      </a:lnTo>
                      <a:lnTo>
                        <a:pt x="181" y="96"/>
                      </a:lnTo>
                      <a:lnTo>
                        <a:pt x="180" y="95"/>
                      </a:lnTo>
                      <a:lnTo>
                        <a:pt x="180" y="94"/>
                      </a:lnTo>
                      <a:lnTo>
                        <a:pt x="180" y="93"/>
                      </a:lnTo>
                      <a:lnTo>
                        <a:pt x="181" y="93"/>
                      </a:lnTo>
                      <a:lnTo>
                        <a:pt x="182" y="93"/>
                      </a:lnTo>
                      <a:lnTo>
                        <a:pt x="185" y="93"/>
                      </a:lnTo>
                      <a:lnTo>
                        <a:pt x="186" y="93"/>
                      </a:lnTo>
                      <a:lnTo>
                        <a:pt x="188" y="93"/>
                      </a:lnTo>
                      <a:lnTo>
                        <a:pt x="190" y="93"/>
                      </a:lnTo>
                      <a:lnTo>
                        <a:pt x="192" y="94"/>
                      </a:lnTo>
                      <a:lnTo>
                        <a:pt x="194" y="94"/>
                      </a:lnTo>
                      <a:lnTo>
                        <a:pt x="196" y="93"/>
                      </a:lnTo>
                      <a:lnTo>
                        <a:pt x="199" y="93"/>
                      </a:lnTo>
                      <a:lnTo>
                        <a:pt x="201" y="93"/>
                      </a:lnTo>
                      <a:lnTo>
                        <a:pt x="203" y="93"/>
                      </a:lnTo>
                      <a:lnTo>
                        <a:pt x="206" y="93"/>
                      </a:lnTo>
                      <a:lnTo>
                        <a:pt x="208" y="92"/>
                      </a:lnTo>
                      <a:lnTo>
                        <a:pt x="210" y="92"/>
                      </a:lnTo>
                      <a:lnTo>
                        <a:pt x="211" y="92"/>
                      </a:lnTo>
                      <a:lnTo>
                        <a:pt x="213" y="91"/>
                      </a:lnTo>
                      <a:lnTo>
                        <a:pt x="214" y="91"/>
                      </a:lnTo>
                      <a:lnTo>
                        <a:pt x="215" y="91"/>
                      </a:lnTo>
                      <a:lnTo>
                        <a:pt x="215" y="92"/>
                      </a:lnTo>
                      <a:lnTo>
                        <a:pt x="215" y="94"/>
                      </a:lnTo>
                      <a:lnTo>
                        <a:pt x="216" y="96"/>
                      </a:lnTo>
                      <a:lnTo>
                        <a:pt x="217" y="98"/>
                      </a:lnTo>
                      <a:lnTo>
                        <a:pt x="218" y="100"/>
                      </a:lnTo>
                      <a:lnTo>
                        <a:pt x="220" y="101"/>
                      </a:lnTo>
                      <a:lnTo>
                        <a:pt x="222" y="101"/>
                      </a:lnTo>
                      <a:lnTo>
                        <a:pt x="224" y="101"/>
                      </a:lnTo>
                      <a:lnTo>
                        <a:pt x="227" y="100"/>
                      </a:lnTo>
                      <a:lnTo>
                        <a:pt x="229" y="100"/>
                      </a:lnTo>
                      <a:lnTo>
                        <a:pt x="230" y="99"/>
                      </a:lnTo>
                      <a:lnTo>
                        <a:pt x="232" y="99"/>
                      </a:lnTo>
                      <a:lnTo>
                        <a:pt x="233" y="98"/>
                      </a:lnTo>
                      <a:lnTo>
                        <a:pt x="234" y="98"/>
                      </a:lnTo>
                      <a:lnTo>
                        <a:pt x="235" y="98"/>
                      </a:lnTo>
                      <a:lnTo>
                        <a:pt x="238" y="99"/>
                      </a:lnTo>
                      <a:lnTo>
                        <a:pt x="240" y="99"/>
                      </a:lnTo>
                      <a:lnTo>
                        <a:pt x="243" y="100"/>
                      </a:lnTo>
                      <a:lnTo>
                        <a:pt x="246" y="100"/>
                      </a:lnTo>
                      <a:lnTo>
                        <a:pt x="248" y="100"/>
                      </a:lnTo>
                      <a:lnTo>
                        <a:pt x="250" y="100"/>
                      </a:lnTo>
                      <a:lnTo>
                        <a:pt x="251" y="99"/>
                      </a:lnTo>
                      <a:lnTo>
                        <a:pt x="252" y="98"/>
                      </a:lnTo>
                      <a:lnTo>
                        <a:pt x="254" y="97"/>
                      </a:lnTo>
                      <a:lnTo>
                        <a:pt x="255" y="96"/>
                      </a:lnTo>
                      <a:lnTo>
                        <a:pt x="256" y="95"/>
                      </a:lnTo>
                      <a:lnTo>
                        <a:pt x="256" y="94"/>
                      </a:lnTo>
                      <a:lnTo>
                        <a:pt x="256" y="93"/>
                      </a:lnTo>
                      <a:lnTo>
                        <a:pt x="255" y="92"/>
                      </a:lnTo>
                      <a:lnTo>
                        <a:pt x="252" y="92"/>
                      </a:lnTo>
                      <a:lnTo>
                        <a:pt x="250" y="91"/>
                      </a:lnTo>
                      <a:lnTo>
                        <a:pt x="247" y="91"/>
                      </a:lnTo>
                      <a:lnTo>
                        <a:pt x="244" y="91"/>
                      </a:lnTo>
                      <a:lnTo>
                        <a:pt x="241" y="91"/>
                      </a:lnTo>
                      <a:lnTo>
                        <a:pt x="239" y="92"/>
                      </a:lnTo>
                      <a:lnTo>
                        <a:pt x="238" y="92"/>
                      </a:lnTo>
                      <a:lnTo>
                        <a:pt x="238" y="91"/>
                      </a:lnTo>
                      <a:lnTo>
                        <a:pt x="238" y="87"/>
                      </a:lnTo>
                      <a:lnTo>
                        <a:pt x="238" y="83"/>
                      </a:lnTo>
                      <a:lnTo>
                        <a:pt x="237" y="79"/>
                      </a:lnTo>
                      <a:lnTo>
                        <a:pt x="239" y="78"/>
                      </a:lnTo>
                      <a:lnTo>
                        <a:pt x="240" y="76"/>
                      </a:lnTo>
                      <a:lnTo>
                        <a:pt x="242" y="74"/>
                      </a:lnTo>
                      <a:lnTo>
                        <a:pt x="244" y="72"/>
                      </a:lnTo>
                      <a:lnTo>
                        <a:pt x="246" y="70"/>
                      </a:lnTo>
                      <a:lnTo>
                        <a:pt x="248" y="67"/>
                      </a:lnTo>
                      <a:lnTo>
                        <a:pt x="248" y="65"/>
                      </a:lnTo>
                      <a:lnTo>
                        <a:pt x="249" y="65"/>
                      </a:lnTo>
                      <a:lnTo>
                        <a:pt x="249" y="66"/>
                      </a:lnTo>
                      <a:lnTo>
                        <a:pt x="250" y="66"/>
                      </a:lnTo>
                      <a:lnTo>
                        <a:pt x="252" y="66"/>
                      </a:lnTo>
                      <a:lnTo>
                        <a:pt x="253" y="67"/>
                      </a:lnTo>
                      <a:lnTo>
                        <a:pt x="255" y="67"/>
                      </a:lnTo>
                      <a:lnTo>
                        <a:pt x="257" y="68"/>
                      </a:lnTo>
                      <a:lnTo>
                        <a:pt x="259" y="68"/>
                      </a:lnTo>
                      <a:lnTo>
                        <a:pt x="261" y="69"/>
                      </a:lnTo>
                      <a:lnTo>
                        <a:pt x="263" y="69"/>
                      </a:lnTo>
                      <a:lnTo>
                        <a:pt x="265" y="69"/>
                      </a:lnTo>
                      <a:lnTo>
                        <a:pt x="267" y="69"/>
                      </a:lnTo>
                      <a:lnTo>
                        <a:pt x="269" y="69"/>
                      </a:lnTo>
                      <a:lnTo>
                        <a:pt x="270" y="68"/>
                      </a:lnTo>
                      <a:lnTo>
                        <a:pt x="272" y="67"/>
                      </a:lnTo>
                      <a:lnTo>
                        <a:pt x="273" y="66"/>
                      </a:lnTo>
                      <a:lnTo>
                        <a:pt x="274" y="66"/>
                      </a:lnTo>
                      <a:lnTo>
                        <a:pt x="275" y="66"/>
                      </a:lnTo>
                      <a:lnTo>
                        <a:pt x="276" y="66"/>
                      </a:lnTo>
                      <a:lnTo>
                        <a:pt x="277" y="65"/>
                      </a:lnTo>
                      <a:lnTo>
                        <a:pt x="279" y="64"/>
                      </a:lnTo>
                      <a:lnTo>
                        <a:pt x="280" y="63"/>
                      </a:lnTo>
                      <a:lnTo>
                        <a:pt x="280"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39" name="Freeform 2127">
                  <a:extLst>
                    <a:ext uri="{FF2B5EF4-FFF2-40B4-BE49-F238E27FC236}">
                      <a16:creationId xmlns:a16="http://schemas.microsoft.com/office/drawing/2014/main" id="{7E76D32C-6AC9-451D-9FAB-EEF09B0CCD46}"/>
                    </a:ext>
                  </a:extLst>
                </p:cNvPr>
                <p:cNvSpPr>
                  <a:spLocks/>
                </p:cNvSpPr>
                <p:nvPr/>
              </p:nvSpPr>
              <p:spPr bwMode="auto">
                <a:xfrm>
                  <a:off x="1149" y="176"/>
                  <a:ext cx="168" cy="98"/>
                </a:xfrm>
                <a:custGeom>
                  <a:avLst/>
                  <a:gdLst>
                    <a:gd name="T0" fmla="*/ 6 w 168"/>
                    <a:gd name="T1" fmla="*/ 46 h 98"/>
                    <a:gd name="T2" fmla="*/ 15 w 168"/>
                    <a:gd name="T3" fmla="*/ 30 h 98"/>
                    <a:gd name="T4" fmla="*/ 25 w 168"/>
                    <a:gd name="T5" fmla="*/ 17 h 98"/>
                    <a:gd name="T6" fmla="*/ 38 w 168"/>
                    <a:gd name="T7" fmla="*/ 7 h 98"/>
                    <a:gd name="T8" fmla="*/ 53 w 168"/>
                    <a:gd name="T9" fmla="*/ 1 h 98"/>
                    <a:gd name="T10" fmla="*/ 65 w 168"/>
                    <a:gd name="T11" fmla="*/ 0 h 98"/>
                    <a:gd name="T12" fmla="*/ 73 w 168"/>
                    <a:gd name="T13" fmla="*/ 2 h 98"/>
                    <a:gd name="T14" fmla="*/ 80 w 168"/>
                    <a:gd name="T15" fmla="*/ 4 h 98"/>
                    <a:gd name="T16" fmla="*/ 91 w 168"/>
                    <a:gd name="T17" fmla="*/ 9 h 98"/>
                    <a:gd name="T18" fmla="*/ 99 w 168"/>
                    <a:gd name="T19" fmla="*/ 12 h 98"/>
                    <a:gd name="T20" fmla="*/ 103 w 168"/>
                    <a:gd name="T21" fmla="*/ 14 h 98"/>
                    <a:gd name="T22" fmla="*/ 107 w 168"/>
                    <a:gd name="T23" fmla="*/ 14 h 98"/>
                    <a:gd name="T24" fmla="*/ 110 w 168"/>
                    <a:gd name="T25" fmla="*/ 14 h 98"/>
                    <a:gd name="T26" fmla="*/ 115 w 168"/>
                    <a:gd name="T27" fmla="*/ 14 h 98"/>
                    <a:gd name="T28" fmla="*/ 118 w 168"/>
                    <a:gd name="T29" fmla="*/ 15 h 98"/>
                    <a:gd name="T30" fmla="*/ 121 w 168"/>
                    <a:gd name="T31" fmla="*/ 15 h 98"/>
                    <a:gd name="T32" fmla="*/ 125 w 168"/>
                    <a:gd name="T33" fmla="*/ 17 h 98"/>
                    <a:gd name="T34" fmla="*/ 128 w 168"/>
                    <a:gd name="T35" fmla="*/ 20 h 98"/>
                    <a:gd name="T36" fmla="*/ 130 w 168"/>
                    <a:gd name="T37" fmla="*/ 24 h 98"/>
                    <a:gd name="T38" fmla="*/ 132 w 168"/>
                    <a:gd name="T39" fmla="*/ 25 h 98"/>
                    <a:gd name="T40" fmla="*/ 137 w 168"/>
                    <a:gd name="T41" fmla="*/ 26 h 98"/>
                    <a:gd name="T42" fmla="*/ 145 w 168"/>
                    <a:gd name="T43" fmla="*/ 29 h 98"/>
                    <a:gd name="T44" fmla="*/ 153 w 168"/>
                    <a:gd name="T45" fmla="*/ 33 h 98"/>
                    <a:gd name="T46" fmla="*/ 160 w 168"/>
                    <a:gd name="T47" fmla="*/ 41 h 98"/>
                    <a:gd name="T48" fmla="*/ 163 w 168"/>
                    <a:gd name="T49" fmla="*/ 44 h 98"/>
                    <a:gd name="T50" fmla="*/ 164 w 168"/>
                    <a:gd name="T51" fmla="*/ 45 h 98"/>
                    <a:gd name="T52" fmla="*/ 167 w 168"/>
                    <a:gd name="T53" fmla="*/ 48 h 98"/>
                    <a:gd name="T54" fmla="*/ 167 w 168"/>
                    <a:gd name="T55" fmla="*/ 55 h 98"/>
                    <a:gd name="T56" fmla="*/ 164 w 168"/>
                    <a:gd name="T57" fmla="*/ 58 h 98"/>
                    <a:gd name="T58" fmla="*/ 162 w 168"/>
                    <a:gd name="T59" fmla="*/ 59 h 98"/>
                    <a:gd name="T60" fmla="*/ 159 w 168"/>
                    <a:gd name="T61" fmla="*/ 62 h 98"/>
                    <a:gd name="T62" fmla="*/ 157 w 168"/>
                    <a:gd name="T63" fmla="*/ 63 h 98"/>
                    <a:gd name="T64" fmla="*/ 154 w 168"/>
                    <a:gd name="T65" fmla="*/ 64 h 98"/>
                    <a:gd name="T66" fmla="*/ 149 w 168"/>
                    <a:gd name="T67" fmla="*/ 66 h 98"/>
                    <a:gd name="T68" fmla="*/ 139 w 168"/>
                    <a:gd name="T69" fmla="*/ 65 h 98"/>
                    <a:gd name="T70" fmla="*/ 136 w 168"/>
                    <a:gd name="T71" fmla="*/ 65 h 98"/>
                    <a:gd name="T72" fmla="*/ 134 w 168"/>
                    <a:gd name="T73" fmla="*/ 63 h 98"/>
                    <a:gd name="T74" fmla="*/ 132 w 168"/>
                    <a:gd name="T75" fmla="*/ 63 h 98"/>
                    <a:gd name="T76" fmla="*/ 129 w 168"/>
                    <a:gd name="T77" fmla="*/ 67 h 98"/>
                    <a:gd name="T78" fmla="*/ 124 w 168"/>
                    <a:gd name="T79" fmla="*/ 73 h 98"/>
                    <a:gd name="T80" fmla="*/ 122 w 168"/>
                    <a:gd name="T81" fmla="*/ 77 h 98"/>
                    <a:gd name="T82" fmla="*/ 120 w 168"/>
                    <a:gd name="T83" fmla="*/ 88 h 98"/>
                    <a:gd name="T84" fmla="*/ 114 w 168"/>
                    <a:gd name="T85" fmla="*/ 96 h 98"/>
                    <a:gd name="T86" fmla="*/ 107 w 168"/>
                    <a:gd name="T87" fmla="*/ 96 h 98"/>
                    <a:gd name="T88" fmla="*/ 103 w 168"/>
                    <a:gd name="T89" fmla="*/ 94 h 98"/>
                    <a:gd name="T90" fmla="*/ 101 w 168"/>
                    <a:gd name="T91" fmla="*/ 90 h 98"/>
                    <a:gd name="T92" fmla="*/ 100 w 168"/>
                    <a:gd name="T93" fmla="*/ 87 h 98"/>
                    <a:gd name="T94" fmla="*/ 98 w 168"/>
                    <a:gd name="T95" fmla="*/ 87 h 98"/>
                    <a:gd name="T96" fmla="*/ 92 w 168"/>
                    <a:gd name="T97" fmla="*/ 88 h 98"/>
                    <a:gd name="T98" fmla="*/ 85 w 168"/>
                    <a:gd name="T99" fmla="*/ 89 h 98"/>
                    <a:gd name="T100" fmla="*/ 78 w 168"/>
                    <a:gd name="T101" fmla="*/ 89 h 98"/>
                    <a:gd name="T102" fmla="*/ 71 w 168"/>
                    <a:gd name="T103" fmla="*/ 88 h 98"/>
                    <a:gd name="T104" fmla="*/ 67 w 168"/>
                    <a:gd name="T105" fmla="*/ 88 h 98"/>
                    <a:gd name="T106" fmla="*/ 59 w 168"/>
                    <a:gd name="T107" fmla="*/ 92 h 98"/>
                    <a:gd name="T108" fmla="*/ 48 w 168"/>
                    <a:gd name="T109" fmla="*/ 96 h 98"/>
                    <a:gd name="T110" fmla="*/ 44 w 168"/>
                    <a:gd name="T111" fmla="*/ 97 h 98"/>
                    <a:gd name="T112" fmla="*/ 40 w 168"/>
                    <a:gd name="T113" fmla="*/ 97 h 98"/>
                    <a:gd name="T114" fmla="*/ 33 w 168"/>
                    <a:gd name="T115" fmla="*/ 97 h 98"/>
                    <a:gd name="T116" fmla="*/ 23 w 168"/>
                    <a:gd name="T117" fmla="*/ 96 h 98"/>
                    <a:gd name="T118" fmla="*/ 13 w 168"/>
                    <a:gd name="T119" fmla="*/ 91 h 98"/>
                    <a:gd name="T120" fmla="*/ 5 w 168"/>
                    <a:gd name="T121" fmla="*/ 83 h 98"/>
                    <a:gd name="T122" fmla="*/ 0 w 168"/>
                    <a:gd name="T123" fmla="*/ 73 h 98"/>
                    <a:gd name="T124" fmla="*/ 2 w 168"/>
                    <a:gd name="T125" fmla="*/ 58 h 9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68" h="98">
                      <a:moveTo>
                        <a:pt x="2" y="58"/>
                      </a:moveTo>
                      <a:lnTo>
                        <a:pt x="4" y="52"/>
                      </a:lnTo>
                      <a:lnTo>
                        <a:pt x="6" y="46"/>
                      </a:lnTo>
                      <a:lnTo>
                        <a:pt x="9" y="41"/>
                      </a:lnTo>
                      <a:lnTo>
                        <a:pt x="12" y="35"/>
                      </a:lnTo>
                      <a:lnTo>
                        <a:pt x="15" y="30"/>
                      </a:lnTo>
                      <a:lnTo>
                        <a:pt x="18" y="26"/>
                      </a:lnTo>
                      <a:lnTo>
                        <a:pt x="22" y="21"/>
                      </a:lnTo>
                      <a:lnTo>
                        <a:pt x="25" y="17"/>
                      </a:lnTo>
                      <a:lnTo>
                        <a:pt x="30" y="13"/>
                      </a:lnTo>
                      <a:lnTo>
                        <a:pt x="34" y="10"/>
                      </a:lnTo>
                      <a:lnTo>
                        <a:pt x="38" y="7"/>
                      </a:lnTo>
                      <a:lnTo>
                        <a:pt x="43" y="5"/>
                      </a:lnTo>
                      <a:lnTo>
                        <a:pt x="48" y="3"/>
                      </a:lnTo>
                      <a:lnTo>
                        <a:pt x="53" y="1"/>
                      </a:lnTo>
                      <a:lnTo>
                        <a:pt x="58" y="0"/>
                      </a:lnTo>
                      <a:lnTo>
                        <a:pt x="63" y="0"/>
                      </a:lnTo>
                      <a:lnTo>
                        <a:pt x="65" y="0"/>
                      </a:lnTo>
                      <a:lnTo>
                        <a:pt x="68" y="1"/>
                      </a:lnTo>
                      <a:lnTo>
                        <a:pt x="70" y="1"/>
                      </a:lnTo>
                      <a:lnTo>
                        <a:pt x="73" y="2"/>
                      </a:lnTo>
                      <a:lnTo>
                        <a:pt x="75" y="2"/>
                      </a:lnTo>
                      <a:lnTo>
                        <a:pt x="78" y="3"/>
                      </a:lnTo>
                      <a:lnTo>
                        <a:pt x="80" y="4"/>
                      </a:lnTo>
                      <a:lnTo>
                        <a:pt x="83" y="5"/>
                      </a:lnTo>
                      <a:lnTo>
                        <a:pt x="87" y="7"/>
                      </a:lnTo>
                      <a:lnTo>
                        <a:pt x="91" y="9"/>
                      </a:lnTo>
                      <a:lnTo>
                        <a:pt x="94" y="10"/>
                      </a:lnTo>
                      <a:lnTo>
                        <a:pt x="96" y="11"/>
                      </a:lnTo>
                      <a:lnTo>
                        <a:pt x="99" y="12"/>
                      </a:lnTo>
                      <a:lnTo>
                        <a:pt x="101" y="13"/>
                      </a:lnTo>
                      <a:lnTo>
                        <a:pt x="102" y="14"/>
                      </a:lnTo>
                      <a:lnTo>
                        <a:pt x="103" y="14"/>
                      </a:lnTo>
                      <a:lnTo>
                        <a:pt x="105" y="14"/>
                      </a:lnTo>
                      <a:lnTo>
                        <a:pt x="106" y="14"/>
                      </a:lnTo>
                      <a:lnTo>
                        <a:pt x="107" y="14"/>
                      </a:lnTo>
                      <a:lnTo>
                        <a:pt x="108" y="14"/>
                      </a:lnTo>
                      <a:lnTo>
                        <a:pt x="109" y="14"/>
                      </a:lnTo>
                      <a:lnTo>
                        <a:pt x="110" y="14"/>
                      </a:lnTo>
                      <a:lnTo>
                        <a:pt x="112" y="14"/>
                      </a:lnTo>
                      <a:lnTo>
                        <a:pt x="113" y="14"/>
                      </a:lnTo>
                      <a:lnTo>
                        <a:pt x="115" y="14"/>
                      </a:lnTo>
                      <a:lnTo>
                        <a:pt x="116" y="14"/>
                      </a:lnTo>
                      <a:lnTo>
                        <a:pt x="117" y="14"/>
                      </a:lnTo>
                      <a:lnTo>
                        <a:pt x="118" y="15"/>
                      </a:lnTo>
                      <a:lnTo>
                        <a:pt x="119" y="15"/>
                      </a:lnTo>
                      <a:lnTo>
                        <a:pt x="120" y="15"/>
                      </a:lnTo>
                      <a:lnTo>
                        <a:pt x="121" y="15"/>
                      </a:lnTo>
                      <a:lnTo>
                        <a:pt x="122" y="16"/>
                      </a:lnTo>
                      <a:lnTo>
                        <a:pt x="123" y="16"/>
                      </a:lnTo>
                      <a:lnTo>
                        <a:pt x="125" y="17"/>
                      </a:lnTo>
                      <a:lnTo>
                        <a:pt x="126" y="18"/>
                      </a:lnTo>
                      <a:lnTo>
                        <a:pt x="127" y="19"/>
                      </a:lnTo>
                      <a:lnTo>
                        <a:pt x="128" y="20"/>
                      </a:lnTo>
                      <a:lnTo>
                        <a:pt x="129" y="22"/>
                      </a:lnTo>
                      <a:lnTo>
                        <a:pt x="130" y="23"/>
                      </a:lnTo>
                      <a:lnTo>
                        <a:pt x="130" y="24"/>
                      </a:lnTo>
                      <a:lnTo>
                        <a:pt x="131" y="24"/>
                      </a:lnTo>
                      <a:lnTo>
                        <a:pt x="132" y="25"/>
                      </a:lnTo>
                      <a:lnTo>
                        <a:pt x="134" y="25"/>
                      </a:lnTo>
                      <a:lnTo>
                        <a:pt x="136" y="25"/>
                      </a:lnTo>
                      <a:lnTo>
                        <a:pt x="137" y="26"/>
                      </a:lnTo>
                      <a:lnTo>
                        <a:pt x="140" y="27"/>
                      </a:lnTo>
                      <a:lnTo>
                        <a:pt x="142" y="27"/>
                      </a:lnTo>
                      <a:lnTo>
                        <a:pt x="145" y="29"/>
                      </a:lnTo>
                      <a:lnTo>
                        <a:pt x="147" y="30"/>
                      </a:lnTo>
                      <a:lnTo>
                        <a:pt x="150" y="32"/>
                      </a:lnTo>
                      <a:lnTo>
                        <a:pt x="153" y="33"/>
                      </a:lnTo>
                      <a:lnTo>
                        <a:pt x="155" y="35"/>
                      </a:lnTo>
                      <a:lnTo>
                        <a:pt x="158" y="38"/>
                      </a:lnTo>
                      <a:lnTo>
                        <a:pt x="160" y="41"/>
                      </a:lnTo>
                      <a:lnTo>
                        <a:pt x="162" y="44"/>
                      </a:lnTo>
                      <a:lnTo>
                        <a:pt x="163" y="44"/>
                      </a:lnTo>
                      <a:lnTo>
                        <a:pt x="164" y="45"/>
                      </a:lnTo>
                      <a:lnTo>
                        <a:pt x="165" y="46"/>
                      </a:lnTo>
                      <a:lnTo>
                        <a:pt x="166" y="47"/>
                      </a:lnTo>
                      <a:lnTo>
                        <a:pt x="167" y="48"/>
                      </a:lnTo>
                      <a:lnTo>
                        <a:pt x="167" y="50"/>
                      </a:lnTo>
                      <a:lnTo>
                        <a:pt x="168" y="52"/>
                      </a:lnTo>
                      <a:lnTo>
                        <a:pt x="167" y="55"/>
                      </a:lnTo>
                      <a:lnTo>
                        <a:pt x="166" y="57"/>
                      </a:lnTo>
                      <a:lnTo>
                        <a:pt x="165" y="58"/>
                      </a:lnTo>
                      <a:lnTo>
                        <a:pt x="164" y="58"/>
                      </a:lnTo>
                      <a:lnTo>
                        <a:pt x="163" y="59"/>
                      </a:lnTo>
                      <a:lnTo>
                        <a:pt x="162" y="59"/>
                      </a:lnTo>
                      <a:lnTo>
                        <a:pt x="162" y="60"/>
                      </a:lnTo>
                      <a:lnTo>
                        <a:pt x="161" y="61"/>
                      </a:lnTo>
                      <a:lnTo>
                        <a:pt x="159" y="62"/>
                      </a:lnTo>
                      <a:lnTo>
                        <a:pt x="158" y="62"/>
                      </a:lnTo>
                      <a:lnTo>
                        <a:pt x="157" y="63"/>
                      </a:lnTo>
                      <a:lnTo>
                        <a:pt x="156" y="63"/>
                      </a:lnTo>
                      <a:lnTo>
                        <a:pt x="155" y="63"/>
                      </a:lnTo>
                      <a:lnTo>
                        <a:pt x="154" y="64"/>
                      </a:lnTo>
                      <a:lnTo>
                        <a:pt x="153" y="65"/>
                      </a:lnTo>
                      <a:lnTo>
                        <a:pt x="151" y="65"/>
                      </a:lnTo>
                      <a:lnTo>
                        <a:pt x="149" y="66"/>
                      </a:lnTo>
                      <a:lnTo>
                        <a:pt x="146" y="66"/>
                      </a:lnTo>
                      <a:lnTo>
                        <a:pt x="143" y="66"/>
                      </a:lnTo>
                      <a:lnTo>
                        <a:pt x="139" y="65"/>
                      </a:lnTo>
                      <a:lnTo>
                        <a:pt x="138" y="65"/>
                      </a:lnTo>
                      <a:lnTo>
                        <a:pt x="137" y="65"/>
                      </a:lnTo>
                      <a:lnTo>
                        <a:pt x="136" y="65"/>
                      </a:lnTo>
                      <a:lnTo>
                        <a:pt x="136" y="64"/>
                      </a:lnTo>
                      <a:lnTo>
                        <a:pt x="135" y="64"/>
                      </a:lnTo>
                      <a:lnTo>
                        <a:pt x="134" y="63"/>
                      </a:lnTo>
                      <a:lnTo>
                        <a:pt x="133" y="63"/>
                      </a:lnTo>
                      <a:lnTo>
                        <a:pt x="132" y="62"/>
                      </a:lnTo>
                      <a:lnTo>
                        <a:pt x="132" y="63"/>
                      </a:lnTo>
                      <a:lnTo>
                        <a:pt x="131" y="64"/>
                      </a:lnTo>
                      <a:lnTo>
                        <a:pt x="130" y="65"/>
                      </a:lnTo>
                      <a:lnTo>
                        <a:pt x="129" y="67"/>
                      </a:lnTo>
                      <a:lnTo>
                        <a:pt x="128" y="69"/>
                      </a:lnTo>
                      <a:lnTo>
                        <a:pt x="126" y="71"/>
                      </a:lnTo>
                      <a:lnTo>
                        <a:pt x="124" y="73"/>
                      </a:lnTo>
                      <a:lnTo>
                        <a:pt x="122" y="74"/>
                      </a:lnTo>
                      <a:lnTo>
                        <a:pt x="122" y="75"/>
                      </a:lnTo>
                      <a:lnTo>
                        <a:pt x="122" y="77"/>
                      </a:lnTo>
                      <a:lnTo>
                        <a:pt x="122" y="80"/>
                      </a:lnTo>
                      <a:lnTo>
                        <a:pt x="121" y="84"/>
                      </a:lnTo>
                      <a:lnTo>
                        <a:pt x="120" y="88"/>
                      </a:lnTo>
                      <a:lnTo>
                        <a:pt x="119" y="91"/>
                      </a:lnTo>
                      <a:lnTo>
                        <a:pt x="117" y="94"/>
                      </a:lnTo>
                      <a:lnTo>
                        <a:pt x="114" y="96"/>
                      </a:lnTo>
                      <a:lnTo>
                        <a:pt x="111" y="96"/>
                      </a:lnTo>
                      <a:lnTo>
                        <a:pt x="109" y="96"/>
                      </a:lnTo>
                      <a:lnTo>
                        <a:pt x="107" y="96"/>
                      </a:lnTo>
                      <a:lnTo>
                        <a:pt x="106" y="96"/>
                      </a:lnTo>
                      <a:lnTo>
                        <a:pt x="104" y="95"/>
                      </a:lnTo>
                      <a:lnTo>
                        <a:pt x="103" y="94"/>
                      </a:lnTo>
                      <a:lnTo>
                        <a:pt x="102" y="92"/>
                      </a:lnTo>
                      <a:lnTo>
                        <a:pt x="101" y="91"/>
                      </a:lnTo>
                      <a:lnTo>
                        <a:pt x="101" y="90"/>
                      </a:lnTo>
                      <a:lnTo>
                        <a:pt x="101" y="89"/>
                      </a:lnTo>
                      <a:lnTo>
                        <a:pt x="100" y="88"/>
                      </a:lnTo>
                      <a:lnTo>
                        <a:pt x="100" y="87"/>
                      </a:lnTo>
                      <a:lnTo>
                        <a:pt x="99" y="87"/>
                      </a:lnTo>
                      <a:lnTo>
                        <a:pt x="98" y="87"/>
                      </a:lnTo>
                      <a:lnTo>
                        <a:pt x="96" y="87"/>
                      </a:lnTo>
                      <a:lnTo>
                        <a:pt x="94" y="88"/>
                      </a:lnTo>
                      <a:lnTo>
                        <a:pt x="92" y="88"/>
                      </a:lnTo>
                      <a:lnTo>
                        <a:pt x="90" y="88"/>
                      </a:lnTo>
                      <a:lnTo>
                        <a:pt x="88" y="89"/>
                      </a:lnTo>
                      <a:lnTo>
                        <a:pt x="85" y="89"/>
                      </a:lnTo>
                      <a:lnTo>
                        <a:pt x="83" y="89"/>
                      </a:lnTo>
                      <a:lnTo>
                        <a:pt x="80" y="89"/>
                      </a:lnTo>
                      <a:lnTo>
                        <a:pt x="78" y="89"/>
                      </a:lnTo>
                      <a:lnTo>
                        <a:pt x="75" y="89"/>
                      </a:lnTo>
                      <a:lnTo>
                        <a:pt x="73" y="88"/>
                      </a:lnTo>
                      <a:lnTo>
                        <a:pt x="71" y="88"/>
                      </a:lnTo>
                      <a:lnTo>
                        <a:pt x="69" y="87"/>
                      </a:lnTo>
                      <a:lnTo>
                        <a:pt x="67" y="88"/>
                      </a:lnTo>
                      <a:lnTo>
                        <a:pt x="65" y="89"/>
                      </a:lnTo>
                      <a:lnTo>
                        <a:pt x="62" y="90"/>
                      </a:lnTo>
                      <a:lnTo>
                        <a:pt x="59" y="92"/>
                      </a:lnTo>
                      <a:lnTo>
                        <a:pt x="56" y="93"/>
                      </a:lnTo>
                      <a:lnTo>
                        <a:pt x="52" y="95"/>
                      </a:lnTo>
                      <a:lnTo>
                        <a:pt x="48" y="96"/>
                      </a:lnTo>
                      <a:lnTo>
                        <a:pt x="47" y="96"/>
                      </a:lnTo>
                      <a:lnTo>
                        <a:pt x="45" y="96"/>
                      </a:lnTo>
                      <a:lnTo>
                        <a:pt x="44" y="97"/>
                      </a:lnTo>
                      <a:lnTo>
                        <a:pt x="43" y="97"/>
                      </a:lnTo>
                      <a:lnTo>
                        <a:pt x="41" y="97"/>
                      </a:lnTo>
                      <a:lnTo>
                        <a:pt x="40" y="97"/>
                      </a:lnTo>
                      <a:lnTo>
                        <a:pt x="38" y="98"/>
                      </a:lnTo>
                      <a:lnTo>
                        <a:pt x="36" y="98"/>
                      </a:lnTo>
                      <a:lnTo>
                        <a:pt x="33" y="97"/>
                      </a:lnTo>
                      <a:lnTo>
                        <a:pt x="30" y="97"/>
                      </a:lnTo>
                      <a:lnTo>
                        <a:pt x="26" y="96"/>
                      </a:lnTo>
                      <a:lnTo>
                        <a:pt x="23" y="96"/>
                      </a:lnTo>
                      <a:lnTo>
                        <a:pt x="20" y="94"/>
                      </a:lnTo>
                      <a:lnTo>
                        <a:pt x="16" y="93"/>
                      </a:lnTo>
                      <a:lnTo>
                        <a:pt x="13" y="91"/>
                      </a:lnTo>
                      <a:lnTo>
                        <a:pt x="10" y="89"/>
                      </a:lnTo>
                      <a:lnTo>
                        <a:pt x="7" y="86"/>
                      </a:lnTo>
                      <a:lnTo>
                        <a:pt x="5" y="83"/>
                      </a:lnTo>
                      <a:lnTo>
                        <a:pt x="3" y="80"/>
                      </a:lnTo>
                      <a:lnTo>
                        <a:pt x="1" y="76"/>
                      </a:lnTo>
                      <a:lnTo>
                        <a:pt x="0" y="73"/>
                      </a:lnTo>
                      <a:lnTo>
                        <a:pt x="0" y="68"/>
                      </a:lnTo>
                      <a:lnTo>
                        <a:pt x="0" y="63"/>
                      </a:lnTo>
                      <a:lnTo>
                        <a:pt x="2"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40" name="Freeform 2128">
                  <a:extLst>
                    <a:ext uri="{FF2B5EF4-FFF2-40B4-BE49-F238E27FC236}">
                      <a16:creationId xmlns:a16="http://schemas.microsoft.com/office/drawing/2014/main" id="{F8D5E154-FB2F-4823-8EF4-F95707537529}"/>
                    </a:ext>
                  </a:extLst>
                </p:cNvPr>
                <p:cNvSpPr>
                  <a:spLocks/>
                </p:cNvSpPr>
                <p:nvPr/>
              </p:nvSpPr>
              <p:spPr bwMode="auto">
                <a:xfrm>
                  <a:off x="1151" y="179"/>
                  <a:ext cx="163" cy="91"/>
                </a:xfrm>
                <a:custGeom>
                  <a:avLst/>
                  <a:gdLst>
                    <a:gd name="T0" fmla="*/ 8 w 163"/>
                    <a:gd name="T1" fmla="*/ 38 h 91"/>
                    <a:gd name="T2" fmla="*/ 21 w 163"/>
                    <a:gd name="T3" fmla="*/ 19 h 91"/>
                    <a:gd name="T4" fmla="*/ 37 w 163"/>
                    <a:gd name="T5" fmla="*/ 6 h 91"/>
                    <a:gd name="T6" fmla="*/ 56 w 163"/>
                    <a:gd name="T7" fmla="*/ 0 h 91"/>
                    <a:gd name="T8" fmla="*/ 68 w 163"/>
                    <a:gd name="T9" fmla="*/ 1 h 91"/>
                    <a:gd name="T10" fmla="*/ 77 w 163"/>
                    <a:gd name="T11" fmla="*/ 4 h 91"/>
                    <a:gd name="T12" fmla="*/ 90 w 163"/>
                    <a:gd name="T13" fmla="*/ 9 h 91"/>
                    <a:gd name="T14" fmla="*/ 98 w 163"/>
                    <a:gd name="T15" fmla="*/ 13 h 91"/>
                    <a:gd name="T16" fmla="*/ 103 w 163"/>
                    <a:gd name="T17" fmla="*/ 14 h 91"/>
                    <a:gd name="T18" fmla="*/ 108 w 163"/>
                    <a:gd name="T19" fmla="*/ 13 h 91"/>
                    <a:gd name="T20" fmla="*/ 113 w 163"/>
                    <a:gd name="T21" fmla="*/ 14 h 91"/>
                    <a:gd name="T22" fmla="*/ 117 w 163"/>
                    <a:gd name="T23" fmla="*/ 14 h 91"/>
                    <a:gd name="T24" fmla="*/ 123 w 163"/>
                    <a:gd name="T25" fmla="*/ 17 h 91"/>
                    <a:gd name="T26" fmla="*/ 126 w 163"/>
                    <a:gd name="T27" fmla="*/ 21 h 91"/>
                    <a:gd name="T28" fmla="*/ 129 w 163"/>
                    <a:gd name="T29" fmla="*/ 23 h 91"/>
                    <a:gd name="T30" fmla="*/ 136 w 163"/>
                    <a:gd name="T31" fmla="*/ 25 h 91"/>
                    <a:gd name="T32" fmla="*/ 146 w 163"/>
                    <a:gd name="T33" fmla="*/ 29 h 91"/>
                    <a:gd name="T34" fmla="*/ 156 w 163"/>
                    <a:gd name="T35" fmla="*/ 38 h 91"/>
                    <a:gd name="T36" fmla="*/ 159 w 163"/>
                    <a:gd name="T37" fmla="*/ 41 h 91"/>
                    <a:gd name="T38" fmla="*/ 162 w 163"/>
                    <a:gd name="T39" fmla="*/ 44 h 91"/>
                    <a:gd name="T40" fmla="*/ 163 w 163"/>
                    <a:gd name="T41" fmla="*/ 51 h 91"/>
                    <a:gd name="T42" fmla="*/ 159 w 163"/>
                    <a:gd name="T43" fmla="*/ 55 h 91"/>
                    <a:gd name="T44" fmla="*/ 157 w 163"/>
                    <a:gd name="T45" fmla="*/ 57 h 91"/>
                    <a:gd name="T46" fmla="*/ 153 w 163"/>
                    <a:gd name="T47" fmla="*/ 59 h 91"/>
                    <a:gd name="T48" fmla="*/ 149 w 163"/>
                    <a:gd name="T49" fmla="*/ 61 h 91"/>
                    <a:gd name="T50" fmla="*/ 139 w 163"/>
                    <a:gd name="T51" fmla="*/ 62 h 91"/>
                    <a:gd name="T52" fmla="*/ 133 w 163"/>
                    <a:gd name="T53" fmla="*/ 60 h 91"/>
                    <a:gd name="T54" fmla="*/ 130 w 163"/>
                    <a:gd name="T55" fmla="*/ 59 h 91"/>
                    <a:gd name="T56" fmla="*/ 127 w 163"/>
                    <a:gd name="T57" fmla="*/ 61 h 91"/>
                    <a:gd name="T58" fmla="*/ 121 w 163"/>
                    <a:gd name="T59" fmla="*/ 68 h 91"/>
                    <a:gd name="T60" fmla="*/ 119 w 163"/>
                    <a:gd name="T61" fmla="*/ 75 h 91"/>
                    <a:gd name="T62" fmla="*/ 114 w 163"/>
                    <a:gd name="T63" fmla="*/ 88 h 91"/>
                    <a:gd name="T64" fmla="*/ 106 w 163"/>
                    <a:gd name="T65" fmla="*/ 90 h 91"/>
                    <a:gd name="T66" fmla="*/ 101 w 163"/>
                    <a:gd name="T67" fmla="*/ 87 h 91"/>
                    <a:gd name="T68" fmla="*/ 99 w 163"/>
                    <a:gd name="T69" fmla="*/ 83 h 91"/>
                    <a:gd name="T70" fmla="*/ 96 w 163"/>
                    <a:gd name="T71" fmla="*/ 82 h 91"/>
                    <a:gd name="T72" fmla="*/ 90 w 163"/>
                    <a:gd name="T73" fmla="*/ 83 h 91"/>
                    <a:gd name="T74" fmla="*/ 81 w 163"/>
                    <a:gd name="T75" fmla="*/ 84 h 91"/>
                    <a:gd name="T76" fmla="*/ 72 w 163"/>
                    <a:gd name="T77" fmla="*/ 82 h 91"/>
                    <a:gd name="T78" fmla="*/ 70 w 163"/>
                    <a:gd name="T79" fmla="*/ 82 h 91"/>
                    <a:gd name="T80" fmla="*/ 64 w 163"/>
                    <a:gd name="T81" fmla="*/ 84 h 91"/>
                    <a:gd name="T82" fmla="*/ 57 w 163"/>
                    <a:gd name="T83" fmla="*/ 86 h 91"/>
                    <a:gd name="T84" fmla="*/ 49 w 163"/>
                    <a:gd name="T85" fmla="*/ 89 h 91"/>
                    <a:gd name="T86" fmla="*/ 43 w 163"/>
                    <a:gd name="T87" fmla="*/ 90 h 91"/>
                    <a:gd name="T88" fmla="*/ 37 w 163"/>
                    <a:gd name="T89" fmla="*/ 91 h 91"/>
                    <a:gd name="T90" fmla="*/ 25 w 163"/>
                    <a:gd name="T91" fmla="*/ 90 h 91"/>
                    <a:gd name="T92" fmla="*/ 12 w 163"/>
                    <a:gd name="T93" fmla="*/ 85 h 91"/>
                    <a:gd name="T94" fmla="*/ 3 w 163"/>
                    <a:gd name="T95" fmla="*/ 75 h 91"/>
                    <a:gd name="T96" fmla="*/ 1 w 163"/>
                    <a:gd name="T97" fmla="*/ 59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63" h="91">
                      <a:moveTo>
                        <a:pt x="2" y="54"/>
                      </a:moveTo>
                      <a:lnTo>
                        <a:pt x="4" y="48"/>
                      </a:lnTo>
                      <a:lnTo>
                        <a:pt x="6" y="43"/>
                      </a:lnTo>
                      <a:lnTo>
                        <a:pt x="8" y="38"/>
                      </a:lnTo>
                      <a:lnTo>
                        <a:pt x="11" y="33"/>
                      </a:lnTo>
                      <a:lnTo>
                        <a:pt x="14" y="28"/>
                      </a:lnTo>
                      <a:lnTo>
                        <a:pt x="18" y="24"/>
                      </a:lnTo>
                      <a:lnTo>
                        <a:pt x="21" y="19"/>
                      </a:lnTo>
                      <a:lnTo>
                        <a:pt x="25" y="15"/>
                      </a:lnTo>
                      <a:lnTo>
                        <a:pt x="29" y="12"/>
                      </a:lnTo>
                      <a:lnTo>
                        <a:pt x="33" y="9"/>
                      </a:lnTo>
                      <a:lnTo>
                        <a:pt x="37" y="6"/>
                      </a:lnTo>
                      <a:lnTo>
                        <a:pt x="41" y="4"/>
                      </a:lnTo>
                      <a:lnTo>
                        <a:pt x="46" y="2"/>
                      </a:lnTo>
                      <a:lnTo>
                        <a:pt x="51" y="1"/>
                      </a:lnTo>
                      <a:lnTo>
                        <a:pt x="56" y="0"/>
                      </a:lnTo>
                      <a:lnTo>
                        <a:pt x="61" y="0"/>
                      </a:lnTo>
                      <a:lnTo>
                        <a:pt x="63" y="0"/>
                      </a:lnTo>
                      <a:lnTo>
                        <a:pt x="65" y="0"/>
                      </a:lnTo>
                      <a:lnTo>
                        <a:pt x="68" y="1"/>
                      </a:lnTo>
                      <a:lnTo>
                        <a:pt x="70" y="1"/>
                      </a:lnTo>
                      <a:lnTo>
                        <a:pt x="72" y="2"/>
                      </a:lnTo>
                      <a:lnTo>
                        <a:pt x="75" y="3"/>
                      </a:lnTo>
                      <a:lnTo>
                        <a:pt x="77" y="4"/>
                      </a:lnTo>
                      <a:lnTo>
                        <a:pt x="79" y="5"/>
                      </a:lnTo>
                      <a:lnTo>
                        <a:pt x="83" y="6"/>
                      </a:lnTo>
                      <a:lnTo>
                        <a:pt x="87" y="8"/>
                      </a:lnTo>
                      <a:lnTo>
                        <a:pt x="90" y="9"/>
                      </a:lnTo>
                      <a:lnTo>
                        <a:pt x="92" y="11"/>
                      </a:lnTo>
                      <a:lnTo>
                        <a:pt x="95" y="11"/>
                      </a:lnTo>
                      <a:lnTo>
                        <a:pt x="96" y="12"/>
                      </a:lnTo>
                      <a:lnTo>
                        <a:pt x="98" y="13"/>
                      </a:lnTo>
                      <a:lnTo>
                        <a:pt x="100" y="13"/>
                      </a:lnTo>
                      <a:lnTo>
                        <a:pt x="101" y="13"/>
                      </a:lnTo>
                      <a:lnTo>
                        <a:pt x="102" y="14"/>
                      </a:lnTo>
                      <a:lnTo>
                        <a:pt x="103" y="14"/>
                      </a:lnTo>
                      <a:lnTo>
                        <a:pt x="104" y="14"/>
                      </a:lnTo>
                      <a:lnTo>
                        <a:pt x="106" y="14"/>
                      </a:lnTo>
                      <a:lnTo>
                        <a:pt x="107" y="14"/>
                      </a:lnTo>
                      <a:lnTo>
                        <a:pt x="108" y="13"/>
                      </a:lnTo>
                      <a:lnTo>
                        <a:pt x="110" y="13"/>
                      </a:lnTo>
                      <a:lnTo>
                        <a:pt x="111" y="13"/>
                      </a:lnTo>
                      <a:lnTo>
                        <a:pt x="112" y="14"/>
                      </a:lnTo>
                      <a:lnTo>
                        <a:pt x="113" y="14"/>
                      </a:lnTo>
                      <a:lnTo>
                        <a:pt x="114" y="14"/>
                      </a:lnTo>
                      <a:lnTo>
                        <a:pt x="115" y="14"/>
                      </a:lnTo>
                      <a:lnTo>
                        <a:pt x="116" y="14"/>
                      </a:lnTo>
                      <a:lnTo>
                        <a:pt x="117" y="14"/>
                      </a:lnTo>
                      <a:lnTo>
                        <a:pt x="118" y="15"/>
                      </a:lnTo>
                      <a:lnTo>
                        <a:pt x="120" y="15"/>
                      </a:lnTo>
                      <a:lnTo>
                        <a:pt x="121" y="16"/>
                      </a:lnTo>
                      <a:lnTo>
                        <a:pt x="123" y="17"/>
                      </a:lnTo>
                      <a:lnTo>
                        <a:pt x="124" y="18"/>
                      </a:lnTo>
                      <a:lnTo>
                        <a:pt x="125" y="19"/>
                      </a:lnTo>
                      <a:lnTo>
                        <a:pt x="126" y="20"/>
                      </a:lnTo>
                      <a:lnTo>
                        <a:pt x="126" y="21"/>
                      </a:lnTo>
                      <a:lnTo>
                        <a:pt x="127" y="23"/>
                      </a:lnTo>
                      <a:lnTo>
                        <a:pt x="128" y="23"/>
                      </a:lnTo>
                      <a:lnTo>
                        <a:pt x="129" y="23"/>
                      </a:lnTo>
                      <a:lnTo>
                        <a:pt x="130" y="23"/>
                      </a:lnTo>
                      <a:lnTo>
                        <a:pt x="132" y="24"/>
                      </a:lnTo>
                      <a:lnTo>
                        <a:pt x="134" y="24"/>
                      </a:lnTo>
                      <a:lnTo>
                        <a:pt x="136" y="25"/>
                      </a:lnTo>
                      <a:lnTo>
                        <a:pt x="139" y="26"/>
                      </a:lnTo>
                      <a:lnTo>
                        <a:pt x="141" y="27"/>
                      </a:lnTo>
                      <a:lnTo>
                        <a:pt x="144" y="28"/>
                      </a:lnTo>
                      <a:lnTo>
                        <a:pt x="146" y="29"/>
                      </a:lnTo>
                      <a:lnTo>
                        <a:pt x="149" y="31"/>
                      </a:lnTo>
                      <a:lnTo>
                        <a:pt x="151" y="33"/>
                      </a:lnTo>
                      <a:lnTo>
                        <a:pt x="154" y="35"/>
                      </a:lnTo>
                      <a:lnTo>
                        <a:pt x="156" y="38"/>
                      </a:lnTo>
                      <a:lnTo>
                        <a:pt x="158" y="41"/>
                      </a:lnTo>
                      <a:lnTo>
                        <a:pt x="159" y="41"/>
                      </a:lnTo>
                      <a:lnTo>
                        <a:pt x="160" y="42"/>
                      </a:lnTo>
                      <a:lnTo>
                        <a:pt x="161" y="43"/>
                      </a:lnTo>
                      <a:lnTo>
                        <a:pt x="162" y="44"/>
                      </a:lnTo>
                      <a:lnTo>
                        <a:pt x="163" y="45"/>
                      </a:lnTo>
                      <a:lnTo>
                        <a:pt x="163" y="47"/>
                      </a:lnTo>
                      <a:lnTo>
                        <a:pt x="163" y="49"/>
                      </a:lnTo>
                      <a:lnTo>
                        <a:pt x="163" y="51"/>
                      </a:lnTo>
                      <a:lnTo>
                        <a:pt x="161" y="53"/>
                      </a:lnTo>
                      <a:lnTo>
                        <a:pt x="161" y="54"/>
                      </a:lnTo>
                      <a:lnTo>
                        <a:pt x="160" y="54"/>
                      </a:lnTo>
                      <a:lnTo>
                        <a:pt x="159" y="55"/>
                      </a:lnTo>
                      <a:lnTo>
                        <a:pt x="158" y="56"/>
                      </a:lnTo>
                      <a:lnTo>
                        <a:pt x="157" y="57"/>
                      </a:lnTo>
                      <a:lnTo>
                        <a:pt x="155" y="58"/>
                      </a:lnTo>
                      <a:lnTo>
                        <a:pt x="154" y="59"/>
                      </a:lnTo>
                      <a:lnTo>
                        <a:pt x="153" y="59"/>
                      </a:lnTo>
                      <a:lnTo>
                        <a:pt x="152" y="59"/>
                      </a:lnTo>
                      <a:lnTo>
                        <a:pt x="151" y="59"/>
                      </a:lnTo>
                      <a:lnTo>
                        <a:pt x="150" y="60"/>
                      </a:lnTo>
                      <a:lnTo>
                        <a:pt x="149" y="61"/>
                      </a:lnTo>
                      <a:lnTo>
                        <a:pt x="147" y="61"/>
                      </a:lnTo>
                      <a:lnTo>
                        <a:pt x="145" y="62"/>
                      </a:lnTo>
                      <a:lnTo>
                        <a:pt x="142" y="62"/>
                      </a:lnTo>
                      <a:lnTo>
                        <a:pt x="139" y="62"/>
                      </a:lnTo>
                      <a:lnTo>
                        <a:pt x="136" y="61"/>
                      </a:lnTo>
                      <a:lnTo>
                        <a:pt x="135" y="61"/>
                      </a:lnTo>
                      <a:lnTo>
                        <a:pt x="134" y="61"/>
                      </a:lnTo>
                      <a:lnTo>
                        <a:pt x="133" y="60"/>
                      </a:lnTo>
                      <a:lnTo>
                        <a:pt x="132" y="60"/>
                      </a:lnTo>
                      <a:lnTo>
                        <a:pt x="131" y="59"/>
                      </a:lnTo>
                      <a:lnTo>
                        <a:pt x="130" y="59"/>
                      </a:lnTo>
                      <a:lnTo>
                        <a:pt x="129" y="59"/>
                      </a:lnTo>
                      <a:lnTo>
                        <a:pt x="128" y="60"/>
                      </a:lnTo>
                      <a:lnTo>
                        <a:pt x="127" y="61"/>
                      </a:lnTo>
                      <a:lnTo>
                        <a:pt x="126" y="63"/>
                      </a:lnTo>
                      <a:lnTo>
                        <a:pt x="124" y="65"/>
                      </a:lnTo>
                      <a:lnTo>
                        <a:pt x="123" y="67"/>
                      </a:lnTo>
                      <a:lnTo>
                        <a:pt x="121" y="68"/>
                      </a:lnTo>
                      <a:lnTo>
                        <a:pt x="119" y="69"/>
                      </a:lnTo>
                      <a:lnTo>
                        <a:pt x="119" y="70"/>
                      </a:lnTo>
                      <a:lnTo>
                        <a:pt x="119" y="72"/>
                      </a:lnTo>
                      <a:lnTo>
                        <a:pt x="119" y="75"/>
                      </a:lnTo>
                      <a:lnTo>
                        <a:pt x="118" y="79"/>
                      </a:lnTo>
                      <a:lnTo>
                        <a:pt x="117" y="82"/>
                      </a:lnTo>
                      <a:lnTo>
                        <a:pt x="116" y="85"/>
                      </a:lnTo>
                      <a:lnTo>
                        <a:pt x="114" y="88"/>
                      </a:lnTo>
                      <a:lnTo>
                        <a:pt x="112" y="89"/>
                      </a:lnTo>
                      <a:lnTo>
                        <a:pt x="109" y="90"/>
                      </a:lnTo>
                      <a:lnTo>
                        <a:pt x="107" y="90"/>
                      </a:lnTo>
                      <a:lnTo>
                        <a:pt x="106" y="90"/>
                      </a:lnTo>
                      <a:lnTo>
                        <a:pt x="104" y="89"/>
                      </a:lnTo>
                      <a:lnTo>
                        <a:pt x="103" y="89"/>
                      </a:lnTo>
                      <a:lnTo>
                        <a:pt x="102" y="88"/>
                      </a:lnTo>
                      <a:lnTo>
                        <a:pt x="101" y="87"/>
                      </a:lnTo>
                      <a:lnTo>
                        <a:pt x="100" y="85"/>
                      </a:lnTo>
                      <a:lnTo>
                        <a:pt x="100" y="84"/>
                      </a:lnTo>
                      <a:lnTo>
                        <a:pt x="99" y="84"/>
                      </a:lnTo>
                      <a:lnTo>
                        <a:pt x="99" y="83"/>
                      </a:lnTo>
                      <a:lnTo>
                        <a:pt x="99" y="82"/>
                      </a:lnTo>
                      <a:lnTo>
                        <a:pt x="98" y="82"/>
                      </a:lnTo>
                      <a:lnTo>
                        <a:pt x="96" y="82"/>
                      </a:lnTo>
                      <a:lnTo>
                        <a:pt x="95" y="82"/>
                      </a:lnTo>
                      <a:lnTo>
                        <a:pt x="93" y="83"/>
                      </a:lnTo>
                      <a:lnTo>
                        <a:pt x="92" y="83"/>
                      </a:lnTo>
                      <a:lnTo>
                        <a:pt x="90" y="83"/>
                      </a:lnTo>
                      <a:lnTo>
                        <a:pt x="87" y="83"/>
                      </a:lnTo>
                      <a:lnTo>
                        <a:pt x="85" y="83"/>
                      </a:lnTo>
                      <a:lnTo>
                        <a:pt x="83" y="84"/>
                      </a:lnTo>
                      <a:lnTo>
                        <a:pt x="81" y="84"/>
                      </a:lnTo>
                      <a:lnTo>
                        <a:pt x="78" y="83"/>
                      </a:lnTo>
                      <a:lnTo>
                        <a:pt x="76" y="83"/>
                      </a:lnTo>
                      <a:lnTo>
                        <a:pt x="74" y="83"/>
                      </a:lnTo>
                      <a:lnTo>
                        <a:pt x="72" y="82"/>
                      </a:lnTo>
                      <a:lnTo>
                        <a:pt x="71" y="82"/>
                      </a:lnTo>
                      <a:lnTo>
                        <a:pt x="70" y="82"/>
                      </a:lnTo>
                      <a:lnTo>
                        <a:pt x="68" y="82"/>
                      </a:lnTo>
                      <a:lnTo>
                        <a:pt x="67" y="83"/>
                      </a:lnTo>
                      <a:lnTo>
                        <a:pt x="66" y="83"/>
                      </a:lnTo>
                      <a:lnTo>
                        <a:pt x="64" y="84"/>
                      </a:lnTo>
                      <a:lnTo>
                        <a:pt x="63" y="84"/>
                      </a:lnTo>
                      <a:lnTo>
                        <a:pt x="61" y="85"/>
                      </a:lnTo>
                      <a:lnTo>
                        <a:pt x="59" y="86"/>
                      </a:lnTo>
                      <a:lnTo>
                        <a:pt x="57" y="86"/>
                      </a:lnTo>
                      <a:lnTo>
                        <a:pt x="55" y="87"/>
                      </a:lnTo>
                      <a:lnTo>
                        <a:pt x="53" y="87"/>
                      </a:lnTo>
                      <a:lnTo>
                        <a:pt x="51" y="88"/>
                      </a:lnTo>
                      <a:lnTo>
                        <a:pt x="49" y="89"/>
                      </a:lnTo>
                      <a:lnTo>
                        <a:pt x="47" y="89"/>
                      </a:lnTo>
                      <a:lnTo>
                        <a:pt x="46" y="89"/>
                      </a:lnTo>
                      <a:lnTo>
                        <a:pt x="45" y="90"/>
                      </a:lnTo>
                      <a:lnTo>
                        <a:pt x="43" y="90"/>
                      </a:lnTo>
                      <a:lnTo>
                        <a:pt x="42" y="90"/>
                      </a:lnTo>
                      <a:lnTo>
                        <a:pt x="40" y="91"/>
                      </a:lnTo>
                      <a:lnTo>
                        <a:pt x="39" y="91"/>
                      </a:lnTo>
                      <a:lnTo>
                        <a:pt x="37" y="91"/>
                      </a:lnTo>
                      <a:lnTo>
                        <a:pt x="35" y="91"/>
                      </a:lnTo>
                      <a:lnTo>
                        <a:pt x="32" y="91"/>
                      </a:lnTo>
                      <a:lnTo>
                        <a:pt x="29" y="91"/>
                      </a:lnTo>
                      <a:lnTo>
                        <a:pt x="25" y="90"/>
                      </a:lnTo>
                      <a:lnTo>
                        <a:pt x="22" y="89"/>
                      </a:lnTo>
                      <a:lnTo>
                        <a:pt x="19" y="88"/>
                      </a:lnTo>
                      <a:lnTo>
                        <a:pt x="15" y="87"/>
                      </a:lnTo>
                      <a:lnTo>
                        <a:pt x="12" y="85"/>
                      </a:lnTo>
                      <a:lnTo>
                        <a:pt x="9" y="83"/>
                      </a:lnTo>
                      <a:lnTo>
                        <a:pt x="7" y="81"/>
                      </a:lnTo>
                      <a:lnTo>
                        <a:pt x="4" y="78"/>
                      </a:lnTo>
                      <a:lnTo>
                        <a:pt x="3" y="75"/>
                      </a:lnTo>
                      <a:lnTo>
                        <a:pt x="1" y="71"/>
                      </a:lnTo>
                      <a:lnTo>
                        <a:pt x="0" y="68"/>
                      </a:lnTo>
                      <a:lnTo>
                        <a:pt x="0" y="63"/>
                      </a:lnTo>
                      <a:lnTo>
                        <a:pt x="1" y="59"/>
                      </a:lnTo>
                      <a:lnTo>
                        <a:pt x="2" y="54"/>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41" name="Freeform 2129">
                  <a:extLst>
                    <a:ext uri="{FF2B5EF4-FFF2-40B4-BE49-F238E27FC236}">
                      <a16:creationId xmlns:a16="http://schemas.microsoft.com/office/drawing/2014/main" id="{6203B7A6-A635-4AC0-BDE9-1F91DA2A4068}"/>
                    </a:ext>
                  </a:extLst>
                </p:cNvPr>
                <p:cNvSpPr>
                  <a:spLocks/>
                </p:cNvSpPr>
                <p:nvPr/>
              </p:nvSpPr>
              <p:spPr bwMode="auto">
                <a:xfrm>
                  <a:off x="1154" y="182"/>
                  <a:ext cx="159" cy="85"/>
                </a:xfrm>
                <a:custGeom>
                  <a:avLst/>
                  <a:gdLst>
                    <a:gd name="T0" fmla="*/ 8 w 159"/>
                    <a:gd name="T1" fmla="*/ 35 h 85"/>
                    <a:gd name="T2" fmla="*/ 19 w 159"/>
                    <a:gd name="T3" fmla="*/ 18 h 85"/>
                    <a:gd name="T4" fmla="*/ 35 w 159"/>
                    <a:gd name="T5" fmla="*/ 5 h 85"/>
                    <a:gd name="T6" fmla="*/ 52 w 159"/>
                    <a:gd name="T7" fmla="*/ 0 h 85"/>
                    <a:gd name="T8" fmla="*/ 64 w 159"/>
                    <a:gd name="T9" fmla="*/ 0 h 85"/>
                    <a:gd name="T10" fmla="*/ 73 w 159"/>
                    <a:gd name="T11" fmla="*/ 3 h 85"/>
                    <a:gd name="T12" fmla="*/ 85 w 159"/>
                    <a:gd name="T13" fmla="*/ 9 h 85"/>
                    <a:gd name="T14" fmla="*/ 94 w 159"/>
                    <a:gd name="T15" fmla="*/ 12 h 85"/>
                    <a:gd name="T16" fmla="*/ 99 w 159"/>
                    <a:gd name="T17" fmla="*/ 13 h 85"/>
                    <a:gd name="T18" fmla="*/ 104 w 159"/>
                    <a:gd name="T19" fmla="*/ 13 h 85"/>
                    <a:gd name="T20" fmla="*/ 109 w 159"/>
                    <a:gd name="T21" fmla="*/ 13 h 85"/>
                    <a:gd name="T22" fmla="*/ 113 w 159"/>
                    <a:gd name="T23" fmla="*/ 13 h 85"/>
                    <a:gd name="T24" fmla="*/ 119 w 159"/>
                    <a:gd name="T25" fmla="*/ 16 h 85"/>
                    <a:gd name="T26" fmla="*/ 122 w 159"/>
                    <a:gd name="T27" fmla="*/ 20 h 85"/>
                    <a:gd name="T28" fmla="*/ 125 w 159"/>
                    <a:gd name="T29" fmla="*/ 21 h 85"/>
                    <a:gd name="T30" fmla="*/ 132 w 159"/>
                    <a:gd name="T31" fmla="*/ 23 h 85"/>
                    <a:gd name="T32" fmla="*/ 142 w 159"/>
                    <a:gd name="T33" fmla="*/ 27 h 85"/>
                    <a:gd name="T34" fmla="*/ 152 w 159"/>
                    <a:gd name="T35" fmla="*/ 35 h 85"/>
                    <a:gd name="T36" fmla="*/ 154 w 159"/>
                    <a:gd name="T37" fmla="*/ 38 h 85"/>
                    <a:gd name="T38" fmla="*/ 157 w 159"/>
                    <a:gd name="T39" fmla="*/ 41 h 85"/>
                    <a:gd name="T40" fmla="*/ 158 w 159"/>
                    <a:gd name="T41" fmla="*/ 48 h 85"/>
                    <a:gd name="T42" fmla="*/ 155 w 159"/>
                    <a:gd name="T43" fmla="*/ 51 h 85"/>
                    <a:gd name="T44" fmla="*/ 152 w 159"/>
                    <a:gd name="T45" fmla="*/ 53 h 85"/>
                    <a:gd name="T46" fmla="*/ 149 w 159"/>
                    <a:gd name="T47" fmla="*/ 55 h 85"/>
                    <a:gd name="T48" fmla="*/ 145 w 159"/>
                    <a:gd name="T49" fmla="*/ 56 h 85"/>
                    <a:gd name="T50" fmla="*/ 135 w 159"/>
                    <a:gd name="T51" fmla="*/ 57 h 85"/>
                    <a:gd name="T52" fmla="*/ 130 w 159"/>
                    <a:gd name="T53" fmla="*/ 56 h 85"/>
                    <a:gd name="T54" fmla="*/ 127 w 159"/>
                    <a:gd name="T55" fmla="*/ 55 h 85"/>
                    <a:gd name="T56" fmla="*/ 123 w 159"/>
                    <a:gd name="T57" fmla="*/ 58 h 85"/>
                    <a:gd name="T58" fmla="*/ 117 w 159"/>
                    <a:gd name="T59" fmla="*/ 64 h 85"/>
                    <a:gd name="T60" fmla="*/ 115 w 159"/>
                    <a:gd name="T61" fmla="*/ 70 h 85"/>
                    <a:gd name="T62" fmla="*/ 111 w 159"/>
                    <a:gd name="T63" fmla="*/ 81 h 85"/>
                    <a:gd name="T64" fmla="*/ 104 w 159"/>
                    <a:gd name="T65" fmla="*/ 84 h 85"/>
                    <a:gd name="T66" fmla="*/ 99 w 159"/>
                    <a:gd name="T67" fmla="*/ 81 h 85"/>
                    <a:gd name="T68" fmla="*/ 97 w 159"/>
                    <a:gd name="T69" fmla="*/ 78 h 85"/>
                    <a:gd name="T70" fmla="*/ 95 w 159"/>
                    <a:gd name="T71" fmla="*/ 78 h 85"/>
                    <a:gd name="T72" fmla="*/ 89 w 159"/>
                    <a:gd name="T73" fmla="*/ 78 h 85"/>
                    <a:gd name="T74" fmla="*/ 81 w 159"/>
                    <a:gd name="T75" fmla="*/ 78 h 85"/>
                    <a:gd name="T76" fmla="*/ 74 w 159"/>
                    <a:gd name="T77" fmla="*/ 77 h 85"/>
                    <a:gd name="T78" fmla="*/ 70 w 159"/>
                    <a:gd name="T79" fmla="*/ 77 h 85"/>
                    <a:gd name="T80" fmla="*/ 64 w 159"/>
                    <a:gd name="T81" fmla="*/ 78 h 85"/>
                    <a:gd name="T82" fmla="*/ 56 w 159"/>
                    <a:gd name="T83" fmla="*/ 80 h 85"/>
                    <a:gd name="T84" fmla="*/ 48 w 159"/>
                    <a:gd name="T85" fmla="*/ 82 h 85"/>
                    <a:gd name="T86" fmla="*/ 42 w 159"/>
                    <a:gd name="T87" fmla="*/ 83 h 85"/>
                    <a:gd name="T88" fmla="*/ 35 w 159"/>
                    <a:gd name="T89" fmla="*/ 85 h 85"/>
                    <a:gd name="T90" fmla="*/ 24 w 159"/>
                    <a:gd name="T91" fmla="*/ 84 h 85"/>
                    <a:gd name="T92" fmla="*/ 11 w 159"/>
                    <a:gd name="T93" fmla="*/ 79 h 85"/>
                    <a:gd name="T94" fmla="*/ 2 w 159"/>
                    <a:gd name="T95" fmla="*/ 70 h 85"/>
                    <a:gd name="T96" fmla="*/ 0 w 159"/>
                    <a:gd name="T97" fmla="*/ 55 h 8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59" h="85">
                      <a:moveTo>
                        <a:pt x="2" y="50"/>
                      </a:moveTo>
                      <a:lnTo>
                        <a:pt x="3" y="45"/>
                      </a:lnTo>
                      <a:lnTo>
                        <a:pt x="5" y="40"/>
                      </a:lnTo>
                      <a:lnTo>
                        <a:pt x="8" y="35"/>
                      </a:lnTo>
                      <a:lnTo>
                        <a:pt x="10" y="30"/>
                      </a:lnTo>
                      <a:lnTo>
                        <a:pt x="13" y="26"/>
                      </a:lnTo>
                      <a:lnTo>
                        <a:pt x="16" y="22"/>
                      </a:lnTo>
                      <a:lnTo>
                        <a:pt x="19" y="18"/>
                      </a:lnTo>
                      <a:lnTo>
                        <a:pt x="23" y="14"/>
                      </a:lnTo>
                      <a:lnTo>
                        <a:pt x="27" y="11"/>
                      </a:lnTo>
                      <a:lnTo>
                        <a:pt x="30" y="8"/>
                      </a:lnTo>
                      <a:lnTo>
                        <a:pt x="35" y="5"/>
                      </a:lnTo>
                      <a:lnTo>
                        <a:pt x="39" y="3"/>
                      </a:lnTo>
                      <a:lnTo>
                        <a:pt x="43" y="2"/>
                      </a:lnTo>
                      <a:lnTo>
                        <a:pt x="48" y="1"/>
                      </a:lnTo>
                      <a:lnTo>
                        <a:pt x="52" y="0"/>
                      </a:lnTo>
                      <a:lnTo>
                        <a:pt x="57" y="0"/>
                      </a:lnTo>
                      <a:lnTo>
                        <a:pt x="59" y="0"/>
                      </a:lnTo>
                      <a:lnTo>
                        <a:pt x="61" y="0"/>
                      </a:lnTo>
                      <a:lnTo>
                        <a:pt x="64" y="0"/>
                      </a:lnTo>
                      <a:lnTo>
                        <a:pt x="66" y="1"/>
                      </a:lnTo>
                      <a:lnTo>
                        <a:pt x="68" y="2"/>
                      </a:lnTo>
                      <a:lnTo>
                        <a:pt x="71" y="2"/>
                      </a:lnTo>
                      <a:lnTo>
                        <a:pt x="73" y="3"/>
                      </a:lnTo>
                      <a:lnTo>
                        <a:pt x="75" y="4"/>
                      </a:lnTo>
                      <a:lnTo>
                        <a:pt x="79" y="6"/>
                      </a:lnTo>
                      <a:lnTo>
                        <a:pt x="82" y="7"/>
                      </a:lnTo>
                      <a:lnTo>
                        <a:pt x="85" y="9"/>
                      </a:lnTo>
                      <a:lnTo>
                        <a:pt x="88" y="10"/>
                      </a:lnTo>
                      <a:lnTo>
                        <a:pt x="90" y="11"/>
                      </a:lnTo>
                      <a:lnTo>
                        <a:pt x="92" y="11"/>
                      </a:lnTo>
                      <a:lnTo>
                        <a:pt x="94" y="12"/>
                      </a:lnTo>
                      <a:lnTo>
                        <a:pt x="95" y="12"/>
                      </a:lnTo>
                      <a:lnTo>
                        <a:pt x="97" y="13"/>
                      </a:lnTo>
                      <a:lnTo>
                        <a:pt x="98" y="13"/>
                      </a:lnTo>
                      <a:lnTo>
                        <a:pt x="99" y="13"/>
                      </a:lnTo>
                      <a:lnTo>
                        <a:pt x="100" y="13"/>
                      </a:lnTo>
                      <a:lnTo>
                        <a:pt x="101" y="13"/>
                      </a:lnTo>
                      <a:lnTo>
                        <a:pt x="103" y="13"/>
                      </a:lnTo>
                      <a:lnTo>
                        <a:pt x="104" y="13"/>
                      </a:lnTo>
                      <a:lnTo>
                        <a:pt x="106" y="13"/>
                      </a:lnTo>
                      <a:lnTo>
                        <a:pt x="107" y="13"/>
                      </a:lnTo>
                      <a:lnTo>
                        <a:pt x="108" y="13"/>
                      </a:lnTo>
                      <a:lnTo>
                        <a:pt x="109" y="13"/>
                      </a:lnTo>
                      <a:lnTo>
                        <a:pt x="110" y="13"/>
                      </a:lnTo>
                      <a:lnTo>
                        <a:pt x="111" y="13"/>
                      </a:lnTo>
                      <a:lnTo>
                        <a:pt x="112" y="13"/>
                      </a:lnTo>
                      <a:lnTo>
                        <a:pt x="113" y="13"/>
                      </a:lnTo>
                      <a:lnTo>
                        <a:pt x="114" y="14"/>
                      </a:lnTo>
                      <a:lnTo>
                        <a:pt x="116" y="14"/>
                      </a:lnTo>
                      <a:lnTo>
                        <a:pt x="117" y="15"/>
                      </a:lnTo>
                      <a:lnTo>
                        <a:pt x="119" y="16"/>
                      </a:lnTo>
                      <a:lnTo>
                        <a:pt x="120" y="17"/>
                      </a:lnTo>
                      <a:lnTo>
                        <a:pt x="121" y="18"/>
                      </a:lnTo>
                      <a:lnTo>
                        <a:pt x="122" y="19"/>
                      </a:lnTo>
                      <a:lnTo>
                        <a:pt x="122" y="20"/>
                      </a:lnTo>
                      <a:lnTo>
                        <a:pt x="123" y="21"/>
                      </a:lnTo>
                      <a:lnTo>
                        <a:pt x="124" y="21"/>
                      </a:lnTo>
                      <a:lnTo>
                        <a:pt x="125" y="21"/>
                      </a:lnTo>
                      <a:lnTo>
                        <a:pt x="126" y="22"/>
                      </a:lnTo>
                      <a:lnTo>
                        <a:pt x="128" y="22"/>
                      </a:lnTo>
                      <a:lnTo>
                        <a:pt x="130" y="23"/>
                      </a:lnTo>
                      <a:lnTo>
                        <a:pt x="132" y="23"/>
                      </a:lnTo>
                      <a:lnTo>
                        <a:pt x="135" y="24"/>
                      </a:lnTo>
                      <a:lnTo>
                        <a:pt x="137" y="25"/>
                      </a:lnTo>
                      <a:lnTo>
                        <a:pt x="140" y="26"/>
                      </a:lnTo>
                      <a:lnTo>
                        <a:pt x="142" y="27"/>
                      </a:lnTo>
                      <a:lnTo>
                        <a:pt x="145" y="29"/>
                      </a:lnTo>
                      <a:lnTo>
                        <a:pt x="147" y="31"/>
                      </a:lnTo>
                      <a:lnTo>
                        <a:pt x="150" y="33"/>
                      </a:lnTo>
                      <a:lnTo>
                        <a:pt x="152" y="35"/>
                      </a:lnTo>
                      <a:lnTo>
                        <a:pt x="154" y="38"/>
                      </a:lnTo>
                      <a:lnTo>
                        <a:pt x="155" y="39"/>
                      </a:lnTo>
                      <a:lnTo>
                        <a:pt x="156" y="40"/>
                      </a:lnTo>
                      <a:lnTo>
                        <a:pt x="157" y="41"/>
                      </a:lnTo>
                      <a:lnTo>
                        <a:pt x="158" y="42"/>
                      </a:lnTo>
                      <a:lnTo>
                        <a:pt x="159" y="43"/>
                      </a:lnTo>
                      <a:lnTo>
                        <a:pt x="159" y="46"/>
                      </a:lnTo>
                      <a:lnTo>
                        <a:pt x="158" y="48"/>
                      </a:lnTo>
                      <a:lnTo>
                        <a:pt x="156" y="50"/>
                      </a:lnTo>
                      <a:lnTo>
                        <a:pt x="156" y="51"/>
                      </a:lnTo>
                      <a:lnTo>
                        <a:pt x="155" y="51"/>
                      </a:lnTo>
                      <a:lnTo>
                        <a:pt x="154" y="52"/>
                      </a:lnTo>
                      <a:lnTo>
                        <a:pt x="153" y="52"/>
                      </a:lnTo>
                      <a:lnTo>
                        <a:pt x="152" y="53"/>
                      </a:lnTo>
                      <a:lnTo>
                        <a:pt x="151" y="54"/>
                      </a:lnTo>
                      <a:lnTo>
                        <a:pt x="150" y="54"/>
                      </a:lnTo>
                      <a:lnTo>
                        <a:pt x="149" y="55"/>
                      </a:lnTo>
                      <a:lnTo>
                        <a:pt x="148" y="55"/>
                      </a:lnTo>
                      <a:lnTo>
                        <a:pt x="147" y="55"/>
                      </a:lnTo>
                      <a:lnTo>
                        <a:pt x="146" y="56"/>
                      </a:lnTo>
                      <a:lnTo>
                        <a:pt x="145" y="56"/>
                      </a:lnTo>
                      <a:lnTo>
                        <a:pt x="143" y="57"/>
                      </a:lnTo>
                      <a:lnTo>
                        <a:pt x="141" y="58"/>
                      </a:lnTo>
                      <a:lnTo>
                        <a:pt x="138" y="58"/>
                      </a:lnTo>
                      <a:lnTo>
                        <a:pt x="135" y="57"/>
                      </a:lnTo>
                      <a:lnTo>
                        <a:pt x="132" y="57"/>
                      </a:lnTo>
                      <a:lnTo>
                        <a:pt x="131" y="56"/>
                      </a:lnTo>
                      <a:lnTo>
                        <a:pt x="130" y="56"/>
                      </a:lnTo>
                      <a:lnTo>
                        <a:pt x="129" y="56"/>
                      </a:lnTo>
                      <a:lnTo>
                        <a:pt x="128" y="56"/>
                      </a:lnTo>
                      <a:lnTo>
                        <a:pt x="127" y="55"/>
                      </a:lnTo>
                      <a:lnTo>
                        <a:pt x="126" y="55"/>
                      </a:lnTo>
                      <a:lnTo>
                        <a:pt x="125" y="55"/>
                      </a:lnTo>
                      <a:lnTo>
                        <a:pt x="124" y="56"/>
                      </a:lnTo>
                      <a:lnTo>
                        <a:pt x="123" y="58"/>
                      </a:lnTo>
                      <a:lnTo>
                        <a:pt x="122" y="59"/>
                      </a:lnTo>
                      <a:lnTo>
                        <a:pt x="120" y="61"/>
                      </a:lnTo>
                      <a:lnTo>
                        <a:pt x="119" y="62"/>
                      </a:lnTo>
                      <a:lnTo>
                        <a:pt x="117" y="64"/>
                      </a:lnTo>
                      <a:lnTo>
                        <a:pt x="115" y="65"/>
                      </a:lnTo>
                      <a:lnTo>
                        <a:pt x="115" y="67"/>
                      </a:lnTo>
                      <a:lnTo>
                        <a:pt x="115" y="70"/>
                      </a:lnTo>
                      <a:lnTo>
                        <a:pt x="115" y="73"/>
                      </a:lnTo>
                      <a:lnTo>
                        <a:pt x="114" y="76"/>
                      </a:lnTo>
                      <a:lnTo>
                        <a:pt x="113" y="79"/>
                      </a:lnTo>
                      <a:lnTo>
                        <a:pt x="111" y="81"/>
                      </a:lnTo>
                      <a:lnTo>
                        <a:pt x="109" y="83"/>
                      </a:lnTo>
                      <a:lnTo>
                        <a:pt x="107" y="83"/>
                      </a:lnTo>
                      <a:lnTo>
                        <a:pt x="105" y="84"/>
                      </a:lnTo>
                      <a:lnTo>
                        <a:pt x="104" y="84"/>
                      </a:lnTo>
                      <a:lnTo>
                        <a:pt x="102" y="83"/>
                      </a:lnTo>
                      <a:lnTo>
                        <a:pt x="101" y="83"/>
                      </a:lnTo>
                      <a:lnTo>
                        <a:pt x="100" y="82"/>
                      </a:lnTo>
                      <a:lnTo>
                        <a:pt x="99" y="81"/>
                      </a:lnTo>
                      <a:lnTo>
                        <a:pt x="98" y="80"/>
                      </a:lnTo>
                      <a:lnTo>
                        <a:pt x="98" y="79"/>
                      </a:lnTo>
                      <a:lnTo>
                        <a:pt x="97" y="78"/>
                      </a:lnTo>
                      <a:lnTo>
                        <a:pt x="97" y="77"/>
                      </a:lnTo>
                      <a:lnTo>
                        <a:pt x="96" y="77"/>
                      </a:lnTo>
                      <a:lnTo>
                        <a:pt x="95" y="78"/>
                      </a:lnTo>
                      <a:lnTo>
                        <a:pt x="93" y="78"/>
                      </a:lnTo>
                      <a:lnTo>
                        <a:pt x="92" y="78"/>
                      </a:lnTo>
                      <a:lnTo>
                        <a:pt x="90" y="78"/>
                      </a:lnTo>
                      <a:lnTo>
                        <a:pt x="89" y="78"/>
                      </a:lnTo>
                      <a:lnTo>
                        <a:pt x="87" y="78"/>
                      </a:lnTo>
                      <a:lnTo>
                        <a:pt x="85" y="78"/>
                      </a:lnTo>
                      <a:lnTo>
                        <a:pt x="83" y="78"/>
                      </a:lnTo>
                      <a:lnTo>
                        <a:pt x="81" y="78"/>
                      </a:lnTo>
                      <a:lnTo>
                        <a:pt x="79" y="78"/>
                      </a:lnTo>
                      <a:lnTo>
                        <a:pt x="77" y="78"/>
                      </a:lnTo>
                      <a:lnTo>
                        <a:pt x="75" y="77"/>
                      </a:lnTo>
                      <a:lnTo>
                        <a:pt x="74" y="77"/>
                      </a:lnTo>
                      <a:lnTo>
                        <a:pt x="72" y="76"/>
                      </a:lnTo>
                      <a:lnTo>
                        <a:pt x="71" y="76"/>
                      </a:lnTo>
                      <a:lnTo>
                        <a:pt x="70" y="77"/>
                      </a:lnTo>
                      <a:lnTo>
                        <a:pt x="69" y="77"/>
                      </a:lnTo>
                      <a:lnTo>
                        <a:pt x="68" y="77"/>
                      </a:lnTo>
                      <a:lnTo>
                        <a:pt x="66" y="78"/>
                      </a:lnTo>
                      <a:lnTo>
                        <a:pt x="64" y="78"/>
                      </a:lnTo>
                      <a:lnTo>
                        <a:pt x="62" y="79"/>
                      </a:lnTo>
                      <a:lnTo>
                        <a:pt x="60" y="79"/>
                      </a:lnTo>
                      <a:lnTo>
                        <a:pt x="58" y="79"/>
                      </a:lnTo>
                      <a:lnTo>
                        <a:pt x="56" y="80"/>
                      </a:lnTo>
                      <a:lnTo>
                        <a:pt x="54" y="80"/>
                      </a:lnTo>
                      <a:lnTo>
                        <a:pt x="52" y="81"/>
                      </a:lnTo>
                      <a:lnTo>
                        <a:pt x="50" y="81"/>
                      </a:lnTo>
                      <a:lnTo>
                        <a:pt x="48" y="82"/>
                      </a:lnTo>
                      <a:lnTo>
                        <a:pt x="46" y="82"/>
                      </a:lnTo>
                      <a:lnTo>
                        <a:pt x="45" y="82"/>
                      </a:lnTo>
                      <a:lnTo>
                        <a:pt x="44" y="83"/>
                      </a:lnTo>
                      <a:lnTo>
                        <a:pt x="42" y="83"/>
                      </a:lnTo>
                      <a:lnTo>
                        <a:pt x="41" y="84"/>
                      </a:lnTo>
                      <a:lnTo>
                        <a:pt x="39" y="84"/>
                      </a:lnTo>
                      <a:lnTo>
                        <a:pt x="37" y="85"/>
                      </a:lnTo>
                      <a:lnTo>
                        <a:pt x="35" y="85"/>
                      </a:lnTo>
                      <a:lnTo>
                        <a:pt x="33" y="85"/>
                      </a:lnTo>
                      <a:lnTo>
                        <a:pt x="30" y="85"/>
                      </a:lnTo>
                      <a:lnTo>
                        <a:pt x="27" y="84"/>
                      </a:lnTo>
                      <a:lnTo>
                        <a:pt x="24" y="84"/>
                      </a:lnTo>
                      <a:lnTo>
                        <a:pt x="21" y="83"/>
                      </a:lnTo>
                      <a:lnTo>
                        <a:pt x="18" y="82"/>
                      </a:lnTo>
                      <a:lnTo>
                        <a:pt x="14" y="81"/>
                      </a:lnTo>
                      <a:lnTo>
                        <a:pt x="11" y="79"/>
                      </a:lnTo>
                      <a:lnTo>
                        <a:pt x="9" y="77"/>
                      </a:lnTo>
                      <a:lnTo>
                        <a:pt x="6" y="75"/>
                      </a:lnTo>
                      <a:lnTo>
                        <a:pt x="4" y="73"/>
                      </a:lnTo>
                      <a:lnTo>
                        <a:pt x="2" y="70"/>
                      </a:lnTo>
                      <a:lnTo>
                        <a:pt x="1" y="67"/>
                      </a:lnTo>
                      <a:lnTo>
                        <a:pt x="0" y="63"/>
                      </a:lnTo>
                      <a:lnTo>
                        <a:pt x="0" y="59"/>
                      </a:lnTo>
                      <a:lnTo>
                        <a:pt x="0" y="55"/>
                      </a:lnTo>
                      <a:lnTo>
                        <a:pt x="2" y="5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42" name="Freeform 2130">
                  <a:extLst>
                    <a:ext uri="{FF2B5EF4-FFF2-40B4-BE49-F238E27FC236}">
                      <a16:creationId xmlns:a16="http://schemas.microsoft.com/office/drawing/2014/main" id="{AB237938-AA00-4877-9932-18A9D57509C0}"/>
                    </a:ext>
                  </a:extLst>
                </p:cNvPr>
                <p:cNvSpPr>
                  <a:spLocks/>
                </p:cNvSpPr>
                <p:nvPr/>
              </p:nvSpPr>
              <p:spPr bwMode="auto">
                <a:xfrm>
                  <a:off x="1157" y="184"/>
                  <a:ext cx="154" cy="80"/>
                </a:xfrm>
                <a:custGeom>
                  <a:avLst/>
                  <a:gdLst>
                    <a:gd name="T0" fmla="*/ 6 w 154"/>
                    <a:gd name="T1" fmla="*/ 36 h 80"/>
                    <a:gd name="T2" fmla="*/ 16 w 154"/>
                    <a:gd name="T3" fmla="*/ 20 h 80"/>
                    <a:gd name="T4" fmla="*/ 28 w 154"/>
                    <a:gd name="T5" fmla="*/ 8 h 80"/>
                    <a:gd name="T6" fmla="*/ 43 w 154"/>
                    <a:gd name="T7" fmla="*/ 1 h 80"/>
                    <a:gd name="T8" fmla="*/ 60 w 154"/>
                    <a:gd name="T9" fmla="*/ 1 h 80"/>
                    <a:gd name="T10" fmla="*/ 75 w 154"/>
                    <a:gd name="T11" fmla="*/ 6 h 80"/>
                    <a:gd name="T12" fmla="*/ 83 w 154"/>
                    <a:gd name="T13" fmla="*/ 10 h 80"/>
                    <a:gd name="T14" fmla="*/ 89 w 154"/>
                    <a:gd name="T15" fmla="*/ 12 h 80"/>
                    <a:gd name="T16" fmla="*/ 94 w 154"/>
                    <a:gd name="T17" fmla="*/ 13 h 80"/>
                    <a:gd name="T18" fmla="*/ 97 w 154"/>
                    <a:gd name="T19" fmla="*/ 13 h 80"/>
                    <a:gd name="T20" fmla="*/ 102 w 154"/>
                    <a:gd name="T21" fmla="*/ 13 h 80"/>
                    <a:gd name="T22" fmla="*/ 105 w 154"/>
                    <a:gd name="T23" fmla="*/ 13 h 80"/>
                    <a:gd name="T24" fmla="*/ 108 w 154"/>
                    <a:gd name="T25" fmla="*/ 13 h 80"/>
                    <a:gd name="T26" fmla="*/ 111 w 154"/>
                    <a:gd name="T27" fmla="*/ 14 h 80"/>
                    <a:gd name="T28" fmla="*/ 116 w 154"/>
                    <a:gd name="T29" fmla="*/ 16 h 80"/>
                    <a:gd name="T30" fmla="*/ 118 w 154"/>
                    <a:gd name="T31" fmla="*/ 20 h 80"/>
                    <a:gd name="T32" fmla="*/ 120 w 154"/>
                    <a:gd name="T33" fmla="*/ 21 h 80"/>
                    <a:gd name="T34" fmla="*/ 124 w 154"/>
                    <a:gd name="T35" fmla="*/ 21 h 80"/>
                    <a:gd name="T36" fmla="*/ 131 w 154"/>
                    <a:gd name="T37" fmla="*/ 23 h 80"/>
                    <a:gd name="T38" fmla="*/ 138 w 154"/>
                    <a:gd name="T39" fmla="*/ 26 h 80"/>
                    <a:gd name="T40" fmla="*/ 145 w 154"/>
                    <a:gd name="T41" fmla="*/ 31 h 80"/>
                    <a:gd name="T42" fmla="*/ 150 w 154"/>
                    <a:gd name="T43" fmla="*/ 36 h 80"/>
                    <a:gd name="T44" fmla="*/ 150 w 154"/>
                    <a:gd name="T45" fmla="*/ 37 h 80"/>
                    <a:gd name="T46" fmla="*/ 153 w 154"/>
                    <a:gd name="T47" fmla="*/ 39 h 80"/>
                    <a:gd name="T48" fmla="*/ 154 w 154"/>
                    <a:gd name="T49" fmla="*/ 43 h 80"/>
                    <a:gd name="T50" fmla="*/ 151 w 154"/>
                    <a:gd name="T51" fmla="*/ 48 h 80"/>
                    <a:gd name="T52" fmla="*/ 150 w 154"/>
                    <a:gd name="T53" fmla="*/ 49 h 80"/>
                    <a:gd name="T54" fmla="*/ 148 w 154"/>
                    <a:gd name="T55" fmla="*/ 50 h 80"/>
                    <a:gd name="T56" fmla="*/ 145 w 154"/>
                    <a:gd name="T57" fmla="*/ 52 h 80"/>
                    <a:gd name="T58" fmla="*/ 143 w 154"/>
                    <a:gd name="T59" fmla="*/ 53 h 80"/>
                    <a:gd name="T60" fmla="*/ 138 w 154"/>
                    <a:gd name="T61" fmla="*/ 54 h 80"/>
                    <a:gd name="T62" fmla="*/ 131 w 154"/>
                    <a:gd name="T63" fmla="*/ 54 h 80"/>
                    <a:gd name="T64" fmla="*/ 127 w 154"/>
                    <a:gd name="T65" fmla="*/ 53 h 80"/>
                    <a:gd name="T66" fmla="*/ 125 w 154"/>
                    <a:gd name="T67" fmla="*/ 53 h 80"/>
                    <a:gd name="T68" fmla="*/ 122 w 154"/>
                    <a:gd name="T69" fmla="*/ 52 h 80"/>
                    <a:gd name="T70" fmla="*/ 119 w 154"/>
                    <a:gd name="T71" fmla="*/ 55 h 80"/>
                    <a:gd name="T72" fmla="*/ 115 w 154"/>
                    <a:gd name="T73" fmla="*/ 59 h 80"/>
                    <a:gd name="T74" fmla="*/ 112 w 154"/>
                    <a:gd name="T75" fmla="*/ 62 h 80"/>
                    <a:gd name="T76" fmla="*/ 111 w 154"/>
                    <a:gd name="T77" fmla="*/ 68 h 80"/>
                    <a:gd name="T78" fmla="*/ 108 w 154"/>
                    <a:gd name="T79" fmla="*/ 76 h 80"/>
                    <a:gd name="T80" fmla="*/ 103 w 154"/>
                    <a:gd name="T81" fmla="*/ 78 h 80"/>
                    <a:gd name="T82" fmla="*/ 100 w 154"/>
                    <a:gd name="T83" fmla="*/ 78 h 80"/>
                    <a:gd name="T84" fmla="*/ 97 w 154"/>
                    <a:gd name="T85" fmla="*/ 76 h 80"/>
                    <a:gd name="T86" fmla="*/ 96 w 154"/>
                    <a:gd name="T87" fmla="*/ 74 h 80"/>
                    <a:gd name="T88" fmla="*/ 92 w 154"/>
                    <a:gd name="T89" fmla="*/ 74 h 80"/>
                    <a:gd name="T90" fmla="*/ 82 w 154"/>
                    <a:gd name="T91" fmla="*/ 74 h 80"/>
                    <a:gd name="T92" fmla="*/ 73 w 154"/>
                    <a:gd name="T93" fmla="*/ 72 h 80"/>
                    <a:gd name="T94" fmla="*/ 71 w 154"/>
                    <a:gd name="T95" fmla="*/ 72 h 80"/>
                    <a:gd name="T96" fmla="*/ 67 w 154"/>
                    <a:gd name="T97" fmla="*/ 73 h 80"/>
                    <a:gd name="T98" fmla="*/ 60 w 154"/>
                    <a:gd name="T99" fmla="*/ 74 h 80"/>
                    <a:gd name="T100" fmla="*/ 53 w 154"/>
                    <a:gd name="T101" fmla="*/ 75 h 80"/>
                    <a:gd name="T102" fmla="*/ 46 w 154"/>
                    <a:gd name="T103" fmla="*/ 76 h 80"/>
                    <a:gd name="T104" fmla="*/ 43 w 154"/>
                    <a:gd name="T105" fmla="*/ 77 h 80"/>
                    <a:gd name="T106" fmla="*/ 38 w 154"/>
                    <a:gd name="T107" fmla="*/ 79 h 80"/>
                    <a:gd name="T108" fmla="*/ 31 w 154"/>
                    <a:gd name="T109" fmla="*/ 80 h 80"/>
                    <a:gd name="T110" fmla="*/ 22 w 154"/>
                    <a:gd name="T111" fmla="*/ 79 h 80"/>
                    <a:gd name="T112" fmla="*/ 13 w 154"/>
                    <a:gd name="T113" fmla="*/ 76 h 80"/>
                    <a:gd name="T114" fmla="*/ 6 w 154"/>
                    <a:gd name="T115" fmla="*/ 70 h 80"/>
                    <a:gd name="T116" fmla="*/ 1 w 154"/>
                    <a:gd name="T117" fmla="*/ 62 h 80"/>
                    <a:gd name="T118" fmla="*/ 0 w 154"/>
                    <a:gd name="T119" fmla="*/ 52 h 8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54" h="80">
                      <a:moveTo>
                        <a:pt x="1" y="47"/>
                      </a:moveTo>
                      <a:lnTo>
                        <a:pt x="3" y="41"/>
                      </a:lnTo>
                      <a:lnTo>
                        <a:pt x="6" y="36"/>
                      </a:lnTo>
                      <a:lnTo>
                        <a:pt x="9" y="30"/>
                      </a:lnTo>
                      <a:lnTo>
                        <a:pt x="12" y="25"/>
                      </a:lnTo>
                      <a:lnTo>
                        <a:pt x="16" y="20"/>
                      </a:lnTo>
                      <a:lnTo>
                        <a:pt x="20" y="16"/>
                      </a:lnTo>
                      <a:lnTo>
                        <a:pt x="24" y="12"/>
                      </a:lnTo>
                      <a:lnTo>
                        <a:pt x="28" y="8"/>
                      </a:lnTo>
                      <a:lnTo>
                        <a:pt x="33" y="6"/>
                      </a:lnTo>
                      <a:lnTo>
                        <a:pt x="38" y="3"/>
                      </a:lnTo>
                      <a:lnTo>
                        <a:pt x="43" y="1"/>
                      </a:lnTo>
                      <a:lnTo>
                        <a:pt x="48" y="1"/>
                      </a:lnTo>
                      <a:lnTo>
                        <a:pt x="54" y="0"/>
                      </a:lnTo>
                      <a:lnTo>
                        <a:pt x="60" y="1"/>
                      </a:lnTo>
                      <a:lnTo>
                        <a:pt x="65" y="2"/>
                      </a:lnTo>
                      <a:lnTo>
                        <a:pt x="71" y="5"/>
                      </a:lnTo>
                      <a:lnTo>
                        <a:pt x="75" y="6"/>
                      </a:lnTo>
                      <a:lnTo>
                        <a:pt x="78" y="8"/>
                      </a:lnTo>
                      <a:lnTo>
                        <a:pt x="81" y="9"/>
                      </a:lnTo>
                      <a:lnTo>
                        <a:pt x="83" y="10"/>
                      </a:lnTo>
                      <a:lnTo>
                        <a:pt x="86" y="11"/>
                      </a:lnTo>
                      <a:lnTo>
                        <a:pt x="88" y="12"/>
                      </a:lnTo>
                      <a:lnTo>
                        <a:pt x="89" y="12"/>
                      </a:lnTo>
                      <a:lnTo>
                        <a:pt x="91" y="12"/>
                      </a:lnTo>
                      <a:lnTo>
                        <a:pt x="92" y="13"/>
                      </a:lnTo>
                      <a:lnTo>
                        <a:pt x="94" y="13"/>
                      </a:lnTo>
                      <a:lnTo>
                        <a:pt x="95" y="13"/>
                      </a:lnTo>
                      <a:lnTo>
                        <a:pt x="96" y="13"/>
                      </a:lnTo>
                      <a:lnTo>
                        <a:pt x="97" y="13"/>
                      </a:lnTo>
                      <a:lnTo>
                        <a:pt x="99" y="13"/>
                      </a:lnTo>
                      <a:lnTo>
                        <a:pt x="100" y="13"/>
                      </a:lnTo>
                      <a:lnTo>
                        <a:pt x="102" y="13"/>
                      </a:lnTo>
                      <a:lnTo>
                        <a:pt x="103" y="13"/>
                      </a:lnTo>
                      <a:lnTo>
                        <a:pt x="104" y="13"/>
                      </a:lnTo>
                      <a:lnTo>
                        <a:pt x="105" y="13"/>
                      </a:lnTo>
                      <a:lnTo>
                        <a:pt x="106" y="13"/>
                      </a:lnTo>
                      <a:lnTo>
                        <a:pt x="107" y="13"/>
                      </a:lnTo>
                      <a:lnTo>
                        <a:pt x="108" y="13"/>
                      </a:lnTo>
                      <a:lnTo>
                        <a:pt x="109" y="13"/>
                      </a:lnTo>
                      <a:lnTo>
                        <a:pt x="110" y="13"/>
                      </a:lnTo>
                      <a:lnTo>
                        <a:pt x="111" y="14"/>
                      </a:lnTo>
                      <a:lnTo>
                        <a:pt x="113" y="15"/>
                      </a:lnTo>
                      <a:lnTo>
                        <a:pt x="115" y="15"/>
                      </a:lnTo>
                      <a:lnTo>
                        <a:pt x="116" y="16"/>
                      </a:lnTo>
                      <a:lnTo>
                        <a:pt x="117" y="17"/>
                      </a:lnTo>
                      <a:lnTo>
                        <a:pt x="118" y="18"/>
                      </a:lnTo>
                      <a:lnTo>
                        <a:pt x="118" y="20"/>
                      </a:lnTo>
                      <a:lnTo>
                        <a:pt x="119" y="21"/>
                      </a:lnTo>
                      <a:lnTo>
                        <a:pt x="120" y="21"/>
                      </a:lnTo>
                      <a:lnTo>
                        <a:pt x="121" y="21"/>
                      </a:lnTo>
                      <a:lnTo>
                        <a:pt x="122" y="21"/>
                      </a:lnTo>
                      <a:lnTo>
                        <a:pt x="124" y="21"/>
                      </a:lnTo>
                      <a:lnTo>
                        <a:pt x="126" y="22"/>
                      </a:lnTo>
                      <a:lnTo>
                        <a:pt x="128" y="22"/>
                      </a:lnTo>
                      <a:lnTo>
                        <a:pt x="131" y="23"/>
                      </a:lnTo>
                      <a:lnTo>
                        <a:pt x="133" y="24"/>
                      </a:lnTo>
                      <a:lnTo>
                        <a:pt x="136" y="25"/>
                      </a:lnTo>
                      <a:lnTo>
                        <a:pt x="138" y="26"/>
                      </a:lnTo>
                      <a:lnTo>
                        <a:pt x="141" y="28"/>
                      </a:lnTo>
                      <a:lnTo>
                        <a:pt x="143" y="29"/>
                      </a:lnTo>
                      <a:lnTo>
                        <a:pt x="145" y="31"/>
                      </a:lnTo>
                      <a:lnTo>
                        <a:pt x="148" y="34"/>
                      </a:lnTo>
                      <a:lnTo>
                        <a:pt x="150" y="36"/>
                      </a:lnTo>
                      <a:lnTo>
                        <a:pt x="150" y="37"/>
                      </a:lnTo>
                      <a:lnTo>
                        <a:pt x="151" y="37"/>
                      </a:lnTo>
                      <a:lnTo>
                        <a:pt x="152" y="38"/>
                      </a:lnTo>
                      <a:lnTo>
                        <a:pt x="153" y="39"/>
                      </a:lnTo>
                      <a:lnTo>
                        <a:pt x="153" y="40"/>
                      </a:lnTo>
                      <a:lnTo>
                        <a:pt x="154" y="41"/>
                      </a:lnTo>
                      <a:lnTo>
                        <a:pt x="154" y="43"/>
                      </a:lnTo>
                      <a:lnTo>
                        <a:pt x="153" y="46"/>
                      </a:lnTo>
                      <a:lnTo>
                        <a:pt x="152" y="48"/>
                      </a:lnTo>
                      <a:lnTo>
                        <a:pt x="151" y="48"/>
                      </a:lnTo>
                      <a:lnTo>
                        <a:pt x="150" y="48"/>
                      </a:lnTo>
                      <a:lnTo>
                        <a:pt x="150" y="49"/>
                      </a:lnTo>
                      <a:lnTo>
                        <a:pt x="149" y="49"/>
                      </a:lnTo>
                      <a:lnTo>
                        <a:pt x="149" y="50"/>
                      </a:lnTo>
                      <a:lnTo>
                        <a:pt x="148" y="50"/>
                      </a:lnTo>
                      <a:lnTo>
                        <a:pt x="146" y="51"/>
                      </a:lnTo>
                      <a:lnTo>
                        <a:pt x="145" y="52"/>
                      </a:lnTo>
                      <a:lnTo>
                        <a:pt x="144" y="52"/>
                      </a:lnTo>
                      <a:lnTo>
                        <a:pt x="143" y="52"/>
                      </a:lnTo>
                      <a:lnTo>
                        <a:pt x="143" y="53"/>
                      </a:lnTo>
                      <a:lnTo>
                        <a:pt x="142" y="53"/>
                      </a:lnTo>
                      <a:lnTo>
                        <a:pt x="140" y="54"/>
                      </a:lnTo>
                      <a:lnTo>
                        <a:pt x="138" y="54"/>
                      </a:lnTo>
                      <a:lnTo>
                        <a:pt x="136" y="54"/>
                      </a:lnTo>
                      <a:lnTo>
                        <a:pt x="134" y="54"/>
                      </a:lnTo>
                      <a:lnTo>
                        <a:pt x="131" y="54"/>
                      </a:lnTo>
                      <a:lnTo>
                        <a:pt x="128" y="53"/>
                      </a:lnTo>
                      <a:lnTo>
                        <a:pt x="127" y="53"/>
                      </a:lnTo>
                      <a:lnTo>
                        <a:pt x="126" y="53"/>
                      </a:lnTo>
                      <a:lnTo>
                        <a:pt x="125" y="53"/>
                      </a:lnTo>
                      <a:lnTo>
                        <a:pt x="124" y="53"/>
                      </a:lnTo>
                      <a:lnTo>
                        <a:pt x="123" y="52"/>
                      </a:lnTo>
                      <a:lnTo>
                        <a:pt x="122" y="52"/>
                      </a:lnTo>
                      <a:lnTo>
                        <a:pt x="122" y="53"/>
                      </a:lnTo>
                      <a:lnTo>
                        <a:pt x="121" y="54"/>
                      </a:lnTo>
                      <a:lnTo>
                        <a:pt x="119" y="55"/>
                      </a:lnTo>
                      <a:lnTo>
                        <a:pt x="118" y="56"/>
                      </a:lnTo>
                      <a:lnTo>
                        <a:pt x="117" y="58"/>
                      </a:lnTo>
                      <a:lnTo>
                        <a:pt x="115" y="59"/>
                      </a:lnTo>
                      <a:lnTo>
                        <a:pt x="113" y="60"/>
                      </a:lnTo>
                      <a:lnTo>
                        <a:pt x="112" y="61"/>
                      </a:lnTo>
                      <a:lnTo>
                        <a:pt x="112" y="62"/>
                      </a:lnTo>
                      <a:lnTo>
                        <a:pt x="112" y="63"/>
                      </a:lnTo>
                      <a:lnTo>
                        <a:pt x="111" y="66"/>
                      </a:lnTo>
                      <a:lnTo>
                        <a:pt x="111" y="68"/>
                      </a:lnTo>
                      <a:lnTo>
                        <a:pt x="111" y="71"/>
                      </a:lnTo>
                      <a:lnTo>
                        <a:pt x="110" y="74"/>
                      </a:lnTo>
                      <a:lnTo>
                        <a:pt x="108" y="76"/>
                      </a:lnTo>
                      <a:lnTo>
                        <a:pt x="106" y="77"/>
                      </a:lnTo>
                      <a:lnTo>
                        <a:pt x="105" y="78"/>
                      </a:lnTo>
                      <a:lnTo>
                        <a:pt x="103" y="78"/>
                      </a:lnTo>
                      <a:lnTo>
                        <a:pt x="102" y="78"/>
                      </a:lnTo>
                      <a:lnTo>
                        <a:pt x="101" y="78"/>
                      </a:lnTo>
                      <a:lnTo>
                        <a:pt x="100" y="78"/>
                      </a:lnTo>
                      <a:lnTo>
                        <a:pt x="98" y="77"/>
                      </a:lnTo>
                      <a:lnTo>
                        <a:pt x="97" y="76"/>
                      </a:lnTo>
                      <a:lnTo>
                        <a:pt x="96" y="75"/>
                      </a:lnTo>
                      <a:lnTo>
                        <a:pt x="96" y="74"/>
                      </a:lnTo>
                      <a:lnTo>
                        <a:pt x="95" y="73"/>
                      </a:lnTo>
                      <a:lnTo>
                        <a:pt x="94" y="74"/>
                      </a:lnTo>
                      <a:lnTo>
                        <a:pt x="92" y="74"/>
                      </a:lnTo>
                      <a:lnTo>
                        <a:pt x="89" y="74"/>
                      </a:lnTo>
                      <a:lnTo>
                        <a:pt x="86" y="74"/>
                      </a:lnTo>
                      <a:lnTo>
                        <a:pt x="82" y="74"/>
                      </a:lnTo>
                      <a:lnTo>
                        <a:pt x="79" y="74"/>
                      </a:lnTo>
                      <a:lnTo>
                        <a:pt x="76" y="73"/>
                      </a:lnTo>
                      <a:lnTo>
                        <a:pt x="73" y="72"/>
                      </a:lnTo>
                      <a:lnTo>
                        <a:pt x="72" y="72"/>
                      </a:lnTo>
                      <a:lnTo>
                        <a:pt x="71" y="72"/>
                      </a:lnTo>
                      <a:lnTo>
                        <a:pt x="70" y="72"/>
                      </a:lnTo>
                      <a:lnTo>
                        <a:pt x="68" y="73"/>
                      </a:lnTo>
                      <a:lnTo>
                        <a:pt x="67" y="73"/>
                      </a:lnTo>
                      <a:lnTo>
                        <a:pt x="65" y="73"/>
                      </a:lnTo>
                      <a:lnTo>
                        <a:pt x="62" y="74"/>
                      </a:lnTo>
                      <a:lnTo>
                        <a:pt x="60" y="74"/>
                      </a:lnTo>
                      <a:lnTo>
                        <a:pt x="58" y="74"/>
                      </a:lnTo>
                      <a:lnTo>
                        <a:pt x="55" y="75"/>
                      </a:lnTo>
                      <a:lnTo>
                        <a:pt x="53" y="75"/>
                      </a:lnTo>
                      <a:lnTo>
                        <a:pt x="51" y="76"/>
                      </a:lnTo>
                      <a:lnTo>
                        <a:pt x="48" y="76"/>
                      </a:lnTo>
                      <a:lnTo>
                        <a:pt x="46" y="76"/>
                      </a:lnTo>
                      <a:lnTo>
                        <a:pt x="45" y="77"/>
                      </a:lnTo>
                      <a:lnTo>
                        <a:pt x="44" y="77"/>
                      </a:lnTo>
                      <a:lnTo>
                        <a:pt x="43" y="77"/>
                      </a:lnTo>
                      <a:lnTo>
                        <a:pt x="41" y="78"/>
                      </a:lnTo>
                      <a:lnTo>
                        <a:pt x="39" y="78"/>
                      </a:lnTo>
                      <a:lnTo>
                        <a:pt x="38" y="79"/>
                      </a:lnTo>
                      <a:lnTo>
                        <a:pt x="36" y="79"/>
                      </a:lnTo>
                      <a:lnTo>
                        <a:pt x="33" y="79"/>
                      </a:lnTo>
                      <a:lnTo>
                        <a:pt x="31" y="80"/>
                      </a:lnTo>
                      <a:lnTo>
                        <a:pt x="28" y="79"/>
                      </a:lnTo>
                      <a:lnTo>
                        <a:pt x="25" y="79"/>
                      </a:lnTo>
                      <a:lnTo>
                        <a:pt x="22" y="79"/>
                      </a:lnTo>
                      <a:lnTo>
                        <a:pt x="19" y="78"/>
                      </a:lnTo>
                      <a:lnTo>
                        <a:pt x="16" y="77"/>
                      </a:lnTo>
                      <a:lnTo>
                        <a:pt x="13" y="76"/>
                      </a:lnTo>
                      <a:lnTo>
                        <a:pt x="11" y="74"/>
                      </a:lnTo>
                      <a:lnTo>
                        <a:pt x="8" y="72"/>
                      </a:lnTo>
                      <a:lnTo>
                        <a:pt x="6" y="70"/>
                      </a:lnTo>
                      <a:lnTo>
                        <a:pt x="4" y="68"/>
                      </a:lnTo>
                      <a:lnTo>
                        <a:pt x="2" y="65"/>
                      </a:lnTo>
                      <a:lnTo>
                        <a:pt x="1" y="62"/>
                      </a:lnTo>
                      <a:lnTo>
                        <a:pt x="0" y="59"/>
                      </a:lnTo>
                      <a:lnTo>
                        <a:pt x="0" y="55"/>
                      </a:lnTo>
                      <a:lnTo>
                        <a:pt x="0" y="52"/>
                      </a:lnTo>
                      <a:lnTo>
                        <a:pt x="1" y="4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43" name="Freeform 2131">
                  <a:extLst>
                    <a:ext uri="{FF2B5EF4-FFF2-40B4-BE49-F238E27FC236}">
                      <a16:creationId xmlns:a16="http://schemas.microsoft.com/office/drawing/2014/main" id="{AB8AA730-09E7-4C8B-958D-AAF453C50226}"/>
                    </a:ext>
                  </a:extLst>
                </p:cNvPr>
                <p:cNvSpPr>
                  <a:spLocks/>
                </p:cNvSpPr>
                <p:nvPr/>
              </p:nvSpPr>
              <p:spPr bwMode="auto">
                <a:xfrm>
                  <a:off x="1159" y="187"/>
                  <a:ext cx="150" cy="73"/>
                </a:xfrm>
                <a:custGeom>
                  <a:avLst/>
                  <a:gdLst>
                    <a:gd name="T0" fmla="*/ 6 w 150"/>
                    <a:gd name="T1" fmla="*/ 33 h 73"/>
                    <a:gd name="T2" fmla="*/ 16 w 150"/>
                    <a:gd name="T3" fmla="*/ 19 h 73"/>
                    <a:gd name="T4" fmla="*/ 28 w 150"/>
                    <a:gd name="T5" fmla="*/ 8 h 73"/>
                    <a:gd name="T6" fmla="*/ 42 w 150"/>
                    <a:gd name="T7" fmla="*/ 1 h 73"/>
                    <a:gd name="T8" fmla="*/ 57 w 150"/>
                    <a:gd name="T9" fmla="*/ 0 h 73"/>
                    <a:gd name="T10" fmla="*/ 71 w 150"/>
                    <a:gd name="T11" fmla="*/ 6 h 73"/>
                    <a:gd name="T12" fmla="*/ 80 w 150"/>
                    <a:gd name="T13" fmla="*/ 9 h 73"/>
                    <a:gd name="T14" fmla="*/ 86 w 150"/>
                    <a:gd name="T15" fmla="*/ 11 h 73"/>
                    <a:gd name="T16" fmla="*/ 91 w 150"/>
                    <a:gd name="T17" fmla="*/ 12 h 73"/>
                    <a:gd name="T18" fmla="*/ 95 w 150"/>
                    <a:gd name="T19" fmla="*/ 12 h 73"/>
                    <a:gd name="T20" fmla="*/ 99 w 150"/>
                    <a:gd name="T21" fmla="*/ 12 h 73"/>
                    <a:gd name="T22" fmla="*/ 102 w 150"/>
                    <a:gd name="T23" fmla="*/ 12 h 73"/>
                    <a:gd name="T24" fmla="*/ 105 w 150"/>
                    <a:gd name="T25" fmla="*/ 12 h 73"/>
                    <a:gd name="T26" fmla="*/ 108 w 150"/>
                    <a:gd name="T27" fmla="*/ 13 h 73"/>
                    <a:gd name="T28" fmla="*/ 113 w 150"/>
                    <a:gd name="T29" fmla="*/ 15 h 73"/>
                    <a:gd name="T30" fmla="*/ 115 w 150"/>
                    <a:gd name="T31" fmla="*/ 18 h 73"/>
                    <a:gd name="T32" fmla="*/ 117 w 150"/>
                    <a:gd name="T33" fmla="*/ 19 h 73"/>
                    <a:gd name="T34" fmla="*/ 121 w 150"/>
                    <a:gd name="T35" fmla="*/ 20 h 73"/>
                    <a:gd name="T36" fmla="*/ 128 w 150"/>
                    <a:gd name="T37" fmla="*/ 21 h 73"/>
                    <a:gd name="T38" fmla="*/ 135 w 150"/>
                    <a:gd name="T39" fmla="*/ 24 h 73"/>
                    <a:gd name="T40" fmla="*/ 142 w 150"/>
                    <a:gd name="T41" fmla="*/ 29 h 73"/>
                    <a:gd name="T42" fmla="*/ 146 w 150"/>
                    <a:gd name="T43" fmla="*/ 33 h 73"/>
                    <a:gd name="T44" fmla="*/ 147 w 150"/>
                    <a:gd name="T45" fmla="*/ 34 h 73"/>
                    <a:gd name="T46" fmla="*/ 149 w 150"/>
                    <a:gd name="T47" fmla="*/ 36 h 73"/>
                    <a:gd name="T48" fmla="*/ 150 w 150"/>
                    <a:gd name="T49" fmla="*/ 40 h 73"/>
                    <a:gd name="T50" fmla="*/ 148 w 150"/>
                    <a:gd name="T51" fmla="*/ 44 h 73"/>
                    <a:gd name="T52" fmla="*/ 146 w 150"/>
                    <a:gd name="T53" fmla="*/ 45 h 73"/>
                    <a:gd name="T54" fmla="*/ 144 w 150"/>
                    <a:gd name="T55" fmla="*/ 47 h 73"/>
                    <a:gd name="T56" fmla="*/ 142 w 150"/>
                    <a:gd name="T57" fmla="*/ 48 h 73"/>
                    <a:gd name="T58" fmla="*/ 139 w 150"/>
                    <a:gd name="T59" fmla="*/ 49 h 73"/>
                    <a:gd name="T60" fmla="*/ 135 w 150"/>
                    <a:gd name="T61" fmla="*/ 50 h 73"/>
                    <a:gd name="T62" fmla="*/ 128 w 150"/>
                    <a:gd name="T63" fmla="*/ 50 h 73"/>
                    <a:gd name="T64" fmla="*/ 124 w 150"/>
                    <a:gd name="T65" fmla="*/ 49 h 73"/>
                    <a:gd name="T66" fmla="*/ 122 w 150"/>
                    <a:gd name="T67" fmla="*/ 49 h 73"/>
                    <a:gd name="T68" fmla="*/ 120 w 150"/>
                    <a:gd name="T69" fmla="*/ 48 h 73"/>
                    <a:gd name="T70" fmla="*/ 117 w 150"/>
                    <a:gd name="T71" fmla="*/ 51 h 73"/>
                    <a:gd name="T72" fmla="*/ 112 w 150"/>
                    <a:gd name="T73" fmla="*/ 55 h 73"/>
                    <a:gd name="T74" fmla="*/ 109 w 150"/>
                    <a:gd name="T75" fmla="*/ 57 h 73"/>
                    <a:gd name="T76" fmla="*/ 109 w 150"/>
                    <a:gd name="T77" fmla="*/ 63 h 73"/>
                    <a:gd name="T78" fmla="*/ 106 w 150"/>
                    <a:gd name="T79" fmla="*/ 70 h 73"/>
                    <a:gd name="T80" fmla="*/ 102 w 150"/>
                    <a:gd name="T81" fmla="*/ 72 h 73"/>
                    <a:gd name="T82" fmla="*/ 99 w 150"/>
                    <a:gd name="T83" fmla="*/ 72 h 73"/>
                    <a:gd name="T84" fmla="*/ 96 w 150"/>
                    <a:gd name="T85" fmla="*/ 70 h 73"/>
                    <a:gd name="T86" fmla="*/ 95 w 150"/>
                    <a:gd name="T87" fmla="*/ 69 h 73"/>
                    <a:gd name="T88" fmla="*/ 91 w 150"/>
                    <a:gd name="T89" fmla="*/ 69 h 73"/>
                    <a:gd name="T90" fmla="*/ 83 w 150"/>
                    <a:gd name="T91" fmla="*/ 69 h 73"/>
                    <a:gd name="T92" fmla="*/ 76 w 150"/>
                    <a:gd name="T93" fmla="*/ 66 h 73"/>
                    <a:gd name="T94" fmla="*/ 73 w 150"/>
                    <a:gd name="T95" fmla="*/ 66 h 73"/>
                    <a:gd name="T96" fmla="*/ 68 w 150"/>
                    <a:gd name="T97" fmla="*/ 67 h 73"/>
                    <a:gd name="T98" fmla="*/ 60 w 150"/>
                    <a:gd name="T99" fmla="*/ 68 h 73"/>
                    <a:gd name="T100" fmla="*/ 53 w 150"/>
                    <a:gd name="T101" fmla="*/ 69 h 73"/>
                    <a:gd name="T102" fmla="*/ 46 w 150"/>
                    <a:gd name="T103" fmla="*/ 69 h 73"/>
                    <a:gd name="T104" fmla="*/ 43 w 150"/>
                    <a:gd name="T105" fmla="*/ 70 h 73"/>
                    <a:gd name="T106" fmla="*/ 37 w 150"/>
                    <a:gd name="T107" fmla="*/ 72 h 73"/>
                    <a:gd name="T108" fmla="*/ 30 w 150"/>
                    <a:gd name="T109" fmla="*/ 73 h 73"/>
                    <a:gd name="T110" fmla="*/ 22 w 150"/>
                    <a:gd name="T111" fmla="*/ 73 h 73"/>
                    <a:gd name="T112" fmla="*/ 13 w 150"/>
                    <a:gd name="T113" fmla="*/ 70 h 73"/>
                    <a:gd name="T114" fmla="*/ 6 w 150"/>
                    <a:gd name="T115" fmla="*/ 65 h 73"/>
                    <a:gd name="T116" fmla="*/ 1 w 150"/>
                    <a:gd name="T117" fmla="*/ 57 h 73"/>
                    <a:gd name="T118" fmla="*/ 1 w 150"/>
                    <a:gd name="T119" fmla="*/ 47 h 7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50" h="73">
                      <a:moveTo>
                        <a:pt x="2" y="44"/>
                      </a:moveTo>
                      <a:lnTo>
                        <a:pt x="4" y="38"/>
                      </a:lnTo>
                      <a:lnTo>
                        <a:pt x="6" y="33"/>
                      </a:lnTo>
                      <a:lnTo>
                        <a:pt x="9" y="28"/>
                      </a:lnTo>
                      <a:lnTo>
                        <a:pt x="12" y="23"/>
                      </a:lnTo>
                      <a:lnTo>
                        <a:pt x="16" y="19"/>
                      </a:lnTo>
                      <a:lnTo>
                        <a:pt x="19" y="14"/>
                      </a:lnTo>
                      <a:lnTo>
                        <a:pt x="23" y="11"/>
                      </a:lnTo>
                      <a:lnTo>
                        <a:pt x="28" y="8"/>
                      </a:lnTo>
                      <a:lnTo>
                        <a:pt x="32" y="5"/>
                      </a:lnTo>
                      <a:lnTo>
                        <a:pt x="37" y="3"/>
                      </a:lnTo>
                      <a:lnTo>
                        <a:pt x="42" y="1"/>
                      </a:lnTo>
                      <a:lnTo>
                        <a:pt x="46" y="0"/>
                      </a:lnTo>
                      <a:lnTo>
                        <a:pt x="52" y="0"/>
                      </a:lnTo>
                      <a:lnTo>
                        <a:pt x="57" y="0"/>
                      </a:lnTo>
                      <a:lnTo>
                        <a:pt x="62" y="2"/>
                      </a:lnTo>
                      <a:lnTo>
                        <a:pt x="68" y="4"/>
                      </a:lnTo>
                      <a:lnTo>
                        <a:pt x="71" y="6"/>
                      </a:lnTo>
                      <a:lnTo>
                        <a:pt x="74" y="7"/>
                      </a:lnTo>
                      <a:lnTo>
                        <a:pt x="77" y="8"/>
                      </a:lnTo>
                      <a:lnTo>
                        <a:pt x="80" y="9"/>
                      </a:lnTo>
                      <a:lnTo>
                        <a:pt x="82" y="10"/>
                      </a:lnTo>
                      <a:lnTo>
                        <a:pt x="84" y="10"/>
                      </a:lnTo>
                      <a:lnTo>
                        <a:pt x="86" y="11"/>
                      </a:lnTo>
                      <a:lnTo>
                        <a:pt x="88" y="11"/>
                      </a:lnTo>
                      <a:lnTo>
                        <a:pt x="89" y="12"/>
                      </a:lnTo>
                      <a:lnTo>
                        <a:pt x="91" y="12"/>
                      </a:lnTo>
                      <a:lnTo>
                        <a:pt x="92" y="12"/>
                      </a:lnTo>
                      <a:lnTo>
                        <a:pt x="93" y="12"/>
                      </a:lnTo>
                      <a:lnTo>
                        <a:pt x="95" y="12"/>
                      </a:lnTo>
                      <a:lnTo>
                        <a:pt x="96" y="12"/>
                      </a:lnTo>
                      <a:lnTo>
                        <a:pt x="97" y="12"/>
                      </a:lnTo>
                      <a:lnTo>
                        <a:pt x="99" y="12"/>
                      </a:lnTo>
                      <a:lnTo>
                        <a:pt x="100" y="12"/>
                      </a:lnTo>
                      <a:lnTo>
                        <a:pt x="101" y="12"/>
                      </a:lnTo>
                      <a:lnTo>
                        <a:pt x="102" y="12"/>
                      </a:lnTo>
                      <a:lnTo>
                        <a:pt x="103" y="12"/>
                      </a:lnTo>
                      <a:lnTo>
                        <a:pt x="104" y="12"/>
                      </a:lnTo>
                      <a:lnTo>
                        <a:pt x="105" y="12"/>
                      </a:lnTo>
                      <a:lnTo>
                        <a:pt x="106" y="12"/>
                      </a:lnTo>
                      <a:lnTo>
                        <a:pt x="107" y="12"/>
                      </a:lnTo>
                      <a:lnTo>
                        <a:pt x="108" y="13"/>
                      </a:lnTo>
                      <a:lnTo>
                        <a:pt x="110" y="13"/>
                      </a:lnTo>
                      <a:lnTo>
                        <a:pt x="112" y="14"/>
                      </a:lnTo>
                      <a:lnTo>
                        <a:pt x="113" y="15"/>
                      </a:lnTo>
                      <a:lnTo>
                        <a:pt x="114" y="16"/>
                      </a:lnTo>
                      <a:lnTo>
                        <a:pt x="115" y="17"/>
                      </a:lnTo>
                      <a:lnTo>
                        <a:pt x="115" y="18"/>
                      </a:lnTo>
                      <a:lnTo>
                        <a:pt x="116" y="19"/>
                      </a:lnTo>
                      <a:lnTo>
                        <a:pt x="117" y="19"/>
                      </a:lnTo>
                      <a:lnTo>
                        <a:pt x="118" y="19"/>
                      </a:lnTo>
                      <a:lnTo>
                        <a:pt x="119" y="20"/>
                      </a:lnTo>
                      <a:lnTo>
                        <a:pt x="121" y="20"/>
                      </a:lnTo>
                      <a:lnTo>
                        <a:pt x="123" y="20"/>
                      </a:lnTo>
                      <a:lnTo>
                        <a:pt x="125" y="21"/>
                      </a:lnTo>
                      <a:lnTo>
                        <a:pt x="128" y="21"/>
                      </a:lnTo>
                      <a:lnTo>
                        <a:pt x="130" y="22"/>
                      </a:lnTo>
                      <a:lnTo>
                        <a:pt x="133" y="23"/>
                      </a:lnTo>
                      <a:lnTo>
                        <a:pt x="135" y="24"/>
                      </a:lnTo>
                      <a:lnTo>
                        <a:pt x="137" y="25"/>
                      </a:lnTo>
                      <a:lnTo>
                        <a:pt x="140" y="27"/>
                      </a:lnTo>
                      <a:lnTo>
                        <a:pt x="142" y="29"/>
                      </a:lnTo>
                      <a:lnTo>
                        <a:pt x="144" y="31"/>
                      </a:lnTo>
                      <a:lnTo>
                        <a:pt x="146" y="33"/>
                      </a:lnTo>
                      <a:lnTo>
                        <a:pt x="147" y="34"/>
                      </a:lnTo>
                      <a:lnTo>
                        <a:pt x="148" y="35"/>
                      </a:lnTo>
                      <a:lnTo>
                        <a:pt x="149" y="36"/>
                      </a:lnTo>
                      <a:lnTo>
                        <a:pt x="150" y="37"/>
                      </a:lnTo>
                      <a:lnTo>
                        <a:pt x="150" y="38"/>
                      </a:lnTo>
                      <a:lnTo>
                        <a:pt x="150" y="40"/>
                      </a:lnTo>
                      <a:lnTo>
                        <a:pt x="150" y="42"/>
                      </a:lnTo>
                      <a:lnTo>
                        <a:pt x="148" y="44"/>
                      </a:lnTo>
                      <a:lnTo>
                        <a:pt x="147" y="45"/>
                      </a:lnTo>
                      <a:lnTo>
                        <a:pt x="146" y="45"/>
                      </a:lnTo>
                      <a:lnTo>
                        <a:pt x="146" y="46"/>
                      </a:lnTo>
                      <a:lnTo>
                        <a:pt x="145" y="46"/>
                      </a:lnTo>
                      <a:lnTo>
                        <a:pt x="144" y="47"/>
                      </a:lnTo>
                      <a:lnTo>
                        <a:pt x="143" y="47"/>
                      </a:lnTo>
                      <a:lnTo>
                        <a:pt x="142" y="47"/>
                      </a:lnTo>
                      <a:lnTo>
                        <a:pt x="142" y="48"/>
                      </a:lnTo>
                      <a:lnTo>
                        <a:pt x="141" y="48"/>
                      </a:lnTo>
                      <a:lnTo>
                        <a:pt x="140" y="48"/>
                      </a:lnTo>
                      <a:lnTo>
                        <a:pt x="139" y="49"/>
                      </a:lnTo>
                      <a:lnTo>
                        <a:pt x="138" y="49"/>
                      </a:lnTo>
                      <a:lnTo>
                        <a:pt x="137" y="50"/>
                      </a:lnTo>
                      <a:lnTo>
                        <a:pt x="135" y="50"/>
                      </a:lnTo>
                      <a:lnTo>
                        <a:pt x="133" y="50"/>
                      </a:lnTo>
                      <a:lnTo>
                        <a:pt x="131" y="50"/>
                      </a:lnTo>
                      <a:lnTo>
                        <a:pt x="128" y="50"/>
                      </a:lnTo>
                      <a:lnTo>
                        <a:pt x="125" y="49"/>
                      </a:lnTo>
                      <a:lnTo>
                        <a:pt x="124" y="49"/>
                      </a:lnTo>
                      <a:lnTo>
                        <a:pt x="123" y="49"/>
                      </a:lnTo>
                      <a:lnTo>
                        <a:pt x="122" y="49"/>
                      </a:lnTo>
                      <a:lnTo>
                        <a:pt x="122" y="48"/>
                      </a:lnTo>
                      <a:lnTo>
                        <a:pt x="121" y="48"/>
                      </a:lnTo>
                      <a:lnTo>
                        <a:pt x="120" y="48"/>
                      </a:lnTo>
                      <a:lnTo>
                        <a:pt x="119" y="49"/>
                      </a:lnTo>
                      <a:lnTo>
                        <a:pt x="118" y="50"/>
                      </a:lnTo>
                      <a:lnTo>
                        <a:pt x="117" y="51"/>
                      </a:lnTo>
                      <a:lnTo>
                        <a:pt x="115" y="52"/>
                      </a:lnTo>
                      <a:lnTo>
                        <a:pt x="114" y="53"/>
                      </a:lnTo>
                      <a:lnTo>
                        <a:pt x="112" y="55"/>
                      </a:lnTo>
                      <a:lnTo>
                        <a:pt x="111" y="56"/>
                      </a:lnTo>
                      <a:lnTo>
                        <a:pt x="109" y="56"/>
                      </a:lnTo>
                      <a:lnTo>
                        <a:pt x="109" y="57"/>
                      </a:lnTo>
                      <a:lnTo>
                        <a:pt x="109" y="58"/>
                      </a:lnTo>
                      <a:lnTo>
                        <a:pt x="109" y="61"/>
                      </a:lnTo>
                      <a:lnTo>
                        <a:pt x="109" y="63"/>
                      </a:lnTo>
                      <a:lnTo>
                        <a:pt x="108" y="65"/>
                      </a:lnTo>
                      <a:lnTo>
                        <a:pt x="107" y="68"/>
                      </a:lnTo>
                      <a:lnTo>
                        <a:pt x="106" y="70"/>
                      </a:lnTo>
                      <a:lnTo>
                        <a:pt x="105" y="71"/>
                      </a:lnTo>
                      <a:lnTo>
                        <a:pt x="103" y="72"/>
                      </a:lnTo>
                      <a:lnTo>
                        <a:pt x="102" y="72"/>
                      </a:lnTo>
                      <a:lnTo>
                        <a:pt x="101" y="72"/>
                      </a:lnTo>
                      <a:lnTo>
                        <a:pt x="100" y="72"/>
                      </a:lnTo>
                      <a:lnTo>
                        <a:pt x="99" y="72"/>
                      </a:lnTo>
                      <a:lnTo>
                        <a:pt x="98" y="72"/>
                      </a:lnTo>
                      <a:lnTo>
                        <a:pt x="97" y="71"/>
                      </a:lnTo>
                      <a:lnTo>
                        <a:pt x="96" y="70"/>
                      </a:lnTo>
                      <a:lnTo>
                        <a:pt x="95" y="69"/>
                      </a:lnTo>
                      <a:lnTo>
                        <a:pt x="93" y="69"/>
                      </a:lnTo>
                      <a:lnTo>
                        <a:pt x="91" y="69"/>
                      </a:lnTo>
                      <a:lnTo>
                        <a:pt x="89" y="69"/>
                      </a:lnTo>
                      <a:lnTo>
                        <a:pt x="86" y="69"/>
                      </a:lnTo>
                      <a:lnTo>
                        <a:pt x="83" y="69"/>
                      </a:lnTo>
                      <a:lnTo>
                        <a:pt x="80" y="68"/>
                      </a:lnTo>
                      <a:lnTo>
                        <a:pt x="78" y="67"/>
                      </a:lnTo>
                      <a:lnTo>
                        <a:pt x="76" y="66"/>
                      </a:lnTo>
                      <a:lnTo>
                        <a:pt x="75" y="66"/>
                      </a:lnTo>
                      <a:lnTo>
                        <a:pt x="74" y="66"/>
                      </a:lnTo>
                      <a:lnTo>
                        <a:pt x="73" y="66"/>
                      </a:lnTo>
                      <a:lnTo>
                        <a:pt x="72" y="66"/>
                      </a:lnTo>
                      <a:lnTo>
                        <a:pt x="70" y="67"/>
                      </a:lnTo>
                      <a:lnTo>
                        <a:pt x="68" y="67"/>
                      </a:lnTo>
                      <a:lnTo>
                        <a:pt x="66" y="67"/>
                      </a:lnTo>
                      <a:lnTo>
                        <a:pt x="63" y="67"/>
                      </a:lnTo>
                      <a:lnTo>
                        <a:pt x="60" y="68"/>
                      </a:lnTo>
                      <a:lnTo>
                        <a:pt x="58" y="68"/>
                      </a:lnTo>
                      <a:lnTo>
                        <a:pt x="55" y="68"/>
                      </a:lnTo>
                      <a:lnTo>
                        <a:pt x="53" y="69"/>
                      </a:lnTo>
                      <a:lnTo>
                        <a:pt x="50" y="69"/>
                      </a:lnTo>
                      <a:lnTo>
                        <a:pt x="48" y="69"/>
                      </a:lnTo>
                      <a:lnTo>
                        <a:pt x="46" y="69"/>
                      </a:lnTo>
                      <a:lnTo>
                        <a:pt x="44" y="70"/>
                      </a:lnTo>
                      <a:lnTo>
                        <a:pt x="43" y="70"/>
                      </a:lnTo>
                      <a:lnTo>
                        <a:pt x="41" y="71"/>
                      </a:lnTo>
                      <a:lnTo>
                        <a:pt x="39" y="72"/>
                      </a:lnTo>
                      <a:lnTo>
                        <a:pt x="37" y="72"/>
                      </a:lnTo>
                      <a:lnTo>
                        <a:pt x="35" y="73"/>
                      </a:lnTo>
                      <a:lnTo>
                        <a:pt x="32" y="73"/>
                      </a:lnTo>
                      <a:lnTo>
                        <a:pt x="30" y="73"/>
                      </a:lnTo>
                      <a:lnTo>
                        <a:pt x="27" y="73"/>
                      </a:lnTo>
                      <a:lnTo>
                        <a:pt x="25" y="73"/>
                      </a:lnTo>
                      <a:lnTo>
                        <a:pt x="22" y="73"/>
                      </a:lnTo>
                      <a:lnTo>
                        <a:pt x="19" y="72"/>
                      </a:lnTo>
                      <a:lnTo>
                        <a:pt x="16" y="71"/>
                      </a:lnTo>
                      <a:lnTo>
                        <a:pt x="13" y="70"/>
                      </a:lnTo>
                      <a:lnTo>
                        <a:pt x="11" y="68"/>
                      </a:lnTo>
                      <a:lnTo>
                        <a:pt x="8" y="67"/>
                      </a:lnTo>
                      <a:lnTo>
                        <a:pt x="6" y="65"/>
                      </a:lnTo>
                      <a:lnTo>
                        <a:pt x="4" y="63"/>
                      </a:lnTo>
                      <a:lnTo>
                        <a:pt x="3" y="60"/>
                      </a:lnTo>
                      <a:lnTo>
                        <a:pt x="1" y="57"/>
                      </a:lnTo>
                      <a:lnTo>
                        <a:pt x="1" y="54"/>
                      </a:lnTo>
                      <a:lnTo>
                        <a:pt x="0" y="51"/>
                      </a:lnTo>
                      <a:lnTo>
                        <a:pt x="1" y="47"/>
                      </a:lnTo>
                      <a:lnTo>
                        <a:pt x="2" y="4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44" name="Freeform 2132">
                  <a:extLst>
                    <a:ext uri="{FF2B5EF4-FFF2-40B4-BE49-F238E27FC236}">
                      <a16:creationId xmlns:a16="http://schemas.microsoft.com/office/drawing/2014/main" id="{D2422846-4472-476A-9A2F-431BC36CFD16}"/>
                    </a:ext>
                  </a:extLst>
                </p:cNvPr>
                <p:cNvSpPr>
                  <a:spLocks/>
                </p:cNvSpPr>
                <p:nvPr/>
              </p:nvSpPr>
              <p:spPr bwMode="auto">
                <a:xfrm>
                  <a:off x="1162" y="190"/>
                  <a:ext cx="146" cy="67"/>
                </a:xfrm>
                <a:custGeom>
                  <a:avLst/>
                  <a:gdLst>
                    <a:gd name="T0" fmla="*/ 6 w 146"/>
                    <a:gd name="T1" fmla="*/ 30 h 67"/>
                    <a:gd name="T2" fmla="*/ 14 w 146"/>
                    <a:gd name="T3" fmla="*/ 17 h 67"/>
                    <a:gd name="T4" fmla="*/ 26 w 146"/>
                    <a:gd name="T5" fmla="*/ 7 h 67"/>
                    <a:gd name="T6" fmla="*/ 39 w 146"/>
                    <a:gd name="T7" fmla="*/ 1 h 67"/>
                    <a:gd name="T8" fmla="*/ 54 w 146"/>
                    <a:gd name="T9" fmla="*/ 0 h 67"/>
                    <a:gd name="T10" fmla="*/ 67 w 146"/>
                    <a:gd name="T11" fmla="*/ 5 h 67"/>
                    <a:gd name="T12" fmla="*/ 75 w 146"/>
                    <a:gd name="T13" fmla="*/ 8 h 67"/>
                    <a:gd name="T14" fmla="*/ 81 w 146"/>
                    <a:gd name="T15" fmla="*/ 10 h 67"/>
                    <a:gd name="T16" fmla="*/ 86 w 146"/>
                    <a:gd name="T17" fmla="*/ 11 h 67"/>
                    <a:gd name="T18" fmla="*/ 91 w 146"/>
                    <a:gd name="T19" fmla="*/ 11 h 67"/>
                    <a:gd name="T20" fmla="*/ 95 w 146"/>
                    <a:gd name="T21" fmla="*/ 11 h 67"/>
                    <a:gd name="T22" fmla="*/ 98 w 146"/>
                    <a:gd name="T23" fmla="*/ 11 h 67"/>
                    <a:gd name="T24" fmla="*/ 101 w 146"/>
                    <a:gd name="T25" fmla="*/ 11 h 67"/>
                    <a:gd name="T26" fmla="*/ 104 w 146"/>
                    <a:gd name="T27" fmla="*/ 12 h 67"/>
                    <a:gd name="T28" fmla="*/ 109 w 146"/>
                    <a:gd name="T29" fmla="*/ 14 h 67"/>
                    <a:gd name="T30" fmla="*/ 111 w 146"/>
                    <a:gd name="T31" fmla="*/ 17 h 67"/>
                    <a:gd name="T32" fmla="*/ 113 w 146"/>
                    <a:gd name="T33" fmla="*/ 18 h 67"/>
                    <a:gd name="T34" fmla="*/ 117 w 146"/>
                    <a:gd name="T35" fmla="*/ 18 h 67"/>
                    <a:gd name="T36" fmla="*/ 124 w 146"/>
                    <a:gd name="T37" fmla="*/ 19 h 67"/>
                    <a:gd name="T38" fmla="*/ 131 w 146"/>
                    <a:gd name="T39" fmla="*/ 22 h 67"/>
                    <a:gd name="T40" fmla="*/ 138 w 146"/>
                    <a:gd name="T41" fmla="*/ 26 h 67"/>
                    <a:gd name="T42" fmla="*/ 142 w 146"/>
                    <a:gd name="T43" fmla="*/ 30 h 67"/>
                    <a:gd name="T44" fmla="*/ 142 w 146"/>
                    <a:gd name="T45" fmla="*/ 31 h 67"/>
                    <a:gd name="T46" fmla="*/ 144 w 146"/>
                    <a:gd name="T47" fmla="*/ 33 h 67"/>
                    <a:gd name="T48" fmla="*/ 146 w 146"/>
                    <a:gd name="T49" fmla="*/ 37 h 67"/>
                    <a:gd name="T50" fmla="*/ 143 w 146"/>
                    <a:gd name="T51" fmla="*/ 41 h 67"/>
                    <a:gd name="T52" fmla="*/ 142 w 146"/>
                    <a:gd name="T53" fmla="*/ 42 h 67"/>
                    <a:gd name="T54" fmla="*/ 140 w 146"/>
                    <a:gd name="T55" fmla="*/ 43 h 67"/>
                    <a:gd name="T56" fmla="*/ 137 w 146"/>
                    <a:gd name="T57" fmla="*/ 44 h 67"/>
                    <a:gd name="T58" fmla="*/ 135 w 146"/>
                    <a:gd name="T59" fmla="*/ 45 h 67"/>
                    <a:gd name="T60" fmla="*/ 131 w 146"/>
                    <a:gd name="T61" fmla="*/ 46 h 67"/>
                    <a:gd name="T62" fmla="*/ 124 w 146"/>
                    <a:gd name="T63" fmla="*/ 45 h 67"/>
                    <a:gd name="T64" fmla="*/ 121 w 146"/>
                    <a:gd name="T65" fmla="*/ 44 h 67"/>
                    <a:gd name="T66" fmla="*/ 119 w 146"/>
                    <a:gd name="T67" fmla="*/ 44 h 67"/>
                    <a:gd name="T68" fmla="*/ 117 w 146"/>
                    <a:gd name="T69" fmla="*/ 44 h 67"/>
                    <a:gd name="T70" fmla="*/ 113 w 146"/>
                    <a:gd name="T71" fmla="*/ 47 h 67"/>
                    <a:gd name="T72" fmla="*/ 109 w 146"/>
                    <a:gd name="T73" fmla="*/ 50 h 67"/>
                    <a:gd name="T74" fmla="*/ 106 w 146"/>
                    <a:gd name="T75" fmla="*/ 52 h 67"/>
                    <a:gd name="T76" fmla="*/ 105 w 146"/>
                    <a:gd name="T77" fmla="*/ 57 h 67"/>
                    <a:gd name="T78" fmla="*/ 103 w 146"/>
                    <a:gd name="T79" fmla="*/ 63 h 67"/>
                    <a:gd name="T80" fmla="*/ 99 w 146"/>
                    <a:gd name="T81" fmla="*/ 66 h 67"/>
                    <a:gd name="T82" fmla="*/ 97 w 146"/>
                    <a:gd name="T83" fmla="*/ 66 h 67"/>
                    <a:gd name="T84" fmla="*/ 95 w 146"/>
                    <a:gd name="T85" fmla="*/ 65 h 67"/>
                    <a:gd name="T86" fmla="*/ 93 w 146"/>
                    <a:gd name="T87" fmla="*/ 64 h 67"/>
                    <a:gd name="T88" fmla="*/ 90 w 146"/>
                    <a:gd name="T89" fmla="*/ 64 h 67"/>
                    <a:gd name="T90" fmla="*/ 83 w 146"/>
                    <a:gd name="T91" fmla="*/ 63 h 67"/>
                    <a:gd name="T92" fmla="*/ 77 w 146"/>
                    <a:gd name="T93" fmla="*/ 61 h 67"/>
                    <a:gd name="T94" fmla="*/ 74 w 146"/>
                    <a:gd name="T95" fmla="*/ 61 h 67"/>
                    <a:gd name="T96" fmla="*/ 68 w 146"/>
                    <a:gd name="T97" fmla="*/ 61 h 67"/>
                    <a:gd name="T98" fmla="*/ 60 w 146"/>
                    <a:gd name="T99" fmla="*/ 62 h 67"/>
                    <a:gd name="T100" fmla="*/ 52 w 146"/>
                    <a:gd name="T101" fmla="*/ 62 h 67"/>
                    <a:gd name="T102" fmla="*/ 45 w 146"/>
                    <a:gd name="T103" fmla="*/ 63 h 67"/>
                    <a:gd name="T104" fmla="*/ 41 w 146"/>
                    <a:gd name="T105" fmla="*/ 64 h 67"/>
                    <a:gd name="T106" fmla="*/ 36 w 146"/>
                    <a:gd name="T107" fmla="*/ 66 h 67"/>
                    <a:gd name="T108" fmla="*/ 28 w 146"/>
                    <a:gd name="T109" fmla="*/ 67 h 67"/>
                    <a:gd name="T110" fmla="*/ 20 w 146"/>
                    <a:gd name="T111" fmla="*/ 66 h 67"/>
                    <a:gd name="T112" fmla="*/ 12 w 146"/>
                    <a:gd name="T113" fmla="*/ 64 h 67"/>
                    <a:gd name="T114" fmla="*/ 5 w 146"/>
                    <a:gd name="T115" fmla="*/ 59 h 67"/>
                    <a:gd name="T116" fmla="*/ 1 w 146"/>
                    <a:gd name="T117" fmla="*/ 52 h 67"/>
                    <a:gd name="T118" fmla="*/ 1 w 146"/>
                    <a:gd name="T119" fmla="*/ 43 h 6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46" h="67">
                      <a:moveTo>
                        <a:pt x="2" y="40"/>
                      </a:moveTo>
                      <a:lnTo>
                        <a:pt x="3" y="35"/>
                      </a:lnTo>
                      <a:lnTo>
                        <a:pt x="6" y="30"/>
                      </a:lnTo>
                      <a:lnTo>
                        <a:pt x="8" y="25"/>
                      </a:lnTo>
                      <a:lnTo>
                        <a:pt x="11" y="21"/>
                      </a:lnTo>
                      <a:lnTo>
                        <a:pt x="14" y="17"/>
                      </a:lnTo>
                      <a:lnTo>
                        <a:pt x="18" y="13"/>
                      </a:lnTo>
                      <a:lnTo>
                        <a:pt x="22" y="9"/>
                      </a:lnTo>
                      <a:lnTo>
                        <a:pt x="26" y="7"/>
                      </a:lnTo>
                      <a:lnTo>
                        <a:pt x="30" y="4"/>
                      </a:lnTo>
                      <a:lnTo>
                        <a:pt x="34" y="2"/>
                      </a:lnTo>
                      <a:lnTo>
                        <a:pt x="39" y="1"/>
                      </a:lnTo>
                      <a:lnTo>
                        <a:pt x="44" y="0"/>
                      </a:lnTo>
                      <a:lnTo>
                        <a:pt x="48" y="0"/>
                      </a:lnTo>
                      <a:lnTo>
                        <a:pt x="54" y="0"/>
                      </a:lnTo>
                      <a:lnTo>
                        <a:pt x="59" y="1"/>
                      </a:lnTo>
                      <a:lnTo>
                        <a:pt x="64" y="3"/>
                      </a:lnTo>
                      <a:lnTo>
                        <a:pt x="67" y="5"/>
                      </a:lnTo>
                      <a:lnTo>
                        <a:pt x="70" y="6"/>
                      </a:lnTo>
                      <a:lnTo>
                        <a:pt x="73" y="7"/>
                      </a:lnTo>
                      <a:lnTo>
                        <a:pt x="75" y="8"/>
                      </a:lnTo>
                      <a:lnTo>
                        <a:pt x="77" y="9"/>
                      </a:lnTo>
                      <a:lnTo>
                        <a:pt x="80" y="10"/>
                      </a:lnTo>
                      <a:lnTo>
                        <a:pt x="81" y="10"/>
                      </a:lnTo>
                      <a:lnTo>
                        <a:pt x="83" y="11"/>
                      </a:lnTo>
                      <a:lnTo>
                        <a:pt x="85" y="11"/>
                      </a:lnTo>
                      <a:lnTo>
                        <a:pt x="86" y="11"/>
                      </a:lnTo>
                      <a:lnTo>
                        <a:pt x="88" y="11"/>
                      </a:lnTo>
                      <a:lnTo>
                        <a:pt x="89" y="11"/>
                      </a:lnTo>
                      <a:lnTo>
                        <a:pt x="91" y="11"/>
                      </a:lnTo>
                      <a:lnTo>
                        <a:pt x="92" y="11"/>
                      </a:lnTo>
                      <a:lnTo>
                        <a:pt x="93" y="11"/>
                      </a:lnTo>
                      <a:lnTo>
                        <a:pt x="95" y="11"/>
                      </a:lnTo>
                      <a:lnTo>
                        <a:pt x="96" y="11"/>
                      </a:lnTo>
                      <a:lnTo>
                        <a:pt x="97" y="11"/>
                      </a:lnTo>
                      <a:lnTo>
                        <a:pt x="98" y="11"/>
                      </a:lnTo>
                      <a:lnTo>
                        <a:pt x="99" y="11"/>
                      </a:lnTo>
                      <a:lnTo>
                        <a:pt x="100" y="11"/>
                      </a:lnTo>
                      <a:lnTo>
                        <a:pt x="101" y="11"/>
                      </a:lnTo>
                      <a:lnTo>
                        <a:pt x="102" y="11"/>
                      </a:lnTo>
                      <a:lnTo>
                        <a:pt x="104" y="12"/>
                      </a:lnTo>
                      <a:lnTo>
                        <a:pt x="106" y="12"/>
                      </a:lnTo>
                      <a:lnTo>
                        <a:pt x="107" y="13"/>
                      </a:lnTo>
                      <a:lnTo>
                        <a:pt x="109" y="14"/>
                      </a:lnTo>
                      <a:lnTo>
                        <a:pt x="110" y="15"/>
                      </a:lnTo>
                      <a:lnTo>
                        <a:pt x="111" y="16"/>
                      </a:lnTo>
                      <a:lnTo>
                        <a:pt x="111" y="17"/>
                      </a:lnTo>
                      <a:lnTo>
                        <a:pt x="112" y="18"/>
                      </a:lnTo>
                      <a:lnTo>
                        <a:pt x="113" y="18"/>
                      </a:lnTo>
                      <a:lnTo>
                        <a:pt x="114" y="18"/>
                      </a:lnTo>
                      <a:lnTo>
                        <a:pt x="115" y="18"/>
                      </a:lnTo>
                      <a:lnTo>
                        <a:pt x="117" y="18"/>
                      </a:lnTo>
                      <a:lnTo>
                        <a:pt x="119" y="18"/>
                      </a:lnTo>
                      <a:lnTo>
                        <a:pt x="121" y="19"/>
                      </a:lnTo>
                      <a:lnTo>
                        <a:pt x="124" y="19"/>
                      </a:lnTo>
                      <a:lnTo>
                        <a:pt x="126" y="20"/>
                      </a:lnTo>
                      <a:lnTo>
                        <a:pt x="128" y="21"/>
                      </a:lnTo>
                      <a:lnTo>
                        <a:pt x="131" y="22"/>
                      </a:lnTo>
                      <a:lnTo>
                        <a:pt x="133" y="23"/>
                      </a:lnTo>
                      <a:lnTo>
                        <a:pt x="136" y="25"/>
                      </a:lnTo>
                      <a:lnTo>
                        <a:pt x="138" y="26"/>
                      </a:lnTo>
                      <a:lnTo>
                        <a:pt x="140" y="28"/>
                      </a:lnTo>
                      <a:lnTo>
                        <a:pt x="141" y="30"/>
                      </a:lnTo>
                      <a:lnTo>
                        <a:pt x="142" y="30"/>
                      </a:lnTo>
                      <a:lnTo>
                        <a:pt x="142" y="31"/>
                      </a:lnTo>
                      <a:lnTo>
                        <a:pt x="143" y="31"/>
                      </a:lnTo>
                      <a:lnTo>
                        <a:pt x="144" y="32"/>
                      </a:lnTo>
                      <a:lnTo>
                        <a:pt x="144" y="33"/>
                      </a:lnTo>
                      <a:lnTo>
                        <a:pt x="145" y="34"/>
                      </a:lnTo>
                      <a:lnTo>
                        <a:pt x="146" y="35"/>
                      </a:lnTo>
                      <a:lnTo>
                        <a:pt x="146" y="37"/>
                      </a:lnTo>
                      <a:lnTo>
                        <a:pt x="145" y="39"/>
                      </a:lnTo>
                      <a:lnTo>
                        <a:pt x="143" y="41"/>
                      </a:lnTo>
                      <a:lnTo>
                        <a:pt x="142" y="41"/>
                      </a:lnTo>
                      <a:lnTo>
                        <a:pt x="142" y="42"/>
                      </a:lnTo>
                      <a:lnTo>
                        <a:pt x="141" y="42"/>
                      </a:lnTo>
                      <a:lnTo>
                        <a:pt x="140" y="43"/>
                      </a:lnTo>
                      <a:lnTo>
                        <a:pt x="138" y="43"/>
                      </a:lnTo>
                      <a:lnTo>
                        <a:pt x="138" y="44"/>
                      </a:lnTo>
                      <a:lnTo>
                        <a:pt x="137" y="44"/>
                      </a:lnTo>
                      <a:lnTo>
                        <a:pt x="136" y="44"/>
                      </a:lnTo>
                      <a:lnTo>
                        <a:pt x="135" y="45"/>
                      </a:lnTo>
                      <a:lnTo>
                        <a:pt x="134" y="45"/>
                      </a:lnTo>
                      <a:lnTo>
                        <a:pt x="132" y="45"/>
                      </a:lnTo>
                      <a:lnTo>
                        <a:pt x="131" y="46"/>
                      </a:lnTo>
                      <a:lnTo>
                        <a:pt x="129" y="46"/>
                      </a:lnTo>
                      <a:lnTo>
                        <a:pt x="127" y="46"/>
                      </a:lnTo>
                      <a:lnTo>
                        <a:pt x="124" y="45"/>
                      </a:lnTo>
                      <a:lnTo>
                        <a:pt x="121" y="45"/>
                      </a:lnTo>
                      <a:lnTo>
                        <a:pt x="121" y="44"/>
                      </a:lnTo>
                      <a:lnTo>
                        <a:pt x="120" y="44"/>
                      </a:lnTo>
                      <a:lnTo>
                        <a:pt x="119" y="44"/>
                      </a:lnTo>
                      <a:lnTo>
                        <a:pt x="118" y="44"/>
                      </a:lnTo>
                      <a:lnTo>
                        <a:pt x="117" y="44"/>
                      </a:lnTo>
                      <a:lnTo>
                        <a:pt x="116" y="45"/>
                      </a:lnTo>
                      <a:lnTo>
                        <a:pt x="114" y="46"/>
                      </a:lnTo>
                      <a:lnTo>
                        <a:pt x="113" y="47"/>
                      </a:lnTo>
                      <a:lnTo>
                        <a:pt x="112" y="48"/>
                      </a:lnTo>
                      <a:lnTo>
                        <a:pt x="110" y="49"/>
                      </a:lnTo>
                      <a:lnTo>
                        <a:pt x="109" y="50"/>
                      </a:lnTo>
                      <a:lnTo>
                        <a:pt x="107" y="51"/>
                      </a:lnTo>
                      <a:lnTo>
                        <a:pt x="106" y="52"/>
                      </a:lnTo>
                      <a:lnTo>
                        <a:pt x="106" y="53"/>
                      </a:lnTo>
                      <a:lnTo>
                        <a:pt x="106" y="55"/>
                      </a:lnTo>
                      <a:lnTo>
                        <a:pt x="105" y="57"/>
                      </a:lnTo>
                      <a:lnTo>
                        <a:pt x="105" y="59"/>
                      </a:lnTo>
                      <a:lnTo>
                        <a:pt x="104" y="62"/>
                      </a:lnTo>
                      <a:lnTo>
                        <a:pt x="103" y="63"/>
                      </a:lnTo>
                      <a:lnTo>
                        <a:pt x="102" y="65"/>
                      </a:lnTo>
                      <a:lnTo>
                        <a:pt x="100" y="65"/>
                      </a:lnTo>
                      <a:lnTo>
                        <a:pt x="99" y="66"/>
                      </a:lnTo>
                      <a:lnTo>
                        <a:pt x="98" y="66"/>
                      </a:lnTo>
                      <a:lnTo>
                        <a:pt x="97" y="66"/>
                      </a:lnTo>
                      <a:lnTo>
                        <a:pt x="96" y="66"/>
                      </a:lnTo>
                      <a:lnTo>
                        <a:pt x="95" y="65"/>
                      </a:lnTo>
                      <a:lnTo>
                        <a:pt x="94" y="65"/>
                      </a:lnTo>
                      <a:lnTo>
                        <a:pt x="94" y="64"/>
                      </a:lnTo>
                      <a:lnTo>
                        <a:pt x="93" y="64"/>
                      </a:lnTo>
                      <a:lnTo>
                        <a:pt x="92" y="64"/>
                      </a:lnTo>
                      <a:lnTo>
                        <a:pt x="90" y="64"/>
                      </a:lnTo>
                      <a:lnTo>
                        <a:pt x="88" y="64"/>
                      </a:lnTo>
                      <a:lnTo>
                        <a:pt x="85" y="64"/>
                      </a:lnTo>
                      <a:lnTo>
                        <a:pt x="83" y="63"/>
                      </a:lnTo>
                      <a:lnTo>
                        <a:pt x="81" y="63"/>
                      </a:lnTo>
                      <a:lnTo>
                        <a:pt x="79" y="62"/>
                      </a:lnTo>
                      <a:lnTo>
                        <a:pt x="77" y="61"/>
                      </a:lnTo>
                      <a:lnTo>
                        <a:pt x="76" y="61"/>
                      </a:lnTo>
                      <a:lnTo>
                        <a:pt x="74" y="61"/>
                      </a:lnTo>
                      <a:lnTo>
                        <a:pt x="73" y="61"/>
                      </a:lnTo>
                      <a:lnTo>
                        <a:pt x="71" y="61"/>
                      </a:lnTo>
                      <a:lnTo>
                        <a:pt x="68" y="61"/>
                      </a:lnTo>
                      <a:lnTo>
                        <a:pt x="66" y="61"/>
                      </a:lnTo>
                      <a:lnTo>
                        <a:pt x="63" y="61"/>
                      </a:lnTo>
                      <a:lnTo>
                        <a:pt x="60" y="62"/>
                      </a:lnTo>
                      <a:lnTo>
                        <a:pt x="57" y="62"/>
                      </a:lnTo>
                      <a:lnTo>
                        <a:pt x="54" y="62"/>
                      </a:lnTo>
                      <a:lnTo>
                        <a:pt x="52" y="62"/>
                      </a:lnTo>
                      <a:lnTo>
                        <a:pt x="49" y="62"/>
                      </a:lnTo>
                      <a:lnTo>
                        <a:pt x="47" y="63"/>
                      </a:lnTo>
                      <a:lnTo>
                        <a:pt x="45" y="63"/>
                      </a:lnTo>
                      <a:lnTo>
                        <a:pt x="43" y="63"/>
                      </a:lnTo>
                      <a:lnTo>
                        <a:pt x="41" y="64"/>
                      </a:lnTo>
                      <a:lnTo>
                        <a:pt x="40" y="64"/>
                      </a:lnTo>
                      <a:lnTo>
                        <a:pt x="38" y="65"/>
                      </a:lnTo>
                      <a:lnTo>
                        <a:pt x="36" y="66"/>
                      </a:lnTo>
                      <a:lnTo>
                        <a:pt x="34" y="66"/>
                      </a:lnTo>
                      <a:lnTo>
                        <a:pt x="31" y="67"/>
                      </a:lnTo>
                      <a:lnTo>
                        <a:pt x="28" y="67"/>
                      </a:lnTo>
                      <a:lnTo>
                        <a:pt x="25" y="67"/>
                      </a:lnTo>
                      <a:lnTo>
                        <a:pt x="23" y="67"/>
                      </a:lnTo>
                      <a:lnTo>
                        <a:pt x="20" y="66"/>
                      </a:lnTo>
                      <a:lnTo>
                        <a:pt x="18" y="65"/>
                      </a:lnTo>
                      <a:lnTo>
                        <a:pt x="15" y="65"/>
                      </a:lnTo>
                      <a:lnTo>
                        <a:pt x="12" y="64"/>
                      </a:lnTo>
                      <a:lnTo>
                        <a:pt x="10" y="62"/>
                      </a:lnTo>
                      <a:lnTo>
                        <a:pt x="8" y="61"/>
                      </a:lnTo>
                      <a:lnTo>
                        <a:pt x="5" y="59"/>
                      </a:lnTo>
                      <a:lnTo>
                        <a:pt x="4" y="57"/>
                      </a:lnTo>
                      <a:lnTo>
                        <a:pt x="2" y="55"/>
                      </a:lnTo>
                      <a:lnTo>
                        <a:pt x="1" y="52"/>
                      </a:lnTo>
                      <a:lnTo>
                        <a:pt x="0" y="50"/>
                      </a:lnTo>
                      <a:lnTo>
                        <a:pt x="0" y="47"/>
                      </a:lnTo>
                      <a:lnTo>
                        <a:pt x="1" y="43"/>
                      </a:lnTo>
                      <a:lnTo>
                        <a:pt x="2" y="4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45" name="Freeform 2133">
                  <a:extLst>
                    <a:ext uri="{FF2B5EF4-FFF2-40B4-BE49-F238E27FC236}">
                      <a16:creationId xmlns:a16="http://schemas.microsoft.com/office/drawing/2014/main" id="{F537AB5B-2981-428F-B276-4A316F1012C9}"/>
                    </a:ext>
                  </a:extLst>
                </p:cNvPr>
                <p:cNvSpPr>
                  <a:spLocks/>
                </p:cNvSpPr>
                <p:nvPr/>
              </p:nvSpPr>
              <p:spPr bwMode="auto">
                <a:xfrm>
                  <a:off x="1165" y="192"/>
                  <a:ext cx="141" cy="62"/>
                </a:xfrm>
                <a:custGeom>
                  <a:avLst/>
                  <a:gdLst>
                    <a:gd name="T0" fmla="*/ 5 w 141"/>
                    <a:gd name="T1" fmla="*/ 28 h 62"/>
                    <a:gd name="T2" fmla="*/ 13 w 141"/>
                    <a:gd name="T3" fmla="*/ 16 h 62"/>
                    <a:gd name="T4" fmla="*/ 24 w 141"/>
                    <a:gd name="T5" fmla="*/ 6 h 62"/>
                    <a:gd name="T6" fmla="*/ 36 w 141"/>
                    <a:gd name="T7" fmla="*/ 1 h 62"/>
                    <a:gd name="T8" fmla="*/ 50 w 141"/>
                    <a:gd name="T9" fmla="*/ 1 h 62"/>
                    <a:gd name="T10" fmla="*/ 63 w 141"/>
                    <a:gd name="T11" fmla="*/ 5 h 62"/>
                    <a:gd name="T12" fmla="*/ 71 w 141"/>
                    <a:gd name="T13" fmla="*/ 8 h 62"/>
                    <a:gd name="T14" fmla="*/ 77 w 141"/>
                    <a:gd name="T15" fmla="*/ 10 h 62"/>
                    <a:gd name="T16" fmla="*/ 82 w 141"/>
                    <a:gd name="T17" fmla="*/ 11 h 62"/>
                    <a:gd name="T18" fmla="*/ 87 w 141"/>
                    <a:gd name="T19" fmla="*/ 11 h 62"/>
                    <a:gd name="T20" fmla="*/ 91 w 141"/>
                    <a:gd name="T21" fmla="*/ 11 h 62"/>
                    <a:gd name="T22" fmla="*/ 94 w 141"/>
                    <a:gd name="T23" fmla="*/ 11 h 62"/>
                    <a:gd name="T24" fmla="*/ 97 w 141"/>
                    <a:gd name="T25" fmla="*/ 11 h 62"/>
                    <a:gd name="T26" fmla="*/ 100 w 141"/>
                    <a:gd name="T27" fmla="*/ 12 h 62"/>
                    <a:gd name="T28" fmla="*/ 105 w 141"/>
                    <a:gd name="T29" fmla="*/ 13 h 62"/>
                    <a:gd name="T30" fmla="*/ 107 w 141"/>
                    <a:gd name="T31" fmla="*/ 16 h 62"/>
                    <a:gd name="T32" fmla="*/ 109 w 141"/>
                    <a:gd name="T33" fmla="*/ 17 h 62"/>
                    <a:gd name="T34" fmla="*/ 113 w 141"/>
                    <a:gd name="T35" fmla="*/ 17 h 62"/>
                    <a:gd name="T36" fmla="*/ 120 w 141"/>
                    <a:gd name="T37" fmla="*/ 19 h 62"/>
                    <a:gd name="T38" fmla="*/ 127 w 141"/>
                    <a:gd name="T39" fmla="*/ 21 h 62"/>
                    <a:gd name="T40" fmla="*/ 134 w 141"/>
                    <a:gd name="T41" fmla="*/ 25 h 62"/>
                    <a:gd name="T42" fmla="*/ 137 w 141"/>
                    <a:gd name="T43" fmla="*/ 28 h 62"/>
                    <a:gd name="T44" fmla="*/ 138 w 141"/>
                    <a:gd name="T45" fmla="*/ 29 h 62"/>
                    <a:gd name="T46" fmla="*/ 140 w 141"/>
                    <a:gd name="T47" fmla="*/ 31 h 62"/>
                    <a:gd name="T48" fmla="*/ 141 w 141"/>
                    <a:gd name="T49" fmla="*/ 35 h 62"/>
                    <a:gd name="T50" fmla="*/ 138 w 141"/>
                    <a:gd name="T51" fmla="*/ 38 h 62"/>
                    <a:gd name="T52" fmla="*/ 137 w 141"/>
                    <a:gd name="T53" fmla="*/ 39 h 62"/>
                    <a:gd name="T54" fmla="*/ 135 w 141"/>
                    <a:gd name="T55" fmla="*/ 40 h 62"/>
                    <a:gd name="T56" fmla="*/ 133 w 141"/>
                    <a:gd name="T57" fmla="*/ 41 h 62"/>
                    <a:gd name="T58" fmla="*/ 130 w 141"/>
                    <a:gd name="T59" fmla="*/ 42 h 62"/>
                    <a:gd name="T60" fmla="*/ 126 w 141"/>
                    <a:gd name="T61" fmla="*/ 43 h 62"/>
                    <a:gd name="T62" fmla="*/ 120 w 141"/>
                    <a:gd name="T63" fmla="*/ 42 h 62"/>
                    <a:gd name="T64" fmla="*/ 116 w 141"/>
                    <a:gd name="T65" fmla="*/ 41 h 62"/>
                    <a:gd name="T66" fmla="*/ 112 w 141"/>
                    <a:gd name="T67" fmla="*/ 42 h 62"/>
                    <a:gd name="T68" fmla="*/ 108 w 141"/>
                    <a:gd name="T69" fmla="*/ 45 h 62"/>
                    <a:gd name="T70" fmla="*/ 103 w 141"/>
                    <a:gd name="T71" fmla="*/ 48 h 62"/>
                    <a:gd name="T72" fmla="*/ 102 w 141"/>
                    <a:gd name="T73" fmla="*/ 53 h 62"/>
                    <a:gd name="T74" fmla="*/ 98 w 141"/>
                    <a:gd name="T75" fmla="*/ 60 h 62"/>
                    <a:gd name="T76" fmla="*/ 96 w 141"/>
                    <a:gd name="T77" fmla="*/ 61 h 62"/>
                    <a:gd name="T78" fmla="*/ 94 w 141"/>
                    <a:gd name="T79" fmla="*/ 61 h 62"/>
                    <a:gd name="T80" fmla="*/ 92 w 141"/>
                    <a:gd name="T81" fmla="*/ 60 h 62"/>
                    <a:gd name="T82" fmla="*/ 90 w 141"/>
                    <a:gd name="T83" fmla="*/ 60 h 62"/>
                    <a:gd name="T84" fmla="*/ 85 w 141"/>
                    <a:gd name="T85" fmla="*/ 60 h 62"/>
                    <a:gd name="T86" fmla="*/ 79 w 141"/>
                    <a:gd name="T87" fmla="*/ 57 h 62"/>
                    <a:gd name="T88" fmla="*/ 77 w 141"/>
                    <a:gd name="T89" fmla="*/ 56 h 62"/>
                    <a:gd name="T90" fmla="*/ 71 w 141"/>
                    <a:gd name="T91" fmla="*/ 56 h 62"/>
                    <a:gd name="T92" fmla="*/ 63 w 141"/>
                    <a:gd name="T93" fmla="*/ 56 h 62"/>
                    <a:gd name="T94" fmla="*/ 53 w 141"/>
                    <a:gd name="T95" fmla="*/ 57 h 62"/>
                    <a:gd name="T96" fmla="*/ 46 w 141"/>
                    <a:gd name="T97" fmla="*/ 57 h 62"/>
                    <a:gd name="T98" fmla="*/ 41 w 141"/>
                    <a:gd name="T99" fmla="*/ 57 h 62"/>
                    <a:gd name="T100" fmla="*/ 37 w 141"/>
                    <a:gd name="T101" fmla="*/ 59 h 62"/>
                    <a:gd name="T102" fmla="*/ 29 w 141"/>
                    <a:gd name="T103" fmla="*/ 61 h 62"/>
                    <a:gd name="T104" fmla="*/ 21 w 141"/>
                    <a:gd name="T105" fmla="*/ 61 h 62"/>
                    <a:gd name="T106" fmla="*/ 14 w 141"/>
                    <a:gd name="T107" fmla="*/ 60 h 62"/>
                    <a:gd name="T108" fmla="*/ 7 w 141"/>
                    <a:gd name="T109" fmla="*/ 56 h 62"/>
                    <a:gd name="T110" fmla="*/ 2 w 141"/>
                    <a:gd name="T111" fmla="*/ 51 h 62"/>
                    <a:gd name="T112" fmla="*/ 0 w 141"/>
                    <a:gd name="T113" fmla="*/ 43 h 6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41" h="62">
                      <a:moveTo>
                        <a:pt x="1" y="37"/>
                      </a:moveTo>
                      <a:lnTo>
                        <a:pt x="3" y="32"/>
                      </a:lnTo>
                      <a:lnTo>
                        <a:pt x="5" y="28"/>
                      </a:lnTo>
                      <a:lnTo>
                        <a:pt x="7" y="24"/>
                      </a:lnTo>
                      <a:lnTo>
                        <a:pt x="10" y="19"/>
                      </a:lnTo>
                      <a:lnTo>
                        <a:pt x="13" y="16"/>
                      </a:lnTo>
                      <a:lnTo>
                        <a:pt x="16" y="12"/>
                      </a:lnTo>
                      <a:lnTo>
                        <a:pt x="20" y="9"/>
                      </a:lnTo>
                      <a:lnTo>
                        <a:pt x="24" y="6"/>
                      </a:lnTo>
                      <a:lnTo>
                        <a:pt x="28" y="4"/>
                      </a:lnTo>
                      <a:lnTo>
                        <a:pt x="32" y="3"/>
                      </a:lnTo>
                      <a:lnTo>
                        <a:pt x="36" y="1"/>
                      </a:lnTo>
                      <a:lnTo>
                        <a:pt x="41" y="0"/>
                      </a:lnTo>
                      <a:lnTo>
                        <a:pt x="45" y="0"/>
                      </a:lnTo>
                      <a:lnTo>
                        <a:pt x="50" y="1"/>
                      </a:lnTo>
                      <a:lnTo>
                        <a:pt x="55" y="2"/>
                      </a:lnTo>
                      <a:lnTo>
                        <a:pt x="59" y="4"/>
                      </a:lnTo>
                      <a:lnTo>
                        <a:pt x="63" y="5"/>
                      </a:lnTo>
                      <a:lnTo>
                        <a:pt x="65" y="6"/>
                      </a:lnTo>
                      <a:lnTo>
                        <a:pt x="68" y="7"/>
                      </a:lnTo>
                      <a:lnTo>
                        <a:pt x="71" y="8"/>
                      </a:lnTo>
                      <a:lnTo>
                        <a:pt x="73" y="9"/>
                      </a:lnTo>
                      <a:lnTo>
                        <a:pt x="75" y="10"/>
                      </a:lnTo>
                      <a:lnTo>
                        <a:pt x="77" y="10"/>
                      </a:lnTo>
                      <a:lnTo>
                        <a:pt x="79" y="11"/>
                      </a:lnTo>
                      <a:lnTo>
                        <a:pt x="81" y="11"/>
                      </a:lnTo>
                      <a:lnTo>
                        <a:pt x="82" y="11"/>
                      </a:lnTo>
                      <a:lnTo>
                        <a:pt x="84" y="11"/>
                      </a:lnTo>
                      <a:lnTo>
                        <a:pt x="85" y="11"/>
                      </a:lnTo>
                      <a:lnTo>
                        <a:pt x="87" y="11"/>
                      </a:lnTo>
                      <a:lnTo>
                        <a:pt x="88" y="11"/>
                      </a:lnTo>
                      <a:lnTo>
                        <a:pt x="89" y="11"/>
                      </a:lnTo>
                      <a:lnTo>
                        <a:pt x="91" y="11"/>
                      </a:lnTo>
                      <a:lnTo>
                        <a:pt x="92" y="11"/>
                      </a:lnTo>
                      <a:lnTo>
                        <a:pt x="93" y="11"/>
                      </a:lnTo>
                      <a:lnTo>
                        <a:pt x="94" y="11"/>
                      </a:lnTo>
                      <a:lnTo>
                        <a:pt x="95" y="11"/>
                      </a:lnTo>
                      <a:lnTo>
                        <a:pt x="96" y="11"/>
                      </a:lnTo>
                      <a:lnTo>
                        <a:pt x="97" y="11"/>
                      </a:lnTo>
                      <a:lnTo>
                        <a:pt x="98" y="11"/>
                      </a:lnTo>
                      <a:lnTo>
                        <a:pt x="100" y="12"/>
                      </a:lnTo>
                      <a:lnTo>
                        <a:pt x="102" y="12"/>
                      </a:lnTo>
                      <a:lnTo>
                        <a:pt x="103" y="13"/>
                      </a:lnTo>
                      <a:lnTo>
                        <a:pt x="105" y="13"/>
                      </a:lnTo>
                      <a:lnTo>
                        <a:pt x="106" y="14"/>
                      </a:lnTo>
                      <a:lnTo>
                        <a:pt x="107" y="15"/>
                      </a:lnTo>
                      <a:lnTo>
                        <a:pt x="107" y="16"/>
                      </a:lnTo>
                      <a:lnTo>
                        <a:pt x="108" y="17"/>
                      </a:lnTo>
                      <a:lnTo>
                        <a:pt x="109" y="17"/>
                      </a:lnTo>
                      <a:lnTo>
                        <a:pt x="110" y="17"/>
                      </a:lnTo>
                      <a:lnTo>
                        <a:pt x="111" y="17"/>
                      </a:lnTo>
                      <a:lnTo>
                        <a:pt x="113" y="17"/>
                      </a:lnTo>
                      <a:lnTo>
                        <a:pt x="115" y="18"/>
                      </a:lnTo>
                      <a:lnTo>
                        <a:pt x="117" y="18"/>
                      </a:lnTo>
                      <a:lnTo>
                        <a:pt x="120" y="19"/>
                      </a:lnTo>
                      <a:lnTo>
                        <a:pt x="122" y="19"/>
                      </a:lnTo>
                      <a:lnTo>
                        <a:pt x="124" y="20"/>
                      </a:lnTo>
                      <a:lnTo>
                        <a:pt x="127" y="21"/>
                      </a:lnTo>
                      <a:lnTo>
                        <a:pt x="129" y="22"/>
                      </a:lnTo>
                      <a:lnTo>
                        <a:pt x="131" y="23"/>
                      </a:lnTo>
                      <a:lnTo>
                        <a:pt x="134" y="25"/>
                      </a:lnTo>
                      <a:lnTo>
                        <a:pt x="135" y="26"/>
                      </a:lnTo>
                      <a:lnTo>
                        <a:pt x="137" y="28"/>
                      </a:lnTo>
                      <a:lnTo>
                        <a:pt x="137" y="29"/>
                      </a:lnTo>
                      <a:lnTo>
                        <a:pt x="138" y="29"/>
                      </a:lnTo>
                      <a:lnTo>
                        <a:pt x="139" y="30"/>
                      </a:lnTo>
                      <a:lnTo>
                        <a:pt x="140" y="31"/>
                      </a:lnTo>
                      <a:lnTo>
                        <a:pt x="141" y="32"/>
                      </a:lnTo>
                      <a:lnTo>
                        <a:pt x="141" y="33"/>
                      </a:lnTo>
                      <a:lnTo>
                        <a:pt x="141" y="35"/>
                      </a:lnTo>
                      <a:lnTo>
                        <a:pt x="141" y="36"/>
                      </a:lnTo>
                      <a:lnTo>
                        <a:pt x="138" y="38"/>
                      </a:lnTo>
                      <a:lnTo>
                        <a:pt x="138" y="39"/>
                      </a:lnTo>
                      <a:lnTo>
                        <a:pt x="137" y="39"/>
                      </a:lnTo>
                      <a:lnTo>
                        <a:pt x="136" y="40"/>
                      </a:lnTo>
                      <a:lnTo>
                        <a:pt x="135" y="40"/>
                      </a:lnTo>
                      <a:lnTo>
                        <a:pt x="134" y="40"/>
                      </a:lnTo>
                      <a:lnTo>
                        <a:pt x="133" y="41"/>
                      </a:lnTo>
                      <a:lnTo>
                        <a:pt x="132" y="41"/>
                      </a:lnTo>
                      <a:lnTo>
                        <a:pt x="131" y="41"/>
                      </a:lnTo>
                      <a:lnTo>
                        <a:pt x="130" y="42"/>
                      </a:lnTo>
                      <a:lnTo>
                        <a:pt x="129" y="42"/>
                      </a:lnTo>
                      <a:lnTo>
                        <a:pt x="128" y="42"/>
                      </a:lnTo>
                      <a:lnTo>
                        <a:pt x="126" y="43"/>
                      </a:lnTo>
                      <a:lnTo>
                        <a:pt x="124" y="43"/>
                      </a:lnTo>
                      <a:lnTo>
                        <a:pt x="122" y="43"/>
                      </a:lnTo>
                      <a:lnTo>
                        <a:pt x="120" y="42"/>
                      </a:lnTo>
                      <a:lnTo>
                        <a:pt x="117" y="41"/>
                      </a:lnTo>
                      <a:lnTo>
                        <a:pt x="116" y="41"/>
                      </a:lnTo>
                      <a:lnTo>
                        <a:pt x="115" y="41"/>
                      </a:lnTo>
                      <a:lnTo>
                        <a:pt x="113" y="42"/>
                      </a:lnTo>
                      <a:lnTo>
                        <a:pt x="112" y="42"/>
                      </a:lnTo>
                      <a:lnTo>
                        <a:pt x="111" y="43"/>
                      </a:lnTo>
                      <a:lnTo>
                        <a:pt x="109" y="44"/>
                      </a:lnTo>
                      <a:lnTo>
                        <a:pt x="108" y="45"/>
                      </a:lnTo>
                      <a:lnTo>
                        <a:pt x="106" y="46"/>
                      </a:lnTo>
                      <a:lnTo>
                        <a:pt x="105" y="47"/>
                      </a:lnTo>
                      <a:lnTo>
                        <a:pt x="103" y="48"/>
                      </a:lnTo>
                      <a:lnTo>
                        <a:pt x="102" y="48"/>
                      </a:lnTo>
                      <a:lnTo>
                        <a:pt x="102" y="50"/>
                      </a:lnTo>
                      <a:lnTo>
                        <a:pt x="102" y="53"/>
                      </a:lnTo>
                      <a:lnTo>
                        <a:pt x="101" y="57"/>
                      </a:lnTo>
                      <a:lnTo>
                        <a:pt x="99" y="59"/>
                      </a:lnTo>
                      <a:lnTo>
                        <a:pt x="98" y="60"/>
                      </a:lnTo>
                      <a:lnTo>
                        <a:pt x="97" y="61"/>
                      </a:lnTo>
                      <a:lnTo>
                        <a:pt x="96" y="61"/>
                      </a:lnTo>
                      <a:lnTo>
                        <a:pt x="95" y="61"/>
                      </a:lnTo>
                      <a:lnTo>
                        <a:pt x="94" y="61"/>
                      </a:lnTo>
                      <a:lnTo>
                        <a:pt x="93" y="61"/>
                      </a:lnTo>
                      <a:lnTo>
                        <a:pt x="92" y="60"/>
                      </a:lnTo>
                      <a:lnTo>
                        <a:pt x="91" y="60"/>
                      </a:lnTo>
                      <a:lnTo>
                        <a:pt x="90" y="60"/>
                      </a:lnTo>
                      <a:lnTo>
                        <a:pt x="88" y="60"/>
                      </a:lnTo>
                      <a:lnTo>
                        <a:pt x="86" y="60"/>
                      </a:lnTo>
                      <a:lnTo>
                        <a:pt x="85" y="60"/>
                      </a:lnTo>
                      <a:lnTo>
                        <a:pt x="83" y="59"/>
                      </a:lnTo>
                      <a:lnTo>
                        <a:pt x="81" y="58"/>
                      </a:lnTo>
                      <a:lnTo>
                        <a:pt x="79" y="57"/>
                      </a:lnTo>
                      <a:lnTo>
                        <a:pt x="78" y="56"/>
                      </a:lnTo>
                      <a:lnTo>
                        <a:pt x="77" y="56"/>
                      </a:lnTo>
                      <a:lnTo>
                        <a:pt x="75" y="56"/>
                      </a:lnTo>
                      <a:lnTo>
                        <a:pt x="73" y="56"/>
                      </a:lnTo>
                      <a:lnTo>
                        <a:pt x="71" y="56"/>
                      </a:lnTo>
                      <a:lnTo>
                        <a:pt x="68" y="56"/>
                      </a:lnTo>
                      <a:lnTo>
                        <a:pt x="66" y="56"/>
                      </a:lnTo>
                      <a:lnTo>
                        <a:pt x="63" y="56"/>
                      </a:lnTo>
                      <a:lnTo>
                        <a:pt x="60" y="57"/>
                      </a:lnTo>
                      <a:lnTo>
                        <a:pt x="57" y="57"/>
                      </a:lnTo>
                      <a:lnTo>
                        <a:pt x="53" y="57"/>
                      </a:lnTo>
                      <a:lnTo>
                        <a:pt x="51" y="57"/>
                      </a:lnTo>
                      <a:lnTo>
                        <a:pt x="48" y="57"/>
                      </a:lnTo>
                      <a:lnTo>
                        <a:pt x="46" y="57"/>
                      </a:lnTo>
                      <a:lnTo>
                        <a:pt x="44" y="57"/>
                      </a:lnTo>
                      <a:lnTo>
                        <a:pt x="42" y="57"/>
                      </a:lnTo>
                      <a:lnTo>
                        <a:pt x="41" y="57"/>
                      </a:lnTo>
                      <a:lnTo>
                        <a:pt x="40" y="58"/>
                      </a:lnTo>
                      <a:lnTo>
                        <a:pt x="39" y="58"/>
                      </a:lnTo>
                      <a:lnTo>
                        <a:pt x="37" y="59"/>
                      </a:lnTo>
                      <a:lnTo>
                        <a:pt x="35" y="60"/>
                      </a:lnTo>
                      <a:lnTo>
                        <a:pt x="32" y="61"/>
                      </a:lnTo>
                      <a:lnTo>
                        <a:pt x="29" y="61"/>
                      </a:lnTo>
                      <a:lnTo>
                        <a:pt x="26" y="62"/>
                      </a:lnTo>
                      <a:lnTo>
                        <a:pt x="24" y="62"/>
                      </a:lnTo>
                      <a:lnTo>
                        <a:pt x="21" y="61"/>
                      </a:lnTo>
                      <a:lnTo>
                        <a:pt x="19" y="61"/>
                      </a:lnTo>
                      <a:lnTo>
                        <a:pt x="16" y="60"/>
                      </a:lnTo>
                      <a:lnTo>
                        <a:pt x="14" y="60"/>
                      </a:lnTo>
                      <a:lnTo>
                        <a:pt x="11" y="59"/>
                      </a:lnTo>
                      <a:lnTo>
                        <a:pt x="9" y="57"/>
                      </a:lnTo>
                      <a:lnTo>
                        <a:pt x="7" y="56"/>
                      </a:lnTo>
                      <a:lnTo>
                        <a:pt x="5" y="55"/>
                      </a:lnTo>
                      <a:lnTo>
                        <a:pt x="3" y="53"/>
                      </a:lnTo>
                      <a:lnTo>
                        <a:pt x="2" y="51"/>
                      </a:lnTo>
                      <a:lnTo>
                        <a:pt x="1" y="48"/>
                      </a:lnTo>
                      <a:lnTo>
                        <a:pt x="0" y="46"/>
                      </a:lnTo>
                      <a:lnTo>
                        <a:pt x="0" y="43"/>
                      </a:lnTo>
                      <a:lnTo>
                        <a:pt x="0" y="40"/>
                      </a:lnTo>
                      <a:lnTo>
                        <a:pt x="1" y="3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46" name="Freeform 2134">
                  <a:extLst>
                    <a:ext uri="{FF2B5EF4-FFF2-40B4-BE49-F238E27FC236}">
                      <a16:creationId xmlns:a16="http://schemas.microsoft.com/office/drawing/2014/main" id="{8EACFEF8-C271-405C-9524-4ACAC9018C0A}"/>
                    </a:ext>
                  </a:extLst>
                </p:cNvPr>
                <p:cNvSpPr>
                  <a:spLocks/>
                </p:cNvSpPr>
                <p:nvPr/>
              </p:nvSpPr>
              <p:spPr bwMode="auto">
                <a:xfrm>
                  <a:off x="1168" y="195"/>
                  <a:ext cx="137" cy="55"/>
                </a:xfrm>
                <a:custGeom>
                  <a:avLst/>
                  <a:gdLst>
                    <a:gd name="T0" fmla="*/ 4 w 137"/>
                    <a:gd name="T1" fmla="*/ 25 h 55"/>
                    <a:gd name="T2" fmla="*/ 12 w 137"/>
                    <a:gd name="T3" fmla="*/ 14 h 55"/>
                    <a:gd name="T4" fmla="*/ 22 w 137"/>
                    <a:gd name="T5" fmla="*/ 6 h 55"/>
                    <a:gd name="T6" fmla="*/ 34 w 137"/>
                    <a:gd name="T7" fmla="*/ 1 h 55"/>
                    <a:gd name="T8" fmla="*/ 46 w 137"/>
                    <a:gd name="T9" fmla="*/ 0 h 55"/>
                    <a:gd name="T10" fmla="*/ 58 w 137"/>
                    <a:gd name="T11" fmla="*/ 4 h 55"/>
                    <a:gd name="T12" fmla="*/ 66 w 137"/>
                    <a:gd name="T13" fmla="*/ 7 h 55"/>
                    <a:gd name="T14" fmla="*/ 72 w 137"/>
                    <a:gd name="T15" fmla="*/ 9 h 55"/>
                    <a:gd name="T16" fmla="*/ 78 w 137"/>
                    <a:gd name="T17" fmla="*/ 10 h 55"/>
                    <a:gd name="T18" fmla="*/ 83 w 137"/>
                    <a:gd name="T19" fmla="*/ 11 h 55"/>
                    <a:gd name="T20" fmla="*/ 87 w 137"/>
                    <a:gd name="T21" fmla="*/ 10 h 55"/>
                    <a:gd name="T22" fmla="*/ 90 w 137"/>
                    <a:gd name="T23" fmla="*/ 10 h 55"/>
                    <a:gd name="T24" fmla="*/ 93 w 137"/>
                    <a:gd name="T25" fmla="*/ 10 h 55"/>
                    <a:gd name="T26" fmla="*/ 96 w 137"/>
                    <a:gd name="T27" fmla="*/ 10 h 55"/>
                    <a:gd name="T28" fmla="*/ 101 w 137"/>
                    <a:gd name="T29" fmla="*/ 12 h 55"/>
                    <a:gd name="T30" fmla="*/ 103 w 137"/>
                    <a:gd name="T31" fmla="*/ 15 h 55"/>
                    <a:gd name="T32" fmla="*/ 105 w 137"/>
                    <a:gd name="T33" fmla="*/ 16 h 55"/>
                    <a:gd name="T34" fmla="*/ 109 w 137"/>
                    <a:gd name="T35" fmla="*/ 16 h 55"/>
                    <a:gd name="T36" fmla="*/ 115 w 137"/>
                    <a:gd name="T37" fmla="*/ 17 h 55"/>
                    <a:gd name="T38" fmla="*/ 123 w 137"/>
                    <a:gd name="T39" fmla="*/ 19 h 55"/>
                    <a:gd name="T40" fmla="*/ 129 w 137"/>
                    <a:gd name="T41" fmla="*/ 22 h 55"/>
                    <a:gd name="T42" fmla="*/ 133 w 137"/>
                    <a:gd name="T43" fmla="*/ 25 h 55"/>
                    <a:gd name="T44" fmla="*/ 133 w 137"/>
                    <a:gd name="T45" fmla="*/ 26 h 55"/>
                    <a:gd name="T46" fmla="*/ 135 w 137"/>
                    <a:gd name="T47" fmla="*/ 28 h 55"/>
                    <a:gd name="T48" fmla="*/ 137 w 137"/>
                    <a:gd name="T49" fmla="*/ 31 h 55"/>
                    <a:gd name="T50" fmla="*/ 134 w 137"/>
                    <a:gd name="T51" fmla="*/ 35 h 55"/>
                    <a:gd name="T52" fmla="*/ 133 w 137"/>
                    <a:gd name="T53" fmla="*/ 35 h 55"/>
                    <a:gd name="T54" fmla="*/ 130 w 137"/>
                    <a:gd name="T55" fmla="*/ 36 h 55"/>
                    <a:gd name="T56" fmla="*/ 128 w 137"/>
                    <a:gd name="T57" fmla="*/ 37 h 55"/>
                    <a:gd name="T58" fmla="*/ 126 w 137"/>
                    <a:gd name="T59" fmla="*/ 38 h 55"/>
                    <a:gd name="T60" fmla="*/ 122 w 137"/>
                    <a:gd name="T61" fmla="*/ 38 h 55"/>
                    <a:gd name="T62" fmla="*/ 116 w 137"/>
                    <a:gd name="T63" fmla="*/ 38 h 55"/>
                    <a:gd name="T64" fmla="*/ 112 w 137"/>
                    <a:gd name="T65" fmla="*/ 37 h 55"/>
                    <a:gd name="T66" fmla="*/ 108 w 137"/>
                    <a:gd name="T67" fmla="*/ 38 h 55"/>
                    <a:gd name="T68" fmla="*/ 104 w 137"/>
                    <a:gd name="T69" fmla="*/ 41 h 55"/>
                    <a:gd name="T70" fmla="*/ 99 w 137"/>
                    <a:gd name="T71" fmla="*/ 43 h 55"/>
                    <a:gd name="T72" fmla="*/ 98 w 137"/>
                    <a:gd name="T73" fmla="*/ 47 h 55"/>
                    <a:gd name="T74" fmla="*/ 96 w 137"/>
                    <a:gd name="T75" fmla="*/ 54 h 55"/>
                    <a:gd name="T76" fmla="*/ 94 w 137"/>
                    <a:gd name="T77" fmla="*/ 55 h 55"/>
                    <a:gd name="T78" fmla="*/ 92 w 137"/>
                    <a:gd name="T79" fmla="*/ 55 h 55"/>
                    <a:gd name="T80" fmla="*/ 90 w 137"/>
                    <a:gd name="T81" fmla="*/ 55 h 55"/>
                    <a:gd name="T82" fmla="*/ 88 w 137"/>
                    <a:gd name="T83" fmla="*/ 55 h 55"/>
                    <a:gd name="T84" fmla="*/ 84 w 137"/>
                    <a:gd name="T85" fmla="*/ 54 h 55"/>
                    <a:gd name="T86" fmla="*/ 80 w 137"/>
                    <a:gd name="T87" fmla="*/ 52 h 55"/>
                    <a:gd name="T88" fmla="*/ 78 w 137"/>
                    <a:gd name="T89" fmla="*/ 51 h 55"/>
                    <a:gd name="T90" fmla="*/ 72 w 137"/>
                    <a:gd name="T91" fmla="*/ 51 h 55"/>
                    <a:gd name="T92" fmla="*/ 63 w 137"/>
                    <a:gd name="T93" fmla="*/ 51 h 55"/>
                    <a:gd name="T94" fmla="*/ 53 w 137"/>
                    <a:gd name="T95" fmla="*/ 51 h 55"/>
                    <a:gd name="T96" fmla="*/ 44 w 137"/>
                    <a:gd name="T97" fmla="*/ 51 h 55"/>
                    <a:gd name="T98" fmla="*/ 40 w 137"/>
                    <a:gd name="T99" fmla="*/ 51 h 55"/>
                    <a:gd name="T100" fmla="*/ 36 w 137"/>
                    <a:gd name="T101" fmla="*/ 53 h 55"/>
                    <a:gd name="T102" fmla="*/ 27 w 137"/>
                    <a:gd name="T103" fmla="*/ 55 h 55"/>
                    <a:gd name="T104" fmla="*/ 20 w 137"/>
                    <a:gd name="T105" fmla="*/ 55 h 55"/>
                    <a:gd name="T106" fmla="*/ 12 w 137"/>
                    <a:gd name="T107" fmla="*/ 53 h 55"/>
                    <a:gd name="T108" fmla="*/ 6 w 137"/>
                    <a:gd name="T109" fmla="*/ 50 h 55"/>
                    <a:gd name="T110" fmla="*/ 1 w 137"/>
                    <a:gd name="T111" fmla="*/ 45 h 55"/>
                    <a:gd name="T112" fmla="*/ 0 w 137"/>
                    <a:gd name="T113" fmla="*/ 39 h 5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7" h="55">
                      <a:moveTo>
                        <a:pt x="1" y="33"/>
                      </a:moveTo>
                      <a:lnTo>
                        <a:pt x="2" y="29"/>
                      </a:lnTo>
                      <a:lnTo>
                        <a:pt x="4" y="25"/>
                      </a:lnTo>
                      <a:lnTo>
                        <a:pt x="7" y="21"/>
                      </a:lnTo>
                      <a:lnTo>
                        <a:pt x="9" y="17"/>
                      </a:lnTo>
                      <a:lnTo>
                        <a:pt x="12" y="14"/>
                      </a:lnTo>
                      <a:lnTo>
                        <a:pt x="15" y="11"/>
                      </a:lnTo>
                      <a:lnTo>
                        <a:pt x="18" y="8"/>
                      </a:lnTo>
                      <a:lnTo>
                        <a:pt x="22" y="6"/>
                      </a:lnTo>
                      <a:lnTo>
                        <a:pt x="26" y="3"/>
                      </a:lnTo>
                      <a:lnTo>
                        <a:pt x="29" y="2"/>
                      </a:lnTo>
                      <a:lnTo>
                        <a:pt x="34" y="1"/>
                      </a:lnTo>
                      <a:lnTo>
                        <a:pt x="38" y="0"/>
                      </a:lnTo>
                      <a:lnTo>
                        <a:pt x="42" y="0"/>
                      </a:lnTo>
                      <a:lnTo>
                        <a:pt x="46" y="0"/>
                      </a:lnTo>
                      <a:lnTo>
                        <a:pt x="51" y="2"/>
                      </a:lnTo>
                      <a:lnTo>
                        <a:pt x="55" y="3"/>
                      </a:lnTo>
                      <a:lnTo>
                        <a:pt x="58" y="4"/>
                      </a:lnTo>
                      <a:lnTo>
                        <a:pt x="61" y="6"/>
                      </a:lnTo>
                      <a:lnTo>
                        <a:pt x="64" y="7"/>
                      </a:lnTo>
                      <a:lnTo>
                        <a:pt x="66" y="7"/>
                      </a:lnTo>
                      <a:lnTo>
                        <a:pt x="68" y="8"/>
                      </a:lnTo>
                      <a:lnTo>
                        <a:pt x="71" y="9"/>
                      </a:lnTo>
                      <a:lnTo>
                        <a:pt x="72" y="9"/>
                      </a:lnTo>
                      <a:lnTo>
                        <a:pt x="75" y="10"/>
                      </a:lnTo>
                      <a:lnTo>
                        <a:pt x="76" y="10"/>
                      </a:lnTo>
                      <a:lnTo>
                        <a:pt x="78" y="10"/>
                      </a:lnTo>
                      <a:lnTo>
                        <a:pt x="79" y="10"/>
                      </a:lnTo>
                      <a:lnTo>
                        <a:pt x="81" y="10"/>
                      </a:lnTo>
                      <a:lnTo>
                        <a:pt x="83" y="11"/>
                      </a:lnTo>
                      <a:lnTo>
                        <a:pt x="84" y="11"/>
                      </a:lnTo>
                      <a:lnTo>
                        <a:pt x="85" y="10"/>
                      </a:lnTo>
                      <a:lnTo>
                        <a:pt x="87" y="10"/>
                      </a:lnTo>
                      <a:lnTo>
                        <a:pt x="88" y="10"/>
                      </a:lnTo>
                      <a:lnTo>
                        <a:pt x="89" y="10"/>
                      </a:lnTo>
                      <a:lnTo>
                        <a:pt x="90" y="10"/>
                      </a:lnTo>
                      <a:lnTo>
                        <a:pt x="91" y="10"/>
                      </a:lnTo>
                      <a:lnTo>
                        <a:pt x="92" y="10"/>
                      </a:lnTo>
                      <a:lnTo>
                        <a:pt x="93" y="10"/>
                      </a:lnTo>
                      <a:lnTo>
                        <a:pt x="94" y="10"/>
                      </a:lnTo>
                      <a:lnTo>
                        <a:pt x="96" y="10"/>
                      </a:lnTo>
                      <a:lnTo>
                        <a:pt x="98" y="11"/>
                      </a:lnTo>
                      <a:lnTo>
                        <a:pt x="99" y="11"/>
                      </a:lnTo>
                      <a:lnTo>
                        <a:pt x="101" y="12"/>
                      </a:lnTo>
                      <a:lnTo>
                        <a:pt x="102" y="13"/>
                      </a:lnTo>
                      <a:lnTo>
                        <a:pt x="103" y="14"/>
                      </a:lnTo>
                      <a:lnTo>
                        <a:pt x="103" y="15"/>
                      </a:lnTo>
                      <a:lnTo>
                        <a:pt x="104" y="16"/>
                      </a:lnTo>
                      <a:lnTo>
                        <a:pt x="105" y="16"/>
                      </a:lnTo>
                      <a:lnTo>
                        <a:pt x="106" y="16"/>
                      </a:lnTo>
                      <a:lnTo>
                        <a:pt x="107" y="16"/>
                      </a:lnTo>
                      <a:lnTo>
                        <a:pt x="109" y="16"/>
                      </a:lnTo>
                      <a:lnTo>
                        <a:pt x="111" y="16"/>
                      </a:lnTo>
                      <a:lnTo>
                        <a:pt x="113" y="16"/>
                      </a:lnTo>
                      <a:lnTo>
                        <a:pt x="115" y="17"/>
                      </a:lnTo>
                      <a:lnTo>
                        <a:pt x="118" y="17"/>
                      </a:lnTo>
                      <a:lnTo>
                        <a:pt x="120" y="18"/>
                      </a:lnTo>
                      <a:lnTo>
                        <a:pt x="123" y="19"/>
                      </a:lnTo>
                      <a:lnTo>
                        <a:pt x="125" y="20"/>
                      </a:lnTo>
                      <a:lnTo>
                        <a:pt x="127" y="21"/>
                      </a:lnTo>
                      <a:lnTo>
                        <a:pt x="129" y="22"/>
                      </a:lnTo>
                      <a:lnTo>
                        <a:pt x="131" y="24"/>
                      </a:lnTo>
                      <a:lnTo>
                        <a:pt x="133" y="25"/>
                      </a:lnTo>
                      <a:lnTo>
                        <a:pt x="133" y="26"/>
                      </a:lnTo>
                      <a:lnTo>
                        <a:pt x="134" y="26"/>
                      </a:lnTo>
                      <a:lnTo>
                        <a:pt x="134" y="27"/>
                      </a:lnTo>
                      <a:lnTo>
                        <a:pt x="135" y="28"/>
                      </a:lnTo>
                      <a:lnTo>
                        <a:pt x="136" y="28"/>
                      </a:lnTo>
                      <a:lnTo>
                        <a:pt x="136" y="30"/>
                      </a:lnTo>
                      <a:lnTo>
                        <a:pt x="137" y="31"/>
                      </a:lnTo>
                      <a:lnTo>
                        <a:pt x="136" y="33"/>
                      </a:lnTo>
                      <a:lnTo>
                        <a:pt x="134" y="34"/>
                      </a:lnTo>
                      <a:lnTo>
                        <a:pt x="134" y="35"/>
                      </a:lnTo>
                      <a:lnTo>
                        <a:pt x="133" y="35"/>
                      </a:lnTo>
                      <a:lnTo>
                        <a:pt x="132" y="36"/>
                      </a:lnTo>
                      <a:lnTo>
                        <a:pt x="131" y="36"/>
                      </a:lnTo>
                      <a:lnTo>
                        <a:pt x="130" y="36"/>
                      </a:lnTo>
                      <a:lnTo>
                        <a:pt x="129" y="37"/>
                      </a:lnTo>
                      <a:lnTo>
                        <a:pt x="128" y="37"/>
                      </a:lnTo>
                      <a:lnTo>
                        <a:pt x="127" y="37"/>
                      </a:lnTo>
                      <a:lnTo>
                        <a:pt x="126" y="38"/>
                      </a:lnTo>
                      <a:lnTo>
                        <a:pt x="125" y="38"/>
                      </a:lnTo>
                      <a:lnTo>
                        <a:pt x="124" y="38"/>
                      </a:lnTo>
                      <a:lnTo>
                        <a:pt x="122" y="38"/>
                      </a:lnTo>
                      <a:lnTo>
                        <a:pt x="120" y="38"/>
                      </a:lnTo>
                      <a:lnTo>
                        <a:pt x="118" y="38"/>
                      </a:lnTo>
                      <a:lnTo>
                        <a:pt x="116" y="38"/>
                      </a:lnTo>
                      <a:lnTo>
                        <a:pt x="114" y="37"/>
                      </a:lnTo>
                      <a:lnTo>
                        <a:pt x="113" y="37"/>
                      </a:lnTo>
                      <a:lnTo>
                        <a:pt x="112" y="37"/>
                      </a:lnTo>
                      <a:lnTo>
                        <a:pt x="111" y="37"/>
                      </a:lnTo>
                      <a:lnTo>
                        <a:pt x="110" y="38"/>
                      </a:lnTo>
                      <a:lnTo>
                        <a:pt x="108" y="38"/>
                      </a:lnTo>
                      <a:lnTo>
                        <a:pt x="107" y="39"/>
                      </a:lnTo>
                      <a:lnTo>
                        <a:pt x="106" y="40"/>
                      </a:lnTo>
                      <a:lnTo>
                        <a:pt x="104" y="41"/>
                      </a:lnTo>
                      <a:lnTo>
                        <a:pt x="102" y="42"/>
                      </a:lnTo>
                      <a:lnTo>
                        <a:pt x="101" y="42"/>
                      </a:lnTo>
                      <a:lnTo>
                        <a:pt x="99" y="43"/>
                      </a:lnTo>
                      <a:lnTo>
                        <a:pt x="98" y="43"/>
                      </a:lnTo>
                      <a:lnTo>
                        <a:pt x="98" y="45"/>
                      </a:lnTo>
                      <a:lnTo>
                        <a:pt x="98" y="47"/>
                      </a:lnTo>
                      <a:lnTo>
                        <a:pt x="98" y="50"/>
                      </a:lnTo>
                      <a:lnTo>
                        <a:pt x="96" y="53"/>
                      </a:lnTo>
                      <a:lnTo>
                        <a:pt x="96" y="54"/>
                      </a:lnTo>
                      <a:lnTo>
                        <a:pt x="95" y="54"/>
                      </a:lnTo>
                      <a:lnTo>
                        <a:pt x="94" y="55"/>
                      </a:lnTo>
                      <a:lnTo>
                        <a:pt x="93" y="55"/>
                      </a:lnTo>
                      <a:lnTo>
                        <a:pt x="92" y="55"/>
                      </a:lnTo>
                      <a:lnTo>
                        <a:pt x="91" y="55"/>
                      </a:lnTo>
                      <a:lnTo>
                        <a:pt x="90" y="55"/>
                      </a:lnTo>
                      <a:lnTo>
                        <a:pt x="88" y="55"/>
                      </a:lnTo>
                      <a:lnTo>
                        <a:pt x="87" y="55"/>
                      </a:lnTo>
                      <a:lnTo>
                        <a:pt x="85" y="54"/>
                      </a:lnTo>
                      <a:lnTo>
                        <a:pt x="84" y="54"/>
                      </a:lnTo>
                      <a:lnTo>
                        <a:pt x="82" y="54"/>
                      </a:lnTo>
                      <a:lnTo>
                        <a:pt x="81" y="53"/>
                      </a:lnTo>
                      <a:lnTo>
                        <a:pt x="80" y="52"/>
                      </a:lnTo>
                      <a:lnTo>
                        <a:pt x="79" y="51"/>
                      </a:lnTo>
                      <a:lnTo>
                        <a:pt x="78" y="51"/>
                      </a:lnTo>
                      <a:lnTo>
                        <a:pt x="76" y="51"/>
                      </a:lnTo>
                      <a:lnTo>
                        <a:pt x="74" y="51"/>
                      </a:lnTo>
                      <a:lnTo>
                        <a:pt x="72" y="51"/>
                      </a:lnTo>
                      <a:lnTo>
                        <a:pt x="69" y="51"/>
                      </a:lnTo>
                      <a:lnTo>
                        <a:pt x="66" y="51"/>
                      </a:lnTo>
                      <a:lnTo>
                        <a:pt x="63" y="51"/>
                      </a:lnTo>
                      <a:lnTo>
                        <a:pt x="59" y="51"/>
                      </a:lnTo>
                      <a:lnTo>
                        <a:pt x="56" y="51"/>
                      </a:lnTo>
                      <a:lnTo>
                        <a:pt x="53" y="51"/>
                      </a:lnTo>
                      <a:lnTo>
                        <a:pt x="50" y="51"/>
                      </a:lnTo>
                      <a:lnTo>
                        <a:pt x="47" y="51"/>
                      </a:lnTo>
                      <a:lnTo>
                        <a:pt x="44" y="51"/>
                      </a:lnTo>
                      <a:lnTo>
                        <a:pt x="42" y="51"/>
                      </a:lnTo>
                      <a:lnTo>
                        <a:pt x="41" y="50"/>
                      </a:lnTo>
                      <a:lnTo>
                        <a:pt x="40" y="51"/>
                      </a:lnTo>
                      <a:lnTo>
                        <a:pt x="39" y="51"/>
                      </a:lnTo>
                      <a:lnTo>
                        <a:pt x="38" y="52"/>
                      </a:lnTo>
                      <a:lnTo>
                        <a:pt x="36" y="53"/>
                      </a:lnTo>
                      <a:lnTo>
                        <a:pt x="33" y="54"/>
                      </a:lnTo>
                      <a:lnTo>
                        <a:pt x="30" y="54"/>
                      </a:lnTo>
                      <a:lnTo>
                        <a:pt x="27" y="55"/>
                      </a:lnTo>
                      <a:lnTo>
                        <a:pt x="24" y="55"/>
                      </a:lnTo>
                      <a:lnTo>
                        <a:pt x="22" y="55"/>
                      </a:lnTo>
                      <a:lnTo>
                        <a:pt x="20" y="55"/>
                      </a:lnTo>
                      <a:lnTo>
                        <a:pt x="17" y="54"/>
                      </a:lnTo>
                      <a:lnTo>
                        <a:pt x="15" y="54"/>
                      </a:lnTo>
                      <a:lnTo>
                        <a:pt x="12" y="53"/>
                      </a:lnTo>
                      <a:lnTo>
                        <a:pt x="10" y="53"/>
                      </a:lnTo>
                      <a:lnTo>
                        <a:pt x="8" y="51"/>
                      </a:lnTo>
                      <a:lnTo>
                        <a:pt x="6" y="50"/>
                      </a:lnTo>
                      <a:lnTo>
                        <a:pt x="4" y="49"/>
                      </a:lnTo>
                      <a:lnTo>
                        <a:pt x="3" y="47"/>
                      </a:lnTo>
                      <a:lnTo>
                        <a:pt x="1" y="45"/>
                      </a:lnTo>
                      <a:lnTo>
                        <a:pt x="0" y="43"/>
                      </a:lnTo>
                      <a:lnTo>
                        <a:pt x="0" y="41"/>
                      </a:lnTo>
                      <a:lnTo>
                        <a:pt x="0" y="39"/>
                      </a:lnTo>
                      <a:lnTo>
                        <a:pt x="0" y="36"/>
                      </a:lnTo>
                      <a:lnTo>
                        <a:pt x="1" y="3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47" name="Freeform 2135">
                  <a:extLst>
                    <a:ext uri="{FF2B5EF4-FFF2-40B4-BE49-F238E27FC236}">
                      <a16:creationId xmlns:a16="http://schemas.microsoft.com/office/drawing/2014/main" id="{D8858B8A-BCAB-4677-87E6-FA5D535B0E10}"/>
                    </a:ext>
                  </a:extLst>
                </p:cNvPr>
                <p:cNvSpPr>
                  <a:spLocks/>
                </p:cNvSpPr>
                <p:nvPr/>
              </p:nvSpPr>
              <p:spPr bwMode="auto">
                <a:xfrm>
                  <a:off x="1170" y="197"/>
                  <a:ext cx="133" cy="51"/>
                </a:xfrm>
                <a:custGeom>
                  <a:avLst/>
                  <a:gdLst>
                    <a:gd name="T0" fmla="*/ 109 w 133"/>
                    <a:gd name="T1" fmla="*/ 34 h 51"/>
                    <a:gd name="T2" fmla="*/ 102 w 133"/>
                    <a:gd name="T3" fmla="*/ 37 h 51"/>
                    <a:gd name="T4" fmla="*/ 96 w 133"/>
                    <a:gd name="T5" fmla="*/ 39 h 51"/>
                    <a:gd name="T6" fmla="*/ 96 w 133"/>
                    <a:gd name="T7" fmla="*/ 43 h 51"/>
                    <a:gd name="T8" fmla="*/ 94 w 133"/>
                    <a:gd name="T9" fmla="*/ 48 h 51"/>
                    <a:gd name="T10" fmla="*/ 89 w 133"/>
                    <a:gd name="T11" fmla="*/ 51 h 51"/>
                    <a:gd name="T12" fmla="*/ 84 w 133"/>
                    <a:gd name="T13" fmla="*/ 50 h 51"/>
                    <a:gd name="T14" fmla="*/ 82 w 133"/>
                    <a:gd name="T15" fmla="*/ 47 h 51"/>
                    <a:gd name="T16" fmla="*/ 80 w 133"/>
                    <a:gd name="T17" fmla="*/ 46 h 51"/>
                    <a:gd name="T18" fmla="*/ 73 w 133"/>
                    <a:gd name="T19" fmla="*/ 46 h 51"/>
                    <a:gd name="T20" fmla="*/ 63 w 133"/>
                    <a:gd name="T21" fmla="*/ 45 h 51"/>
                    <a:gd name="T22" fmla="*/ 53 w 133"/>
                    <a:gd name="T23" fmla="*/ 45 h 51"/>
                    <a:gd name="T24" fmla="*/ 44 w 133"/>
                    <a:gd name="T25" fmla="*/ 45 h 51"/>
                    <a:gd name="T26" fmla="*/ 40 w 133"/>
                    <a:gd name="T27" fmla="*/ 44 h 51"/>
                    <a:gd name="T28" fmla="*/ 35 w 133"/>
                    <a:gd name="T29" fmla="*/ 47 h 51"/>
                    <a:gd name="T30" fmla="*/ 27 w 133"/>
                    <a:gd name="T31" fmla="*/ 49 h 51"/>
                    <a:gd name="T32" fmla="*/ 19 w 133"/>
                    <a:gd name="T33" fmla="*/ 49 h 51"/>
                    <a:gd name="T34" fmla="*/ 12 w 133"/>
                    <a:gd name="T35" fmla="*/ 48 h 51"/>
                    <a:gd name="T36" fmla="*/ 6 w 133"/>
                    <a:gd name="T37" fmla="*/ 45 h 51"/>
                    <a:gd name="T38" fmla="*/ 2 w 133"/>
                    <a:gd name="T39" fmla="*/ 41 h 51"/>
                    <a:gd name="T40" fmla="*/ 0 w 133"/>
                    <a:gd name="T41" fmla="*/ 34 h 51"/>
                    <a:gd name="T42" fmla="*/ 3 w 133"/>
                    <a:gd name="T43" fmla="*/ 26 h 51"/>
                    <a:gd name="T44" fmla="*/ 9 w 133"/>
                    <a:gd name="T45" fmla="*/ 16 h 51"/>
                    <a:gd name="T46" fmla="*/ 18 w 133"/>
                    <a:gd name="T47" fmla="*/ 7 h 51"/>
                    <a:gd name="T48" fmla="*/ 28 w 133"/>
                    <a:gd name="T49" fmla="*/ 2 h 51"/>
                    <a:gd name="T50" fmla="*/ 40 w 133"/>
                    <a:gd name="T51" fmla="*/ 0 h 51"/>
                    <a:gd name="T52" fmla="*/ 52 w 133"/>
                    <a:gd name="T53" fmla="*/ 3 h 51"/>
                    <a:gd name="T54" fmla="*/ 64 w 133"/>
                    <a:gd name="T55" fmla="*/ 7 h 51"/>
                    <a:gd name="T56" fmla="*/ 73 w 133"/>
                    <a:gd name="T57" fmla="*/ 10 h 51"/>
                    <a:gd name="T58" fmla="*/ 80 w 133"/>
                    <a:gd name="T59" fmla="*/ 10 h 51"/>
                    <a:gd name="T60" fmla="*/ 85 w 133"/>
                    <a:gd name="T61" fmla="*/ 10 h 51"/>
                    <a:gd name="T62" fmla="*/ 90 w 133"/>
                    <a:gd name="T63" fmla="*/ 10 h 51"/>
                    <a:gd name="T64" fmla="*/ 95 w 133"/>
                    <a:gd name="T65" fmla="*/ 10 h 51"/>
                    <a:gd name="T66" fmla="*/ 99 w 133"/>
                    <a:gd name="T67" fmla="*/ 12 h 51"/>
                    <a:gd name="T68" fmla="*/ 101 w 133"/>
                    <a:gd name="T69" fmla="*/ 15 h 51"/>
                    <a:gd name="T70" fmla="*/ 103 w 133"/>
                    <a:gd name="T71" fmla="*/ 15 h 51"/>
                    <a:gd name="T72" fmla="*/ 109 w 133"/>
                    <a:gd name="T73" fmla="*/ 15 h 51"/>
                    <a:gd name="T74" fmla="*/ 116 w 133"/>
                    <a:gd name="T75" fmla="*/ 16 h 51"/>
                    <a:gd name="T76" fmla="*/ 123 w 133"/>
                    <a:gd name="T77" fmla="*/ 18 h 51"/>
                    <a:gd name="T78" fmla="*/ 128 w 133"/>
                    <a:gd name="T79" fmla="*/ 22 h 51"/>
                    <a:gd name="T80" fmla="*/ 131 w 133"/>
                    <a:gd name="T81" fmla="*/ 24 h 51"/>
                    <a:gd name="T82" fmla="*/ 133 w 133"/>
                    <a:gd name="T83" fmla="*/ 27 h 51"/>
                    <a:gd name="T84" fmla="*/ 130 w 133"/>
                    <a:gd name="T85" fmla="*/ 31 h 51"/>
                    <a:gd name="T86" fmla="*/ 130 w 133"/>
                    <a:gd name="T87" fmla="*/ 32 h 51"/>
                    <a:gd name="T88" fmla="*/ 128 w 133"/>
                    <a:gd name="T89" fmla="*/ 33 h 51"/>
                    <a:gd name="T90" fmla="*/ 125 w 133"/>
                    <a:gd name="T91" fmla="*/ 34 h 51"/>
                    <a:gd name="T92" fmla="*/ 122 w 133"/>
                    <a:gd name="T93" fmla="*/ 35 h 51"/>
                    <a:gd name="T94" fmla="*/ 114 w 133"/>
                    <a:gd name="T95" fmla="*/ 34 h 5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33" h="51">
                      <a:moveTo>
                        <a:pt x="111" y="33"/>
                      </a:moveTo>
                      <a:lnTo>
                        <a:pt x="110" y="33"/>
                      </a:lnTo>
                      <a:lnTo>
                        <a:pt x="109" y="34"/>
                      </a:lnTo>
                      <a:lnTo>
                        <a:pt x="107" y="35"/>
                      </a:lnTo>
                      <a:lnTo>
                        <a:pt x="105" y="36"/>
                      </a:lnTo>
                      <a:lnTo>
                        <a:pt x="102" y="37"/>
                      </a:lnTo>
                      <a:lnTo>
                        <a:pt x="100" y="38"/>
                      </a:lnTo>
                      <a:lnTo>
                        <a:pt x="97" y="39"/>
                      </a:lnTo>
                      <a:lnTo>
                        <a:pt x="96" y="39"/>
                      </a:lnTo>
                      <a:lnTo>
                        <a:pt x="96" y="40"/>
                      </a:lnTo>
                      <a:lnTo>
                        <a:pt x="96" y="41"/>
                      </a:lnTo>
                      <a:lnTo>
                        <a:pt x="96" y="43"/>
                      </a:lnTo>
                      <a:lnTo>
                        <a:pt x="95" y="45"/>
                      </a:lnTo>
                      <a:lnTo>
                        <a:pt x="95" y="47"/>
                      </a:lnTo>
                      <a:lnTo>
                        <a:pt x="94" y="48"/>
                      </a:lnTo>
                      <a:lnTo>
                        <a:pt x="92" y="50"/>
                      </a:lnTo>
                      <a:lnTo>
                        <a:pt x="91" y="51"/>
                      </a:lnTo>
                      <a:lnTo>
                        <a:pt x="89" y="51"/>
                      </a:lnTo>
                      <a:lnTo>
                        <a:pt x="87" y="51"/>
                      </a:lnTo>
                      <a:lnTo>
                        <a:pt x="85" y="50"/>
                      </a:lnTo>
                      <a:lnTo>
                        <a:pt x="84" y="50"/>
                      </a:lnTo>
                      <a:lnTo>
                        <a:pt x="83" y="49"/>
                      </a:lnTo>
                      <a:lnTo>
                        <a:pt x="83" y="48"/>
                      </a:lnTo>
                      <a:lnTo>
                        <a:pt x="82" y="47"/>
                      </a:lnTo>
                      <a:lnTo>
                        <a:pt x="82" y="46"/>
                      </a:lnTo>
                      <a:lnTo>
                        <a:pt x="81" y="46"/>
                      </a:lnTo>
                      <a:lnTo>
                        <a:pt x="80" y="46"/>
                      </a:lnTo>
                      <a:lnTo>
                        <a:pt x="78" y="46"/>
                      </a:lnTo>
                      <a:lnTo>
                        <a:pt x="76" y="46"/>
                      </a:lnTo>
                      <a:lnTo>
                        <a:pt x="73" y="46"/>
                      </a:lnTo>
                      <a:lnTo>
                        <a:pt x="70" y="46"/>
                      </a:lnTo>
                      <a:lnTo>
                        <a:pt x="67" y="46"/>
                      </a:lnTo>
                      <a:lnTo>
                        <a:pt x="63" y="45"/>
                      </a:lnTo>
                      <a:lnTo>
                        <a:pt x="60" y="45"/>
                      </a:lnTo>
                      <a:lnTo>
                        <a:pt x="56" y="45"/>
                      </a:lnTo>
                      <a:lnTo>
                        <a:pt x="53" y="45"/>
                      </a:lnTo>
                      <a:lnTo>
                        <a:pt x="49" y="45"/>
                      </a:lnTo>
                      <a:lnTo>
                        <a:pt x="47" y="45"/>
                      </a:lnTo>
                      <a:lnTo>
                        <a:pt x="44" y="45"/>
                      </a:lnTo>
                      <a:lnTo>
                        <a:pt x="42" y="44"/>
                      </a:lnTo>
                      <a:lnTo>
                        <a:pt x="41" y="44"/>
                      </a:lnTo>
                      <a:lnTo>
                        <a:pt x="40" y="44"/>
                      </a:lnTo>
                      <a:lnTo>
                        <a:pt x="39" y="45"/>
                      </a:lnTo>
                      <a:lnTo>
                        <a:pt x="38" y="46"/>
                      </a:lnTo>
                      <a:lnTo>
                        <a:pt x="35" y="47"/>
                      </a:lnTo>
                      <a:lnTo>
                        <a:pt x="33" y="48"/>
                      </a:lnTo>
                      <a:lnTo>
                        <a:pt x="30" y="49"/>
                      </a:lnTo>
                      <a:lnTo>
                        <a:pt x="27" y="49"/>
                      </a:lnTo>
                      <a:lnTo>
                        <a:pt x="23" y="49"/>
                      </a:lnTo>
                      <a:lnTo>
                        <a:pt x="21" y="49"/>
                      </a:lnTo>
                      <a:lnTo>
                        <a:pt x="19" y="49"/>
                      </a:lnTo>
                      <a:lnTo>
                        <a:pt x="17" y="49"/>
                      </a:lnTo>
                      <a:lnTo>
                        <a:pt x="14" y="48"/>
                      </a:lnTo>
                      <a:lnTo>
                        <a:pt x="12" y="48"/>
                      </a:lnTo>
                      <a:lnTo>
                        <a:pt x="10" y="47"/>
                      </a:lnTo>
                      <a:lnTo>
                        <a:pt x="8" y="46"/>
                      </a:lnTo>
                      <a:lnTo>
                        <a:pt x="6" y="45"/>
                      </a:lnTo>
                      <a:lnTo>
                        <a:pt x="5" y="44"/>
                      </a:lnTo>
                      <a:lnTo>
                        <a:pt x="3" y="42"/>
                      </a:lnTo>
                      <a:lnTo>
                        <a:pt x="2" y="41"/>
                      </a:lnTo>
                      <a:lnTo>
                        <a:pt x="1" y="39"/>
                      </a:lnTo>
                      <a:lnTo>
                        <a:pt x="0" y="37"/>
                      </a:lnTo>
                      <a:lnTo>
                        <a:pt x="0" y="34"/>
                      </a:lnTo>
                      <a:lnTo>
                        <a:pt x="1" y="32"/>
                      </a:lnTo>
                      <a:lnTo>
                        <a:pt x="1" y="29"/>
                      </a:lnTo>
                      <a:lnTo>
                        <a:pt x="3" y="26"/>
                      </a:lnTo>
                      <a:lnTo>
                        <a:pt x="5" y="22"/>
                      </a:lnTo>
                      <a:lnTo>
                        <a:pt x="7" y="19"/>
                      </a:lnTo>
                      <a:lnTo>
                        <a:pt x="9" y="16"/>
                      </a:lnTo>
                      <a:lnTo>
                        <a:pt x="12" y="12"/>
                      </a:lnTo>
                      <a:lnTo>
                        <a:pt x="15" y="10"/>
                      </a:lnTo>
                      <a:lnTo>
                        <a:pt x="18" y="7"/>
                      </a:lnTo>
                      <a:lnTo>
                        <a:pt x="21" y="5"/>
                      </a:lnTo>
                      <a:lnTo>
                        <a:pt x="25" y="3"/>
                      </a:lnTo>
                      <a:lnTo>
                        <a:pt x="28" y="2"/>
                      </a:lnTo>
                      <a:lnTo>
                        <a:pt x="32" y="1"/>
                      </a:lnTo>
                      <a:lnTo>
                        <a:pt x="36" y="0"/>
                      </a:lnTo>
                      <a:lnTo>
                        <a:pt x="40" y="0"/>
                      </a:lnTo>
                      <a:lnTo>
                        <a:pt x="44" y="0"/>
                      </a:lnTo>
                      <a:lnTo>
                        <a:pt x="48" y="1"/>
                      </a:lnTo>
                      <a:lnTo>
                        <a:pt x="52" y="3"/>
                      </a:lnTo>
                      <a:lnTo>
                        <a:pt x="56" y="5"/>
                      </a:lnTo>
                      <a:lnTo>
                        <a:pt x="60" y="6"/>
                      </a:lnTo>
                      <a:lnTo>
                        <a:pt x="64" y="7"/>
                      </a:lnTo>
                      <a:lnTo>
                        <a:pt x="67" y="8"/>
                      </a:lnTo>
                      <a:lnTo>
                        <a:pt x="70" y="9"/>
                      </a:lnTo>
                      <a:lnTo>
                        <a:pt x="73" y="10"/>
                      </a:lnTo>
                      <a:lnTo>
                        <a:pt x="75" y="10"/>
                      </a:lnTo>
                      <a:lnTo>
                        <a:pt x="78" y="10"/>
                      </a:lnTo>
                      <a:lnTo>
                        <a:pt x="80" y="10"/>
                      </a:lnTo>
                      <a:lnTo>
                        <a:pt x="82" y="10"/>
                      </a:lnTo>
                      <a:lnTo>
                        <a:pt x="84" y="10"/>
                      </a:lnTo>
                      <a:lnTo>
                        <a:pt x="85" y="10"/>
                      </a:lnTo>
                      <a:lnTo>
                        <a:pt x="87" y="10"/>
                      </a:lnTo>
                      <a:lnTo>
                        <a:pt x="88" y="10"/>
                      </a:lnTo>
                      <a:lnTo>
                        <a:pt x="90" y="10"/>
                      </a:lnTo>
                      <a:lnTo>
                        <a:pt x="91" y="10"/>
                      </a:lnTo>
                      <a:lnTo>
                        <a:pt x="93" y="10"/>
                      </a:lnTo>
                      <a:lnTo>
                        <a:pt x="95" y="10"/>
                      </a:lnTo>
                      <a:lnTo>
                        <a:pt x="96" y="10"/>
                      </a:lnTo>
                      <a:lnTo>
                        <a:pt x="98" y="11"/>
                      </a:lnTo>
                      <a:lnTo>
                        <a:pt x="99" y="12"/>
                      </a:lnTo>
                      <a:lnTo>
                        <a:pt x="100" y="13"/>
                      </a:lnTo>
                      <a:lnTo>
                        <a:pt x="101" y="14"/>
                      </a:lnTo>
                      <a:lnTo>
                        <a:pt x="101" y="15"/>
                      </a:lnTo>
                      <a:lnTo>
                        <a:pt x="102" y="15"/>
                      </a:lnTo>
                      <a:lnTo>
                        <a:pt x="103" y="15"/>
                      </a:lnTo>
                      <a:lnTo>
                        <a:pt x="105" y="15"/>
                      </a:lnTo>
                      <a:lnTo>
                        <a:pt x="106" y="15"/>
                      </a:lnTo>
                      <a:lnTo>
                        <a:pt x="109" y="15"/>
                      </a:lnTo>
                      <a:lnTo>
                        <a:pt x="111" y="15"/>
                      </a:lnTo>
                      <a:lnTo>
                        <a:pt x="113" y="16"/>
                      </a:lnTo>
                      <a:lnTo>
                        <a:pt x="116" y="16"/>
                      </a:lnTo>
                      <a:lnTo>
                        <a:pt x="118" y="17"/>
                      </a:lnTo>
                      <a:lnTo>
                        <a:pt x="120" y="17"/>
                      </a:lnTo>
                      <a:lnTo>
                        <a:pt x="123" y="18"/>
                      </a:lnTo>
                      <a:lnTo>
                        <a:pt x="125" y="19"/>
                      </a:lnTo>
                      <a:lnTo>
                        <a:pt x="127" y="21"/>
                      </a:lnTo>
                      <a:lnTo>
                        <a:pt x="128" y="22"/>
                      </a:lnTo>
                      <a:lnTo>
                        <a:pt x="130" y="24"/>
                      </a:lnTo>
                      <a:lnTo>
                        <a:pt x="131" y="24"/>
                      </a:lnTo>
                      <a:lnTo>
                        <a:pt x="132" y="25"/>
                      </a:lnTo>
                      <a:lnTo>
                        <a:pt x="132" y="26"/>
                      </a:lnTo>
                      <a:lnTo>
                        <a:pt x="133" y="27"/>
                      </a:lnTo>
                      <a:lnTo>
                        <a:pt x="133" y="28"/>
                      </a:lnTo>
                      <a:lnTo>
                        <a:pt x="132" y="30"/>
                      </a:lnTo>
                      <a:lnTo>
                        <a:pt x="130" y="31"/>
                      </a:lnTo>
                      <a:lnTo>
                        <a:pt x="130" y="32"/>
                      </a:lnTo>
                      <a:lnTo>
                        <a:pt x="129" y="32"/>
                      </a:lnTo>
                      <a:lnTo>
                        <a:pt x="129" y="33"/>
                      </a:lnTo>
                      <a:lnTo>
                        <a:pt x="128" y="33"/>
                      </a:lnTo>
                      <a:lnTo>
                        <a:pt x="127" y="33"/>
                      </a:lnTo>
                      <a:lnTo>
                        <a:pt x="125" y="33"/>
                      </a:lnTo>
                      <a:lnTo>
                        <a:pt x="125" y="34"/>
                      </a:lnTo>
                      <a:lnTo>
                        <a:pt x="124" y="34"/>
                      </a:lnTo>
                      <a:lnTo>
                        <a:pt x="123" y="34"/>
                      </a:lnTo>
                      <a:lnTo>
                        <a:pt x="122" y="35"/>
                      </a:lnTo>
                      <a:lnTo>
                        <a:pt x="119" y="35"/>
                      </a:lnTo>
                      <a:lnTo>
                        <a:pt x="117" y="35"/>
                      </a:lnTo>
                      <a:lnTo>
                        <a:pt x="114" y="34"/>
                      </a:lnTo>
                      <a:lnTo>
                        <a:pt x="111" y="33"/>
                      </a:lnTo>
                      <a:close/>
                    </a:path>
                  </a:pathLst>
                </a:custGeom>
                <a:solidFill>
                  <a:srgbClr val="FF7C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48" name="Freeform 2136">
                  <a:extLst>
                    <a:ext uri="{FF2B5EF4-FFF2-40B4-BE49-F238E27FC236}">
                      <a16:creationId xmlns:a16="http://schemas.microsoft.com/office/drawing/2014/main" id="{397695BC-1219-421D-87DA-0C6540074B5B}"/>
                    </a:ext>
                  </a:extLst>
                </p:cNvPr>
                <p:cNvSpPr>
                  <a:spLocks/>
                </p:cNvSpPr>
                <p:nvPr/>
              </p:nvSpPr>
              <p:spPr bwMode="auto">
                <a:xfrm>
                  <a:off x="1034" y="246"/>
                  <a:ext cx="111" cy="50"/>
                </a:xfrm>
                <a:custGeom>
                  <a:avLst/>
                  <a:gdLst>
                    <a:gd name="T0" fmla="*/ 109 w 111"/>
                    <a:gd name="T1" fmla="*/ 0 h 50"/>
                    <a:gd name="T2" fmla="*/ 106 w 111"/>
                    <a:gd name="T3" fmla="*/ 1 h 50"/>
                    <a:gd name="T4" fmla="*/ 101 w 111"/>
                    <a:gd name="T5" fmla="*/ 2 h 50"/>
                    <a:gd name="T6" fmla="*/ 94 w 111"/>
                    <a:gd name="T7" fmla="*/ 4 h 50"/>
                    <a:gd name="T8" fmla="*/ 87 w 111"/>
                    <a:gd name="T9" fmla="*/ 7 h 50"/>
                    <a:gd name="T10" fmla="*/ 78 w 111"/>
                    <a:gd name="T11" fmla="*/ 12 h 50"/>
                    <a:gd name="T12" fmla="*/ 70 w 111"/>
                    <a:gd name="T13" fmla="*/ 18 h 50"/>
                    <a:gd name="T14" fmla="*/ 61 w 111"/>
                    <a:gd name="T15" fmla="*/ 26 h 50"/>
                    <a:gd name="T16" fmla="*/ 57 w 111"/>
                    <a:gd name="T17" fmla="*/ 32 h 50"/>
                    <a:gd name="T18" fmla="*/ 53 w 111"/>
                    <a:gd name="T19" fmla="*/ 35 h 50"/>
                    <a:gd name="T20" fmla="*/ 50 w 111"/>
                    <a:gd name="T21" fmla="*/ 38 h 50"/>
                    <a:gd name="T22" fmla="*/ 46 w 111"/>
                    <a:gd name="T23" fmla="*/ 41 h 50"/>
                    <a:gd name="T24" fmla="*/ 42 w 111"/>
                    <a:gd name="T25" fmla="*/ 43 h 50"/>
                    <a:gd name="T26" fmla="*/ 37 w 111"/>
                    <a:gd name="T27" fmla="*/ 45 h 50"/>
                    <a:gd name="T28" fmla="*/ 33 w 111"/>
                    <a:gd name="T29" fmla="*/ 46 h 50"/>
                    <a:gd name="T30" fmla="*/ 28 w 111"/>
                    <a:gd name="T31" fmla="*/ 46 h 50"/>
                    <a:gd name="T32" fmla="*/ 23 w 111"/>
                    <a:gd name="T33" fmla="*/ 46 h 50"/>
                    <a:gd name="T34" fmla="*/ 17 w 111"/>
                    <a:gd name="T35" fmla="*/ 45 h 50"/>
                    <a:gd name="T36" fmla="*/ 12 w 111"/>
                    <a:gd name="T37" fmla="*/ 42 h 50"/>
                    <a:gd name="T38" fmla="*/ 8 w 111"/>
                    <a:gd name="T39" fmla="*/ 38 h 50"/>
                    <a:gd name="T40" fmla="*/ 5 w 111"/>
                    <a:gd name="T41" fmla="*/ 33 h 50"/>
                    <a:gd name="T42" fmla="*/ 3 w 111"/>
                    <a:gd name="T43" fmla="*/ 28 h 50"/>
                    <a:gd name="T44" fmla="*/ 1 w 111"/>
                    <a:gd name="T45" fmla="*/ 22 h 50"/>
                    <a:gd name="T46" fmla="*/ 0 w 111"/>
                    <a:gd name="T47" fmla="*/ 16 h 50"/>
                    <a:gd name="T48" fmla="*/ 0 w 111"/>
                    <a:gd name="T49" fmla="*/ 13 h 50"/>
                    <a:gd name="T50" fmla="*/ 0 w 111"/>
                    <a:gd name="T51" fmla="*/ 19 h 50"/>
                    <a:gd name="T52" fmla="*/ 1 w 111"/>
                    <a:gd name="T53" fmla="*/ 26 h 50"/>
                    <a:gd name="T54" fmla="*/ 2 w 111"/>
                    <a:gd name="T55" fmla="*/ 30 h 50"/>
                    <a:gd name="T56" fmla="*/ 3 w 111"/>
                    <a:gd name="T57" fmla="*/ 34 h 50"/>
                    <a:gd name="T58" fmla="*/ 5 w 111"/>
                    <a:gd name="T59" fmla="*/ 38 h 50"/>
                    <a:gd name="T60" fmla="*/ 7 w 111"/>
                    <a:gd name="T61" fmla="*/ 41 h 50"/>
                    <a:gd name="T62" fmla="*/ 10 w 111"/>
                    <a:gd name="T63" fmla="*/ 44 h 50"/>
                    <a:gd name="T64" fmla="*/ 13 w 111"/>
                    <a:gd name="T65" fmla="*/ 47 h 50"/>
                    <a:gd name="T66" fmla="*/ 17 w 111"/>
                    <a:gd name="T67" fmla="*/ 49 h 50"/>
                    <a:gd name="T68" fmla="*/ 22 w 111"/>
                    <a:gd name="T69" fmla="*/ 50 h 50"/>
                    <a:gd name="T70" fmla="*/ 28 w 111"/>
                    <a:gd name="T71" fmla="*/ 50 h 50"/>
                    <a:gd name="T72" fmla="*/ 37 w 111"/>
                    <a:gd name="T73" fmla="*/ 49 h 50"/>
                    <a:gd name="T74" fmla="*/ 47 w 111"/>
                    <a:gd name="T75" fmla="*/ 45 h 50"/>
                    <a:gd name="T76" fmla="*/ 55 w 111"/>
                    <a:gd name="T77" fmla="*/ 39 h 50"/>
                    <a:gd name="T78" fmla="*/ 61 w 111"/>
                    <a:gd name="T79" fmla="*/ 33 h 50"/>
                    <a:gd name="T80" fmla="*/ 68 w 111"/>
                    <a:gd name="T81" fmla="*/ 26 h 50"/>
                    <a:gd name="T82" fmla="*/ 76 w 111"/>
                    <a:gd name="T83" fmla="*/ 20 h 50"/>
                    <a:gd name="T84" fmla="*/ 87 w 111"/>
                    <a:gd name="T85" fmla="*/ 14 h 50"/>
                    <a:gd name="T86" fmla="*/ 102 w 111"/>
                    <a:gd name="T87" fmla="*/ 10 h 50"/>
                    <a:gd name="T88" fmla="*/ 109 w 111"/>
                    <a:gd name="T89" fmla="*/ 0 h 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11" h="50">
                      <a:moveTo>
                        <a:pt x="109" y="0"/>
                      </a:moveTo>
                      <a:lnTo>
                        <a:pt x="109" y="0"/>
                      </a:lnTo>
                      <a:lnTo>
                        <a:pt x="108" y="0"/>
                      </a:lnTo>
                      <a:lnTo>
                        <a:pt x="106" y="1"/>
                      </a:lnTo>
                      <a:lnTo>
                        <a:pt x="104" y="1"/>
                      </a:lnTo>
                      <a:lnTo>
                        <a:pt x="101" y="2"/>
                      </a:lnTo>
                      <a:lnTo>
                        <a:pt x="98" y="3"/>
                      </a:lnTo>
                      <a:lnTo>
                        <a:pt x="94" y="4"/>
                      </a:lnTo>
                      <a:lnTo>
                        <a:pt x="91" y="5"/>
                      </a:lnTo>
                      <a:lnTo>
                        <a:pt x="87" y="7"/>
                      </a:lnTo>
                      <a:lnTo>
                        <a:pt x="82" y="9"/>
                      </a:lnTo>
                      <a:lnTo>
                        <a:pt x="78" y="12"/>
                      </a:lnTo>
                      <a:lnTo>
                        <a:pt x="74" y="14"/>
                      </a:lnTo>
                      <a:lnTo>
                        <a:pt x="70" y="18"/>
                      </a:lnTo>
                      <a:lnTo>
                        <a:pt x="65" y="21"/>
                      </a:lnTo>
                      <a:lnTo>
                        <a:pt x="61" y="26"/>
                      </a:lnTo>
                      <a:lnTo>
                        <a:pt x="58" y="30"/>
                      </a:lnTo>
                      <a:lnTo>
                        <a:pt x="57" y="32"/>
                      </a:lnTo>
                      <a:lnTo>
                        <a:pt x="55" y="33"/>
                      </a:lnTo>
                      <a:lnTo>
                        <a:pt x="53" y="35"/>
                      </a:lnTo>
                      <a:lnTo>
                        <a:pt x="52" y="37"/>
                      </a:lnTo>
                      <a:lnTo>
                        <a:pt x="50" y="38"/>
                      </a:lnTo>
                      <a:lnTo>
                        <a:pt x="48" y="39"/>
                      </a:lnTo>
                      <a:lnTo>
                        <a:pt x="46" y="41"/>
                      </a:lnTo>
                      <a:lnTo>
                        <a:pt x="44" y="42"/>
                      </a:lnTo>
                      <a:lnTo>
                        <a:pt x="42" y="43"/>
                      </a:lnTo>
                      <a:lnTo>
                        <a:pt x="40" y="44"/>
                      </a:lnTo>
                      <a:lnTo>
                        <a:pt x="37" y="45"/>
                      </a:lnTo>
                      <a:lnTo>
                        <a:pt x="35" y="45"/>
                      </a:lnTo>
                      <a:lnTo>
                        <a:pt x="33" y="46"/>
                      </a:lnTo>
                      <a:lnTo>
                        <a:pt x="31" y="46"/>
                      </a:lnTo>
                      <a:lnTo>
                        <a:pt x="28" y="46"/>
                      </a:lnTo>
                      <a:lnTo>
                        <a:pt x="26" y="46"/>
                      </a:lnTo>
                      <a:lnTo>
                        <a:pt x="23" y="46"/>
                      </a:lnTo>
                      <a:lnTo>
                        <a:pt x="20" y="46"/>
                      </a:lnTo>
                      <a:lnTo>
                        <a:pt x="17" y="45"/>
                      </a:lnTo>
                      <a:lnTo>
                        <a:pt x="15" y="44"/>
                      </a:lnTo>
                      <a:lnTo>
                        <a:pt x="12" y="42"/>
                      </a:lnTo>
                      <a:lnTo>
                        <a:pt x="10" y="40"/>
                      </a:lnTo>
                      <a:lnTo>
                        <a:pt x="8" y="38"/>
                      </a:lnTo>
                      <a:lnTo>
                        <a:pt x="6" y="35"/>
                      </a:lnTo>
                      <a:lnTo>
                        <a:pt x="5" y="33"/>
                      </a:lnTo>
                      <a:lnTo>
                        <a:pt x="3" y="30"/>
                      </a:lnTo>
                      <a:lnTo>
                        <a:pt x="3" y="28"/>
                      </a:lnTo>
                      <a:lnTo>
                        <a:pt x="2" y="25"/>
                      </a:lnTo>
                      <a:lnTo>
                        <a:pt x="1" y="22"/>
                      </a:lnTo>
                      <a:lnTo>
                        <a:pt x="0" y="19"/>
                      </a:lnTo>
                      <a:lnTo>
                        <a:pt x="0" y="16"/>
                      </a:lnTo>
                      <a:lnTo>
                        <a:pt x="0" y="12"/>
                      </a:lnTo>
                      <a:lnTo>
                        <a:pt x="0" y="13"/>
                      </a:lnTo>
                      <a:lnTo>
                        <a:pt x="0" y="16"/>
                      </a:lnTo>
                      <a:lnTo>
                        <a:pt x="0" y="19"/>
                      </a:lnTo>
                      <a:lnTo>
                        <a:pt x="1" y="24"/>
                      </a:lnTo>
                      <a:lnTo>
                        <a:pt x="1" y="26"/>
                      </a:lnTo>
                      <a:lnTo>
                        <a:pt x="1" y="28"/>
                      </a:lnTo>
                      <a:lnTo>
                        <a:pt x="2" y="30"/>
                      </a:lnTo>
                      <a:lnTo>
                        <a:pt x="3" y="32"/>
                      </a:lnTo>
                      <a:lnTo>
                        <a:pt x="3" y="34"/>
                      </a:lnTo>
                      <a:lnTo>
                        <a:pt x="4" y="36"/>
                      </a:lnTo>
                      <a:lnTo>
                        <a:pt x="5" y="38"/>
                      </a:lnTo>
                      <a:lnTo>
                        <a:pt x="6" y="39"/>
                      </a:lnTo>
                      <a:lnTo>
                        <a:pt x="7" y="41"/>
                      </a:lnTo>
                      <a:lnTo>
                        <a:pt x="9" y="43"/>
                      </a:lnTo>
                      <a:lnTo>
                        <a:pt x="10" y="44"/>
                      </a:lnTo>
                      <a:lnTo>
                        <a:pt x="12" y="46"/>
                      </a:lnTo>
                      <a:lnTo>
                        <a:pt x="13" y="47"/>
                      </a:lnTo>
                      <a:lnTo>
                        <a:pt x="15" y="48"/>
                      </a:lnTo>
                      <a:lnTo>
                        <a:pt x="17" y="49"/>
                      </a:lnTo>
                      <a:lnTo>
                        <a:pt x="20" y="50"/>
                      </a:lnTo>
                      <a:lnTo>
                        <a:pt x="22" y="50"/>
                      </a:lnTo>
                      <a:lnTo>
                        <a:pt x="25" y="50"/>
                      </a:lnTo>
                      <a:lnTo>
                        <a:pt x="28" y="50"/>
                      </a:lnTo>
                      <a:lnTo>
                        <a:pt x="31" y="50"/>
                      </a:lnTo>
                      <a:lnTo>
                        <a:pt x="37" y="49"/>
                      </a:lnTo>
                      <a:lnTo>
                        <a:pt x="43" y="47"/>
                      </a:lnTo>
                      <a:lnTo>
                        <a:pt x="47" y="45"/>
                      </a:lnTo>
                      <a:lnTo>
                        <a:pt x="51" y="42"/>
                      </a:lnTo>
                      <a:lnTo>
                        <a:pt x="55" y="39"/>
                      </a:lnTo>
                      <a:lnTo>
                        <a:pt x="58" y="36"/>
                      </a:lnTo>
                      <a:lnTo>
                        <a:pt x="61" y="33"/>
                      </a:lnTo>
                      <a:lnTo>
                        <a:pt x="64" y="29"/>
                      </a:lnTo>
                      <a:lnTo>
                        <a:pt x="68" y="26"/>
                      </a:lnTo>
                      <a:lnTo>
                        <a:pt x="71" y="23"/>
                      </a:lnTo>
                      <a:lnTo>
                        <a:pt x="76" y="20"/>
                      </a:lnTo>
                      <a:lnTo>
                        <a:pt x="81" y="17"/>
                      </a:lnTo>
                      <a:lnTo>
                        <a:pt x="87" y="14"/>
                      </a:lnTo>
                      <a:lnTo>
                        <a:pt x="94" y="12"/>
                      </a:lnTo>
                      <a:lnTo>
                        <a:pt x="102" y="10"/>
                      </a:lnTo>
                      <a:lnTo>
                        <a:pt x="111" y="9"/>
                      </a:lnTo>
                      <a:lnTo>
                        <a:pt x="10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49" name="Freeform 2137">
                  <a:extLst>
                    <a:ext uri="{FF2B5EF4-FFF2-40B4-BE49-F238E27FC236}">
                      <a16:creationId xmlns:a16="http://schemas.microsoft.com/office/drawing/2014/main" id="{94439A58-8C93-4A82-8FDD-28978B7A9313}"/>
                    </a:ext>
                  </a:extLst>
                </p:cNvPr>
                <p:cNvSpPr>
                  <a:spLocks/>
                </p:cNvSpPr>
                <p:nvPr/>
              </p:nvSpPr>
              <p:spPr bwMode="auto">
                <a:xfrm>
                  <a:off x="1043" y="259"/>
                  <a:ext cx="109" cy="45"/>
                </a:xfrm>
                <a:custGeom>
                  <a:avLst/>
                  <a:gdLst>
                    <a:gd name="T0" fmla="*/ 17 w 109"/>
                    <a:gd name="T1" fmla="*/ 41 h 45"/>
                    <a:gd name="T2" fmla="*/ 9 w 109"/>
                    <a:gd name="T3" fmla="*/ 39 h 45"/>
                    <a:gd name="T4" fmla="*/ 3 w 109"/>
                    <a:gd name="T5" fmla="*/ 37 h 45"/>
                    <a:gd name="T6" fmla="*/ 1 w 109"/>
                    <a:gd name="T7" fmla="*/ 35 h 45"/>
                    <a:gd name="T8" fmla="*/ 1 w 109"/>
                    <a:gd name="T9" fmla="*/ 35 h 45"/>
                    <a:gd name="T10" fmla="*/ 3 w 109"/>
                    <a:gd name="T11" fmla="*/ 38 h 45"/>
                    <a:gd name="T12" fmla="*/ 9 w 109"/>
                    <a:gd name="T13" fmla="*/ 41 h 45"/>
                    <a:gd name="T14" fmla="*/ 17 w 109"/>
                    <a:gd name="T15" fmla="*/ 44 h 45"/>
                    <a:gd name="T16" fmla="*/ 22 w 109"/>
                    <a:gd name="T17" fmla="*/ 45 h 45"/>
                    <a:gd name="T18" fmla="*/ 24 w 109"/>
                    <a:gd name="T19" fmla="*/ 45 h 45"/>
                    <a:gd name="T20" fmla="*/ 26 w 109"/>
                    <a:gd name="T21" fmla="*/ 45 h 45"/>
                    <a:gd name="T22" fmla="*/ 29 w 109"/>
                    <a:gd name="T23" fmla="*/ 44 h 45"/>
                    <a:gd name="T24" fmla="*/ 32 w 109"/>
                    <a:gd name="T25" fmla="*/ 44 h 45"/>
                    <a:gd name="T26" fmla="*/ 35 w 109"/>
                    <a:gd name="T27" fmla="*/ 43 h 45"/>
                    <a:gd name="T28" fmla="*/ 38 w 109"/>
                    <a:gd name="T29" fmla="*/ 42 h 45"/>
                    <a:gd name="T30" fmla="*/ 42 w 109"/>
                    <a:gd name="T31" fmla="*/ 40 h 45"/>
                    <a:gd name="T32" fmla="*/ 45 w 109"/>
                    <a:gd name="T33" fmla="*/ 38 h 45"/>
                    <a:gd name="T34" fmla="*/ 49 w 109"/>
                    <a:gd name="T35" fmla="*/ 36 h 45"/>
                    <a:gd name="T36" fmla="*/ 56 w 109"/>
                    <a:gd name="T37" fmla="*/ 30 h 45"/>
                    <a:gd name="T38" fmla="*/ 66 w 109"/>
                    <a:gd name="T39" fmla="*/ 22 h 45"/>
                    <a:gd name="T40" fmla="*/ 75 w 109"/>
                    <a:gd name="T41" fmla="*/ 17 h 45"/>
                    <a:gd name="T42" fmla="*/ 83 w 109"/>
                    <a:gd name="T43" fmla="*/ 14 h 45"/>
                    <a:gd name="T44" fmla="*/ 90 w 109"/>
                    <a:gd name="T45" fmla="*/ 12 h 45"/>
                    <a:gd name="T46" fmla="*/ 96 w 109"/>
                    <a:gd name="T47" fmla="*/ 11 h 45"/>
                    <a:gd name="T48" fmla="*/ 102 w 109"/>
                    <a:gd name="T49" fmla="*/ 11 h 45"/>
                    <a:gd name="T50" fmla="*/ 107 w 109"/>
                    <a:gd name="T51" fmla="*/ 11 h 45"/>
                    <a:gd name="T52" fmla="*/ 106 w 109"/>
                    <a:gd name="T53" fmla="*/ 0 h 45"/>
                    <a:gd name="T54" fmla="*/ 105 w 109"/>
                    <a:gd name="T55" fmla="*/ 0 h 45"/>
                    <a:gd name="T56" fmla="*/ 101 w 109"/>
                    <a:gd name="T57" fmla="*/ 0 h 45"/>
                    <a:gd name="T58" fmla="*/ 96 w 109"/>
                    <a:gd name="T59" fmla="*/ 1 h 45"/>
                    <a:gd name="T60" fmla="*/ 90 w 109"/>
                    <a:gd name="T61" fmla="*/ 2 h 45"/>
                    <a:gd name="T62" fmla="*/ 82 w 109"/>
                    <a:gd name="T63" fmla="*/ 5 h 45"/>
                    <a:gd name="T64" fmla="*/ 73 w 109"/>
                    <a:gd name="T65" fmla="*/ 10 h 45"/>
                    <a:gd name="T66" fmla="*/ 63 w 109"/>
                    <a:gd name="T67" fmla="*/ 16 h 45"/>
                    <a:gd name="T68" fmla="*/ 53 w 109"/>
                    <a:gd name="T69" fmla="*/ 25 h 45"/>
                    <a:gd name="T70" fmla="*/ 49 w 109"/>
                    <a:gd name="T71" fmla="*/ 29 h 45"/>
                    <a:gd name="T72" fmla="*/ 44 w 109"/>
                    <a:gd name="T73" fmla="*/ 33 h 45"/>
                    <a:gd name="T74" fmla="*/ 40 w 109"/>
                    <a:gd name="T75" fmla="*/ 35 h 45"/>
                    <a:gd name="T76" fmla="*/ 36 w 109"/>
                    <a:gd name="T77" fmla="*/ 37 h 45"/>
                    <a:gd name="T78" fmla="*/ 32 w 109"/>
                    <a:gd name="T79" fmla="*/ 39 h 45"/>
                    <a:gd name="T80" fmla="*/ 28 w 109"/>
                    <a:gd name="T81" fmla="*/ 40 h 45"/>
                    <a:gd name="T82" fmla="*/ 25 w 109"/>
                    <a:gd name="T83" fmla="*/ 41 h 45"/>
                    <a:gd name="T84" fmla="*/ 21 w 109"/>
                    <a:gd name="T85" fmla="*/ 41 h 4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9" h="45">
                      <a:moveTo>
                        <a:pt x="21" y="41"/>
                      </a:moveTo>
                      <a:lnTo>
                        <a:pt x="17" y="41"/>
                      </a:lnTo>
                      <a:lnTo>
                        <a:pt x="13" y="40"/>
                      </a:lnTo>
                      <a:lnTo>
                        <a:pt x="9" y="39"/>
                      </a:lnTo>
                      <a:lnTo>
                        <a:pt x="6" y="38"/>
                      </a:lnTo>
                      <a:lnTo>
                        <a:pt x="3" y="37"/>
                      </a:lnTo>
                      <a:lnTo>
                        <a:pt x="2" y="36"/>
                      </a:lnTo>
                      <a:lnTo>
                        <a:pt x="1" y="35"/>
                      </a:lnTo>
                      <a:lnTo>
                        <a:pt x="0" y="35"/>
                      </a:lnTo>
                      <a:lnTo>
                        <a:pt x="1" y="35"/>
                      </a:lnTo>
                      <a:lnTo>
                        <a:pt x="2" y="36"/>
                      </a:lnTo>
                      <a:lnTo>
                        <a:pt x="3" y="38"/>
                      </a:lnTo>
                      <a:lnTo>
                        <a:pt x="6" y="39"/>
                      </a:lnTo>
                      <a:lnTo>
                        <a:pt x="9" y="41"/>
                      </a:lnTo>
                      <a:lnTo>
                        <a:pt x="13" y="43"/>
                      </a:lnTo>
                      <a:lnTo>
                        <a:pt x="17" y="44"/>
                      </a:lnTo>
                      <a:lnTo>
                        <a:pt x="22" y="45"/>
                      </a:lnTo>
                      <a:lnTo>
                        <a:pt x="23" y="45"/>
                      </a:lnTo>
                      <a:lnTo>
                        <a:pt x="24" y="45"/>
                      </a:lnTo>
                      <a:lnTo>
                        <a:pt x="26" y="45"/>
                      </a:lnTo>
                      <a:lnTo>
                        <a:pt x="27" y="45"/>
                      </a:lnTo>
                      <a:lnTo>
                        <a:pt x="29" y="44"/>
                      </a:lnTo>
                      <a:lnTo>
                        <a:pt x="30" y="44"/>
                      </a:lnTo>
                      <a:lnTo>
                        <a:pt x="32" y="44"/>
                      </a:lnTo>
                      <a:lnTo>
                        <a:pt x="33" y="43"/>
                      </a:lnTo>
                      <a:lnTo>
                        <a:pt x="35" y="43"/>
                      </a:lnTo>
                      <a:lnTo>
                        <a:pt x="37" y="42"/>
                      </a:lnTo>
                      <a:lnTo>
                        <a:pt x="38" y="42"/>
                      </a:lnTo>
                      <a:lnTo>
                        <a:pt x="40" y="41"/>
                      </a:lnTo>
                      <a:lnTo>
                        <a:pt x="42" y="40"/>
                      </a:lnTo>
                      <a:lnTo>
                        <a:pt x="43" y="39"/>
                      </a:lnTo>
                      <a:lnTo>
                        <a:pt x="45" y="38"/>
                      </a:lnTo>
                      <a:lnTo>
                        <a:pt x="47" y="37"/>
                      </a:lnTo>
                      <a:lnTo>
                        <a:pt x="49" y="36"/>
                      </a:lnTo>
                      <a:lnTo>
                        <a:pt x="50" y="34"/>
                      </a:lnTo>
                      <a:lnTo>
                        <a:pt x="56" y="30"/>
                      </a:lnTo>
                      <a:lnTo>
                        <a:pt x="61" y="26"/>
                      </a:lnTo>
                      <a:lnTo>
                        <a:pt x="66" y="22"/>
                      </a:lnTo>
                      <a:lnTo>
                        <a:pt x="71" y="20"/>
                      </a:lnTo>
                      <a:lnTo>
                        <a:pt x="75" y="17"/>
                      </a:lnTo>
                      <a:lnTo>
                        <a:pt x="79" y="15"/>
                      </a:lnTo>
                      <a:lnTo>
                        <a:pt x="83" y="14"/>
                      </a:lnTo>
                      <a:lnTo>
                        <a:pt x="87" y="13"/>
                      </a:lnTo>
                      <a:lnTo>
                        <a:pt x="90" y="12"/>
                      </a:lnTo>
                      <a:lnTo>
                        <a:pt x="93" y="12"/>
                      </a:lnTo>
                      <a:lnTo>
                        <a:pt x="96" y="11"/>
                      </a:lnTo>
                      <a:lnTo>
                        <a:pt x="99" y="11"/>
                      </a:lnTo>
                      <a:lnTo>
                        <a:pt x="102" y="11"/>
                      </a:lnTo>
                      <a:lnTo>
                        <a:pt x="104" y="11"/>
                      </a:lnTo>
                      <a:lnTo>
                        <a:pt x="107" y="11"/>
                      </a:lnTo>
                      <a:lnTo>
                        <a:pt x="109" y="12"/>
                      </a:lnTo>
                      <a:lnTo>
                        <a:pt x="106" y="0"/>
                      </a:lnTo>
                      <a:lnTo>
                        <a:pt x="105" y="0"/>
                      </a:lnTo>
                      <a:lnTo>
                        <a:pt x="103" y="0"/>
                      </a:lnTo>
                      <a:lnTo>
                        <a:pt x="101" y="0"/>
                      </a:lnTo>
                      <a:lnTo>
                        <a:pt x="99" y="0"/>
                      </a:lnTo>
                      <a:lnTo>
                        <a:pt x="96" y="1"/>
                      </a:lnTo>
                      <a:lnTo>
                        <a:pt x="93" y="2"/>
                      </a:lnTo>
                      <a:lnTo>
                        <a:pt x="90" y="2"/>
                      </a:lnTo>
                      <a:lnTo>
                        <a:pt x="86" y="4"/>
                      </a:lnTo>
                      <a:lnTo>
                        <a:pt x="82" y="5"/>
                      </a:lnTo>
                      <a:lnTo>
                        <a:pt x="77" y="7"/>
                      </a:lnTo>
                      <a:lnTo>
                        <a:pt x="73" y="10"/>
                      </a:lnTo>
                      <a:lnTo>
                        <a:pt x="68" y="13"/>
                      </a:lnTo>
                      <a:lnTo>
                        <a:pt x="63" y="16"/>
                      </a:lnTo>
                      <a:lnTo>
                        <a:pt x="58" y="20"/>
                      </a:lnTo>
                      <a:lnTo>
                        <a:pt x="53" y="25"/>
                      </a:lnTo>
                      <a:lnTo>
                        <a:pt x="51" y="27"/>
                      </a:lnTo>
                      <a:lnTo>
                        <a:pt x="49" y="29"/>
                      </a:lnTo>
                      <a:lnTo>
                        <a:pt x="47" y="31"/>
                      </a:lnTo>
                      <a:lnTo>
                        <a:pt x="44" y="33"/>
                      </a:lnTo>
                      <a:lnTo>
                        <a:pt x="42" y="34"/>
                      </a:lnTo>
                      <a:lnTo>
                        <a:pt x="40" y="35"/>
                      </a:lnTo>
                      <a:lnTo>
                        <a:pt x="38" y="36"/>
                      </a:lnTo>
                      <a:lnTo>
                        <a:pt x="36" y="37"/>
                      </a:lnTo>
                      <a:lnTo>
                        <a:pt x="34" y="38"/>
                      </a:lnTo>
                      <a:lnTo>
                        <a:pt x="32" y="39"/>
                      </a:lnTo>
                      <a:lnTo>
                        <a:pt x="30" y="40"/>
                      </a:lnTo>
                      <a:lnTo>
                        <a:pt x="28" y="40"/>
                      </a:lnTo>
                      <a:lnTo>
                        <a:pt x="27" y="41"/>
                      </a:lnTo>
                      <a:lnTo>
                        <a:pt x="25" y="41"/>
                      </a:lnTo>
                      <a:lnTo>
                        <a:pt x="23" y="41"/>
                      </a:lnTo>
                      <a:lnTo>
                        <a:pt x="2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50" name="Freeform 2138">
                  <a:extLst>
                    <a:ext uri="{FF2B5EF4-FFF2-40B4-BE49-F238E27FC236}">
                      <a16:creationId xmlns:a16="http://schemas.microsoft.com/office/drawing/2014/main" id="{951087E7-3E28-4719-B1A1-8741F0CA2ABD}"/>
                    </a:ext>
                  </a:extLst>
                </p:cNvPr>
                <p:cNvSpPr>
                  <a:spLocks/>
                </p:cNvSpPr>
                <p:nvPr/>
              </p:nvSpPr>
              <p:spPr bwMode="auto">
                <a:xfrm>
                  <a:off x="1141" y="230"/>
                  <a:ext cx="76" cy="53"/>
                </a:xfrm>
                <a:custGeom>
                  <a:avLst/>
                  <a:gdLst>
                    <a:gd name="T0" fmla="*/ 0 w 76"/>
                    <a:gd name="T1" fmla="*/ 31 h 53"/>
                    <a:gd name="T2" fmla="*/ 0 w 76"/>
                    <a:gd name="T3" fmla="*/ 31 h 53"/>
                    <a:gd name="T4" fmla="*/ 1 w 76"/>
                    <a:gd name="T5" fmla="*/ 32 h 53"/>
                    <a:gd name="T6" fmla="*/ 3 w 76"/>
                    <a:gd name="T7" fmla="*/ 34 h 53"/>
                    <a:gd name="T8" fmla="*/ 5 w 76"/>
                    <a:gd name="T9" fmla="*/ 36 h 53"/>
                    <a:gd name="T10" fmla="*/ 7 w 76"/>
                    <a:gd name="T11" fmla="*/ 38 h 53"/>
                    <a:gd name="T12" fmla="*/ 10 w 76"/>
                    <a:gd name="T13" fmla="*/ 40 h 53"/>
                    <a:gd name="T14" fmla="*/ 14 w 76"/>
                    <a:gd name="T15" fmla="*/ 43 h 53"/>
                    <a:gd name="T16" fmla="*/ 18 w 76"/>
                    <a:gd name="T17" fmla="*/ 45 h 53"/>
                    <a:gd name="T18" fmla="*/ 22 w 76"/>
                    <a:gd name="T19" fmla="*/ 47 h 53"/>
                    <a:gd name="T20" fmla="*/ 27 w 76"/>
                    <a:gd name="T21" fmla="*/ 49 h 53"/>
                    <a:gd name="T22" fmla="*/ 32 w 76"/>
                    <a:gd name="T23" fmla="*/ 51 h 53"/>
                    <a:gd name="T24" fmla="*/ 37 w 76"/>
                    <a:gd name="T25" fmla="*/ 52 h 53"/>
                    <a:gd name="T26" fmla="*/ 42 w 76"/>
                    <a:gd name="T27" fmla="*/ 53 h 53"/>
                    <a:gd name="T28" fmla="*/ 48 w 76"/>
                    <a:gd name="T29" fmla="*/ 52 h 53"/>
                    <a:gd name="T30" fmla="*/ 55 w 76"/>
                    <a:gd name="T31" fmla="*/ 51 h 53"/>
                    <a:gd name="T32" fmla="*/ 61 w 76"/>
                    <a:gd name="T33" fmla="*/ 49 h 53"/>
                    <a:gd name="T34" fmla="*/ 66 w 76"/>
                    <a:gd name="T35" fmla="*/ 47 h 53"/>
                    <a:gd name="T36" fmla="*/ 70 w 76"/>
                    <a:gd name="T37" fmla="*/ 44 h 53"/>
                    <a:gd name="T38" fmla="*/ 73 w 76"/>
                    <a:gd name="T39" fmla="*/ 41 h 53"/>
                    <a:gd name="T40" fmla="*/ 75 w 76"/>
                    <a:gd name="T41" fmla="*/ 37 h 53"/>
                    <a:gd name="T42" fmla="*/ 76 w 76"/>
                    <a:gd name="T43" fmla="*/ 33 h 53"/>
                    <a:gd name="T44" fmla="*/ 76 w 76"/>
                    <a:gd name="T45" fmla="*/ 29 h 53"/>
                    <a:gd name="T46" fmla="*/ 76 w 76"/>
                    <a:gd name="T47" fmla="*/ 25 h 53"/>
                    <a:gd name="T48" fmla="*/ 76 w 76"/>
                    <a:gd name="T49" fmla="*/ 20 h 53"/>
                    <a:gd name="T50" fmla="*/ 75 w 76"/>
                    <a:gd name="T51" fmla="*/ 16 h 53"/>
                    <a:gd name="T52" fmla="*/ 74 w 76"/>
                    <a:gd name="T53" fmla="*/ 12 h 53"/>
                    <a:gd name="T54" fmla="*/ 73 w 76"/>
                    <a:gd name="T55" fmla="*/ 9 h 53"/>
                    <a:gd name="T56" fmla="*/ 72 w 76"/>
                    <a:gd name="T57" fmla="*/ 6 h 53"/>
                    <a:gd name="T58" fmla="*/ 70 w 76"/>
                    <a:gd name="T59" fmla="*/ 3 h 53"/>
                    <a:gd name="T60" fmla="*/ 70 w 76"/>
                    <a:gd name="T61" fmla="*/ 1 h 53"/>
                    <a:gd name="T62" fmla="*/ 69 w 76"/>
                    <a:gd name="T63" fmla="*/ 0 h 53"/>
                    <a:gd name="T64" fmla="*/ 69 w 76"/>
                    <a:gd name="T65" fmla="*/ 0 h 53"/>
                    <a:gd name="T66" fmla="*/ 69 w 76"/>
                    <a:gd name="T67" fmla="*/ 1 h 53"/>
                    <a:gd name="T68" fmla="*/ 70 w 76"/>
                    <a:gd name="T69" fmla="*/ 5 h 53"/>
                    <a:gd name="T70" fmla="*/ 71 w 76"/>
                    <a:gd name="T71" fmla="*/ 11 h 53"/>
                    <a:gd name="T72" fmla="*/ 71 w 76"/>
                    <a:gd name="T73" fmla="*/ 18 h 53"/>
                    <a:gd name="T74" fmla="*/ 71 w 76"/>
                    <a:gd name="T75" fmla="*/ 25 h 53"/>
                    <a:gd name="T76" fmla="*/ 69 w 76"/>
                    <a:gd name="T77" fmla="*/ 32 h 53"/>
                    <a:gd name="T78" fmla="*/ 65 w 76"/>
                    <a:gd name="T79" fmla="*/ 38 h 53"/>
                    <a:gd name="T80" fmla="*/ 59 w 76"/>
                    <a:gd name="T81" fmla="*/ 42 h 53"/>
                    <a:gd name="T82" fmla="*/ 54 w 76"/>
                    <a:gd name="T83" fmla="*/ 44 h 53"/>
                    <a:gd name="T84" fmla="*/ 49 w 76"/>
                    <a:gd name="T85" fmla="*/ 45 h 53"/>
                    <a:gd name="T86" fmla="*/ 44 w 76"/>
                    <a:gd name="T87" fmla="*/ 45 h 53"/>
                    <a:gd name="T88" fmla="*/ 40 w 76"/>
                    <a:gd name="T89" fmla="*/ 45 h 53"/>
                    <a:gd name="T90" fmla="*/ 35 w 76"/>
                    <a:gd name="T91" fmla="*/ 44 h 53"/>
                    <a:gd name="T92" fmla="*/ 31 w 76"/>
                    <a:gd name="T93" fmla="*/ 43 h 53"/>
                    <a:gd name="T94" fmla="*/ 28 w 76"/>
                    <a:gd name="T95" fmla="*/ 42 h 53"/>
                    <a:gd name="T96" fmla="*/ 24 w 76"/>
                    <a:gd name="T97" fmla="*/ 41 h 53"/>
                    <a:gd name="T98" fmla="*/ 21 w 76"/>
                    <a:gd name="T99" fmla="*/ 39 h 53"/>
                    <a:gd name="T100" fmla="*/ 18 w 76"/>
                    <a:gd name="T101" fmla="*/ 38 h 53"/>
                    <a:gd name="T102" fmla="*/ 15 w 76"/>
                    <a:gd name="T103" fmla="*/ 36 h 53"/>
                    <a:gd name="T104" fmla="*/ 13 w 76"/>
                    <a:gd name="T105" fmla="*/ 34 h 53"/>
                    <a:gd name="T106" fmla="*/ 11 w 76"/>
                    <a:gd name="T107" fmla="*/ 33 h 53"/>
                    <a:gd name="T108" fmla="*/ 10 w 76"/>
                    <a:gd name="T109" fmla="*/ 31 h 53"/>
                    <a:gd name="T110" fmla="*/ 9 w 76"/>
                    <a:gd name="T111" fmla="*/ 30 h 53"/>
                    <a:gd name="T112" fmla="*/ 8 w 76"/>
                    <a:gd name="T113" fmla="*/ 29 h 53"/>
                    <a:gd name="T114" fmla="*/ 0 w 76"/>
                    <a:gd name="T115" fmla="*/ 31 h 5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76" h="53">
                      <a:moveTo>
                        <a:pt x="0" y="31"/>
                      </a:moveTo>
                      <a:lnTo>
                        <a:pt x="0" y="31"/>
                      </a:lnTo>
                      <a:lnTo>
                        <a:pt x="1" y="32"/>
                      </a:lnTo>
                      <a:lnTo>
                        <a:pt x="3" y="34"/>
                      </a:lnTo>
                      <a:lnTo>
                        <a:pt x="5" y="36"/>
                      </a:lnTo>
                      <a:lnTo>
                        <a:pt x="7" y="38"/>
                      </a:lnTo>
                      <a:lnTo>
                        <a:pt x="10" y="40"/>
                      </a:lnTo>
                      <a:lnTo>
                        <a:pt x="14" y="43"/>
                      </a:lnTo>
                      <a:lnTo>
                        <a:pt x="18" y="45"/>
                      </a:lnTo>
                      <a:lnTo>
                        <a:pt x="22" y="47"/>
                      </a:lnTo>
                      <a:lnTo>
                        <a:pt x="27" y="49"/>
                      </a:lnTo>
                      <a:lnTo>
                        <a:pt x="32" y="51"/>
                      </a:lnTo>
                      <a:lnTo>
                        <a:pt x="37" y="52"/>
                      </a:lnTo>
                      <a:lnTo>
                        <a:pt x="42" y="53"/>
                      </a:lnTo>
                      <a:lnTo>
                        <a:pt x="48" y="52"/>
                      </a:lnTo>
                      <a:lnTo>
                        <a:pt x="55" y="51"/>
                      </a:lnTo>
                      <a:lnTo>
                        <a:pt x="61" y="49"/>
                      </a:lnTo>
                      <a:lnTo>
                        <a:pt x="66" y="47"/>
                      </a:lnTo>
                      <a:lnTo>
                        <a:pt x="70" y="44"/>
                      </a:lnTo>
                      <a:lnTo>
                        <a:pt x="73" y="41"/>
                      </a:lnTo>
                      <a:lnTo>
                        <a:pt x="75" y="37"/>
                      </a:lnTo>
                      <a:lnTo>
                        <a:pt x="76" y="33"/>
                      </a:lnTo>
                      <a:lnTo>
                        <a:pt x="76" y="29"/>
                      </a:lnTo>
                      <a:lnTo>
                        <a:pt x="76" y="25"/>
                      </a:lnTo>
                      <a:lnTo>
                        <a:pt x="76" y="20"/>
                      </a:lnTo>
                      <a:lnTo>
                        <a:pt x="75" y="16"/>
                      </a:lnTo>
                      <a:lnTo>
                        <a:pt x="74" y="12"/>
                      </a:lnTo>
                      <a:lnTo>
                        <a:pt x="73" y="9"/>
                      </a:lnTo>
                      <a:lnTo>
                        <a:pt x="72" y="6"/>
                      </a:lnTo>
                      <a:lnTo>
                        <a:pt x="70" y="3"/>
                      </a:lnTo>
                      <a:lnTo>
                        <a:pt x="70" y="1"/>
                      </a:lnTo>
                      <a:lnTo>
                        <a:pt x="69" y="0"/>
                      </a:lnTo>
                      <a:lnTo>
                        <a:pt x="69" y="1"/>
                      </a:lnTo>
                      <a:lnTo>
                        <a:pt x="70" y="5"/>
                      </a:lnTo>
                      <a:lnTo>
                        <a:pt x="71" y="11"/>
                      </a:lnTo>
                      <a:lnTo>
                        <a:pt x="71" y="18"/>
                      </a:lnTo>
                      <a:lnTo>
                        <a:pt x="71" y="25"/>
                      </a:lnTo>
                      <a:lnTo>
                        <a:pt x="69" y="32"/>
                      </a:lnTo>
                      <a:lnTo>
                        <a:pt x="65" y="38"/>
                      </a:lnTo>
                      <a:lnTo>
                        <a:pt x="59" y="42"/>
                      </a:lnTo>
                      <a:lnTo>
                        <a:pt x="54" y="44"/>
                      </a:lnTo>
                      <a:lnTo>
                        <a:pt x="49" y="45"/>
                      </a:lnTo>
                      <a:lnTo>
                        <a:pt x="44" y="45"/>
                      </a:lnTo>
                      <a:lnTo>
                        <a:pt x="40" y="45"/>
                      </a:lnTo>
                      <a:lnTo>
                        <a:pt x="35" y="44"/>
                      </a:lnTo>
                      <a:lnTo>
                        <a:pt x="31" y="43"/>
                      </a:lnTo>
                      <a:lnTo>
                        <a:pt x="28" y="42"/>
                      </a:lnTo>
                      <a:lnTo>
                        <a:pt x="24" y="41"/>
                      </a:lnTo>
                      <a:lnTo>
                        <a:pt x="21" y="39"/>
                      </a:lnTo>
                      <a:lnTo>
                        <a:pt x="18" y="38"/>
                      </a:lnTo>
                      <a:lnTo>
                        <a:pt x="15" y="36"/>
                      </a:lnTo>
                      <a:lnTo>
                        <a:pt x="13" y="34"/>
                      </a:lnTo>
                      <a:lnTo>
                        <a:pt x="11" y="33"/>
                      </a:lnTo>
                      <a:lnTo>
                        <a:pt x="10" y="31"/>
                      </a:lnTo>
                      <a:lnTo>
                        <a:pt x="9" y="30"/>
                      </a:lnTo>
                      <a:lnTo>
                        <a:pt x="8" y="29"/>
                      </a:lnTo>
                      <a:lnTo>
                        <a:pt x="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51" name="Freeform 2139">
                  <a:extLst>
                    <a:ext uri="{FF2B5EF4-FFF2-40B4-BE49-F238E27FC236}">
                      <a16:creationId xmlns:a16="http://schemas.microsoft.com/office/drawing/2014/main" id="{6A58B054-1B7E-4710-9E30-95A2847E86D9}"/>
                    </a:ext>
                  </a:extLst>
                </p:cNvPr>
                <p:cNvSpPr>
                  <a:spLocks/>
                </p:cNvSpPr>
                <p:nvPr/>
              </p:nvSpPr>
              <p:spPr bwMode="auto">
                <a:xfrm>
                  <a:off x="1213" y="272"/>
                  <a:ext cx="27" cy="6"/>
                </a:xfrm>
                <a:custGeom>
                  <a:avLst/>
                  <a:gdLst>
                    <a:gd name="T0" fmla="*/ 3 w 27"/>
                    <a:gd name="T1" fmla="*/ 0 h 6"/>
                    <a:gd name="T2" fmla="*/ 4 w 27"/>
                    <a:gd name="T3" fmla="*/ 0 h 6"/>
                    <a:gd name="T4" fmla="*/ 4 w 27"/>
                    <a:gd name="T5" fmla="*/ 0 h 6"/>
                    <a:gd name="T6" fmla="*/ 5 w 27"/>
                    <a:gd name="T7" fmla="*/ 1 h 6"/>
                    <a:gd name="T8" fmla="*/ 7 w 27"/>
                    <a:gd name="T9" fmla="*/ 1 h 6"/>
                    <a:gd name="T10" fmla="*/ 8 w 27"/>
                    <a:gd name="T11" fmla="*/ 1 h 6"/>
                    <a:gd name="T12" fmla="*/ 10 w 27"/>
                    <a:gd name="T13" fmla="*/ 2 h 6"/>
                    <a:gd name="T14" fmla="*/ 12 w 27"/>
                    <a:gd name="T15" fmla="*/ 2 h 6"/>
                    <a:gd name="T16" fmla="*/ 14 w 27"/>
                    <a:gd name="T17" fmla="*/ 3 h 6"/>
                    <a:gd name="T18" fmla="*/ 16 w 27"/>
                    <a:gd name="T19" fmla="*/ 3 h 6"/>
                    <a:gd name="T20" fmla="*/ 18 w 27"/>
                    <a:gd name="T21" fmla="*/ 4 h 6"/>
                    <a:gd name="T22" fmla="*/ 20 w 27"/>
                    <a:gd name="T23" fmla="*/ 4 h 6"/>
                    <a:gd name="T24" fmla="*/ 22 w 27"/>
                    <a:gd name="T25" fmla="*/ 4 h 6"/>
                    <a:gd name="T26" fmla="*/ 24 w 27"/>
                    <a:gd name="T27" fmla="*/ 3 h 6"/>
                    <a:gd name="T28" fmla="*/ 25 w 27"/>
                    <a:gd name="T29" fmla="*/ 3 h 6"/>
                    <a:gd name="T30" fmla="*/ 26 w 27"/>
                    <a:gd name="T31" fmla="*/ 3 h 6"/>
                    <a:gd name="T32" fmla="*/ 27 w 27"/>
                    <a:gd name="T33" fmla="*/ 3 h 6"/>
                    <a:gd name="T34" fmla="*/ 26 w 27"/>
                    <a:gd name="T35" fmla="*/ 3 h 6"/>
                    <a:gd name="T36" fmla="*/ 26 w 27"/>
                    <a:gd name="T37" fmla="*/ 4 h 6"/>
                    <a:gd name="T38" fmla="*/ 25 w 27"/>
                    <a:gd name="T39" fmla="*/ 4 h 6"/>
                    <a:gd name="T40" fmla="*/ 23 w 27"/>
                    <a:gd name="T41" fmla="*/ 5 h 6"/>
                    <a:gd name="T42" fmla="*/ 21 w 27"/>
                    <a:gd name="T43" fmla="*/ 5 h 6"/>
                    <a:gd name="T44" fmla="*/ 18 w 27"/>
                    <a:gd name="T45" fmla="*/ 6 h 6"/>
                    <a:gd name="T46" fmla="*/ 15 w 27"/>
                    <a:gd name="T47" fmla="*/ 6 h 6"/>
                    <a:gd name="T48" fmla="*/ 12 w 27"/>
                    <a:gd name="T49" fmla="*/ 5 h 6"/>
                    <a:gd name="T50" fmla="*/ 10 w 27"/>
                    <a:gd name="T51" fmla="*/ 4 h 6"/>
                    <a:gd name="T52" fmla="*/ 7 w 27"/>
                    <a:gd name="T53" fmla="*/ 4 h 6"/>
                    <a:gd name="T54" fmla="*/ 5 w 27"/>
                    <a:gd name="T55" fmla="*/ 4 h 6"/>
                    <a:gd name="T56" fmla="*/ 3 w 27"/>
                    <a:gd name="T57" fmla="*/ 4 h 6"/>
                    <a:gd name="T58" fmla="*/ 2 w 27"/>
                    <a:gd name="T59" fmla="*/ 4 h 6"/>
                    <a:gd name="T60" fmla="*/ 1 w 27"/>
                    <a:gd name="T61" fmla="*/ 4 h 6"/>
                    <a:gd name="T62" fmla="*/ 0 w 27"/>
                    <a:gd name="T63" fmla="*/ 4 h 6"/>
                    <a:gd name="T64" fmla="*/ 0 w 27"/>
                    <a:gd name="T65" fmla="*/ 4 h 6"/>
                    <a:gd name="T66" fmla="*/ 3 w 27"/>
                    <a:gd name="T67" fmla="*/ 0 h 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7" h="6">
                      <a:moveTo>
                        <a:pt x="3" y="0"/>
                      </a:moveTo>
                      <a:lnTo>
                        <a:pt x="4" y="0"/>
                      </a:lnTo>
                      <a:lnTo>
                        <a:pt x="5" y="1"/>
                      </a:lnTo>
                      <a:lnTo>
                        <a:pt x="7" y="1"/>
                      </a:lnTo>
                      <a:lnTo>
                        <a:pt x="8" y="1"/>
                      </a:lnTo>
                      <a:lnTo>
                        <a:pt x="10" y="2"/>
                      </a:lnTo>
                      <a:lnTo>
                        <a:pt x="12" y="2"/>
                      </a:lnTo>
                      <a:lnTo>
                        <a:pt x="14" y="3"/>
                      </a:lnTo>
                      <a:lnTo>
                        <a:pt x="16" y="3"/>
                      </a:lnTo>
                      <a:lnTo>
                        <a:pt x="18" y="4"/>
                      </a:lnTo>
                      <a:lnTo>
                        <a:pt x="20" y="4"/>
                      </a:lnTo>
                      <a:lnTo>
                        <a:pt x="22" y="4"/>
                      </a:lnTo>
                      <a:lnTo>
                        <a:pt x="24" y="3"/>
                      </a:lnTo>
                      <a:lnTo>
                        <a:pt x="25" y="3"/>
                      </a:lnTo>
                      <a:lnTo>
                        <a:pt x="26" y="3"/>
                      </a:lnTo>
                      <a:lnTo>
                        <a:pt x="27" y="3"/>
                      </a:lnTo>
                      <a:lnTo>
                        <a:pt x="26" y="3"/>
                      </a:lnTo>
                      <a:lnTo>
                        <a:pt x="26" y="4"/>
                      </a:lnTo>
                      <a:lnTo>
                        <a:pt x="25" y="4"/>
                      </a:lnTo>
                      <a:lnTo>
                        <a:pt x="23" y="5"/>
                      </a:lnTo>
                      <a:lnTo>
                        <a:pt x="21" y="5"/>
                      </a:lnTo>
                      <a:lnTo>
                        <a:pt x="18" y="6"/>
                      </a:lnTo>
                      <a:lnTo>
                        <a:pt x="15" y="6"/>
                      </a:lnTo>
                      <a:lnTo>
                        <a:pt x="12" y="5"/>
                      </a:lnTo>
                      <a:lnTo>
                        <a:pt x="10" y="4"/>
                      </a:lnTo>
                      <a:lnTo>
                        <a:pt x="7" y="4"/>
                      </a:lnTo>
                      <a:lnTo>
                        <a:pt x="5" y="4"/>
                      </a:lnTo>
                      <a:lnTo>
                        <a:pt x="3" y="4"/>
                      </a:lnTo>
                      <a:lnTo>
                        <a:pt x="2" y="4"/>
                      </a:lnTo>
                      <a:lnTo>
                        <a:pt x="1" y="4"/>
                      </a:lnTo>
                      <a:lnTo>
                        <a:pt x="0" y="4"/>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52" name="Freeform 2140">
                  <a:extLst>
                    <a:ext uri="{FF2B5EF4-FFF2-40B4-BE49-F238E27FC236}">
                      <a16:creationId xmlns:a16="http://schemas.microsoft.com/office/drawing/2014/main" id="{9CD46A3A-881E-48C6-9FB0-1E020963396A}"/>
                    </a:ext>
                  </a:extLst>
                </p:cNvPr>
                <p:cNvSpPr>
                  <a:spLocks/>
                </p:cNvSpPr>
                <p:nvPr/>
              </p:nvSpPr>
              <p:spPr bwMode="auto">
                <a:xfrm>
                  <a:off x="1202" y="278"/>
                  <a:ext cx="30" cy="9"/>
                </a:xfrm>
                <a:custGeom>
                  <a:avLst/>
                  <a:gdLst>
                    <a:gd name="T0" fmla="*/ 0 w 30"/>
                    <a:gd name="T1" fmla="*/ 6 h 9"/>
                    <a:gd name="T2" fmla="*/ 1 w 30"/>
                    <a:gd name="T3" fmla="*/ 6 h 9"/>
                    <a:gd name="T4" fmla="*/ 1 w 30"/>
                    <a:gd name="T5" fmla="*/ 6 h 9"/>
                    <a:gd name="T6" fmla="*/ 2 w 30"/>
                    <a:gd name="T7" fmla="*/ 6 h 9"/>
                    <a:gd name="T8" fmla="*/ 4 w 30"/>
                    <a:gd name="T9" fmla="*/ 6 h 9"/>
                    <a:gd name="T10" fmla="*/ 6 w 30"/>
                    <a:gd name="T11" fmla="*/ 6 h 9"/>
                    <a:gd name="T12" fmla="*/ 9 w 30"/>
                    <a:gd name="T13" fmla="*/ 6 h 9"/>
                    <a:gd name="T14" fmla="*/ 12 w 30"/>
                    <a:gd name="T15" fmla="*/ 7 h 9"/>
                    <a:gd name="T16" fmla="*/ 16 w 30"/>
                    <a:gd name="T17" fmla="*/ 7 h 9"/>
                    <a:gd name="T18" fmla="*/ 19 w 30"/>
                    <a:gd name="T19" fmla="*/ 8 h 9"/>
                    <a:gd name="T20" fmla="*/ 22 w 30"/>
                    <a:gd name="T21" fmla="*/ 8 h 9"/>
                    <a:gd name="T22" fmla="*/ 25 w 30"/>
                    <a:gd name="T23" fmla="*/ 8 h 9"/>
                    <a:gd name="T24" fmla="*/ 27 w 30"/>
                    <a:gd name="T25" fmla="*/ 9 h 9"/>
                    <a:gd name="T26" fmla="*/ 28 w 30"/>
                    <a:gd name="T27" fmla="*/ 9 h 9"/>
                    <a:gd name="T28" fmla="*/ 29 w 30"/>
                    <a:gd name="T29" fmla="*/ 9 h 9"/>
                    <a:gd name="T30" fmla="*/ 30 w 30"/>
                    <a:gd name="T31" fmla="*/ 9 h 9"/>
                    <a:gd name="T32" fmla="*/ 30 w 30"/>
                    <a:gd name="T33" fmla="*/ 9 h 9"/>
                    <a:gd name="T34" fmla="*/ 30 w 30"/>
                    <a:gd name="T35" fmla="*/ 8 h 9"/>
                    <a:gd name="T36" fmla="*/ 29 w 30"/>
                    <a:gd name="T37" fmla="*/ 8 h 9"/>
                    <a:gd name="T38" fmla="*/ 29 w 30"/>
                    <a:gd name="T39" fmla="*/ 8 h 9"/>
                    <a:gd name="T40" fmla="*/ 27 w 30"/>
                    <a:gd name="T41" fmla="*/ 7 h 9"/>
                    <a:gd name="T42" fmla="*/ 26 w 30"/>
                    <a:gd name="T43" fmla="*/ 7 h 9"/>
                    <a:gd name="T44" fmla="*/ 24 w 30"/>
                    <a:gd name="T45" fmla="*/ 6 h 9"/>
                    <a:gd name="T46" fmla="*/ 22 w 30"/>
                    <a:gd name="T47" fmla="*/ 5 h 9"/>
                    <a:gd name="T48" fmla="*/ 20 w 30"/>
                    <a:gd name="T49" fmla="*/ 5 h 9"/>
                    <a:gd name="T50" fmla="*/ 18 w 30"/>
                    <a:gd name="T51" fmla="*/ 4 h 9"/>
                    <a:gd name="T52" fmla="*/ 15 w 30"/>
                    <a:gd name="T53" fmla="*/ 4 h 9"/>
                    <a:gd name="T54" fmla="*/ 13 w 30"/>
                    <a:gd name="T55" fmla="*/ 3 h 9"/>
                    <a:gd name="T56" fmla="*/ 11 w 30"/>
                    <a:gd name="T57" fmla="*/ 2 h 9"/>
                    <a:gd name="T58" fmla="*/ 9 w 30"/>
                    <a:gd name="T59" fmla="*/ 1 h 9"/>
                    <a:gd name="T60" fmla="*/ 8 w 30"/>
                    <a:gd name="T61" fmla="*/ 1 h 9"/>
                    <a:gd name="T62" fmla="*/ 7 w 30"/>
                    <a:gd name="T63" fmla="*/ 1 h 9"/>
                    <a:gd name="T64" fmla="*/ 6 w 30"/>
                    <a:gd name="T65" fmla="*/ 0 h 9"/>
                    <a:gd name="T66" fmla="*/ 0 w 30"/>
                    <a:gd name="T67" fmla="*/ 6 h 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0" h="9">
                      <a:moveTo>
                        <a:pt x="0" y="6"/>
                      </a:moveTo>
                      <a:lnTo>
                        <a:pt x="1" y="6"/>
                      </a:lnTo>
                      <a:lnTo>
                        <a:pt x="2" y="6"/>
                      </a:lnTo>
                      <a:lnTo>
                        <a:pt x="4" y="6"/>
                      </a:lnTo>
                      <a:lnTo>
                        <a:pt x="6" y="6"/>
                      </a:lnTo>
                      <a:lnTo>
                        <a:pt x="9" y="6"/>
                      </a:lnTo>
                      <a:lnTo>
                        <a:pt x="12" y="7"/>
                      </a:lnTo>
                      <a:lnTo>
                        <a:pt x="16" y="7"/>
                      </a:lnTo>
                      <a:lnTo>
                        <a:pt x="19" y="8"/>
                      </a:lnTo>
                      <a:lnTo>
                        <a:pt x="22" y="8"/>
                      </a:lnTo>
                      <a:lnTo>
                        <a:pt x="25" y="8"/>
                      </a:lnTo>
                      <a:lnTo>
                        <a:pt x="27" y="9"/>
                      </a:lnTo>
                      <a:lnTo>
                        <a:pt x="28" y="9"/>
                      </a:lnTo>
                      <a:lnTo>
                        <a:pt x="29" y="9"/>
                      </a:lnTo>
                      <a:lnTo>
                        <a:pt x="30" y="9"/>
                      </a:lnTo>
                      <a:lnTo>
                        <a:pt x="30" y="8"/>
                      </a:lnTo>
                      <a:lnTo>
                        <a:pt x="29" y="8"/>
                      </a:lnTo>
                      <a:lnTo>
                        <a:pt x="27" y="7"/>
                      </a:lnTo>
                      <a:lnTo>
                        <a:pt x="26" y="7"/>
                      </a:lnTo>
                      <a:lnTo>
                        <a:pt x="24" y="6"/>
                      </a:lnTo>
                      <a:lnTo>
                        <a:pt x="22" y="5"/>
                      </a:lnTo>
                      <a:lnTo>
                        <a:pt x="20" y="5"/>
                      </a:lnTo>
                      <a:lnTo>
                        <a:pt x="18" y="4"/>
                      </a:lnTo>
                      <a:lnTo>
                        <a:pt x="15" y="4"/>
                      </a:lnTo>
                      <a:lnTo>
                        <a:pt x="13" y="3"/>
                      </a:lnTo>
                      <a:lnTo>
                        <a:pt x="11" y="2"/>
                      </a:lnTo>
                      <a:lnTo>
                        <a:pt x="9" y="1"/>
                      </a:lnTo>
                      <a:lnTo>
                        <a:pt x="8" y="1"/>
                      </a:lnTo>
                      <a:lnTo>
                        <a:pt x="7" y="1"/>
                      </a:lnTo>
                      <a:lnTo>
                        <a:pt x="6"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53" name="Freeform 2141">
                  <a:extLst>
                    <a:ext uri="{FF2B5EF4-FFF2-40B4-BE49-F238E27FC236}">
                      <a16:creationId xmlns:a16="http://schemas.microsoft.com/office/drawing/2014/main" id="{4577D034-BFB8-45ED-AE30-422F533E6417}"/>
                    </a:ext>
                  </a:extLst>
                </p:cNvPr>
                <p:cNvSpPr>
                  <a:spLocks/>
                </p:cNvSpPr>
                <p:nvPr/>
              </p:nvSpPr>
              <p:spPr bwMode="auto">
                <a:xfrm>
                  <a:off x="1230" y="280"/>
                  <a:ext cx="12" cy="3"/>
                </a:xfrm>
                <a:custGeom>
                  <a:avLst/>
                  <a:gdLst>
                    <a:gd name="T0" fmla="*/ 12 w 12"/>
                    <a:gd name="T1" fmla="*/ 1 h 3"/>
                    <a:gd name="T2" fmla="*/ 1 w 12"/>
                    <a:gd name="T3" fmla="*/ 0 h 3"/>
                    <a:gd name="T4" fmla="*/ 0 w 12"/>
                    <a:gd name="T5" fmla="*/ 3 h 3"/>
                    <a:gd name="T6" fmla="*/ 12 w 12"/>
                    <a:gd name="T7" fmla="*/ 1 h 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 h="3">
                      <a:moveTo>
                        <a:pt x="12" y="1"/>
                      </a:moveTo>
                      <a:lnTo>
                        <a:pt x="1" y="0"/>
                      </a:lnTo>
                      <a:lnTo>
                        <a:pt x="0" y="3"/>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54" name="Freeform 2142">
                  <a:extLst>
                    <a:ext uri="{FF2B5EF4-FFF2-40B4-BE49-F238E27FC236}">
                      <a16:creationId xmlns:a16="http://schemas.microsoft.com/office/drawing/2014/main" id="{829CD101-A9BB-4609-83A1-4B671A756C00}"/>
                    </a:ext>
                  </a:extLst>
                </p:cNvPr>
                <p:cNvSpPr>
                  <a:spLocks/>
                </p:cNvSpPr>
                <p:nvPr/>
              </p:nvSpPr>
              <p:spPr bwMode="auto">
                <a:xfrm>
                  <a:off x="1244" y="247"/>
                  <a:ext cx="28" cy="30"/>
                </a:xfrm>
                <a:custGeom>
                  <a:avLst/>
                  <a:gdLst>
                    <a:gd name="T0" fmla="*/ 4 w 28"/>
                    <a:gd name="T1" fmla="*/ 0 h 30"/>
                    <a:gd name="T2" fmla="*/ 4 w 28"/>
                    <a:gd name="T3" fmla="*/ 1 h 30"/>
                    <a:gd name="T4" fmla="*/ 3 w 28"/>
                    <a:gd name="T5" fmla="*/ 4 h 30"/>
                    <a:gd name="T6" fmla="*/ 1 w 28"/>
                    <a:gd name="T7" fmla="*/ 8 h 30"/>
                    <a:gd name="T8" fmla="*/ 0 w 28"/>
                    <a:gd name="T9" fmla="*/ 13 h 30"/>
                    <a:gd name="T10" fmla="*/ 0 w 28"/>
                    <a:gd name="T11" fmla="*/ 18 h 30"/>
                    <a:gd name="T12" fmla="*/ 1 w 28"/>
                    <a:gd name="T13" fmla="*/ 23 h 30"/>
                    <a:gd name="T14" fmla="*/ 4 w 28"/>
                    <a:gd name="T15" fmla="*/ 27 h 30"/>
                    <a:gd name="T16" fmla="*/ 9 w 28"/>
                    <a:gd name="T17" fmla="*/ 30 h 30"/>
                    <a:gd name="T18" fmla="*/ 12 w 28"/>
                    <a:gd name="T19" fmla="*/ 30 h 30"/>
                    <a:gd name="T20" fmla="*/ 15 w 28"/>
                    <a:gd name="T21" fmla="*/ 30 h 30"/>
                    <a:gd name="T22" fmla="*/ 18 w 28"/>
                    <a:gd name="T23" fmla="*/ 30 h 30"/>
                    <a:gd name="T24" fmla="*/ 20 w 28"/>
                    <a:gd name="T25" fmla="*/ 29 h 30"/>
                    <a:gd name="T26" fmla="*/ 22 w 28"/>
                    <a:gd name="T27" fmla="*/ 28 h 30"/>
                    <a:gd name="T28" fmla="*/ 24 w 28"/>
                    <a:gd name="T29" fmla="*/ 26 h 30"/>
                    <a:gd name="T30" fmla="*/ 25 w 28"/>
                    <a:gd name="T31" fmla="*/ 24 h 30"/>
                    <a:gd name="T32" fmla="*/ 27 w 28"/>
                    <a:gd name="T33" fmla="*/ 22 h 30"/>
                    <a:gd name="T34" fmla="*/ 27 w 28"/>
                    <a:gd name="T35" fmla="*/ 20 h 30"/>
                    <a:gd name="T36" fmla="*/ 28 w 28"/>
                    <a:gd name="T37" fmla="*/ 18 h 30"/>
                    <a:gd name="T38" fmla="*/ 28 w 28"/>
                    <a:gd name="T39" fmla="*/ 16 h 30"/>
                    <a:gd name="T40" fmla="*/ 28 w 28"/>
                    <a:gd name="T41" fmla="*/ 14 h 30"/>
                    <a:gd name="T42" fmla="*/ 27 w 28"/>
                    <a:gd name="T43" fmla="*/ 13 h 30"/>
                    <a:gd name="T44" fmla="*/ 26 w 28"/>
                    <a:gd name="T45" fmla="*/ 11 h 30"/>
                    <a:gd name="T46" fmla="*/ 25 w 28"/>
                    <a:gd name="T47" fmla="*/ 10 h 30"/>
                    <a:gd name="T48" fmla="*/ 23 w 28"/>
                    <a:gd name="T49" fmla="*/ 10 h 30"/>
                    <a:gd name="T50" fmla="*/ 24 w 28"/>
                    <a:gd name="T51" fmla="*/ 10 h 30"/>
                    <a:gd name="T52" fmla="*/ 24 w 28"/>
                    <a:gd name="T53" fmla="*/ 10 h 30"/>
                    <a:gd name="T54" fmla="*/ 24 w 28"/>
                    <a:gd name="T55" fmla="*/ 11 h 30"/>
                    <a:gd name="T56" fmla="*/ 25 w 28"/>
                    <a:gd name="T57" fmla="*/ 13 h 30"/>
                    <a:gd name="T58" fmla="*/ 25 w 28"/>
                    <a:gd name="T59" fmla="*/ 14 h 30"/>
                    <a:gd name="T60" fmla="*/ 24 w 28"/>
                    <a:gd name="T61" fmla="*/ 16 h 30"/>
                    <a:gd name="T62" fmla="*/ 23 w 28"/>
                    <a:gd name="T63" fmla="*/ 19 h 30"/>
                    <a:gd name="T64" fmla="*/ 22 w 28"/>
                    <a:gd name="T65" fmla="*/ 22 h 30"/>
                    <a:gd name="T66" fmla="*/ 19 w 28"/>
                    <a:gd name="T67" fmla="*/ 25 h 30"/>
                    <a:gd name="T68" fmla="*/ 17 w 28"/>
                    <a:gd name="T69" fmla="*/ 27 h 30"/>
                    <a:gd name="T70" fmla="*/ 14 w 28"/>
                    <a:gd name="T71" fmla="*/ 27 h 30"/>
                    <a:gd name="T72" fmla="*/ 11 w 28"/>
                    <a:gd name="T73" fmla="*/ 26 h 30"/>
                    <a:gd name="T74" fmla="*/ 9 w 28"/>
                    <a:gd name="T75" fmla="*/ 25 h 30"/>
                    <a:gd name="T76" fmla="*/ 7 w 28"/>
                    <a:gd name="T77" fmla="*/ 23 h 30"/>
                    <a:gd name="T78" fmla="*/ 6 w 28"/>
                    <a:gd name="T79" fmla="*/ 20 h 30"/>
                    <a:gd name="T80" fmla="*/ 6 w 28"/>
                    <a:gd name="T81" fmla="*/ 17 h 30"/>
                    <a:gd name="T82" fmla="*/ 7 w 28"/>
                    <a:gd name="T83" fmla="*/ 11 h 30"/>
                    <a:gd name="T84" fmla="*/ 8 w 28"/>
                    <a:gd name="T85" fmla="*/ 8 h 30"/>
                    <a:gd name="T86" fmla="*/ 9 w 28"/>
                    <a:gd name="T87" fmla="*/ 6 h 30"/>
                    <a:gd name="T88" fmla="*/ 9 w 28"/>
                    <a:gd name="T89" fmla="*/ 5 h 30"/>
                    <a:gd name="T90" fmla="*/ 4 w 28"/>
                    <a:gd name="T91" fmla="*/ 0 h 3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8" h="30">
                      <a:moveTo>
                        <a:pt x="4" y="0"/>
                      </a:moveTo>
                      <a:lnTo>
                        <a:pt x="4" y="1"/>
                      </a:lnTo>
                      <a:lnTo>
                        <a:pt x="3" y="4"/>
                      </a:lnTo>
                      <a:lnTo>
                        <a:pt x="1" y="8"/>
                      </a:lnTo>
                      <a:lnTo>
                        <a:pt x="0" y="13"/>
                      </a:lnTo>
                      <a:lnTo>
                        <a:pt x="0" y="18"/>
                      </a:lnTo>
                      <a:lnTo>
                        <a:pt x="1" y="23"/>
                      </a:lnTo>
                      <a:lnTo>
                        <a:pt x="4" y="27"/>
                      </a:lnTo>
                      <a:lnTo>
                        <a:pt x="9" y="30"/>
                      </a:lnTo>
                      <a:lnTo>
                        <a:pt x="12" y="30"/>
                      </a:lnTo>
                      <a:lnTo>
                        <a:pt x="15" y="30"/>
                      </a:lnTo>
                      <a:lnTo>
                        <a:pt x="18" y="30"/>
                      </a:lnTo>
                      <a:lnTo>
                        <a:pt x="20" y="29"/>
                      </a:lnTo>
                      <a:lnTo>
                        <a:pt x="22" y="28"/>
                      </a:lnTo>
                      <a:lnTo>
                        <a:pt x="24" y="26"/>
                      </a:lnTo>
                      <a:lnTo>
                        <a:pt x="25" y="24"/>
                      </a:lnTo>
                      <a:lnTo>
                        <a:pt x="27" y="22"/>
                      </a:lnTo>
                      <a:lnTo>
                        <a:pt x="27" y="20"/>
                      </a:lnTo>
                      <a:lnTo>
                        <a:pt x="28" y="18"/>
                      </a:lnTo>
                      <a:lnTo>
                        <a:pt x="28" y="16"/>
                      </a:lnTo>
                      <a:lnTo>
                        <a:pt x="28" y="14"/>
                      </a:lnTo>
                      <a:lnTo>
                        <a:pt x="27" y="13"/>
                      </a:lnTo>
                      <a:lnTo>
                        <a:pt x="26" y="11"/>
                      </a:lnTo>
                      <a:lnTo>
                        <a:pt x="25" y="10"/>
                      </a:lnTo>
                      <a:lnTo>
                        <a:pt x="23" y="10"/>
                      </a:lnTo>
                      <a:lnTo>
                        <a:pt x="24" y="10"/>
                      </a:lnTo>
                      <a:lnTo>
                        <a:pt x="24" y="11"/>
                      </a:lnTo>
                      <a:lnTo>
                        <a:pt x="25" y="13"/>
                      </a:lnTo>
                      <a:lnTo>
                        <a:pt x="25" y="14"/>
                      </a:lnTo>
                      <a:lnTo>
                        <a:pt x="24" y="16"/>
                      </a:lnTo>
                      <a:lnTo>
                        <a:pt x="23" y="19"/>
                      </a:lnTo>
                      <a:lnTo>
                        <a:pt x="22" y="22"/>
                      </a:lnTo>
                      <a:lnTo>
                        <a:pt x="19" y="25"/>
                      </a:lnTo>
                      <a:lnTo>
                        <a:pt x="17" y="27"/>
                      </a:lnTo>
                      <a:lnTo>
                        <a:pt x="14" y="27"/>
                      </a:lnTo>
                      <a:lnTo>
                        <a:pt x="11" y="26"/>
                      </a:lnTo>
                      <a:lnTo>
                        <a:pt x="9" y="25"/>
                      </a:lnTo>
                      <a:lnTo>
                        <a:pt x="7" y="23"/>
                      </a:lnTo>
                      <a:lnTo>
                        <a:pt x="6" y="20"/>
                      </a:lnTo>
                      <a:lnTo>
                        <a:pt x="6" y="17"/>
                      </a:lnTo>
                      <a:lnTo>
                        <a:pt x="7" y="11"/>
                      </a:lnTo>
                      <a:lnTo>
                        <a:pt x="8" y="8"/>
                      </a:lnTo>
                      <a:lnTo>
                        <a:pt x="9" y="6"/>
                      </a:lnTo>
                      <a:lnTo>
                        <a:pt x="9" y="5"/>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55" name="Freeform 2143">
                  <a:extLst>
                    <a:ext uri="{FF2B5EF4-FFF2-40B4-BE49-F238E27FC236}">
                      <a16:creationId xmlns:a16="http://schemas.microsoft.com/office/drawing/2014/main" id="{10E41266-D568-4848-9C1A-B280BC078C30}"/>
                    </a:ext>
                  </a:extLst>
                </p:cNvPr>
                <p:cNvSpPr>
                  <a:spLocks/>
                </p:cNvSpPr>
                <p:nvPr/>
              </p:nvSpPr>
              <p:spPr bwMode="auto">
                <a:xfrm>
                  <a:off x="1274" y="263"/>
                  <a:ext cx="13" cy="6"/>
                </a:xfrm>
                <a:custGeom>
                  <a:avLst/>
                  <a:gdLst>
                    <a:gd name="T0" fmla="*/ 0 w 13"/>
                    <a:gd name="T1" fmla="*/ 2 h 6"/>
                    <a:gd name="T2" fmla="*/ 0 w 13"/>
                    <a:gd name="T3" fmla="*/ 2 h 6"/>
                    <a:gd name="T4" fmla="*/ 1 w 13"/>
                    <a:gd name="T5" fmla="*/ 2 h 6"/>
                    <a:gd name="T6" fmla="*/ 2 w 13"/>
                    <a:gd name="T7" fmla="*/ 1 h 6"/>
                    <a:gd name="T8" fmla="*/ 4 w 13"/>
                    <a:gd name="T9" fmla="*/ 1 h 6"/>
                    <a:gd name="T10" fmla="*/ 6 w 13"/>
                    <a:gd name="T11" fmla="*/ 0 h 6"/>
                    <a:gd name="T12" fmla="*/ 8 w 13"/>
                    <a:gd name="T13" fmla="*/ 0 h 6"/>
                    <a:gd name="T14" fmla="*/ 11 w 13"/>
                    <a:gd name="T15" fmla="*/ 1 h 6"/>
                    <a:gd name="T16" fmla="*/ 13 w 13"/>
                    <a:gd name="T17" fmla="*/ 2 h 6"/>
                    <a:gd name="T18" fmla="*/ 12 w 13"/>
                    <a:gd name="T19" fmla="*/ 2 h 6"/>
                    <a:gd name="T20" fmla="*/ 11 w 13"/>
                    <a:gd name="T21" fmla="*/ 2 h 6"/>
                    <a:gd name="T22" fmla="*/ 10 w 13"/>
                    <a:gd name="T23" fmla="*/ 2 h 6"/>
                    <a:gd name="T24" fmla="*/ 8 w 13"/>
                    <a:gd name="T25" fmla="*/ 3 h 6"/>
                    <a:gd name="T26" fmla="*/ 6 w 13"/>
                    <a:gd name="T27" fmla="*/ 3 h 6"/>
                    <a:gd name="T28" fmla="*/ 4 w 13"/>
                    <a:gd name="T29" fmla="*/ 4 h 6"/>
                    <a:gd name="T30" fmla="*/ 2 w 13"/>
                    <a:gd name="T31" fmla="*/ 5 h 6"/>
                    <a:gd name="T32" fmla="*/ 1 w 13"/>
                    <a:gd name="T33" fmla="*/ 6 h 6"/>
                    <a:gd name="T34" fmla="*/ 0 w 13"/>
                    <a:gd name="T35" fmla="*/ 2 h 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3" h="6">
                      <a:moveTo>
                        <a:pt x="0" y="2"/>
                      </a:moveTo>
                      <a:lnTo>
                        <a:pt x="0" y="2"/>
                      </a:lnTo>
                      <a:lnTo>
                        <a:pt x="1" y="2"/>
                      </a:lnTo>
                      <a:lnTo>
                        <a:pt x="2" y="1"/>
                      </a:lnTo>
                      <a:lnTo>
                        <a:pt x="4" y="1"/>
                      </a:lnTo>
                      <a:lnTo>
                        <a:pt x="6" y="0"/>
                      </a:lnTo>
                      <a:lnTo>
                        <a:pt x="8" y="0"/>
                      </a:lnTo>
                      <a:lnTo>
                        <a:pt x="11" y="1"/>
                      </a:lnTo>
                      <a:lnTo>
                        <a:pt x="13" y="2"/>
                      </a:lnTo>
                      <a:lnTo>
                        <a:pt x="12" y="2"/>
                      </a:lnTo>
                      <a:lnTo>
                        <a:pt x="11" y="2"/>
                      </a:lnTo>
                      <a:lnTo>
                        <a:pt x="10" y="2"/>
                      </a:lnTo>
                      <a:lnTo>
                        <a:pt x="8" y="3"/>
                      </a:lnTo>
                      <a:lnTo>
                        <a:pt x="6" y="3"/>
                      </a:lnTo>
                      <a:lnTo>
                        <a:pt x="4" y="4"/>
                      </a:lnTo>
                      <a:lnTo>
                        <a:pt x="2" y="5"/>
                      </a:lnTo>
                      <a:lnTo>
                        <a:pt x="1" y="6"/>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56" name="Freeform 2144">
                  <a:extLst>
                    <a:ext uri="{FF2B5EF4-FFF2-40B4-BE49-F238E27FC236}">
                      <a16:creationId xmlns:a16="http://schemas.microsoft.com/office/drawing/2014/main" id="{EE10B324-963F-4FC2-9E73-5A3CD366CDC2}"/>
                    </a:ext>
                  </a:extLst>
                </p:cNvPr>
                <p:cNvSpPr>
                  <a:spLocks/>
                </p:cNvSpPr>
                <p:nvPr/>
              </p:nvSpPr>
              <p:spPr bwMode="auto">
                <a:xfrm>
                  <a:off x="1268" y="267"/>
                  <a:ext cx="25" cy="9"/>
                </a:xfrm>
                <a:custGeom>
                  <a:avLst/>
                  <a:gdLst>
                    <a:gd name="T0" fmla="*/ 21 w 25"/>
                    <a:gd name="T1" fmla="*/ 0 h 9"/>
                    <a:gd name="T2" fmla="*/ 25 w 25"/>
                    <a:gd name="T3" fmla="*/ 1 h 9"/>
                    <a:gd name="T4" fmla="*/ 21 w 25"/>
                    <a:gd name="T5" fmla="*/ 3 h 9"/>
                    <a:gd name="T6" fmla="*/ 24 w 25"/>
                    <a:gd name="T7" fmla="*/ 5 h 9"/>
                    <a:gd name="T8" fmla="*/ 18 w 25"/>
                    <a:gd name="T9" fmla="*/ 6 h 9"/>
                    <a:gd name="T10" fmla="*/ 20 w 25"/>
                    <a:gd name="T11" fmla="*/ 8 h 9"/>
                    <a:gd name="T12" fmla="*/ 20 w 25"/>
                    <a:gd name="T13" fmla="*/ 8 h 9"/>
                    <a:gd name="T14" fmla="*/ 18 w 25"/>
                    <a:gd name="T15" fmla="*/ 9 h 9"/>
                    <a:gd name="T16" fmla="*/ 15 w 25"/>
                    <a:gd name="T17" fmla="*/ 9 h 9"/>
                    <a:gd name="T18" fmla="*/ 12 w 25"/>
                    <a:gd name="T19" fmla="*/ 9 h 9"/>
                    <a:gd name="T20" fmla="*/ 9 w 25"/>
                    <a:gd name="T21" fmla="*/ 9 h 9"/>
                    <a:gd name="T22" fmla="*/ 6 w 25"/>
                    <a:gd name="T23" fmla="*/ 9 h 9"/>
                    <a:gd name="T24" fmla="*/ 3 w 25"/>
                    <a:gd name="T25" fmla="*/ 8 h 9"/>
                    <a:gd name="T26" fmla="*/ 0 w 25"/>
                    <a:gd name="T27" fmla="*/ 7 h 9"/>
                    <a:gd name="T28" fmla="*/ 5 w 25"/>
                    <a:gd name="T29" fmla="*/ 3 h 9"/>
                    <a:gd name="T30" fmla="*/ 5 w 25"/>
                    <a:gd name="T31" fmla="*/ 3 h 9"/>
                    <a:gd name="T32" fmla="*/ 6 w 25"/>
                    <a:gd name="T33" fmla="*/ 4 h 9"/>
                    <a:gd name="T34" fmla="*/ 7 w 25"/>
                    <a:gd name="T35" fmla="*/ 4 h 9"/>
                    <a:gd name="T36" fmla="*/ 8 w 25"/>
                    <a:gd name="T37" fmla="*/ 5 h 9"/>
                    <a:gd name="T38" fmla="*/ 10 w 25"/>
                    <a:gd name="T39" fmla="*/ 5 h 9"/>
                    <a:gd name="T40" fmla="*/ 11 w 25"/>
                    <a:gd name="T41" fmla="*/ 5 h 9"/>
                    <a:gd name="T42" fmla="*/ 13 w 25"/>
                    <a:gd name="T43" fmla="*/ 6 h 9"/>
                    <a:gd name="T44" fmla="*/ 15 w 25"/>
                    <a:gd name="T45" fmla="*/ 6 h 9"/>
                    <a:gd name="T46" fmla="*/ 14 w 25"/>
                    <a:gd name="T47" fmla="*/ 4 h 9"/>
                    <a:gd name="T48" fmla="*/ 19 w 25"/>
                    <a:gd name="T49" fmla="*/ 4 h 9"/>
                    <a:gd name="T50" fmla="*/ 18 w 25"/>
                    <a:gd name="T51" fmla="*/ 2 h 9"/>
                    <a:gd name="T52" fmla="*/ 22 w 25"/>
                    <a:gd name="T53" fmla="*/ 1 h 9"/>
                    <a:gd name="T54" fmla="*/ 21 w 25"/>
                    <a:gd name="T55" fmla="*/ 0 h 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5" h="9">
                      <a:moveTo>
                        <a:pt x="21" y="0"/>
                      </a:moveTo>
                      <a:lnTo>
                        <a:pt x="25" y="1"/>
                      </a:lnTo>
                      <a:lnTo>
                        <a:pt x="21" y="3"/>
                      </a:lnTo>
                      <a:lnTo>
                        <a:pt x="24" y="5"/>
                      </a:lnTo>
                      <a:lnTo>
                        <a:pt x="18" y="6"/>
                      </a:lnTo>
                      <a:lnTo>
                        <a:pt x="20" y="8"/>
                      </a:lnTo>
                      <a:lnTo>
                        <a:pt x="18" y="9"/>
                      </a:lnTo>
                      <a:lnTo>
                        <a:pt x="15" y="9"/>
                      </a:lnTo>
                      <a:lnTo>
                        <a:pt x="12" y="9"/>
                      </a:lnTo>
                      <a:lnTo>
                        <a:pt x="9" y="9"/>
                      </a:lnTo>
                      <a:lnTo>
                        <a:pt x="6" y="9"/>
                      </a:lnTo>
                      <a:lnTo>
                        <a:pt x="3" y="8"/>
                      </a:lnTo>
                      <a:lnTo>
                        <a:pt x="0" y="7"/>
                      </a:lnTo>
                      <a:lnTo>
                        <a:pt x="5" y="3"/>
                      </a:lnTo>
                      <a:lnTo>
                        <a:pt x="6" y="4"/>
                      </a:lnTo>
                      <a:lnTo>
                        <a:pt x="7" y="4"/>
                      </a:lnTo>
                      <a:lnTo>
                        <a:pt x="8" y="5"/>
                      </a:lnTo>
                      <a:lnTo>
                        <a:pt x="10" y="5"/>
                      </a:lnTo>
                      <a:lnTo>
                        <a:pt x="11" y="5"/>
                      </a:lnTo>
                      <a:lnTo>
                        <a:pt x="13" y="6"/>
                      </a:lnTo>
                      <a:lnTo>
                        <a:pt x="15" y="6"/>
                      </a:lnTo>
                      <a:lnTo>
                        <a:pt x="14" y="4"/>
                      </a:lnTo>
                      <a:lnTo>
                        <a:pt x="19" y="4"/>
                      </a:lnTo>
                      <a:lnTo>
                        <a:pt x="18" y="2"/>
                      </a:lnTo>
                      <a:lnTo>
                        <a:pt x="22" y="1"/>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57" name="Freeform 2145">
                  <a:extLst>
                    <a:ext uri="{FF2B5EF4-FFF2-40B4-BE49-F238E27FC236}">
                      <a16:creationId xmlns:a16="http://schemas.microsoft.com/office/drawing/2014/main" id="{29C524C7-CE73-4CC1-8272-79ED9DA65460}"/>
                    </a:ext>
                  </a:extLst>
                </p:cNvPr>
                <p:cNvSpPr>
                  <a:spLocks/>
                </p:cNvSpPr>
                <p:nvPr/>
              </p:nvSpPr>
              <p:spPr bwMode="auto">
                <a:xfrm>
                  <a:off x="1261" y="196"/>
                  <a:ext cx="17" cy="19"/>
                </a:xfrm>
                <a:custGeom>
                  <a:avLst/>
                  <a:gdLst>
                    <a:gd name="T0" fmla="*/ 13 w 17"/>
                    <a:gd name="T1" fmla="*/ 10 h 19"/>
                    <a:gd name="T2" fmla="*/ 17 w 17"/>
                    <a:gd name="T3" fmla="*/ 3 h 19"/>
                    <a:gd name="T4" fmla="*/ 16 w 17"/>
                    <a:gd name="T5" fmla="*/ 3 h 19"/>
                    <a:gd name="T6" fmla="*/ 15 w 17"/>
                    <a:gd name="T7" fmla="*/ 2 h 19"/>
                    <a:gd name="T8" fmla="*/ 13 w 17"/>
                    <a:gd name="T9" fmla="*/ 1 h 19"/>
                    <a:gd name="T10" fmla="*/ 10 w 17"/>
                    <a:gd name="T11" fmla="*/ 0 h 19"/>
                    <a:gd name="T12" fmla="*/ 7 w 17"/>
                    <a:gd name="T13" fmla="*/ 0 h 19"/>
                    <a:gd name="T14" fmla="*/ 5 w 17"/>
                    <a:gd name="T15" fmla="*/ 0 h 19"/>
                    <a:gd name="T16" fmla="*/ 3 w 17"/>
                    <a:gd name="T17" fmla="*/ 1 h 19"/>
                    <a:gd name="T18" fmla="*/ 1 w 17"/>
                    <a:gd name="T19" fmla="*/ 3 h 19"/>
                    <a:gd name="T20" fmla="*/ 0 w 17"/>
                    <a:gd name="T21" fmla="*/ 7 h 19"/>
                    <a:gd name="T22" fmla="*/ 1 w 17"/>
                    <a:gd name="T23" fmla="*/ 10 h 19"/>
                    <a:gd name="T24" fmla="*/ 3 w 17"/>
                    <a:gd name="T25" fmla="*/ 12 h 19"/>
                    <a:gd name="T26" fmla="*/ 5 w 17"/>
                    <a:gd name="T27" fmla="*/ 14 h 19"/>
                    <a:gd name="T28" fmla="*/ 7 w 17"/>
                    <a:gd name="T29" fmla="*/ 16 h 19"/>
                    <a:gd name="T30" fmla="*/ 9 w 17"/>
                    <a:gd name="T31" fmla="*/ 18 h 19"/>
                    <a:gd name="T32" fmla="*/ 11 w 17"/>
                    <a:gd name="T33" fmla="*/ 19 h 19"/>
                    <a:gd name="T34" fmla="*/ 11 w 17"/>
                    <a:gd name="T35" fmla="*/ 19 h 19"/>
                    <a:gd name="T36" fmla="*/ 11 w 17"/>
                    <a:gd name="T37" fmla="*/ 19 h 19"/>
                    <a:gd name="T38" fmla="*/ 10 w 17"/>
                    <a:gd name="T39" fmla="*/ 18 h 19"/>
                    <a:gd name="T40" fmla="*/ 8 w 17"/>
                    <a:gd name="T41" fmla="*/ 16 h 19"/>
                    <a:gd name="T42" fmla="*/ 7 w 17"/>
                    <a:gd name="T43" fmla="*/ 14 h 19"/>
                    <a:gd name="T44" fmla="*/ 5 w 17"/>
                    <a:gd name="T45" fmla="*/ 12 h 19"/>
                    <a:gd name="T46" fmla="*/ 4 w 17"/>
                    <a:gd name="T47" fmla="*/ 10 h 19"/>
                    <a:gd name="T48" fmla="*/ 4 w 17"/>
                    <a:gd name="T49" fmla="*/ 8 h 19"/>
                    <a:gd name="T50" fmla="*/ 5 w 17"/>
                    <a:gd name="T51" fmla="*/ 6 h 19"/>
                    <a:gd name="T52" fmla="*/ 7 w 17"/>
                    <a:gd name="T53" fmla="*/ 5 h 19"/>
                    <a:gd name="T54" fmla="*/ 9 w 17"/>
                    <a:gd name="T55" fmla="*/ 5 h 19"/>
                    <a:gd name="T56" fmla="*/ 10 w 17"/>
                    <a:gd name="T57" fmla="*/ 5 h 19"/>
                    <a:gd name="T58" fmla="*/ 11 w 17"/>
                    <a:gd name="T59" fmla="*/ 6 h 19"/>
                    <a:gd name="T60" fmla="*/ 12 w 17"/>
                    <a:gd name="T61" fmla="*/ 8 h 19"/>
                    <a:gd name="T62" fmla="*/ 13 w 17"/>
                    <a:gd name="T63" fmla="*/ 9 h 19"/>
                    <a:gd name="T64" fmla="*/ 13 w 17"/>
                    <a:gd name="T65" fmla="*/ 10 h 19"/>
                    <a:gd name="T66" fmla="*/ 13 w 17"/>
                    <a:gd name="T67" fmla="*/ 10 h 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7" h="19">
                      <a:moveTo>
                        <a:pt x="13" y="10"/>
                      </a:moveTo>
                      <a:lnTo>
                        <a:pt x="17" y="3"/>
                      </a:lnTo>
                      <a:lnTo>
                        <a:pt x="16" y="3"/>
                      </a:lnTo>
                      <a:lnTo>
                        <a:pt x="15" y="2"/>
                      </a:lnTo>
                      <a:lnTo>
                        <a:pt x="13" y="1"/>
                      </a:lnTo>
                      <a:lnTo>
                        <a:pt x="10" y="0"/>
                      </a:lnTo>
                      <a:lnTo>
                        <a:pt x="7" y="0"/>
                      </a:lnTo>
                      <a:lnTo>
                        <a:pt x="5" y="0"/>
                      </a:lnTo>
                      <a:lnTo>
                        <a:pt x="3" y="1"/>
                      </a:lnTo>
                      <a:lnTo>
                        <a:pt x="1" y="3"/>
                      </a:lnTo>
                      <a:lnTo>
                        <a:pt x="0" y="7"/>
                      </a:lnTo>
                      <a:lnTo>
                        <a:pt x="1" y="10"/>
                      </a:lnTo>
                      <a:lnTo>
                        <a:pt x="3" y="12"/>
                      </a:lnTo>
                      <a:lnTo>
                        <a:pt x="5" y="14"/>
                      </a:lnTo>
                      <a:lnTo>
                        <a:pt x="7" y="16"/>
                      </a:lnTo>
                      <a:lnTo>
                        <a:pt x="9" y="18"/>
                      </a:lnTo>
                      <a:lnTo>
                        <a:pt x="11" y="19"/>
                      </a:lnTo>
                      <a:lnTo>
                        <a:pt x="10" y="18"/>
                      </a:lnTo>
                      <a:lnTo>
                        <a:pt x="8" y="16"/>
                      </a:lnTo>
                      <a:lnTo>
                        <a:pt x="7" y="14"/>
                      </a:lnTo>
                      <a:lnTo>
                        <a:pt x="5" y="12"/>
                      </a:lnTo>
                      <a:lnTo>
                        <a:pt x="4" y="10"/>
                      </a:lnTo>
                      <a:lnTo>
                        <a:pt x="4" y="8"/>
                      </a:lnTo>
                      <a:lnTo>
                        <a:pt x="5" y="6"/>
                      </a:lnTo>
                      <a:lnTo>
                        <a:pt x="7" y="5"/>
                      </a:lnTo>
                      <a:lnTo>
                        <a:pt x="9" y="5"/>
                      </a:lnTo>
                      <a:lnTo>
                        <a:pt x="10" y="5"/>
                      </a:lnTo>
                      <a:lnTo>
                        <a:pt x="11" y="6"/>
                      </a:lnTo>
                      <a:lnTo>
                        <a:pt x="12" y="8"/>
                      </a:lnTo>
                      <a:lnTo>
                        <a:pt x="13" y="9"/>
                      </a:lnTo>
                      <a:lnTo>
                        <a:pt x="13"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58" name="Freeform 2146">
                  <a:extLst>
                    <a:ext uri="{FF2B5EF4-FFF2-40B4-BE49-F238E27FC236}">
                      <a16:creationId xmlns:a16="http://schemas.microsoft.com/office/drawing/2014/main" id="{9FEA01F3-3B80-4CFF-A7BF-E3CEE9AABE44}"/>
                    </a:ext>
                  </a:extLst>
                </p:cNvPr>
                <p:cNvSpPr>
                  <a:spLocks/>
                </p:cNvSpPr>
                <p:nvPr/>
              </p:nvSpPr>
              <p:spPr bwMode="auto">
                <a:xfrm>
                  <a:off x="1274" y="229"/>
                  <a:ext cx="32" cy="18"/>
                </a:xfrm>
                <a:custGeom>
                  <a:avLst/>
                  <a:gdLst>
                    <a:gd name="T0" fmla="*/ 0 w 32"/>
                    <a:gd name="T1" fmla="*/ 2 h 18"/>
                    <a:gd name="T2" fmla="*/ 0 w 32"/>
                    <a:gd name="T3" fmla="*/ 2 h 18"/>
                    <a:gd name="T4" fmla="*/ 1 w 32"/>
                    <a:gd name="T5" fmla="*/ 4 h 18"/>
                    <a:gd name="T6" fmla="*/ 3 w 32"/>
                    <a:gd name="T7" fmla="*/ 7 h 18"/>
                    <a:gd name="T8" fmla="*/ 5 w 32"/>
                    <a:gd name="T9" fmla="*/ 10 h 18"/>
                    <a:gd name="T10" fmla="*/ 8 w 32"/>
                    <a:gd name="T11" fmla="*/ 13 h 18"/>
                    <a:gd name="T12" fmla="*/ 12 w 32"/>
                    <a:gd name="T13" fmla="*/ 16 h 18"/>
                    <a:gd name="T14" fmla="*/ 16 w 32"/>
                    <a:gd name="T15" fmla="*/ 18 h 18"/>
                    <a:gd name="T16" fmla="*/ 20 w 32"/>
                    <a:gd name="T17" fmla="*/ 18 h 18"/>
                    <a:gd name="T18" fmla="*/ 24 w 32"/>
                    <a:gd name="T19" fmla="*/ 17 h 18"/>
                    <a:gd name="T20" fmla="*/ 27 w 32"/>
                    <a:gd name="T21" fmla="*/ 16 h 18"/>
                    <a:gd name="T22" fmla="*/ 29 w 32"/>
                    <a:gd name="T23" fmla="*/ 15 h 18"/>
                    <a:gd name="T24" fmla="*/ 31 w 32"/>
                    <a:gd name="T25" fmla="*/ 14 h 18"/>
                    <a:gd name="T26" fmla="*/ 32 w 32"/>
                    <a:gd name="T27" fmla="*/ 13 h 18"/>
                    <a:gd name="T28" fmla="*/ 32 w 32"/>
                    <a:gd name="T29" fmla="*/ 12 h 18"/>
                    <a:gd name="T30" fmla="*/ 32 w 32"/>
                    <a:gd name="T31" fmla="*/ 11 h 18"/>
                    <a:gd name="T32" fmla="*/ 32 w 32"/>
                    <a:gd name="T33" fmla="*/ 11 h 18"/>
                    <a:gd name="T34" fmla="*/ 32 w 32"/>
                    <a:gd name="T35" fmla="*/ 11 h 18"/>
                    <a:gd name="T36" fmla="*/ 31 w 32"/>
                    <a:gd name="T37" fmla="*/ 11 h 18"/>
                    <a:gd name="T38" fmla="*/ 30 w 32"/>
                    <a:gd name="T39" fmla="*/ 12 h 18"/>
                    <a:gd name="T40" fmla="*/ 29 w 32"/>
                    <a:gd name="T41" fmla="*/ 12 h 18"/>
                    <a:gd name="T42" fmla="*/ 28 w 32"/>
                    <a:gd name="T43" fmla="*/ 13 h 18"/>
                    <a:gd name="T44" fmla="*/ 26 w 32"/>
                    <a:gd name="T45" fmla="*/ 13 h 18"/>
                    <a:gd name="T46" fmla="*/ 25 w 32"/>
                    <a:gd name="T47" fmla="*/ 13 h 18"/>
                    <a:gd name="T48" fmla="*/ 23 w 32"/>
                    <a:gd name="T49" fmla="*/ 13 h 18"/>
                    <a:gd name="T50" fmla="*/ 21 w 32"/>
                    <a:gd name="T51" fmla="*/ 13 h 18"/>
                    <a:gd name="T52" fmla="*/ 19 w 32"/>
                    <a:gd name="T53" fmla="*/ 13 h 18"/>
                    <a:gd name="T54" fmla="*/ 16 w 32"/>
                    <a:gd name="T55" fmla="*/ 12 h 18"/>
                    <a:gd name="T56" fmla="*/ 14 w 32"/>
                    <a:gd name="T57" fmla="*/ 11 h 18"/>
                    <a:gd name="T58" fmla="*/ 12 w 32"/>
                    <a:gd name="T59" fmla="*/ 9 h 18"/>
                    <a:gd name="T60" fmla="*/ 11 w 32"/>
                    <a:gd name="T61" fmla="*/ 7 h 18"/>
                    <a:gd name="T62" fmla="*/ 9 w 32"/>
                    <a:gd name="T63" fmla="*/ 4 h 18"/>
                    <a:gd name="T64" fmla="*/ 7 w 32"/>
                    <a:gd name="T65" fmla="*/ 0 h 18"/>
                    <a:gd name="T66" fmla="*/ 0 w 32"/>
                    <a:gd name="T67" fmla="*/ 2 h 1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2" h="18">
                      <a:moveTo>
                        <a:pt x="0" y="2"/>
                      </a:moveTo>
                      <a:lnTo>
                        <a:pt x="0" y="2"/>
                      </a:lnTo>
                      <a:lnTo>
                        <a:pt x="1" y="4"/>
                      </a:lnTo>
                      <a:lnTo>
                        <a:pt x="3" y="7"/>
                      </a:lnTo>
                      <a:lnTo>
                        <a:pt x="5" y="10"/>
                      </a:lnTo>
                      <a:lnTo>
                        <a:pt x="8" y="13"/>
                      </a:lnTo>
                      <a:lnTo>
                        <a:pt x="12" y="16"/>
                      </a:lnTo>
                      <a:lnTo>
                        <a:pt x="16" y="18"/>
                      </a:lnTo>
                      <a:lnTo>
                        <a:pt x="20" y="18"/>
                      </a:lnTo>
                      <a:lnTo>
                        <a:pt x="24" y="17"/>
                      </a:lnTo>
                      <a:lnTo>
                        <a:pt x="27" y="16"/>
                      </a:lnTo>
                      <a:lnTo>
                        <a:pt x="29" y="15"/>
                      </a:lnTo>
                      <a:lnTo>
                        <a:pt x="31" y="14"/>
                      </a:lnTo>
                      <a:lnTo>
                        <a:pt x="32" y="13"/>
                      </a:lnTo>
                      <a:lnTo>
                        <a:pt x="32" y="12"/>
                      </a:lnTo>
                      <a:lnTo>
                        <a:pt x="32" y="11"/>
                      </a:lnTo>
                      <a:lnTo>
                        <a:pt x="31" y="11"/>
                      </a:lnTo>
                      <a:lnTo>
                        <a:pt x="30" y="12"/>
                      </a:lnTo>
                      <a:lnTo>
                        <a:pt x="29" y="12"/>
                      </a:lnTo>
                      <a:lnTo>
                        <a:pt x="28" y="13"/>
                      </a:lnTo>
                      <a:lnTo>
                        <a:pt x="26" y="13"/>
                      </a:lnTo>
                      <a:lnTo>
                        <a:pt x="25" y="13"/>
                      </a:lnTo>
                      <a:lnTo>
                        <a:pt x="23" y="13"/>
                      </a:lnTo>
                      <a:lnTo>
                        <a:pt x="21" y="13"/>
                      </a:lnTo>
                      <a:lnTo>
                        <a:pt x="19" y="13"/>
                      </a:lnTo>
                      <a:lnTo>
                        <a:pt x="16" y="12"/>
                      </a:lnTo>
                      <a:lnTo>
                        <a:pt x="14" y="11"/>
                      </a:lnTo>
                      <a:lnTo>
                        <a:pt x="12" y="9"/>
                      </a:lnTo>
                      <a:lnTo>
                        <a:pt x="11" y="7"/>
                      </a:lnTo>
                      <a:lnTo>
                        <a:pt x="9" y="4"/>
                      </a:lnTo>
                      <a:lnTo>
                        <a:pt x="7"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59" name="Freeform 2147">
                  <a:extLst>
                    <a:ext uri="{FF2B5EF4-FFF2-40B4-BE49-F238E27FC236}">
                      <a16:creationId xmlns:a16="http://schemas.microsoft.com/office/drawing/2014/main" id="{F315C486-A0AD-4F27-83A4-BD752948970C}"/>
                    </a:ext>
                  </a:extLst>
                </p:cNvPr>
                <p:cNvSpPr>
                  <a:spLocks/>
                </p:cNvSpPr>
                <p:nvPr/>
              </p:nvSpPr>
              <p:spPr bwMode="auto">
                <a:xfrm>
                  <a:off x="1303" y="232"/>
                  <a:ext cx="14" cy="10"/>
                </a:xfrm>
                <a:custGeom>
                  <a:avLst/>
                  <a:gdLst>
                    <a:gd name="T0" fmla="*/ 14 w 14"/>
                    <a:gd name="T1" fmla="*/ 2 h 10"/>
                    <a:gd name="T2" fmla="*/ 14 w 14"/>
                    <a:gd name="T3" fmla="*/ 2 h 10"/>
                    <a:gd name="T4" fmla="*/ 13 w 14"/>
                    <a:gd name="T5" fmla="*/ 4 h 10"/>
                    <a:gd name="T6" fmla="*/ 12 w 14"/>
                    <a:gd name="T7" fmla="*/ 6 h 10"/>
                    <a:gd name="T8" fmla="*/ 11 w 14"/>
                    <a:gd name="T9" fmla="*/ 8 h 10"/>
                    <a:gd name="T10" fmla="*/ 9 w 14"/>
                    <a:gd name="T11" fmla="*/ 9 h 10"/>
                    <a:gd name="T12" fmla="*/ 6 w 14"/>
                    <a:gd name="T13" fmla="*/ 10 h 10"/>
                    <a:gd name="T14" fmla="*/ 3 w 14"/>
                    <a:gd name="T15" fmla="*/ 9 h 10"/>
                    <a:gd name="T16" fmla="*/ 0 w 14"/>
                    <a:gd name="T17" fmla="*/ 7 h 10"/>
                    <a:gd name="T18" fmla="*/ 0 w 14"/>
                    <a:gd name="T19" fmla="*/ 7 h 10"/>
                    <a:gd name="T20" fmla="*/ 1 w 14"/>
                    <a:gd name="T21" fmla="*/ 7 h 10"/>
                    <a:gd name="T22" fmla="*/ 2 w 14"/>
                    <a:gd name="T23" fmla="*/ 7 h 10"/>
                    <a:gd name="T24" fmla="*/ 4 w 14"/>
                    <a:gd name="T25" fmla="*/ 7 h 10"/>
                    <a:gd name="T26" fmla="*/ 5 w 14"/>
                    <a:gd name="T27" fmla="*/ 7 h 10"/>
                    <a:gd name="T28" fmla="*/ 7 w 14"/>
                    <a:gd name="T29" fmla="*/ 6 h 10"/>
                    <a:gd name="T30" fmla="*/ 8 w 14"/>
                    <a:gd name="T31" fmla="*/ 4 h 10"/>
                    <a:gd name="T32" fmla="*/ 8 w 14"/>
                    <a:gd name="T33" fmla="*/ 0 h 10"/>
                    <a:gd name="T34" fmla="*/ 14 w 14"/>
                    <a:gd name="T35" fmla="*/ 2 h 1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4" h="10">
                      <a:moveTo>
                        <a:pt x="14" y="2"/>
                      </a:moveTo>
                      <a:lnTo>
                        <a:pt x="14" y="2"/>
                      </a:lnTo>
                      <a:lnTo>
                        <a:pt x="13" y="4"/>
                      </a:lnTo>
                      <a:lnTo>
                        <a:pt x="12" y="6"/>
                      </a:lnTo>
                      <a:lnTo>
                        <a:pt x="11" y="8"/>
                      </a:lnTo>
                      <a:lnTo>
                        <a:pt x="9" y="9"/>
                      </a:lnTo>
                      <a:lnTo>
                        <a:pt x="6" y="10"/>
                      </a:lnTo>
                      <a:lnTo>
                        <a:pt x="3" y="9"/>
                      </a:lnTo>
                      <a:lnTo>
                        <a:pt x="0" y="7"/>
                      </a:lnTo>
                      <a:lnTo>
                        <a:pt x="1" y="7"/>
                      </a:lnTo>
                      <a:lnTo>
                        <a:pt x="2" y="7"/>
                      </a:lnTo>
                      <a:lnTo>
                        <a:pt x="4" y="7"/>
                      </a:lnTo>
                      <a:lnTo>
                        <a:pt x="5" y="7"/>
                      </a:lnTo>
                      <a:lnTo>
                        <a:pt x="7" y="6"/>
                      </a:lnTo>
                      <a:lnTo>
                        <a:pt x="8" y="4"/>
                      </a:lnTo>
                      <a:lnTo>
                        <a:pt x="8" y="0"/>
                      </a:lnTo>
                      <a:lnTo>
                        <a:pt x="14"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60" name="Freeform 2148">
                  <a:extLst>
                    <a:ext uri="{FF2B5EF4-FFF2-40B4-BE49-F238E27FC236}">
                      <a16:creationId xmlns:a16="http://schemas.microsoft.com/office/drawing/2014/main" id="{EED54B3A-727B-4D04-8243-4BB603DF2D80}"/>
                    </a:ext>
                  </a:extLst>
                </p:cNvPr>
                <p:cNvSpPr>
                  <a:spLocks/>
                </p:cNvSpPr>
                <p:nvPr/>
              </p:nvSpPr>
              <p:spPr bwMode="auto">
                <a:xfrm>
                  <a:off x="1315" y="223"/>
                  <a:ext cx="7" cy="10"/>
                </a:xfrm>
                <a:custGeom>
                  <a:avLst/>
                  <a:gdLst>
                    <a:gd name="T0" fmla="*/ 1 w 7"/>
                    <a:gd name="T1" fmla="*/ 10 h 10"/>
                    <a:gd name="T2" fmla="*/ 1 w 7"/>
                    <a:gd name="T3" fmla="*/ 10 h 10"/>
                    <a:gd name="T4" fmla="*/ 2 w 7"/>
                    <a:gd name="T5" fmla="*/ 10 h 10"/>
                    <a:gd name="T6" fmla="*/ 3 w 7"/>
                    <a:gd name="T7" fmla="*/ 10 h 10"/>
                    <a:gd name="T8" fmla="*/ 4 w 7"/>
                    <a:gd name="T9" fmla="*/ 10 h 10"/>
                    <a:gd name="T10" fmla="*/ 5 w 7"/>
                    <a:gd name="T11" fmla="*/ 9 h 10"/>
                    <a:gd name="T12" fmla="*/ 6 w 7"/>
                    <a:gd name="T13" fmla="*/ 8 h 10"/>
                    <a:gd name="T14" fmla="*/ 6 w 7"/>
                    <a:gd name="T15" fmla="*/ 7 h 10"/>
                    <a:gd name="T16" fmla="*/ 7 w 7"/>
                    <a:gd name="T17" fmla="*/ 5 h 10"/>
                    <a:gd name="T18" fmla="*/ 7 w 7"/>
                    <a:gd name="T19" fmla="*/ 5 h 10"/>
                    <a:gd name="T20" fmla="*/ 7 w 7"/>
                    <a:gd name="T21" fmla="*/ 5 h 10"/>
                    <a:gd name="T22" fmla="*/ 6 w 7"/>
                    <a:gd name="T23" fmla="*/ 4 h 10"/>
                    <a:gd name="T24" fmla="*/ 6 w 7"/>
                    <a:gd name="T25" fmla="*/ 4 h 10"/>
                    <a:gd name="T26" fmla="*/ 6 w 7"/>
                    <a:gd name="T27" fmla="*/ 2 h 10"/>
                    <a:gd name="T28" fmla="*/ 5 w 7"/>
                    <a:gd name="T29" fmla="*/ 1 h 10"/>
                    <a:gd name="T30" fmla="*/ 4 w 7"/>
                    <a:gd name="T31" fmla="*/ 1 h 10"/>
                    <a:gd name="T32" fmla="*/ 3 w 7"/>
                    <a:gd name="T33" fmla="*/ 0 h 10"/>
                    <a:gd name="T34" fmla="*/ 2 w 7"/>
                    <a:gd name="T35" fmla="*/ 0 h 10"/>
                    <a:gd name="T36" fmla="*/ 1 w 7"/>
                    <a:gd name="T37" fmla="*/ 0 h 10"/>
                    <a:gd name="T38" fmla="*/ 0 w 7"/>
                    <a:gd name="T39" fmla="*/ 1 h 10"/>
                    <a:gd name="T40" fmla="*/ 0 w 7"/>
                    <a:gd name="T41" fmla="*/ 1 h 10"/>
                    <a:gd name="T42" fmla="*/ 0 w 7"/>
                    <a:gd name="T43" fmla="*/ 4 h 10"/>
                    <a:gd name="T44" fmla="*/ 0 w 7"/>
                    <a:gd name="T45" fmla="*/ 4 h 10"/>
                    <a:gd name="T46" fmla="*/ 1 w 7"/>
                    <a:gd name="T47" fmla="*/ 5 h 10"/>
                    <a:gd name="T48" fmla="*/ 2 w 7"/>
                    <a:gd name="T49" fmla="*/ 5 h 10"/>
                    <a:gd name="T50" fmla="*/ 2 w 7"/>
                    <a:gd name="T51" fmla="*/ 5 h 10"/>
                    <a:gd name="T52" fmla="*/ 3 w 7"/>
                    <a:gd name="T53" fmla="*/ 6 h 10"/>
                    <a:gd name="T54" fmla="*/ 3 w 7"/>
                    <a:gd name="T55" fmla="*/ 7 h 10"/>
                    <a:gd name="T56" fmla="*/ 2 w 7"/>
                    <a:gd name="T57" fmla="*/ 8 h 10"/>
                    <a:gd name="T58" fmla="*/ 1 w 7"/>
                    <a:gd name="T59" fmla="*/ 10 h 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7" h="10">
                      <a:moveTo>
                        <a:pt x="1" y="10"/>
                      </a:moveTo>
                      <a:lnTo>
                        <a:pt x="1" y="10"/>
                      </a:lnTo>
                      <a:lnTo>
                        <a:pt x="2" y="10"/>
                      </a:lnTo>
                      <a:lnTo>
                        <a:pt x="3" y="10"/>
                      </a:lnTo>
                      <a:lnTo>
                        <a:pt x="4" y="10"/>
                      </a:lnTo>
                      <a:lnTo>
                        <a:pt x="5" y="9"/>
                      </a:lnTo>
                      <a:lnTo>
                        <a:pt x="6" y="8"/>
                      </a:lnTo>
                      <a:lnTo>
                        <a:pt x="6" y="7"/>
                      </a:lnTo>
                      <a:lnTo>
                        <a:pt x="7" y="5"/>
                      </a:lnTo>
                      <a:lnTo>
                        <a:pt x="6" y="4"/>
                      </a:lnTo>
                      <a:lnTo>
                        <a:pt x="6" y="2"/>
                      </a:lnTo>
                      <a:lnTo>
                        <a:pt x="5" y="1"/>
                      </a:lnTo>
                      <a:lnTo>
                        <a:pt x="4" y="1"/>
                      </a:lnTo>
                      <a:lnTo>
                        <a:pt x="3" y="0"/>
                      </a:lnTo>
                      <a:lnTo>
                        <a:pt x="2" y="0"/>
                      </a:lnTo>
                      <a:lnTo>
                        <a:pt x="1" y="0"/>
                      </a:lnTo>
                      <a:lnTo>
                        <a:pt x="0" y="1"/>
                      </a:lnTo>
                      <a:lnTo>
                        <a:pt x="0" y="4"/>
                      </a:lnTo>
                      <a:lnTo>
                        <a:pt x="1" y="5"/>
                      </a:lnTo>
                      <a:lnTo>
                        <a:pt x="2" y="5"/>
                      </a:lnTo>
                      <a:lnTo>
                        <a:pt x="3" y="6"/>
                      </a:lnTo>
                      <a:lnTo>
                        <a:pt x="3" y="7"/>
                      </a:lnTo>
                      <a:lnTo>
                        <a:pt x="2" y="8"/>
                      </a:lnTo>
                      <a:lnTo>
                        <a:pt x="1"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61" name="Freeform 2149">
                  <a:extLst>
                    <a:ext uri="{FF2B5EF4-FFF2-40B4-BE49-F238E27FC236}">
                      <a16:creationId xmlns:a16="http://schemas.microsoft.com/office/drawing/2014/main" id="{E475BA97-B0A3-49AA-ACF7-44F4D52573BD}"/>
                    </a:ext>
                  </a:extLst>
                </p:cNvPr>
                <p:cNvSpPr>
                  <a:spLocks/>
                </p:cNvSpPr>
                <p:nvPr/>
              </p:nvSpPr>
              <p:spPr bwMode="auto">
                <a:xfrm>
                  <a:off x="1313" y="237"/>
                  <a:ext cx="4" cy="34"/>
                </a:xfrm>
                <a:custGeom>
                  <a:avLst/>
                  <a:gdLst>
                    <a:gd name="T0" fmla="*/ 2 w 4"/>
                    <a:gd name="T1" fmla="*/ 0 h 34"/>
                    <a:gd name="T2" fmla="*/ 2 w 4"/>
                    <a:gd name="T3" fmla="*/ 1 h 34"/>
                    <a:gd name="T4" fmla="*/ 3 w 4"/>
                    <a:gd name="T5" fmla="*/ 3 h 34"/>
                    <a:gd name="T6" fmla="*/ 3 w 4"/>
                    <a:gd name="T7" fmla="*/ 7 h 34"/>
                    <a:gd name="T8" fmla="*/ 4 w 4"/>
                    <a:gd name="T9" fmla="*/ 13 h 34"/>
                    <a:gd name="T10" fmla="*/ 4 w 4"/>
                    <a:gd name="T11" fmla="*/ 17 h 34"/>
                    <a:gd name="T12" fmla="*/ 3 w 4"/>
                    <a:gd name="T13" fmla="*/ 22 h 34"/>
                    <a:gd name="T14" fmla="*/ 2 w 4"/>
                    <a:gd name="T15" fmla="*/ 27 h 34"/>
                    <a:gd name="T16" fmla="*/ 1 w 4"/>
                    <a:gd name="T17" fmla="*/ 34 h 34"/>
                    <a:gd name="T18" fmla="*/ 2 w 4"/>
                    <a:gd name="T19" fmla="*/ 32 h 34"/>
                    <a:gd name="T20" fmla="*/ 2 w 4"/>
                    <a:gd name="T21" fmla="*/ 27 h 34"/>
                    <a:gd name="T22" fmla="*/ 2 w 4"/>
                    <a:gd name="T23" fmla="*/ 21 h 34"/>
                    <a:gd name="T24" fmla="*/ 2 w 4"/>
                    <a:gd name="T25" fmla="*/ 14 h 34"/>
                    <a:gd name="T26" fmla="*/ 2 w 4"/>
                    <a:gd name="T27" fmla="*/ 10 h 34"/>
                    <a:gd name="T28" fmla="*/ 2 w 4"/>
                    <a:gd name="T29" fmla="*/ 7 h 34"/>
                    <a:gd name="T30" fmla="*/ 1 w 4"/>
                    <a:gd name="T31" fmla="*/ 4 h 34"/>
                    <a:gd name="T32" fmla="*/ 0 w 4"/>
                    <a:gd name="T33" fmla="*/ 2 h 34"/>
                    <a:gd name="T34" fmla="*/ 2 w 4"/>
                    <a:gd name="T35" fmla="*/ 0 h 3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 h="34">
                      <a:moveTo>
                        <a:pt x="2" y="0"/>
                      </a:moveTo>
                      <a:lnTo>
                        <a:pt x="2" y="1"/>
                      </a:lnTo>
                      <a:lnTo>
                        <a:pt x="3" y="3"/>
                      </a:lnTo>
                      <a:lnTo>
                        <a:pt x="3" y="7"/>
                      </a:lnTo>
                      <a:lnTo>
                        <a:pt x="4" y="13"/>
                      </a:lnTo>
                      <a:lnTo>
                        <a:pt x="4" y="17"/>
                      </a:lnTo>
                      <a:lnTo>
                        <a:pt x="3" y="22"/>
                      </a:lnTo>
                      <a:lnTo>
                        <a:pt x="2" y="27"/>
                      </a:lnTo>
                      <a:lnTo>
                        <a:pt x="1" y="34"/>
                      </a:lnTo>
                      <a:lnTo>
                        <a:pt x="2" y="32"/>
                      </a:lnTo>
                      <a:lnTo>
                        <a:pt x="2" y="27"/>
                      </a:lnTo>
                      <a:lnTo>
                        <a:pt x="2" y="21"/>
                      </a:lnTo>
                      <a:lnTo>
                        <a:pt x="2" y="14"/>
                      </a:lnTo>
                      <a:lnTo>
                        <a:pt x="2" y="10"/>
                      </a:lnTo>
                      <a:lnTo>
                        <a:pt x="2" y="7"/>
                      </a:lnTo>
                      <a:lnTo>
                        <a:pt x="1"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62" name="Freeform 2150">
                  <a:extLst>
                    <a:ext uri="{FF2B5EF4-FFF2-40B4-BE49-F238E27FC236}">
                      <a16:creationId xmlns:a16="http://schemas.microsoft.com/office/drawing/2014/main" id="{37571F27-CB0A-4B3F-AF7B-43170519E2BD}"/>
                    </a:ext>
                  </a:extLst>
                </p:cNvPr>
                <p:cNvSpPr>
                  <a:spLocks/>
                </p:cNvSpPr>
                <p:nvPr/>
              </p:nvSpPr>
              <p:spPr bwMode="auto">
                <a:xfrm>
                  <a:off x="1302" y="244"/>
                  <a:ext cx="9" cy="25"/>
                </a:xfrm>
                <a:custGeom>
                  <a:avLst/>
                  <a:gdLst>
                    <a:gd name="T0" fmla="*/ 9 w 9"/>
                    <a:gd name="T1" fmla="*/ 0 h 25"/>
                    <a:gd name="T2" fmla="*/ 9 w 9"/>
                    <a:gd name="T3" fmla="*/ 1 h 25"/>
                    <a:gd name="T4" fmla="*/ 8 w 9"/>
                    <a:gd name="T5" fmla="*/ 3 h 25"/>
                    <a:gd name="T6" fmla="*/ 8 w 9"/>
                    <a:gd name="T7" fmla="*/ 6 h 25"/>
                    <a:gd name="T8" fmla="*/ 7 w 9"/>
                    <a:gd name="T9" fmla="*/ 10 h 25"/>
                    <a:gd name="T10" fmla="*/ 6 w 9"/>
                    <a:gd name="T11" fmla="*/ 14 h 25"/>
                    <a:gd name="T12" fmla="*/ 5 w 9"/>
                    <a:gd name="T13" fmla="*/ 18 h 25"/>
                    <a:gd name="T14" fmla="*/ 3 w 9"/>
                    <a:gd name="T15" fmla="*/ 22 h 25"/>
                    <a:gd name="T16" fmla="*/ 0 w 9"/>
                    <a:gd name="T17" fmla="*/ 25 h 25"/>
                    <a:gd name="T18" fmla="*/ 1 w 9"/>
                    <a:gd name="T19" fmla="*/ 24 h 25"/>
                    <a:gd name="T20" fmla="*/ 2 w 9"/>
                    <a:gd name="T21" fmla="*/ 24 h 25"/>
                    <a:gd name="T22" fmla="*/ 3 w 9"/>
                    <a:gd name="T23" fmla="*/ 22 h 25"/>
                    <a:gd name="T24" fmla="*/ 5 w 9"/>
                    <a:gd name="T25" fmla="*/ 20 h 25"/>
                    <a:gd name="T26" fmla="*/ 7 w 9"/>
                    <a:gd name="T27" fmla="*/ 17 h 25"/>
                    <a:gd name="T28" fmla="*/ 8 w 9"/>
                    <a:gd name="T29" fmla="*/ 12 h 25"/>
                    <a:gd name="T30" fmla="*/ 9 w 9"/>
                    <a:gd name="T31" fmla="*/ 7 h 25"/>
                    <a:gd name="T32" fmla="*/ 9 w 9"/>
                    <a:gd name="T33" fmla="*/ 0 h 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9" h="25">
                      <a:moveTo>
                        <a:pt x="9" y="0"/>
                      </a:moveTo>
                      <a:lnTo>
                        <a:pt x="9" y="1"/>
                      </a:lnTo>
                      <a:lnTo>
                        <a:pt x="8" y="3"/>
                      </a:lnTo>
                      <a:lnTo>
                        <a:pt x="8" y="6"/>
                      </a:lnTo>
                      <a:lnTo>
                        <a:pt x="7" y="10"/>
                      </a:lnTo>
                      <a:lnTo>
                        <a:pt x="6" y="14"/>
                      </a:lnTo>
                      <a:lnTo>
                        <a:pt x="5" y="18"/>
                      </a:lnTo>
                      <a:lnTo>
                        <a:pt x="3" y="22"/>
                      </a:lnTo>
                      <a:lnTo>
                        <a:pt x="0" y="25"/>
                      </a:lnTo>
                      <a:lnTo>
                        <a:pt x="1" y="24"/>
                      </a:lnTo>
                      <a:lnTo>
                        <a:pt x="2" y="24"/>
                      </a:lnTo>
                      <a:lnTo>
                        <a:pt x="3" y="22"/>
                      </a:lnTo>
                      <a:lnTo>
                        <a:pt x="5" y="20"/>
                      </a:lnTo>
                      <a:lnTo>
                        <a:pt x="7" y="17"/>
                      </a:lnTo>
                      <a:lnTo>
                        <a:pt x="8" y="12"/>
                      </a:lnTo>
                      <a:lnTo>
                        <a:pt x="9" y="7"/>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63" name="Freeform 2151">
                  <a:extLst>
                    <a:ext uri="{FF2B5EF4-FFF2-40B4-BE49-F238E27FC236}">
                      <a16:creationId xmlns:a16="http://schemas.microsoft.com/office/drawing/2014/main" id="{9BFA25BF-2C68-4881-AF43-CA1DBBC7C045}"/>
                    </a:ext>
                  </a:extLst>
                </p:cNvPr>
                <p:cNvSpPr>
                  <a:spLocks/>
                </p:cNvSpPr>
                <p:nvPr/>
              </p:nvSpPr>
              <p:spPr bwMode="auto">
                <a:xfrm>
                  <a:off x="1295" y="247"/>
                  <a:ext cx="11" cy="12"/>
                </a:xfrm>
                <a:custGeom>
                  <a:avLst/>
                  <a:gdLst>
                    <a:gd name="T0" fmla="*/ 11 w 11"/>
                    <a:gd name="T1" fmla="*/ 0 h 12"/>
                    <a:gd name="T2" fmla="*/ 11 w 11"/>
                    <a:gd name="T3" fmla="*/ 1 h 12"/>
                    <a:gd name="T4" fmla="*/ 11 w 11"/>
                    <a:gd name="T5" fmla="*/ 2 h 12"/>
                    <a:gd name="T6" fmla="*/ 10 w 11"/>
                    <a:gd name="T7" fmla="*/ 3 h 12"/>
                    <a:gd name="T8" fmla="*/ 9 w 11"/>
                    <a:gd name="T9" fmla="*/ 5 h 12"/>
                    <a:gd name="T10" fmla="*/ 8 w 11"/>
                    <a:gd name="T11" fmla="*/ 6 h 12"/>
                    <a:gd name="T12" fmla="*/ 6 w 11"/>
                    <a:gd name="T13" fmla="*/ 8 h 12"/>
                    <a:gd name="T14" fmla="*/ 3 w 11"/>
                    <a:gd name="T15" fmla="*/ 10 h 12"/>
                    <a:gd name="T16" fmla="*/ 0 w 11"/>
                    <a:gd name="T17" fmla="*/ 12 h 12"/>
                    <a:gd name="T18" fmla="*/ 0 w 11"/>
                    <a:gd name="T19" fmla="*/ 12 h 12"/>
                    <a:gd name="T20" fmla="*/ 1 w 11"/>
                    <a:gd name="T21" fmla="*/ 12 h 12"/>
                    <a:gd name="T22" fmla="*/ 2 w 11"/>
                    <a:gd name="T23" fmla="*/ 12 h 12"/>
                    <a:gd name="T24" fmla="*/ 4 w 11"/>
                    <a:gd name="T25" fmla="*/ 11 h 12"/>
                    <a:gd name="T26" fmla="*/ 6 w 11"/>
                    <a:gd name="T27" fmla="*/ 10 h 12"/>
                    <a:gd name="T28" fmla="*/ 8 w 11"/>
                    <a:gd name="T29" fmla="*/ 8 h 12"/>
                    <a:gd name="T30" fmla="*/ 10 w 11"/>
                    <a:gd name="T31" fmla="*/ 4 h 12"/>
                    <a:gd name="T32" fmla="*/ 11 w 11"/>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 h="12">
                      <a:moveTo>
                        <a:pt x="11" y="0"/>
                      </a:moveTo>
                      <a:lnTo>
                        <a:pt x="11" y="1"/>
                      </a:lnTo>
                      <a:lnTo>
                        <a:pt x="11" y="2"/>
                      </a:lnTo>
                      <a:lnTo>
                        <a:pt x="10" y="3"/>
                      </a:lnTo>
                      <a:lnTo>
                        <a:pt x="9" y="5"/>
                      </a:lnTo>
                      <a:lnTo>
                        <a:pt x="8" y="6"/>
                      </a:lnTo>
                      <a:lnTo>
                        <a:pt x="6" y="8"/>
                      </a:lnTo>
                      <a:lnTo>
                        <a:pt x="3" y="10"/>
                      </a:lnTo>
                      <a:lnTo>
                        <a:pt x="0" y="12"/>
                      </a:lnTo>
                      <a:lnTo>
                        <a:pt x="1" y="12"/>
                      </a:lnTo>
                      <a:lnTo>
                        <a:pt x="2" y="12"/>
                      </a:lnTo>
                      <a:lnTo>
                        <a:pt x="4" y="11"/>
                      </a:lnTo>
                      <a:lnTo>
                        <a:pt x="6" y="10"/>
                      </a:lnTo>
                      <a:lnTo>
                        <a:pt x="8" y="8"/>
                      </a:lnTo>
                      <a:lnTo>
                        <a:pt x="10" y="4"/>
                      </a:ln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64" name="Freeform 2152">
                  <a:extLst>
                    <a:ext uri="{FF2B5EF4-FFF2-40B4-BE49-F238E27FC236}">
                      <a16:creationId xmlns:a16="http://schemas.microsoft.com/office/drawing/2014/main" id="{A461081E-DC9E-463A-979F-5A4DE875A36C}"/>
                    </a:ext>
                  </a:extLst>
                </p:cNvPr>
                <p:cNvSpPr>
                  <a:spLocks/>
                </p:cNvSpPr>
                <p:nvPr/>
              </p:nvSpPr>
              <p:spPr bwMode="auto">
                <a:xfrm>
                  <a:off x="1292" y="216"/>
                  <a:ext cx="7" cy="6"/>
                </a:xfrm>
                <a:custGeom>
                  <a:avLst/>
                  <a:gdLst>
                    <a:gd name="T0" fmla="*/ 0 w 7"/>
                    <a:gd name="T1" fmla="*/ 3 h 6"/>
                    <a:gd name="T2" fmla="*/ 1 w 7"/>
                    <a:gd name="T3" fmla="*/ 5 h 6"/>
                    <a:gd name="T4" fmla="*/ 1 w 7"/>
                    <a:gd name="T5" fmla="*/ 6 h 6"/>
                    <a:gd name="T6" fmla="*/ 2 w 7"/>
                    <a:gd name="T7" fmla="*/ 6 h 6"/>
                    <a:gd name="T8" fmla="*/ 4 w 7"/>
                    <a:gd name="T9" fmla="*/ 6 h 6"/>
                    <a:gd name="T10" fmla="*/ 5 w 7"/>
                    <a:gd name="T11" fmla="*/ 6 h 6"/>
                    <a:gd name="T12" fmla="*/ 6 w 7"/>
                    <a:gd name="T13" fmla="*/ 6 h 6"/>
                    <a:gd name="T14" fmla="*/ 7 w 7"/>
                    <a:gd name="T15" fmla="*/ 5 h 6"/>
                    <a:gd name="T16" fmla="*/ 7 w 7"/>
                    <a:gd name="T17" fmla="*/ 3 h 6"/>
                    <a:gd name="T18" fmla="*/ 7 w 7"/>
                    <a:gd name="T19" fmla="*/ 2 h 6"/>
                    <a:gd name="T20" fmla="*/ 6 w 7"/>
                    <a:gd name="T21" fmla="*/ 1 h 6"/>
                    <a:gd name="T22" fmla="*/ 5 w 7"/>
                    <a:gd name="T23" fmla="*/ 0 h 6"/>
                    <a:gd name="T24" fmla="*/ 4 w 7"/>
                    <a:gd name="T25" fmla="*/ 0 h 6"/>
                    <a:gd name="T26" fmla="*/ 2 w 7"/>
                    <a:gd name="T27" fmla="*/ 0 h 6"/>
                    <a:gd name="T28" fmla="*/ 1 w 7"/>
                    <a:gd name="T29" fmla="*/ 1 h 6"/>
                    <a:gd name="T30" fmla="*/ 1 w 7"/>
                    <a:gd name="T31" fmla="*/ 2 h 6"/>
                    <a:gd name="T32" fmla="*/ 0 w 7"/>
                    <a:gd name="T33" fmla="*/ 3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 h="6">
                      <a:moveTo>
                        <a:pt x="0" y="3"/>
                      </a:moveTo>
                      <a:lnTo>
                        <a:pt x="1" y="5"/>
                      </a:lnTo>
                      <a:lnTo>
                        <a:pt x="1" y="6"/>
                      </a:lnTo>
                      <a:lnTo>
                        <a:pt x="2" y="6"/>
                      </a:lnTo>
                      <a:lnTo>
                        <a:pt x="4" y="6"/>
                      </a:lnTo>
                      <a:lnTo>
                        <a:pt x="5" y="6"/>
                      </a:lnTo>
                      <a:lnTo>
                        <a:pt x="6" y="6"/>
                      </a:lnTo>
                      <a:lnTo>
                        <a:pt x="7" y="5"/>
                      </a:lnTo>
                      <a:lnTo>
                        <a:pt x="7" y="3"/>
                      </a:lnTo>
                      <a:lnTo>
                        <a:pt x="7" y="2"/>
                      </a:lnTo>
                      <a:lnTo>
                        <a:pt x="6" y="1"/>
                      </a:lnTo>
                      <a:lnTo>
                        <a:pt x="5" y="0"/>
                      </a:lnTo>
                      <a:lnTo>
                        <a:pt x="4" y="0"/>
                      </a:lnTo>
                      <a:lnTo>
                        <a:pt x="2" y="0"/>
                      </a:lnTo>
                      <a:lnTo>
                        <a:pt x="1" y="1"/>
                      </a:lnTo>
                      <a:lnTo>
                        <a:pt x="1" y="2"/>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65" name="Freeform 2153">
                  <a:extLst>
                    <a:ext uri="{FF2B5EF4-FFF2-40B4-BE49-F238E27FC236}">
                      <a16:creationId xmlns:a16="http://schemas.microsoft.com/office/drawing/2014/main" id="{26E735C1-3542-4952-ABEC-75A6FE7F6B1A}"/>
                    </a:ext>
                  </a:extLst>
                </p:cNvPr>
                <p:cNvSpPr>
                  <a:spLocks/>
                </p:cNvSpPr>
                <p:nvPr/>
              </p:nvSpPr>
              <p:spPr bwMode="auto">
                <a:xfrm>
                  <a:off x="1284" y="200"/>
                  <a:ext cx="32" cy="21"/>
                </a:xfrm>
                <a:custGeom>
                  <a:avLst/>
                  <a:gdLst>
                    <a:gd name="T0" fmla="*/ 32 w 32"/>
                    <a:gd name="T1" fmla="*/ 20 h 21"/>
                    <a:gd name="T2" fmla="*/ 27 w 32"/>
                    <a:gd name="T3" fmla="*/ 21 h 21"/>
                    <a:gd name="T4" fmla="*/ 27 w 32"/>
                    <a:gd name="T5" fmla="*/ 21 h 21"/>
                    <a:gd name="T6" fmla="*/ 27 w 32"/>
                    <a:gd name="T7" fmla="*/ 20 h 21"/>
                    <a:gd name="T8" fmla="*/ 26 w 32"/>
                    <a:gd name="T9" fmla="*/ 19 h 21"/>
                    <a:gd name="T10" fmla="*/ 26 w 32"/>
                    <a:gd name="T11" fmla="*/ 18 h 21"/>
                    <a:gd name="T12" fmla="*/ 25 w 32"/>
                    <a:gd name="T13" fmla="*/ 17 h 21"/>
                    <a:gd name="T14" fmla="*/ 23 w 32"/>
                    <a:gd name="T15" fmla="*/ 15 h 21"/>
                    <a:gd name="T16" fmla="*/ 22 w 32"/>
                    <a:gd name="T17" fmla="*/ 13 h 21"/>
                    <a:gd name="T18" fmla="*/ 20 w 32"/>
                    <a:gd name="T19" fmla="*/ 11 h 21"/>
                    <a:gd name="T20" fmla="*/ 19 w 32"/>
                    <a:gd name="T21" fmla="*/ 9 h 21"/>
                    <a:gd name="T22" fmla="*/ 17 w 32"/>
                    <a:gd name="T23" fmla="*/ 8 h 21"/>
                    <a:gd name="T24" fmla="*/ 15 w 32"/>
                    <a:gd name="T25" fmla="*/ 6 h 21"/>
                    <a:gd name="T26" fmla="*/ 12 w 32"/>
                    <a:gd name="T27" fmla="*/ 4 h 21"/>
                    <a:gd name="T28" fmla="*/ 10 w 32"/>
                    <a:gd name="T29" fmla="*/ 3 h 21"/>
                    <a:gd name="T30" fmla="*/ 7 w 32"/>
                    <a:gd name="T31" fmla="*/ 2 h 21"/>
                    <a:gd name="T32" fmla="*/ 4 w 32"/>
                    <a:gd name="T33" fmla="*/ 1 h 21"/>
                    <a:gd name="T34" fmla="*/ 0 w 32"/>
                    <a:gd name="T35" fmla="*/ 0 h 21"/>
                    <a:gd name="T36" fmla="*/ 1 w 32"/>
                    <a:gd name="T37" fmla="*/ 0 h 21"/>
                    <a:gd name="T38" fmla="*/ 1 w 32"/>
                    <a:gd name="T39" fmla="*/ 0 h 21"/>
                    <a:gd name="T40" fmla="*/ 2 w 32"/>
                    <a:gd name="T41" fmla="*/ 0 h 21"/>
                    <a:gd name="T42" fmla="*/ 3 w 32"/>
                    <a:gd name="T43" fmla="*/ 0 h 21"/>
                    <a:gd name="T44" fmla="*/ 5 w 32"/>
                    <a:gd name="T45" fmla="*/ 0 h 21"/>
                    <a:gd name="T46" fmla="*/ 6 w 32"/>
                    <a:gd name="T47" fmla="*/ 1 h 21"/>
                    <a:gd name="T48" fmla="*/ 8 w 32"/>
                    <a:gd name="T49" fmla="*/ 1 h 21"/>
                    <a:gd name="T50" fmla="*/ 11 w 32"/>
                    <a:gd name="T51" fmla="*/ 2 h 21"/>
                    <a:gd name="T52" fmla="*/ 13 w 32"/>
                    <a:gd name="T53" fmla="*/ 3 h 21"/>
                    <a:gd name="T54" fmla="*/ 15 w 32"/>
                    <a:gd name="T55" fmla="*/ 4 h 21"/>
                    <a:gd name="T56" fmla="*/ 18 w 32"/>
                    <a:gd name="T57" fmla="*/ 5 h 21"/>
                    <a:gd name="T58" fmla="*/ 20 w 32"/>
                    <a:gd name="T59" fmla="*/ 7 h 21"/>
                    <a:gd name="T60" fmla="*/ 23 w 32"/>
                    <a:gd name="T61" fmla="*/ 10 h 21"/>
                    <a:gd name="T62" fmla="*/ 26 w 32"/>
                    <a:gd name="T63" fmla="*/ 12 h 21"/>
                    <a:gd name="T64" fmla="*/ 29 w 32"/>
                    <a:gd name="T65" fmla="*/ 16 h 21"/>
                    <a:gd name="T66" fmla="*/ 32 w 32"/>
                    <a:gd name="T67" fmla="*/ 20 h 2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2" h="21">
                      <a:moveTo>
                        <a:pt x="32" y="20"/>
                      </a:moveTo>
                      <a:lnTo>
                        <a:pt x="27" y="21"/>
                      </a:lnTo>
                      <a:lnTo>
                        <a:pt x="27" y="20"/>
                      </a:lnTo>
                      <a:lnTo>
                        <a:pt x="26" y="19"/>
                      </a:lnTo>
                      <a:lnTo>
                        <a:pt x="26" y="18"/>
                      </a:lnTo>
                      <a:lnTo>
                        <a:pt x="25" y="17"/>
                      </a:lnTo>
                      <a:lnTo>
                        <a:pt x="23" y="15"/>
                      </a:lnTo>
                      <a:lnTo>
                        <a:pt x="22" y="13"/>
                      </a:lnTo>
                      <a:lnTo>
                        <a:pt x="20" y="11"/>
                      </a:lnTo>
                      <a:lnTo>
                        <a:pt x="19" y="9"/>
                      </a:lnTo>
                      <a:lnTo>
                        <a:pt x="17" y="8"/>
                      </a:lnTo>
                      <a:lnTo>
                        <a:pt x="15" y="6"/>
                      </a:lnTo>
                      <a:lnTo>
                        <a:pt x="12" y="4"/>
                      </a:lnTo>
                      <a:lnTo>
                        <a:pt x="10" y="3"/>
                      </a:lnTo>
                      <a:lnTo>
                        <a:pt x="7" y="2"/>
                      </a:lnTo>
                      <a:lnTo>
                        <a:pt x="4" y="1"/>
                      </a:lnTo>
                      <a:lnTo>
                        <a:pt x="0" y="0"/>
                      </a:lnTo>
                      <a:lnTo>
                        <a:pt x="1" y="0"/>
                      </a:lnTo>
                      <a:lnTo>
                        <a:pt x="2" y="0"/>
                      </a:lnTo>
                      <a:lnTo>
                        <a:pt x="3" y="0"/>
                      </a:lnTo>
                      <a:lnTo>
                        <a:pt x="5" y="0"/>
                      </a:lnTo>
                      <a:lnTo>
                        <a:pt x="6" y="1"/>
                      </a:lnTo>
                      <a:lnTo>
                        <a:pt x="8" y="1"/>
                      </a:lnTo>
                      <a:lnTo>
                        <a:pt x="11" y="2"/>
                      </a:lnTo>
                      <a:lnTo>
                        <a:pt x="13" y="3"/>
                      </a:lnTo>
                      <a:lnTo>
                        <a:pt x="15" y="4"/>
                      </a:lnTo>
                      <a:lnTo>
                        <a:pt x="18" y="5"/>
                      </a:lnTo>
                      <a:lnTo>
                        <a:pt x="20" y="7"/>
                      </a:lnTo>
                      <a:lnTo>
                        <a:pt x="23" y="10"/>
                      </a:lnTo>
                      <a:lnTo>
                        <a:pt x="26" y="12"/>
                      </a:lnTo>
                      <a:lnTo>
                        <a:pt x="29" y="16"/>
                      </a:lnTo>
                      <a:lnTo>
                        <a:pt x="3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66" name="Freeform 2154">
                  <a:extLst>
                    <a:ext uri="{FF2B5EF4-FFF2-40B4-BE49-F238E27FC236}">
                      <a16:creationId xmlns:a16="http://schemas.microsoft.com/office/drawing/2014/main" id="{C9D6B561-5950-4CBD-B074-BAB5900F0F2F}"/>
                    </a:ext>
                  </a:extLst>
                </p:cNvPr>
                <p:cNvSpPr>
                  <a:spLocks/>
                </p:cNvSpPr>
                <p:nvPr/>
              </p:nvSpPr>
              <p:spPr bwMode="auto">
                <a:xfrm>
                  <a:off x="1146" y="170"/>
                  <a:ext cx="133" cy="77"/>
                </a:xfrm>
                <a:custGeom>
                  <a:avLst/>
                  <a:gdLst>
                    <a:gd name="T0" fmla="*/ 133 w 133"/>
                    <a:gd name="T1" fmla="*/ 23 h 77"/>
                    <a:gd name="T2" fmla="*/ 130 w 133"/>
                    <a:gd name="T3" fmla="*/ 20 h 77"/>
                    <a:gd name="T4" fmla="*/ 125 w 133"/>
                    <a:gd name="T5" fmla="*/ 17 h 77"/>
                    <a:gd name="T6" fmla="*/ 118 w 133"/>
                    <a:gd name="T7" fmla="*/ 16 h 77"/>
                    <a:gd name="T8" fmla="*/ 110 w 133"/>
                    <a:gd name="T9" fmla="*/ 17 h 77"/>
                    <a:gd name="T10" fmla="*/ 105 w 133"/>
                    <a:gd name="T11" fmla="*/ 16 h 77"/>
                    <a:gd name="T12" fmla="*/ 101 w 133"/>
                    <a:gd name="T13" fmla="*/ 14 h 77"/>
                    <a:gd name="T14" fmla="*/ 97 w 133"/>
                    <a:gd name="T15" fmla="*/ 11 h 77"/>
                    <a:gd name="T16" fmla="*/ 93 w 133"/>
                    <a:gd name="T17" fmla="*/ 8 h 77"/>
                    <a:gd name="T18" fmla="*/ 88 w 133"/>
                    <a:gd name="T19" fmla="*/ 4 h 77"/>
                    <a:gd name="T20" fmla="*/ 82 w 133"/>
                    <a:gd name="T21" fmla="*/ 1 h 77"/>
                    <a:gd name="T22" fmla="*/ 73 w 133"/>
                    <a:gd name="T23" fmla="*/ 0 h 77"/>
                    <a:gd name="T24" fmla="*/ 67 w 133"/>
                    <a:gd name="T25" fmla="*/ 0 h 77"/>
                    <a:gd name="T26" fmla="*/ 63 w 133"/>
                    <a:gd name="T27" fmla="*/ 0 h 77"/>
                    <a:gd name="T28" fmla="*/ 59 w 133"/>
                    <a:gd name="T29" fmla="*/ 0 h 77"/>
                    <a:gd name="T30" fmla="*/ 56 w 133"/>
                    <a:gd name="T31" fmla="*/ 1 h 77"/>
                    <a:gd name="T32" fmla="*/ 45 w 133"/>
                    <a:gd name="T33" fmla="*/ 4 h 77"/>
                    <a:gd name="T34" fmla="*/ 31 w 133"/>
                    <a:gd name="T35" fmla="*/ 11 h 77"/>
                    <a:gd name="T36" fmla="*/ 21 w 133"/>
                    <a:gd name="T37" fmla="*/ 21 h 77"/>
                    <a:gd name="T38" fmla="*/ 13 w 133"/>
                    <a:gd name="T39" fmla="*/ 33 h 77"/>
                    <a:gd name="T40" fmla="*/ 7 w 133"/>
                    <a:gd name="T41" fmla="*/ 45 h 77"/>
                    <a:gd name="T42" fmla="*/ 3 w 133"/>
                    <a:gd name="T43" fmla="*/ 57 h 77"/>
                    <a:gd name="T44" fmla="*/ 1 w 133"/>
                    <a:gd name="T45" fmla="*/ 67 h 77"/>
                    <a:gd name="T46" fmla="*/ 0 w 133"/>
                    <a:gd name="T47" fmla="*/ 74 h 77"/>
                    <a:gd name="T48" fmla="*/ 0 w 133"/>
                    <a:gd name="T49" fmla="*/ 76 h 77"/>
                    <a:gd name="T50" fmla="*/ 1 w 133"/>
                    <a:gd name="T51" fmla="*/ 71 h 77"/>
                    <a:gd name="T52" fmla="*/ 4 w 133"/>
                    <a:gd name="T53" fmla="*/ 63 h 77"/>
                    <a:gd name="T54" fmla="*/ 8 w 133"/>
                    <a:gd name="T55" fmla="*/ 53 h 77"/>
                    <a:gd name="T56" fmla="*/ 13 w 133"/>
                    <a:gd name="T57" fmla="*/ 42 h 77"/>
                    <a:gd name="T58" fmla="*/ 21 w 133"/>
                    <a:gd name="T59" fmla="*/ 31 h 77"/>
                    <a:gd name="T60" fmla="*/ 32 w 133"/>
                    <a:gd name="T61" fmla="*/ 21 h 77"/>
                    <a:gd name="T62" fmla="*/ 45 w 133"/>
                    <a:gd name="T63" fmla="*/ 13 h 77"/>
                    <a:gd name="T64" fmla="*/ 55 w 133"/>
                    <a:gd name="T65" fmla="*/ 10 h 77"/>
                    <a:gd name="T66" fmla="*/ 59 w 133"/>
                    <a:gd name="T67" fmla="*/ 10 h 77"/>
                    <a:gd name="T68" fmla="*/ 62 w 133"/>
                    <a:gd name="T69" fmla="*/ 9 h 77"/>
                    <a:gd name="T70" fmla="*/ 66 w 133"/>
                    <a:gd name="T71" fmla="*/ 9 h 77"/>
                    <a:gd name="T72" fmla="*/ 68 w 133"/>
                    <a:gd name="T73" fmla="*/ 9 h 77"/>
                    <a:gd name="T74" fmla="*/ 70 w 133"/>
                    <a:gd name="T75" fmla="*/ 9 h 77"/>
                    <a:gd name="T76" fmla="*/ 74 w 133"/>
                    <a:gd name="T77" fmla="*/ 9 h 77"/>
                    <a:gd name="T78" fmla="*/ 81 w 133"/>
                    <a:gd name="T79" fmla="*/ 11 h 77"/>
                    <a:gd name="T80" fmla="*/ 87 w 133"/>
                    <a:gd name="T81" fmla="*/ 13 h 77"/>
                    <a:gd name="T82" fmla="*/ 92 w 133"/>
                    <a:gd name="T83" fmla="*/ 16 h 77"/>
                    <a:gd name="T84" fmla="*/ 96 w 133"/>
                    <a:gd name="T85" fmla="*/ 19 h 77"/>
                    <a:gd name="T86" fmla="*/ 99 w 133"/>
                    <a:gd name="T87" fmla="*/ 21 h 77"/>
                    <a:gd name="T88" fmla="*/ 103 w 133"/>
                    <a:gd name="T89" fmla="*/ 23 h 77"/>
                    <a:gd name="T90" fmla="*/ 107 w 133"/>
                    <a:gd name="T91" fmla="*/ 23 h 77"/>
                    <a:gd name="T92" fmla="*/ 110 w 133"/>
                    <a:gd name="T93" fmla="*/ 22 h 77"/>
                    <a:gd name="T94" fmla="*/ 113 w 133"/>
                    <a:gd name="T95" fmla="*/ 21 h 77"/>
                    <a:gd name="T96" fmla="*/ 116 w 133"/>
                    <a:gd name="T97" fmla="*/ 20 h 77"/>
                    <a:gd name="T98" fmla="*/ 118 w 133"/>
                    <a:gd name="T99" fmla="*/ 20 h 77"/>
                    <a:gd name="T100" fmla="*/ 121 w 133"/>
                    <a:gd name="T101" fmla="*/ 20 h 77"/>
                    <a:gd name="T102" fmla="*/ 124 w 133"/>
                    <a:gd name="T103" fmla="*/ 21 h 77"/>
                    <a:gd name="T104" fmla="*/ 128 w 133"/>
                    <a:gd name="T105" fmla="*/ 21 h 77"/>
                    <a:gd name="T106" fmla="*/ 131 w 133"/>
                    <a:gd name="T107" fmla="*/ 23 h 7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33" h="77">
                      <a:moveTo>
                        <a:pt x="133" y="23"/>
                      </a:moveTo>
                      <a:lnTo>
                        <a:pt x="133" y="23"/>
                      </a:lnTo>
                      <a:lnTo>
                        <a:pt x="132" y="22"/>
                      </a:lnTo>
                      <a:lnTo>
                        <a:pt x="130" y="20"/>
                      </a:lnTo>
                      <a:lnTo>
                        <a:pt x="128" y="19"/>
                      </a:lnTo>
                      <a:lnTo>
                        <a:pt x="125" y="17"/>
                      </a:lnTo>
                      <a:lnTo>
                        <a:pt x="121" y="16"/>
                      </a:lnTo>
                      <a:lnTo>
                        <a:pt x="118" y="16"/>
                      </a:lnTo>
                      <a:lnTo>
                        <a:pt x="113" y="17"/>
                      </a:lnTo>
                      <a:lnTo>
                        <a:pt x="110" y="17"/>
                      </a:lnTo>
                      <a:lnTo>
                        <a:pt x="108" y="17"/>
                      </a:lnTo>
                      <a:lnTo>
                        <a:pt x="105" y="16"/>
                      </a:lnTo>
                      <a:lnTo>
                        <a:pt x="103" y="15"/>
                      </a:lnTo>
                      <a:lnTo>
                        <a:pt x="101" y="14"/>
                      </a:lnTo>
                      <a:lnTo>
                        <a:pt x="99" y="13"/>
                      </a:lnTo>
                      <a:lnTo>
                        <a:pt x="97" y="11"/>
                      </a:lnTo>
                      <a:lnTo>
                        <a:pt x="95" y="9"/>
                      </a:lnTo>
                      <a:lnTo>
                        <a:pt x="93" y="8"/>
                      </a:lnTo>
                      <a:lnTo>
                        <a:pt x="91" y="6"/>
                      </a:lnTo>
                      <a:lnTo>
                        <a:pt x="88" y="4"/>
                      </a:lnTo>
                      <a:lnTo>
                        <a:pt x="85" y="3"/>
                      </a:lnTo>
                      <a:lnTo>
                        <a:pt x="82" y="1"/>
                      </a:lnTo>
                      <a:lnTo>
                        <a:pt x="78" y="0"/>
                      </a:lnTo>
                      <a:lnTo>
                        <a:pt x="73" y="0"/>
                      </a:lnTo>
                      <a:lnTo>
                        <a:pt x="68" y="0"/>
                      </a:lnTo>
                      <a:lnTo>
                        <a:pt x="67" y="0"/>
                      </a:lnTo>
                      <a:lnTo>
                        <a:pt x="65" y="0"/>
                      </a:lnTo>
                      <a:lnTo>
                        <a:pt x="63" y="0"/>
                      </a:lnTo>
                      <a:lnTo>
                        <a:pt x="61" y="0"/>
                      </a:lnTo>
                      <a:lnTo>
                        <a:pt x="59" y="0"/>
                      </a:lnTo>
                      <a:lnTo>
                        <a:pt x="58" y="1"/>
                      </a:lnTo>
                      <a:lnTo>
                        <a:pt x="56" y="1"/>
                      </a:lnTo>
                      <a:lnTo>
                        <a:pt x="54" y="2"/>
                      </a:lnTo>
                      <a:lnTo>
                        <a:pt x="45" y="4"/>
                      </a:lnTo>
                      <a:lnTo>
                        <a:pt x="38" y="7"/>
                      </a:lnTo>
                      <a:lnTo>
                        <a:pt x="31" y="11"/>
                      </a:lnTo>
                      <a:lnTo>
                        <a:pt x="26" y="16"/>
                      </a:lnTo>
                      <a:lnTo>
                        <a:pt x="21" y="21"/>
                      </a:lnTo>
                      <a:lnTo>
                        <a:pt x="16" y="27"/>
                      </a:lnTo>
                      <a:lnTo>
                        <a:pt x="13" y="33"/>
                      </a:lnTo>
                      <a:lnTo>
                        <a:pt x="10" y="39"/>
                      </a:lnTo>
                      <a:lnTo>
                        <a:pt x="7" y="45"/>
                      </a:lnTo>
                      <a:lnTo>
                        <a:pt x="5" y="51"/>
                      </a:lnTo>
                      <a:lnTo>
                        <a:pt x="3" y="57"/>
                      </a:lnTo>
                      <a:lnTo>
                        <a:pt x="2" y="62"/>
                      </a:lnTo>
                      <a:lnTo>
                        <a:pt x="1" y="67"/>
                      </a:lnTo>
                      <a:lnTo>
                        <a:pt x="1" y="71"/>
                      </a:lnTo>
                      <a:lnTo>
                        <a:pt x="0" y="74"/>
                      </a:lnTo>
                      <a:lnTo>
                        <a:pt x="0" y="77"/>
                      </a:lnTo>
                      <a:lnTo>
                        <a:pt x="0" y="76"/>
                      </a:lnTo>
                      <a:lnTo>
                        <a:pt x="1" y="74"/>
                      </a:lnTo>
                      <a:lnTo>
                        <a:pt x="1" y="71"/>
                      </a:lnTo>
                      <a:lnTo>
                        <a:pt x="2" y="68"/>
                      </a:lnTo>
                      <a:lnTo>
                        <a:pt x="4" y="63"/>
                      </a:lnTo>
                      <a:lnTo>
                        <a:pt x="5" y="59"/>
                      </a:lnTo>
                      <a:lnTo>
                        <a:pt x="8" y="53"/>
                      </a:lnTo>
                      <a:lnTo>
                        <a:pt x="10" y="48"/>
                      </a:lnTo>
                      <a:lnTo>
                        <a:pt x="13" y="42"/>
                      </a:lnTo>
                      <a:lnTo>
                        <a:pt x="17" y="36"/>
                      </a:lnTo>
                      <a:lnTo>
                        <a:pt x="21" y="31"/>
                      </a:lnTo>
                      <a:lnTo>
                        <a:pt x="26" y="26"/>
                      </a:lnTo>
                      <a:lnTo>
                        <a:pt x="32" y="21"/>
                      </a:lnTo>
                      <a:lnTo>
                        <a:pt x="38" y="17"/>
                      </a:lnTo>
                      <a:lnTo>
                        <a:pt x="45" y="13"/>
                      </a:lnTo>
                      <a:lnTo>
                        <a:pt x="52" y="11"/>
                      </a:lnTo>
                      <a:lnTo>
                        <a:pt x="55" y="10"/>
                      </a:lnTo>
                      <a:lnTo>
                        <a:pt x="57" y="10"/>
                      </a:lnTo>
                      <a:lnTo>
                        <a:pt x="59" y="10"/>
                      </a:lnTo>
                      <a:lnTo>
                        <a:pt x="61" y="9"/>
                      </a:lnTo>
                      <a:lnTo>
                        <a:pt x="62" y="9"/>
                      </a:lnTo>
                      <a:lnTo>
                        <a:pt x="64" y="9"/>
                      </a:lnTo>
                      <a:lnTo>
                        <a:pt x="66" y="9"/>
                      </a:lnTo>
                      <a:lnTo>
                        <a:pt x="68" y="9"/>
                      </a:lnTo>
                      <a:lnTo>
                        <a:pt x="69" y="9"/>
                      </a:lnTo>
                      <a:lnTo>
                        <a:pt x="70" y="9"/>
                      </a:lnTo>
                      <a:lnTo>
                        <a:pt x="74" y="9"/>
                      </a:lnTo>
                      <a:lnTo>
                        <a:pt x="78" y="10"/>
                      </a:lnTo>
                      <a:lnTo>
                        <a:pt x="81" y="11"/>
                      </a:lnTo>
                      <a:lnTo>
                        <a:pt x="84" y="12"/>
                      </a:lnTo>
                      <a:lnTo>
                        <a:pt x="87" y="13"/>
                      </a:lnTo>
                      <a:lnTo>
                        <a:pt x="89" y="15"/>
                      </a:lnTo>
                      <a:lnTo>
                        <a:pt x="92" y="16"/>
                      </a:lnTo>
                      <a:lnTo>
                        <a:pt x="94" y="17"/>
                      </a:lnTo>
                      <a:lnTo>
                        <a:pt x="96" y="19"/>
                      </a:lnTo>
                      <a:lnTo>
                        <a:pt x="98" y="20"/>
                      </a:lnTo>
                      <a:lnTo>
                        <a:pt x="99" y="21"/>
                      </a:lnTo>
                      <a:lnTo>
                        <a:pt x="101" y="22"/>
                      </a:lnTo>
                      <a:lnTo>
                        <a:pt x="103" y="23"/>
                      </a:lnTo>
                      <a:lnTo>
                        <a:pt x="105" y="23"/>
                      </a:lnTo>
                      <a:lnTo>
                        <a:pt x="107" y="23"/>
                      </a:lnTo>
                      <a:lnTo>
                        <a:pt x="109" y="22"/>
                      </a:lnTo>
                      <a:lnTo>
                        <a:pt x="110" y="22"/>
                      </a:lnTo>
                      <a:lnTo>
                        <a:pt x="112" y="21"/>
                      </a:lnTo>
                      <a:lnTo>
                        <a:pt x="113" y="21"/>
                      </a:lnTo>
                      <a:lnTo>
                        <a:pt x="114" y="21"/>
                      </a:lnTo>
                      <a:lnTo>
                        <a:pt x="116" y="20"/>
                      </a:lnTo>
                      <a:lnTo>
                        <a:pt x="117" y="20"/>
                      </a:lnTo>
                      <a:lnTo>
                        <a:pt x="118" y="20"/>
                      </a:lnTo>
                      <a:lnTo>
                        <a:pt x="120" y="20"/>
                      </a:lnTo>
                      <a:lnTo>
                        <a:pt x="121" y="20"/>
                      </a:lnTo>
                      <a:lnTo>
                        <a:pt x="123" y="20"/>
                      </a:lnTo>
                      <a:lnTo>
                        <a:pt x="124" y="21"/>
                      </a:lnTo>
                      <a:lnTo>
                        <a:pt x="126" y="21"/>
                      </a:lnTo>
                      <a:lnTo>
                        <a:pt x="128" y="21"/>
                      </a:lnTo>
                      <a:lnTo>
                        <a:pt x="129" y="22"/>
                      </a:lnTo>
                      <a:lnTo>
                        <a:pt x="131" y="23"/>
                      </a:lnTo>
                      <a:lnTo>
                        <a:pt x="133"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67" name="Freeform 2155">
                  <a:extLst>
                    <a:ext uri="{FF2B5EF4-FFF2-40B4-BE49-F238E27FC236}">
                      <a16:creationId xmlns:a16="http://schemas.microsoft.com/office/drawing/2014/main" id="{9A886E1B-F809-4208-86D0-C0068CA7B438}"/>
                    </a:ext>
                  </a:extLst>
                </p:cNvPr>
                <p:cNvSpPr>
                  <a:spLocks/>
                </p:cNvSpPr>
                <p:nvPr/>
              </p:nvSpPr>
              <p:spPr bwMode="auto">
                <a:xfrm>
                  <a:off x="1264" y="238"/>
                  <a:ext cx="16" cy="16"/>
                </a:xfrm>
                <a:custGeom>
                  <a:avLst/>
                  <a:gdLst>
                    <a:gd name="T0" fmla="*/ 16 w 16"/>
                    <a:gd name="T1" fmla="*/ 0 h 16"/>
                    <a:gd name="T2" fmla="*/ 16 w 16"/>
                    <a:gd name="T3" fmla="*/ 0 h 16"/>
                    <a:gd name="T4" fmla="*/ 16 w 16"/>
                    <a:gd name="T5" fmla="*/ 1 h 16"/>
                    <a:gd name="T6" fmla="*/ 15 w 16"/>
                    <a:gd name="T7" fmla="*/ 3 h 16"/>
                    <a:gd name="T8" fmla="*/ 14 w 16"/>
                    <a:gd name="T9" fmla="*/ 5 h 16"/>
                    <a:gd name="T10" fmla="*/ 11 w 16"/>
                    <a:gd name="T11" fmla="*/ 7 h 16"/>
                    <a:gd name="T12" fmla="*/ 9 w 16"/>
                    <a:gd name="T13" fmla="*/ 9 h 16"/>
                    <a:gd name="T14" fmla="*/ 5 w 16"/>
                    <a:gd name="T15" fmla="*/ 11 h 16"/>
                    <a:gd name="T16" fmla="*/ 0 w 16"/>
                    <a:gd name="T17" fmla="*/ 12 h 16"/>
                    <a:gd name="T18" fmla="*/ 7 w 16"/>
                    <a:gd name="T19" fmla="*/ 16 h 16"/>
                    <a:gd name="T20" fmla="*/ 8 w 16"/>
                    <a:gd name="T21" fmla="*/ 16 h 16"/>
                    <a:gd name="T22" fmla="*/ 9 w 16"/>
                    <a:gd name="T23" fmla="*/ 15 h 16"/>
                    <a:gd name="T24" fmla="*/ 10 w 16"/>
                    <a:gd name="T25" fmla="*/ 15 h 16"/>
                    <a:gd name="T26" fmla="*/ 12 w 16"/>
                    <a:gd name="T27" fmla="*/ 14 h 16"/>
                    <a:gd name="T28" fmla="*/ 14 w 16"/>
                    <a:gd name="T29" fmla="*/ 12 h 16"/>
                    <a:gd name="T30" fmla="*/ 15 w 16"/>
                    <a:gd name="T31" fmla="*/ 9 h 16"/>
                    <a:gd name="T32" fmla="*/ 16 w 16"/>
                    <a:gd name="T33" fmla="*/ 5 h 16"/>
                    <a:gd name="T34" fmla="*/ 16 w 16"/>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6" h="16">
                      <a:moveTo>
                        <a:pt x="16" y="0"/>
                      </a:moveTo>
                      <a:lnTo>
                        <a:pt x="16" y="0"/>
                      </a:lnTo>
                      <a:lnTo>
                        <a:pt x="16" y="1"/>
                      </a:lnTo>
                      <a:lnTo>
                        <a:pt x="15" y="3"/>
                      </a:lnTo>
                      <a:lnTo>
                        <a:pt x="14" y="5"/>
                      </a:lnTo>
                      <a:lnTo>
                        <a:pt x="11" y="7"/>
                      </a:lnTo>
                      <a:lnTo>
                        <a:pt x="9" y="9"/>
                      </a:lnTo>
                      <a:lnTo>
                        <a:pt x="5" y="11"/>
                      </a:lnTo>
                      <a:lnTo>
                        <a:pt x="0" y="12"/>
                      </a:lnTo>
                      <a:lnTo>
                        <a:pt x="7" y="16"/>
                      </a:lnTo>
                      <a:lnTo>
                        <a:pt x="8" y="16"/>
                      </a:lnTo>
                      <a:lnTo>
                        <a:pt x="9" y="15"/>
                      </a:lnTo>
                      <a:lnTo>
                        <a:pt x="10" y="15"/>
                      </a:lnTo>
                      <a:lnTo>
                        <a:pt x="12" y="14"/>
                      </a:lnTo>
                      <a:lnTo>
                        <a:pt x="14" y="12"/>
                      </a:lnTo>
                      <a:lnTo>
                        <a:pt x="15" y="9"/>
                      </a:lnTo>
                      <a:lnTo>
                        <a:pt x="16" y="5"/>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68" name="Freeform 2156">
                  <a:extLst>
                    <a:ext uri="{FF2B5EF4-FFF2-40B4-BE49-F238E27FC236}">
                      <a16:creationId xmlns:a16="http://schemas.microsoft.com/office/drawing/2014/main" id="{3C650F41-3DDA-4523-8975-BD733D73BB5C}"/>
                    </a:ext>
                  </a:extLst>
                </p:cNvPr>
                <p:cNvSpPr>
                  <a:spLocks/>
                </p:cNvSpPr>
                <p:nvPr/>
              </p:nvSpPr>
              <p:spPr bwMode="auto">
                <a:xfrm>
                  <a:off x="1213" y="259"/>
                  <a:ext cx="35" cy="12"/>
                </a:xfrm>
                <a:custGeom>
                  <a:avLst/>
                  <a:gdLst>
                    <a:gd name="T0" fmla="*/ 34 w 35"/>
                    <a:gd name="T1" fmla="*/ 2 h 12"/>
                    <a:gd name="T2" fmla="*/ 34 w 35"/>
                    <a:gd name="T3" fmla="*/ 3 h 12"/>
                    <a:gd name="T4" fmla="*/ 33 w 35"/>
                    <a:gd name="T5" fmla="*/ 3 h 12"/>
                    <a:gd name="T6" fmla="*/ 33 w 35"/>
                    <a:gd name="T7" fmla="*/ 3 h 12"/>
                    <a:gd name="T8" fmla="*/ 32 w 35"/>
                    <a:gd name="T9" fmla="*/ 4 h 12"/>
                    <a:gd name="T10" fmla="*/ 30 w 35"/>
                    <a:gd name="T11" fmla="*/ 4 h 12"/>
                    <a:gd name="T12" fmla="*/ 29 w 35"/>
                    <a:gd name="T13" fmla="*/ 5 h 12"/>
                    <a:gd name="T14" fmla="*/ 27 w 35"/>
                    <a:gd name="T15" fmla="*/ 5 h 12"/>
                    <a:gd name="T16" fmla="*/ 25 w 35"/>
                    <a:gd name="T17" fmla="*/ 6 h 12"/>
                    <a:gd name="T18" fmla="*/ 23 w 35"/>
                    <a:gd name="T19" fmla="*/ 6 h 12"/>
                    <a:gd name="T20" fmla="*/ 20 w 35"/>
                    <a:gd name="T21" fmla="*/ 6 h 12"/>
                    <a:gd name="T22" fmla="*/ 18 w 35"/>
                    <a:gd name="T23" fmla="*/ 6 h 12"/>
                    <a:gd name="T24" fmla="*/ 15 w 35"/>
                    <a:gd name="T25" fmla="*/ 5 h 12"/>
                    <a:gd name="T26" fmla="*/ 13 w 35"/>
                    <a:gd name="T27" fmla="*/ 5 h 12"/>
                    <a:gd name="T28" fmla="*/ 10 w 35"/>
                    <a:gd name="T29" fmla="*/ 4 h 12"/>
                    <a:gd name="T30" fmla="*/ 7 w 35"/>
                    <a:gd name="T31" fmla="*/ 2 h 12"/>
                    <a:gd name="T32" fmla="*/ 4 w 35"/>
                    <a:gd name="T33" fmla="*/ 0 h 12"/>
                    <a:gd name="T34" fmla="*/ 0 w 35"/>
                    <a:gd name="T35" fmla="*/ 10 h 12"/>
                    <a:gd name="T36" fmla="*/ 0 w 35"/>
                    <a:gd name="T37" fmla="*/ 10 h 12"/>
                    <a:gd name="T38" fmla="*/ 1 w 35"/>
                    <a:gd name="T39" fmla="*/ 11 h 12"/>
                    <a:gd name="T40" fmla="*/ 2 w 35"/>
                    <a:gd name="T41" fmla="*/ 11 h 12"/>
                    <a:gd name="T42" fmla="*/ 3 w 35"/>
                    <a:gd name="T43" fmla="*/ 11 h 12"/>
                    <a:gd name="T44" fmla="*/ 5 w 35"/>
                    <a:gd name="T45" fmla="*/ 12 h 12"/>
                    <a:gd name="T46" fmla="*/ 7 w 35"/>
                    <a:gd name="T47" fmla="*/ 12 h 12"/>
                    <a:gd name="T48" fmla="*/ 9 w 35"/>
                    <a:gd name="T49" fmla="*/ 12 h 12"/>
                    <a:gd name="T50" fmla="*/ 11 w 35"/>
                    <a:gd name="T51" fmla="*/ 12 h 12"/>
                    <a:gd name="T52" fmla="*/ 14 w 35"/>
                    <a:gd name="T53" fmla="*/ 12 h 12"/>
                    <a:gd name="T54" fmla="*/ 17 w 35"/>
                    <a:gd name="T55" fmla="*/ 12 h 12"/>
                    <a:gd name="T56" fmla="*/ 19 w 35"/>
                    <a:gd name="T57" fmla="*/ 12 h 12"/>
                    <a:gd name="T58" fmla="*/ 23 w 35"/>
                    <a:gd name="T59" fmla="*/ 11 h 12"/>
                    <a:gd name="T60" fmla="*/ 25 w 35"/>
                    <a:gd name="T61" fmla="*/ 10 h 12"/>
                    <a:gd name="T62" fmla="*/ 29 w 35"/>
                    <a:gd name="T63" fmla="*/ 9 h 12"/>
                    <a:gd name="T64" fmla="*/ 32 w 35"/>
                    <a:gd name="T65" fmla="*/ 8 h 12"/>
                    <a:gd name="T66" fmla="*/ 35 w 35"/>
                    <a:gd name="T67" fmla="*/ 6 h 12"/>
                    <a:gd name="T68" fmla="*/ 34 w 35"/>
                    <a:gd name="T69" fmla="*/ 2 h 1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5" h="12">
                      <a:moveTo>
                        <a:pt x="34" y="2"/>
                      </a:moveTo>
                      <a:lnTo>
                        <a:pt x="34" y="3"/>
                      </a:lnTo>
                      <a:lnTo>
                        <a:pt x="33" y="3"/>
                      </a:lnTo>
                      <a:lnTo>
                        <a:pt x="32" y="4"/>
                      </a:lnTo>
                      <a:lnTo>
                        <a:pt x="30" y="4"/>
                      </a:lnTo>
                      <a:lnTo>
                        <a:pt x="29" y="5"/>
                      </a:lnTo>
                      <a:lnTo>
                        <a:pt x="27" y="5"/>
                      </a:lnTo>
                      <a:lnTo>
                        <a:pt x="25" y="6"/>
                      </a:lnTo>
                      <a:lnTo>
                        <a:pt x="23" y="6"/>
                      </a:lnTo>
                      <a:lnTo>
                        <a:pt x="20" y="6"/>
                      </a:lnTo>
                      <a:lnTo>
                        <a:pt x="18" y="6"/>
                      </a:lnTo>
                      <a:lnTo>
                        <a:pt x="15" y="5"/>
                      </a:lnTo>
                      <a:lnTo>
                        <a:pt x="13" y="5"/>
                      </a:lnTo>
                      <a:lnTo>
                        <a:pt x="10" y="4"/>
                      </a:lnTo>
                      <a:lnTo>
                        <a:pt x="7" y="2"/>
                      </a:lnTo>
                      <a:lnTo>
                        <a:pt x="4" y="0"/>
                      </a:lnTo>
                      <a:lnTo>
                        <a:pt x="0" y="10"/>
                      </a:lnTo>
                      <a:lnTo>
                        <a:pt x="1" y="11"/>
                      </a:lnTo>
                      <a:lnTo>
                        <a:pt x="2" y="11"/>
                      </a:lnTo>
                      <a:lnTo>
                        <a:pt x="3" y="11"/>
                      </a:lnTo>
                      <a:lnTo>
                        <a:pt x="5" y="12"/>
                      </a:lnTo>
                      <a:lnTo>
                        <a:pt x="7" y="12"/>
                      </a:lnTo>
                      <a:lnTo>
                        <a:pt x="9" y="12"/>
                      </a:lnTo>
                      <a:lnTo>
                        <a:pt x="11" y="12"/>
                      </a:lnTo>
                      <a:lnTo>
                        <a:pt x="14" y="12"/>
                      </a:lnTo>
                      <a:lnTo>
                        <a:pt x="17" y="12"/>
                      </a:lnTo>
                      <a:lnTo>
                        <a:pt x="19" y="12"/>
                      </a:lnTo>
                      <a:lnTo>
                        <a:pt x="23" y="11"/>
                      </a:lnTo>
                      <a:lnTo>
                        <a:pt x="25" y="10"/>
                      </a:lnTo>
                      <a:lnTo>
                        <a:pt x="29" y="9"/>
                      </a:lnTo>
                      <a:lnTo>
                        <a:pt x="32" y="8"/>
                      </a:lnTo>
                      <a:lnTo>
                        <a:pt x="35" y="6"/>
                      </a:lnTo>
                      <a:lnTo>
                        <a:pt x="34"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120" name="Text Box 2064">
              <a:extLst>
                <a:ext uri="{FF2B5EF4-FFF2-40B4-BE49-F238E27FC236}">
                  <a16:creationId xmlns:a16="http://schemas.microsoft.com/office/drawing/2014/main" id="{26B1E1FE-7DB6-4AF4-A469-DB39711F0239}"/>
                </a:ext>
              </a:extLst>
            </p:cNvPr>
            <p:cNvSpPr txBox="1">
              <a:spLocks noChangeArrowheads="1"/>
            </p:cNvSpPr>
            <p:nvPr/>
          </p:nvSpPr>
          <p:spPr bwMode="auto">
            <a:xfrm>
              <a:off x="6736239" y="5602264"/>
              <a:ext cx="134084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en-US" sz="1400" b="1" dirty="0">
                  <a:solidFill>
                    <a:srgbClr val="000000"/>
                  </a:solidFill>
                  <a:latin typeface="Calibri" panose="020F0502020204030204" pitchFamily="34" charset="0"/>
                  <a:cs typeface="Calibri" panose="020F0502020204030204" pitchFamily="34" charset="0"/>
                </a:rPr>
                <a:t>LC-MS-MS/MS</a:t>
              </a:r>
            </a:p>
            <a:p>
              <a:pPr algn="ctr">
                <a:spcBef>
                  <a:spcPct val="0"/>
                </a:spcBef>
                <a:buFontTx/>
                <a:buNone/>
              </a:pPr>
              <a:r>
                <a:rPr lang="en-US" altLang="en-US" sz="1400" b="1" dirty="0">
                  <a:solidFill>
                    <a:srgbClr val="000000"/>
                  </a:solidFill>
                  <a:latin typeface="Calibri" panose="020F0502020204030204" pitchFamily="34" charset="0"/>
                  <a:cs typeface="Calibri" panose="020F0502020204030204" pitchFamily="34" charset="0"/>
                </a:rPr>
                <a:t>MRM</a:t>
              </a:r>
            </a:p>
          </p:txBody>
        </p:sp>
        <p:sp>
          <p:nvSpPr>
            <p:cNvPr id="3128" name="Text Box 2065">
              <a:extLst>
                <a:ext uri="{FF2B5EF4-FFF2-40B4-BE49-F238E27FC236}">
                  <a16:creationId xmlns:a16="http://schemas.microsoft.com/office/drawing/2014/main" id="{0E6BBC9B-8E92-49B0-AD39-2BDA7AD97CCA}"/>
                </a:ext>
              </a:extLst>
            </p:cNvPr>
            <p:cNvSpPr txBox="1">
              <a:spLocks noChangeArrowheads="1"/>
            </p:cNvSpPr>
            <p:nvPr/>
          </p:nvSpPr>
          <p:spPr bwMode="auto">
            <a:xfrm>
              <a:off x="6784394" y="6381436"/>
              <a:ext cx="1239496" cy="307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en-US" sz="1400" b="1">
                  <a:solidFill>
                    <a:srgbClr val="000000"/>
                  </a:solidFill>
                  <a:latin typeface="Calibri" panose="020F0502020204030204" pitchFamily="34" charset="0"/>
                  <a:cs typeface="Calibri" panose="020F0502020204030204" pitchFamily="34" charset="0"/>
                </a:rPr>
                <a:t>Data Analysis</a:t>
              </a:r>
            </a:p>
          </p:txBody>
        </p:sp>
      </p:grpSp>
      <p:cxnSp>
        <p:nvCxnSpPr>
          <p:cNvPr id="427" name="Straight Connector 426">
            <a:extLst>
              <a:ext uri="{FF2B5EF4-FFF2-40B4-BE49-F238E27FC236}">
                <a16:creationId xmlns:a16="http://schemas.microsoft.com/office/drawing/2014/main" id="{8DF4DF0C-67B2-48BA-92FE-12C2B8B620C2}"/>
              </a:ext>
            </a:extLst>
          </p:cNvPr>
          <p:cNvCxnSpPr/>
          <p:nvPr/>
        </p:nvCxnSpPr>
        <p:spPr bwMode="auto">
          <a:xfrm>
            <a:off x="0" y="780915"/>
            <a:ext cx="9144000" cy="0"/>
          </a:xfrm>
          <a:prstGeom prst="line">
            <a:avLst/>
          </a:prstGeom>
          <a:ln w="57150">
            <a:solidFill>
              <a:srgbClr val="0099FF"/>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28" name="Title 1">
            <a:extLst>
              <a:ext uri="{FF2B5EF4-FFF2-40B4-BE49-F238E27FC236}">
                <a16:creationId xmlns:a16="http://schemas.microsoft.com/office/drawing/2014/main" id="{CD50EC1E-D9D5-4F8E-B9F5-C3B2F12D525F}"/>
              </a:ext>
            </a:extLst>
          </p:cNvPr>
          <p:cNvSpPr txBox="1">
            <a:spLocks/>
          </p:cNvSpPr>
          <p:nvPr/>
        </p:nvSpPr>
        <p:spPr>
          <a:xfrm>
            <a:off x="230540" y="291070"/>
            <a:ext cx="8682919" cy="44946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i="0" u="none" strike="noStrike" baseline="0" dirty="0">
                <a:solidFill>
                  <a:srgbClr val="000000"/>
                </a:solidFill>
              </a:rPr>
              <a:t>Workflows for quantitative protein analysis</a:t>
            </a:r>
            <a:endParaRPr lang="en-US" sz="3200" b="1" dirty="0"/>
          </a:p>
        </p:txBody>
      </p:sp>
      <p:pic>
        <p:nvPicPr>
          <p:cNvPr id="1026" name="Picture 2" descr="ProteoPrep® 20 Plasma Immunodepletion LC Column">
            <a:extLst>
              <a:ext uri="{FF2B5EF4-FFF2-40B4-BE49-F238E27FC236}">
                <a16:creationId xmlns:a16="http://schemas.microsoft.com/office/drawing/2014/main" id="{0ABCBAB4-FBC7-42B2-9E6F-BA09723795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576" y="2367054"/>
            <a:ext cx="1040384" cy="3657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938B3C5-D5FD-4833-BE9C-352E46D82CAB}"/>
              </a:ext>
            </a:extLst>
          </p:cNvPr>
          <p:cNvSpPr txBox="1"/>
          <p:nvPr/>
        </p:nvSpPr>
        <p:spPr>
          <a:xfrm>
            <a:off x="129080" y="2653249"/>
            <a:ext cx="1832138" cy="523220"/>
          </a:xfrm>
          <a:prstGeom prst="rect">
            <a:avLst/>
          </a:prstGeom>
          <a:noFill/>
        </p:spPr>
        <p:txBody>
          <a:bodyPr wrap="square" rtlCol="0">
            <a:spAutoFit/>
          </a:bodyPr>
          <a:lstStyle/>
          <a:p>
            <a:r>
              <a:rPr lang="en-US" sz="1400" b="1" dirty="0"/>
              <a:t>Blood: High abundant proteins depletion</a:t>
            </a:r>
          </a:p>
        </p:txBody>
      </p:sp>
      <p:pic>
        <p:nvPicPr>
          <p:cNvPr id="9" name="Picture 8">
            <a:extLst>
              <a:ext uri="{FF2B5EF4-FFF2-40B4-BE49-F238E27FC236}">
                <a16:creationId xmlns:a16="http://schemas.microsoft.com/office/drawing/2014/main" id="{3ADEE86B-A509-417E-9061-C44BB32A5008}"/>
              </a:ext>
            </a:extLst>
          </p:cNvPr>
          <p:cNvPicPr>
            <a:picLocks noChangeAspect="1"/>
          </p:cNvPicPr>
          <p:nvPr/>
        </p:nvPicPr>
        <p:blipFill>
          <a:blip r:embed="rId6"/>
          <a:stretch>
            <a:fillRect/>
          </a:stretch>
        </p:blipFill>
        <p:spPr>
          <a:xfrm>
            <a:off x="5145949" y="3720181"/>
            <a:ext cx="1188823" cy="426757"/>
          </a:xfrm>
          <a:prstGeom prst="rect">
            <a:avLst/>
          </a:prstGeom>
        </p:spPr>
      </p:pic>
      <p:sp>
        <p:nvSpPr>
          <p:cNvPr id="447" name="Line 2098">
            <a:extLst>
              <a:ext uri="{FF2B5EF4-FFF2-40B4-BE49-F238E27FC236}">
                <a16:creationId xmlns:a16="http://schemas.microsoft.com/office/drawing/2014/main" id="{6556EC17-0C0F-45E6-9BB1-8B1318AEBFFF}"/>
              </a:ext>
            </a:extLst>
          </p:cNvPr>
          <p:cNvSpPr>
            <a:spLocks noChangeShapeType="1"/>
          </p:cNvSpPr>
          <p:nvPr/>
        </p:nvSpPr>
        <p:spPr bwMode="auto">
          <a:xfrm>
            <a:off x="4960354" y="3703285"/>
            <a:ext cx="137627" cy="175968"/>
          </a:xfrm>
          <a:prstGeom prst="line">
            <a:avLst/>
          </a:prstGeom>
          <a:noFill/>
          <a:ln w="25400">
            <a:solidFill>
              <a:schemeClr val="tx1"/>
            </a:solidFill>
            <a:round/>
            <a:headEnd type="triangl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9" name="Line 2098">
            <a:extLst>
              <a:ext uri="{FF2B5EF4-FFF2-40B4-BE49-F238E27FC236}">
                <a16:creationId xmlns:a16="http://schemas.microsoft.com/office/drawing/2014/main" id="{8B316833-5664-4F19-99B2-7CAAF3A23C35}"/>
              </a:ext>
            </a:extLst>
          </p:cNvPr>
          <p:cNvSpPr>
            <a:spLocks noChangeShapeType="1"/>
          </p:cNvSpPr>
          <p:nvPr/>
        </p:nvSpPr>
        <p:spPr bwMode="auto">
          <a:xfrm>
            <a:off x="5063326" y="4794811"/>
            <a:ext cx="137627" cy="175968"/>
          </a:xfrm>
          <a:prstGeom prst="line">
            <a:avLst/>
          </a:prstGeom>
          <a:noFill/>
          <a:ln w="25400">
            <a:solidFill>
              <a:schemeClr val="tx1"/>
            </a:solidFill>
            <a:round/>
            <a:headEnd type="triangl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Slide Number Placeholder 16">
            <a:extLst>
              <a:ext uri="{FF2B5EF4-FFF2-40B4-BE49-F238E27FC236}">
                <a16:creationId xmlns:a16="http://schemas.microsoft.com/office/drawing/2014/main" id="{8F4053E0-DE6C-4AB8-9A90-EB13E3C942F9}"/>
              </a:ext>
            </a:extLst>
          </p:cNvPr>
          <p:cNvSpPr>
            <a:spLocks noGrp="1"/>
          </p:cNvSpPr>
          <p:nvPr>
            <p:ph type="sldNum" sz="quarter" idx="12"/>
          </p:nvPr>
        </p:nvSpPr>
        <p:spPr/>
        <p:txBody>
          <a:bodyPr/>
          <a:lstStyle/>
          <a:p>
            <a:fld id="{CC8C9E0B-A6B3-4C62-A720-ECA663432674}" type="slidenum">
              <a:rPr lang="en-US" smtClean="0"/>
              <a:t>3</a:t>
            </a:fld>
            <a:endParaRPr lang="en-US"/>
          </a:p>
        </p:txBody>
      </p:sp>
      <p:cxnSp>
        <p:nvCxnSpPr>
          <p:cNvPr id="20" name="Straight Arrow Connector 19">
            <a:extLst>
              <a:ext uri="{FF2B5EF4-FFF2-40B4-BE49-F238E27FC236}">
                <a16:creationId xmlns:a16="http://schemas.microsoft.com/office/drawing/2014/main" id="{75E48549-C317-456C-B1DA-089565536959}"/>
              </a:ext>
            </a:extLst>
          </p:cNvPr>
          <p:cNvCxnSpPr/>
          <p:nvPr/>
        </p:nvCxnSpPr>
        <p:spPr>
          <a:xfrm>
            <a:off x="2337647" y="2190737"/>
            <a:ext cx="0" cy="10058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8" name="Straight Arrow Connector 457">
            <a:extLst>
              <a:ext uri="{FF2B5EF4-FFF2-40B4-BE49-F238E27FC236}">
                <a16:creationId xmlns:a16="http://schemas.microsoft.com/office/drawing/2014/main" id="{F5F48CF8-D379-41A8-BEE8-BD3308F82D83}"/>
              </a:ext>
            </a:extLst>
          </p:cNvPr>
          <p:cNvCxnSpPr/>
          <p:nvPr/>
        </p:nvCxnSpPr>
        <p:spPr>
          <a:xfrm>
            <a:off x="4605107" y="2190737"/>
            <a:ext cx="0" cy="10058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9" name="Straight Arrow Connector 458">
            <a:extLst>
              <a:ext uri="{FF2B5EF4-FFF2-40B4-BE49-F238E27FC236}">
                <a16:creationId xmlns:a16="http://schemas.microsoft.com/office/drawing/2014/main" id="{8ED1E978-687E-45AA-BBC4-125658427C03}"/>
              </a:ext>
            </a:extLst>
          </p:cNvPr>
          <p:cNvCxnSpPr/>
          <p:nvPr/>
        </p:nvCxnSpPr>
        <p:spPr>
          <a:xfrm>
            <a:off x="7363522" y="2391976"/>
            <a:ext cx="0" cy="6870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0" name="Straight Arrow Connector 459">
            <a:extLst>
              <a:ext uri="{FF2B5EF4-FFF2-40B4-BE49-F238E27FC236}">
                <a16:creationId xmlns:a16="http://schemas.microsoft.com/office/drawing/2014/main" id="{68918EAD-A245-40BA-98F7-68DD6FDAEB41}"/>
              </a:ext>
            </a:extLst>
          </p:cNvPr>
          <p:cNvCxnSpPr/>
          <p:nvPr/>
        </p:nvCxnSpPr>
        <p:spPr>
          <a:xfrm>
            <a:off x="7374673" y="3701254"/>
            <a:ext cx="0" cy="6870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1" name="Straight Arrow Connector 460">
            <a:extLst>
              <a:ext uri="{FF2B5EF4-FFF2-40B4-BE49-F238E27FC236}">
                <a16:creationId xmlns:a16="http://schemas.microsoft.com/office/drawing/2014/main" id="{3DA6810C-D7EA-46BF-BD5B-479F04796DA5}"/>
              </a:ext>
            </a:extLst>
          </p:cNvPr>
          <p:cNvCxnSpPr/>
          <p:nvPr/>
        </p:nvCxnSpPr>
        <p:spPr>
          <a:xfrm>
            <a:off x="4627409" y="3696584"/>
            <a:ext cx="0" cy="6870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2" name="Straight Arrow Connector 461">
            <a:extLst>
              <a:ext uri="{FF2B5EF4-FFF2-40B4-BE49-F238E27FC236}">
                <a16:creationId xmlns:a16="http://schemas.microsoft.com/office/drawing/2014/main" id="{370FF0FE-56BC-4ACC-BDC2-FCDC0EE7132A}"/>
              </a:ext>
            </a:extLst>
          </p:cNvPr>
          <p:cNvCxnSpPr/>
          <p:nvPr/>
        </p:nvCxnSpPr>
        <p:spPr>
          <a:xfrm>
            <a:off x="2369898" y="3727273"/>
            <a:ext cx="0" cy="6870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3" name="Straight Arrow Connector 462">
            <a:extLst>
              <a:ext uri="{FF2B5EF4-FFF2-40B4-BE49-F238E27FC236}">
                <a16:creationId xmlns:a16="http://schemas.microsoft.com/office/drawing/2014/main" id="{6E15DB23-1580-4197-8BAD-5742DB9907BE}"/>
              </a:ext>
            </a:extLst>
          </p:cNvPr>
          <p:cNvCxnSpPr/>
          <p:nvPr/>
        </p:nvCxnSpPr>
        <p:spPr>
          <a:xfrm>
            <a:off x="2366012" y="4887139"/>
            <a:ext cx="0" cy="8312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4" name="Straight Arrow Connector 463">
            <a:extLst>
              <a:ext uri="{FF2B5EF4-FFF2-40B4-BE49-F238E27FC236}">
                <a16:creationId xmlns:a16="http://schemas.microsoft.com/office/drawing/2014/main" id="{9D292946-4955-4C8B-A1EA-A7927E942811}"/>
              </a:ext>
            </a:extLst>
          </p:cNvPr>
          <p:cNvCxnSpPr/>
          <p:nvPr/>
        </p:nvCxnSpPr>
        <p:spPr>
          <a:xfrm>
            <a:off x="4649711" y="4870823"/>
            <a:ext cx="0" cy="8312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5" name="Straight Arrow Connector 464">
            <a:extLst>
              <a:ext uri="{FF2B5EF4-FFF2-40B4-BE49-F238E27FC236}">
                <a16:creationId xmlns:a16="http://schemas.microsoft.com/office/drawing/2014/main" id="{B19827DA-ED38-4676-B995-06D4B38465FA}"/>
              </a:ext>
            </a:extLst>
          </p:cNvPr>
          <p:cNvCxnSpPr/>
          <p:nvPr/>
        </p:nvCxnSpPr>
        <p:spPr>
          <a:xfrm>
            <a:off x="7374673" y="4838989"/>
            <a:ext cx="0" cy="7557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6" name="Straight Arrow Connector 465">
            <a:extLst>
              <a:ext uri="{FF2B5EF4-FFF2-40B4-BE49-F238E27FC236}">
                <a16:creationId xmlns:a16="http://schemas.microsoft.com/office/drawing/2014/main" id="{D0CBEFFA-0424-4521-BFB8-A466FB908A3B}"/>
              </a:ext>
            </a:extLst>
          </p:cNvPr>
          <p:cNvCxnSpPr/>
          <p:nvPr/>
        </p:nvCxnSpPr>
        <p:spPr>
          <a:xfrm>
            <a:off x="7385824" y="6061356"/>
            <a:ext cx="0" cy="3877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7" name="Straight Arrow Connector 466">
            <a:extLst>
              <a:ext uri="{FF2B5EF4-FFF2-40B4-BE49-F238E27FC236}">
                <a16:creationId xmlns:a16="http://schemas.microsoft.com/office/drawing/2014/main" id="{72C528A4-0FCC-4D21-AAAC-F9D5CC205DD7}"/>
              </a:ext>
            </a:extLst>
          </p:cNvPr>
          <p:cNvCxnSpPr/>
          <p:nvPr/>
        </p:nvCxnSpPr>
        <p:spPr>
          <a:xfrm>
            <a:off x="4649711" y="6114652"/>
            <a:ext cx="0" cy="2913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8" name="Straight Arrow Connector 467">
            <a:extLst>
              <a:ext uri="{FF2B5EF4-FFF2-40B4-BE49-F238E27FC236}">
                <a16:creationId xmlns:a16="http://schemas.microsoft.com/office/drawing/2014/main" id="{42E2BCCE-8F37-477F-8DEB-68AB7051A734}"/>
              </a:ext>
            </a:extLst>
          </p:cNvPr>
          <p:cNvCxnSpPr/>
          <p:nvPr/>
        </p:nvCxnSpPr>
        <p:spPr>
          <a:xfrm>
            <a:off x="2366012" y="6101052"/>
            <a:ext cx="0" cy="3204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B383C8C-DE7B-425F-B599-9386ED8B80BE}"/>
              </a:ext>
            </a:extLst>
          </p:cNvPr>
          <p:cNvGrpSpPr/>
          <p:nvPr/>
        </p:nvGrpSpPr>
        <p:grpSpPr>
          <a:xfrm>
            <a:off x="565707" y="238125"/>
            <a:ext cx="6937375" cy="6381750"/>
            <a:chOff x="384732" y="594278"/>
            <a:chExt cx="6937375" cy="6381750"/>
          </a:xfrm>
        </p:grpSpPr>
        <p:grpSp>
          <p:nvGrpSpPr>
            <p:cNvPr id="4099" name="Group 2">
              <a:extLst>
                <a:ext uri="{FF2B5EF4-FFF2-40B4-BE49-F238E27FC236}">
                  <a16:creationId xmlns:a16="http://schemas.microsoft.com/office/drawing/2014/main" id="{93C9744A-78BF-49E2-8934-630D924C71B1}"/>
                </a:ext>
              </a:extLst>
            </p:cNvPr>
            <p:cNvGrpSpPr>
              <a:grpSpLocks/>
            </p:cNvGrpSpPr>
            <p:nvPr/>
          </p:nvGrpSpPr>
          <p:grpSpPr bwMode="auto">
            <a:xfrm>
              <a:off x="384732" y="594278"/>
              <a:ext cx="6937375" cy="6381750"/>
              <a:chOff x="1230313" y="156230"/>
              <a:chExt cx="6937375" cy="6381669"/>
            </a:xfrm>
          </p:grpSpPr>
          <p:sp>
            <p:nvSpPr>
              <p:cNvPr id="4100" name="Text Box 606">
                <a:extLst>
                  <a:ext uri="{FF2B5EF4-FFF2-40B4-BE49-F238E27FC236}">
                    <a16:creationId xmlns:a16="http://schemas.microsoft.com/office/drawing/2014/main" id="{398DC66F-F47A-49B2-8DAE-9152321B9129}"/>
                  </a:ext>
                </a:extLst>
              </p:cNvPr>
              <p:cNvSpPr txBox="1">
                <a:spLocks noChangeArrowheads="1"/>
              </p:cNvSpPr>
              <p:nvPr/>
            </p:nvSpPr>
            <p:spPr bwMode="auto">
              <a:xfrm>
                <a:off x="1430774" y="691628"/>
                <a:ext cx="1704438" cy="33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600" dirty="0">
                    <a:latin typeface="Calibri" panose="020F0502020204030204" pitchFamily="34" charset="0"/>
                    <a:cs typeface="Calibri" panose="020F0502020204030204" pitchFamily="34" charset="0"/>
                  </a:rPr>
                  <a:t>Animal treatment</a:t>
                </a:r>
              </a:p>
            </p:txBody>
          </p:sp>
          <p:sp>
            <p:nvSpPr>
              <p:cNvPr id="4101" name="Text Box 607">
                <a:extLst>
                  <a:ext uri="{FF2B5EF4-FFF2-40B4-BE49-F238E27FC236}">
                    <a16:creationId xmlns:a16="http://schemas.microsoft.com/office/drawing/2014/main" id="{CC5149F6-9899-4F5F-9C20-933E41A65BC2}"/>
                  </a:ext>
                </a:extLst>
              </p:cNvPr>
              <p:cNvSpPr txBox="1">
                <a:spLocks noChangeArrowheads="1"/>
              </p:cNvSpPr>
              <p:nvPr/>
            </p:nvSpPr>
            <p:spPr bwMode="auto">
              <a:xfrm>
                <a:off x="1389113" y="3156619"/>
                <a:ext cx="1866960" cy="584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600">
                    <a:latin typeface="Calibri" panose="020F0502020204030204" pitchFamily="34" charset="0"/>
                    <a:cs typeface="Calibri" panose="020F0502020204030204" pitchFamily="34" charset="0"/>
                  </a:rPr>
                  <a:t>Dimethyl labeling and mix 1:1</a:t>
                </a:r>
              </a:p>
            </p:txBody>
          </p:sp>
          <p:sp>
            <p:nvSpPr>
              <p:cNvPr id="4102" name="Text Box 608">
                <a:extLst>
                  <a:ext uri="{FF2B5EF4-FFF2-40B4-BE49-F238E27FC236}">
                    <a16:creationId xmlns:a16="http://schemas.microsoft.com/office/drawing/2014/main" id="{1DE582DA-0B80-41AF-95C6-8993684A4EAC}"/>
                  </a:ext>
                </a:extLst>
              </p:cNvPr>
              <p:cNvSpPr txBox="1">
                <a:spLocks noChangeArrowheads="1"/>
              </p:cNvSpPr>
              <p:nvPr/>
            </p:nvSpPr>
            <p:spPr bwMode="auto">
              <a:xfrm>
                <a:off x="1258117" y="2277196"/>
                <a:ext cx="2060641" cy="584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600" dirty="0">
                    <a:latin typeface="Calibri" panose="020F0502020204030204" pitchFamily="34" charset="0"/>
                    <a:cs typeface="Calibri" panose="020F0502020204030204" pitchFamily="34" charset="0"/>
                  </a:rPr>
                  <a:t>Enzymatic digestion</a:t>
                </a:r>
              </a:p>
              <a:p>
                <a:pPr algn="ctr" eaLnBrk="1" hangingPunct="1">
                  <a:spcBef>
                    <a:spcPct val="0"/>
                  </a:spcBef>
                  <a:buFontTx/>
                  <a:buNone/>
                </a:pPr>
                <a:r>
                  <a:rPr lang="en-US" altLang="en-US" sz="1600" dirty="0">
                    <a:latin typeface="Calibri" panose="020F0502020204030204" pitchFamily="34" charset="0"/>
                    <a:cs typeface="Calibri" panose="020F0502020204030204" pitchFamily="34" charset="0"/>
                  </a:rPr>
                  <a:t>(trypsin)</a:t>
                </a:r>
              </a:p>
            </p:txBody>
          </p:sp>
          <p:sp>
            <p:nvSpPr>
              <p:cNvPr id="4103" name="Text Box 609">
                <a:extLst>
                  <a:ext uri="{FF2B5EF4-FFF2-40B4-BE49-F238E27FC236}">
                    <a16:creationId xmlns:a16="http://schemas.microsoft.com/office/drawing/2014/main" id="{DEDD0571-9BB2-4B9C-87D3-A47ABD2A57BE}"/>
                  </a:ext>
                </a:extLst>
              </p:cNvPr>
              <p:cNvSpPr txBox="1">
                <a:spLocks noChangeArrowheads="1"/>
              </p:cNvSpPr>
              <p:nvPr/>
            </p:nvSpPr>
            <p:spPr bwMode="auto">
              <a:xfrm>
                <a:off x="1230313" y="4300845"/>
                <a:ext cx="2111443" cy="584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600" dirty="0">
                    <a:latin typeface="Calibri" panose="020F0502020204030204" pitchFamily="34" charset="0"/>
                    <a:cs typeface="Calibri" panose="020F0502020204030204" pitchFamily="34" charset="0"/>
                  </a:rPr>
                  <a:t>Peptide fractionation</a:t>
                </a:r>
              </a:p>
              <a:p>
                <a:pPr algn="ctr" eaLnBrk="1" hangingPunct="1">
                  <a:spcBef>
                    <a:spcPct val="0"/>
                  </a:spcBef>
                  <a:buFontTx/>
                  <a:buNone/>
                </a:pPr>
                <a:r>
                  <a:rPr lang="en-US" altLang="en-US" sz="1600" dirty="0">
                    <a:latin typeface="Calibri" panose="020F0502020204030204" pitchFamily="34" charset="0"/>
                    <a:cs typeface="Calibri" panose="020F0502020204030204" pitchFamily="34" charset="0"/>
                  </a:rPr>
                  <a:t>(SCX)</a:t>
                </a:r>
              </a:p>
            </p:txBody>
          </p:sp>
          <p:sp>
            <p:nvSpPr>
              <p:cNvPr id="4104" name="Text Box 611">
                <a:extLst>
                  <a:ext uri="{FF2B5EF4-FFF2-40B4-BE49-F238E27FC236}">
                    <a16:creationId xmlns:a16="http://schemas.microsoft.com/office/drawing/2014/main" id="{39453B95-03B4-475F-B76A-457E1B258AA9}"/>
                  </a:ext>
                </a:extLst>
              </p:cNvPr>
              <p:cNvSpPr txBox="1">
                <a:spLocks noChangeArrowheads="1"/>
              </p:cNvSpPr>
              <p:nvPr/>
            </p:nvSpPr>
            <p:spPr bwMode="auto">
              <a:xfrm>
                <a:off x="1374009" y="5770545"/>
                <a:ext cx="1820921" cy="33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600" dirty="0">
                    <a:latin typeface="Calibri" panose="020F0502020204030204" pitchFamily="34" charset="0"/>
                    <a:cs typeface="Calibri" panose="020F0502020204030204" pitchFamily="34" charset="0"/>
                  </a:rPr>
                  <a:t>LC-MS-MS/MS</a:t>
                </a:r>
              </a:p>
            </p:txBody>
          </p:sp>
          <p:sp>
            <p:nvSpPr>
              <p:cNvPr id="4105" name="Line 612">
                <a:extLst>
                  <a:ext uri="{FF2B5EF4-FFF2-40B4-BE49-F238E27FC236}">
                    <a16:creationId xmlns:a16="http://schemas.microsoft.com/office/drawing/2014/main" id="{EB6A867A-04A9-4E02-8E5B-F51EDC8C1077}"/>
                  </a:ext>
                </a:extLst>
              </p:cNvPr>
              <p:cNvSpPr>
                <a:spLocks noChangeShapeType="1"/>
              </p:cNvSpPr>
              <p:nvPr/>
            </p:nvSpPr>
            <p:spPr bwMode="auto">
              <a:xfrm>
                <a:off x="2279729" y="1854760"/>
                <a:ext cx="0" cy="457127"/>
              </a:xfrm>
              <a:prstGeom prst="line">
                <a:avLst/>
              </a:prstGeom>
              <a:noFill/>
              <a:ln w="254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6" name="Line 613">
                <a:extLst>
                  <a:ext uri="{FF2B5EF4-FFF2-40B4-BE49-F238E27FC236}">
                    <a16:creationId xmlns:a16="http://schemas.microsoft.com/office/drawing/2014/main" id="{AF5C53E8-97A2-4574-A53A-1E85E72D85BF}"/>
                  </a:ext>
                </a:extLst>
              </p:cNvPr>
              <p:cNvSpPr>
                <a:spLocks noChangeShapeType="1"/>
              </p:cNvSpPr>
              <p:nvPr/>
            </p:nvSpPr>
            <p:spPr bwMode="auto">
              <a:xfrm>
                <a:off x="2279729" y="1064126"/>
                <a:ext cx="0" cy="457127"/>
              </a:xfrm>
              <a:prstGeom prst="line">
                <a:avLst/>
              </a:prstGeom>
              <a:noFill/>
              <a:ln w="254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7" name="Line 614">
                <a:extLst>
                  <a:ext uri="{FF2B5EF4-FFF2-40B4-BE49-F238E27FC236}">
                    <a16:creationId xmlns:a16="http://schemas.microsoft.com/office/drawing/2014/main" id="{4222E5EC-C713-4DAC-A28C-AC7FB1C8C1E8}"/>
                  </a:ext>
                </a:extLst>
              </p:cNvPr>
              <p:cNvSpPr>
                <a:spLocks noChangeShapeType="1"/>
              </p:cNvSpPr>
              <p:nvPr/>
            </p:nvSpPr>
            <p:spPr bwMode="auto">
              <a:xfrm>
                <a:off x="2279729" y="3787082"/>
                <a:ext cx="0" cy="457127"/>
              </a:xfrm>
              <a:prstGeom prst="line">
                <a:avLst/>
              </a:prstGeom>
              <a:noFill/>
              <a:ln w="254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8" name="Line 616">
                <a:extLst>
                  <a:ext uri="{FF2B5EF4-FFF2-40B4-BE49-F238E27FC236}">
                    <a16:creationId xmlns:a16="http://schemas.microsoft.com/office/drawing/2014/main" id="{859F77B4-E769-4001-BF75-0FB3EA4A1B28}"/>
                  </a:ext>
                </a:extLst>
              </p:cNvPr>
              <p:cNvSpPr>
                <a:spLocks noChangeShapeType="1"/>
              </p:cNvSpPr>
              <p:nvPr/>
            </p:nvSpPr>
            <p:spPr bwMode="auto">
              <a:xfrm>
                <a:off x="2279729" y="4981180"/>
                <a:ext cx="0" cy="731403"/>
              </a:xfrm>
              <a:prstGeom prst="line">
                <a:avLst/>
              </a:prstGeom>
              <a:noFill/>
              <a:ln w="254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9" name="Text Box 597">
                <a:extLst>
                  <a:ext uri="{FF2B5EF4-FFF2-40B4-BE49-F238E27FC236}">
                    <a16:creationId xmlns:a16="http://schemas.microsoft.com/office/drawing/2014/main" id="{EFC375AC-C56C-43E9-8B19-C1927A6E55E0}"/>
                  </a:ext>
                </a:extLst>
              </p:cNvPr>
              <p:cNvSpPr txBox="1">
                <a:spLocks noChangeArrowheads="1"/>
              </p:cNvSpPr>
              <p:nvPr/>
            </p:nvSpPr>
            <p:spPr bwMode="auto">
              <a:xfrm>
                <a:off x="4456733" y="896674"/>
                <a:ext cx="1168947" cy="307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400" b="1">
                    <a:latin typeface="Calibri" panose="020F0502020204030204" pitchFamily="34" charset="0"/>
                    <a:cs typeface="Calibri" panose="020F0502020204030204" pitchFamily="34" charset="0"/>
                  </a:rPr>
                  <a:t>Mouse tissue</a:t>
                </a:r>
              </a:p>
            </p:txBody>
          </p:sp>
          <p:sp>
            <p:nvSpPr>
              <p:cNvPr id="4110" name="Text Box 604">
                <a:extLst>
                  <a:ext uri="{FF2B5EF4-FFF2-40B4-BE49-F238E27FC236}">
                    <a16:creationId xmlns:a16="http://schemas.microsoft.com/office/drawing/2014/main" id="{E3478E60-DD32-4F96-A73B-BF8C6307ABBB}"/>
                  </a:ext>
                </a:extLst>
              </p:cNvPr>
              <p:cNvSpPr txBox="1">
                <a:spLocks noChangeArrowheads="1"/>
              </p:cNvSpPr>
              <p:nvPr/>
            </p:nvSpPr>
            <p:spPr bwMode="auto">
              <a:xfrm>
                <a:off x="6277226" y="896674"/>
                <a:ext cx="1168947" cy="307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400" b="1">
                    <a:latin typeface="Calibri" panose="020F0502020204030204" pitchFamily="34" charset="0"/>
                    <a:cs typeface="Calibri" panose="020F0502020204030204" pitchFamily="34" charset="0"/>
                  </a:rPr>
                  <a:t>Mouse tissue</a:t>
                </a:r>
              </a:p>
            </p:txBody>
          </p:sp>
          <p:grpSp>
            <p:nvGrpSpPr>
              <p:cNvPr id="4111" name="Group 27">
                <a:extLst>
                  <a:ext uri="{FF2B5EF4-FFF2-40B4-BE49-F238E27FC236}">
                    <a16:creationId xmlns:a16="http://schemas.microsoft.com/office/drawing/2014/main" id="{2C12F3CC-1D0E-461E-A487-AC74F130BCFC}"/>
                  </a:ext>
                </a:extLst>
              </p:cNvPr>
              <p:cNvGrpSpPr>
                <a:grpSpLocks/>
              </p:cNvGrpSpPr>
              <p:nvPr/>
            </p:nvGrpSpPr>
            <p:grpSpPr bwMode="auto">
              <a:xfrm>
                <a:off x="3625705" y="5518223"/>
                <a:ext cx="4541983" cy="1019676"/>
                <a:chOff x="3625584" y="5251452"/>
                <a:chExt cx="4541838" cy="1276351"/>
              </a:xfrm>
            </p:grpSpPr>
            <p:grpSp>
              <p:nvGrpSpPr>
                <p:cNvPr id="4314" name="Group 1291">
                  <a:extLst>
                    <a:ext uri="{FF2B5EF4-FFF2-40B4-BE49-F238E27FC236}">
                      <a16:creationId xmlns:a16="http://schemas.microsoft.com/office/drawing/2014/main" id="{1B148748-24FC-4637-89C2-4535946FE956}"/>
                    </a:ext>
                  </a:extLst>
                </p:cNvPr>
                <p:cNvGrpSpPr>
                  <a:grpSpLocks/>
                </p:cNvGrpSpPr>
                <p:nvPr/>
              </p:nvGrpSpPr>
              <p:grpSpPr bwMode="auto">
                <a:xfrm>
                  <a:off x="3625584" y="5254627"/>
                  <a:ext cx="2249488" cy="1273176"/>
                  <a:chOff x="2218" y="3390"/>
                  <a:chExt cx="1417" cy="802"/>
                </a:xfrm>
              </p:grpSpPr>
              <p:grpSp>
                <p:nvGrpSpPr>
                  <p:cNvPr id="4858" name="Group 182">
                    <a:extLst>
                      <a:ext uri="{FF2B5EF4-FFF2-40B4-BE49-F238E27FC236}">
                        <a16:creationId xmlns:a16="http://schemas.microsoft.com/office/drawing/2014/main" id="{04DAA19C-C2F2-4AF8-B779-C12FC6718857}"/>
                      </a:ext>
                    </a:extLst>
                  </p:cNvPr>
                  <p:cNvGrpSpPr>
                    <a:grpSpLocks/>
                  </p:cNvGrpSpPr>
                  <p:nvPr/>
                </p:nvGrpSpPr>
                <p:grpSpPr bwMode="auto">
                  <a:xfrm>
                    <a:off x="2392" y="3438"/>
                    <a:ext cx="1243" cy="641"/>
                    <a:chOff x="1744" y="3398"/>
                    <a:chExt cx="1243" cy="641"/>
                  </a:xfrm>
                </p:grpSpPr>
                <p:grpSp>
                  <p:nvGrpSpPr>
                    <p:cNvPr id="4862" name="Group 183">
                      <a:extLst>
                        <a:ext uri="{FF2B5EF4-FFF2-40B4-BE49-F238E27FC236}">
                          <a16:creationId xmlns:a16="http://schemas.microsoft.com/office/drawing/2014/main" id="{7C109880-7E5A-458A-A07C-90BA45293E58}"/>
                        </a:ext>
                      </a:extLst>
                    </p:cNvPr>
                    <p:cNvGrpSpPr>
                      <a:grpSpLocks/>
                    </p:cNvGrpSpPr>
                    <p:nvPr/>
                  </p:nvGrpSpPr>
                  <p:grpSpPr bwMode="auto">
                    <a:xfrm>
                      <a:off x="1753" y="3398"/>
                      <a:ext cx="1234" cy="641"/>
                      <a:chOff x="-865" y="1210"/>
                      <a:chExt cx="2163" cy="862"/>
                    </a:xfrm>
                  </p:grpSpPr>
                  <p:sp>
                    <p:nvSpPr>
                      <p:cNvPr id="4871" name="Freeform 184">
                        <a:extLst>
                          <a:ext uri="{FF2B5EF4-FFF2-40B4-BE49-F238E27FC236}">
                            <a16:creationId xmlns:a16="http://schemas.microsoft.com/office/drawing/2014/main" id="{7BB12360-5C89-4BDA-86E7-5E7858D2AE37}"/>
                          </a:ext>
                        </a:extLst>
                      </p:cNvPr>
                      <p:cNvSpPr>
                        <a:spLocks/>
                      </p:cNvSpPr>
                      <p:nvPr/>
                    </p:nvSpPr>
                    <p:spPr bwMode="auto">
                      <a:xfrm>
                        <a:off x="-834" y="1210"/>
                        <a:ext cx="2101" cy="826"/>
                      </a:xfrm>
                      <a:custGeom>
                        <a:avLst/>
                        <a:gdLst>
                          <a:gd name="T0" fmla="*/ 710 w 6118"/>
                          <a:gd name="T1" fmla="*/ 261 h 2578"/>
                          <a:gd name="T2" fmla="*/ 697 w 6118"/>
                          <a:gd name="T3" fmla="*/ 263 h 2578"/>
                          <a:gd name="T4" fmla="*/ 685 w 6118"/>
                          <a:gd name="T5" fmla="*/ 264 h 2578"/>
                          <a:gd name="T6" fmla="*/ 673 w 6118"/>
                          <a:gd name="T7" fmla="*/ 263 h 2578"/>
                          <a:gd name="T8" fmla="*/ 660 w 6118"/>
                          <a:gd name="T9" fmla="*/ 264 h 2578"/>
                          <a:gd name="T10" fmla="*/ 648 w 6118"/>
                          <a:gd name="T11" fmla="*/ 264 h 2578"/>
                          <a:gd name="T12" fmla="*/ 635 w 6118"/>
                          <a:gd name="T13" fmla="*/ 262 h 2578"/>
                          <a:gd name="T14" fmla="*/ 623 w 6118"/>
                          <a:gd name="T15" fmla="*/ 262 h 2578"/>
                          <a:gd name="T16" fmla="*/ 610 w 6118"/>
                          <a:gd name="T17" fmla="*/ 263 h 2578"/>
                          <a:gd name="T18" fmla="*/ 598 w 6118"/>
                          <a:gd name="T19" fmla="*/ 262 h 2578"/>
                          <a:gd name="T20" fmla="*/ 586 w 6118"/>
                          <a:gd name="T21" fmla="*/ 261 h 2578"/>
                          <a:gd name="T22" fmla="*/ 573 w 6118"/>
                          <a:gd name="T23" fmla="*/ 263 h 2578"/>
                          <a:gd name="T24" fmla="*/ 560 w 6118"/>
                          <a:gd name="T25" fmla="*/ 260 h 2578"/>
                          <a:gd name="T26" fmla="*/ 548 w 6118"/>
                          <a:gd name="T27" fmla="*/ 260 h 2578"/>
                          <a:gd name="T28" fmla="*/ 536 w 6118"/>
                          <a:gd name="T29" fmla="*/ 263 h 2578"/>
                          <a:gd name="T30" fmla="*/ 523 w 6118"/>
                          <a:gd name="T31" fmla="*/ 259 h 2578"/>
                          <a:gd name="T32" fmla="*/ 511 w 6118"/>
                          <a:gd name="T33" fmla="*/ 237 h 2578"/>
                          <a:gd name="T34" fmla="*/ 498 w 6118"/>
                          <a:gd name="T35" fmla="*/ 260 h 2578"/>
                          <a:gd name="T36" fmla="*/ 486 w 6118"/>
                          <a:gd name="T37" fmla="*/ 257 h 2578"/>
                          <a:gd name="T38" fmla="*/ 474 w 6118"/>
                          <a:gd name="T39" fmla="*/ 248 h 2578"/>
                          <a:gd name="T40" fmla="*/ 461 w 6118"/>
                          <a:gd name="T41" fmla="*/ 261 h 2578"/>
                          <a:gd name="T42" fmla="*/ 449 w 6118"/>
                          <a:gd name="T43" fmla="*/ 254 h 2578"/>
                          <a:gd name="T44" fmla="*/ 436 w 6118"/>
                          <a:gd name="T45" fmla="*/ 250 h 2578"/>
                          <a:gd name="T46" fmla="*/ 424 w 6118"/>
                          <a:gd name="T47" fmla="*/ 260 h 2578"/>
                          <a:gd name="T48" fmla="*/ 412 w 6118"/>
                          <a:gd name="T49" fmla="*/ 258 h 2578"/>
                          <a:gd name="T50" fmla="*/ 399 w 6118"/>
                          <a:gd name="T51" fmla="*/ 260 h 2578"/>
                          <a:gd name="T52" fmla="*/ 387 w 6118"/>
                          <a:gd name="T53" fmla="*/ 262 h 2578"/>
                          <a:gd name="T54" fmla="*/ 375 w 6118"/>
                          <a:gd name="T55" fmla="*/ 264 h 2578"/>
                          <a:gd name="T56" fmla="*/ 362 w 6118"/>
                          <a:gd name="T57" fmla="*/ 261 h 2578"/>
                          <a:gd name="T58" fmla="*/ 350 w 6118"/>
                          <a:gd name="T59" fmla="*/ 260 h 2578"/>
                          <a:gd name="T60" fmla="*/ 338 w 6118"/>
                          <a:gd name="T61" fmla="*/ 264 h 2578"/>
                          <a:gd name="T62" fmla="*/ 326 w 6118"/>
                          <a:gd name="T63" fmla="*/ 261 h 2578"/>
                          <a:gd name="T64" fmla="*/ 313 w 6118"/>
                          <a:gd name="T65" fmla="*/ 260 h 2578"/>
                          <a:gd name="T66" fmla="*/ 301 w 6118"/>
                          <a:gd name="T67" fmla="*/ 262 h 2578"/>
                          <a:gd name="T68" fmla="*/ 288 w 6118"/>
                          <a:gd name="T69" fmla="*/ 261 h 2578"/>
                          <a:gd name="T70" fmla="*/ 276 w 6118"/>
                          <a:gd name="T71" fmla="*/ 257 h 2578"/>
                          <a:gd name="T72" fmla="*/ 264 w 6118"/>
                          <a:gd name="T73" fmla="*/ 261 h 2578"/>
                          <a:gd name="T74" fmla="*/ 252 w 6118"/>
                          <a:gd name="T75" fmla="*/ 256 h 2578"/>
                          <a:gd name="T76" fmla="*/ 239 w 6118"/>
                          <a:gd name="T77" fmla="*/ 249 h 2578"/>
                          <a:gd name="T78" fmla="*/ 227 w 6118"/>
                          <a:gd name="T79" fmla="*/ 261 h 2578"/>
                          <a:gd name="T80" fmla="*/ 215 w 6118"/>
                          <a:gd name="T81" fmla="*/ 255 h 2578"/>
                          <a:gd name="T82" fmla="*/ 203 w 6118"/>
                          <a:gd name="T83" fmla="*/ 222 h 2578"/>
                          <a:gd name="T84" fmla="*/ 191 w 6118"/>
                          <a:gd name="T85" fmla="*/ 264 h 2578"/>
                          <a:gd name="T86" fmla="*/ 178 w 6118"/>
                          <a:gd name="T87" fmla="*/ 255 h 2578"/>
                          <a:gd name="T88" fmla="*/ 166 w 6118"/>
                          <a:gd name="T89" fmla="*/ 241 h 2578"/>
                          <a:gd name="T90" fmla="*/ 154 w 6118"/>
                          <a:gd name="T91" fmla="*/ 256 h 2578"/>
                          <a:gd name="T92" fmla="*/ 141 w 6118"/>
                          <a:gd name="T93" fmla="*/ 259 h 2578"/>
                          <a:gd name="T94" fmla="*/ 129 w 6118"/>
                          <a:gd name="T95" fmla="*/ 262 h 2578"/>
                          <a:gd name="T96" fmla="*/ 117 w 6118"/>
                          <a:gd name="T97" fmla="*/ 260 h 2578"/>
                          <a:gd name="T98" fmla="*/ 105 w 6118"/>
                          <a:gd name="T99" fmla="*/ 264 h 2578"/>
                          <a:gd name="T100" fmla="*/ 93 w 6118"/>
                          <a:gd name="T101" fmla="*/ 262 h 2578"/>
                          <a:gd name="T102" fmla="*/ 81 w 6118"/>
                          <a:gd name="T103" fmla="*/ 262 h 2578"/>
                          <a:gd name="T104" fmla="*/ 69 w 6118"/>
                          <a:gd name="T105" fmla="*/ 261 h 2578"/>
                          <a:gd name="T106" fmla="*/ 56 w 6118"/>
                          <a:gd name="T107" fmla="*/ 262 h 2578"/>
                          <a:gd name="T108" fmla="*/ 44 w 6118"/>
                          <a:gd name="T109" fmla="*/ 261 h 2578"/>
                          <a:gd name="T110" fmla="*/ 32 w 6118"/>
                          <a:gd name="T111" fmla="*/ 264 h 2578"/>
                          <a:gd name="T112" fmla="*/ 20 w 6118"/>
                          <a:gd name="T113" fmla="*/ 263 h 2578"/>
                          <a:gd name="T114" fmla="*/ 8 w 6118"/>
                          <a:gd name="T115" fmla="*/ 263 h 257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6118" h="2578">
                            <a:moveTo>
                              <a:pt x="6118" y="2551"/>
                            </a:moveTo>
                            <a:lnTo>
                              <a:pt x="6108" y="2564"/>
                            </a:lnTo>
                            <a:lnTo>
                              <a:pt x="6099" y="2529"/>
                            </a:lnTo>
                            <a:lnTo>
                              <a:pt x="6089" y="2559"/>
                            </a:lnTo>
                            <a:lnTo>
                              <a:pt x="6079" y="2519"/>
                            </a:lnTo>
                            <a:lnTo>
                              <a:pt x="6070" y="2518"/>
                            </a:lnTo>
                            <a:lnTo>
                              <a:pt x="6060" y="2500"/>
                            </a:lnTo>
                            <a:lnTo>
                              <a:pt x="6050" y="2470"/>
                            </a:lnTo>
                            <a:lnTo>
                              <a:pt x="6041" y="2518"/>
                            </a:lnTo>
                            <a:lnTo>
                              <a:pt x="6031" y="2506"/>
                            </a:lnTo>
                            <a:lnTo>
                              <a:pt x="6022" y="2542"/>
                            </a:lnTo>
                            <a:lnTo>
                              <a:pt x="6012" y="2551"/>
                            </a:lnTo>
                            <a:lnTo>
                              <a:pt x="6002" y="2542"/>
                            </a:lnTo>
                            <a:lnTo>
                              <a:pt x="5993" y="2548"/>
                            </a:lnTo>
                            <a:lnTo>
                              <a:pt x="5983" y="2554"/>
                            </a:lnTo>
                            <a:lnTo>
                              <a:pt x="5973" y="2543"/>
                            </a:lnTo>
                            <a:lnTo>
                              <a:pt x="5964" y="2545"/>
                            </a:lnTo>
                            <a:lnTo>
                              <a:pt x="5954" y="2563"/>
                            </a:lnTo>
                            <a:lnTo>
                              <a:pt x="5944" y="2558"/>
                            </a:lnTo>
                            <a:lnTo>
                              <a:pt x="5935" y="2557"/>
                            </a:lnTo>
                            <a:lnTo>
                              <a:pt x="5925" y="2571"/>
                            </a:lnTo>
                            <a:lnTo>
                              <a:pt x="5915" y="2560"/>
                            </a:lnTo>
                            <a:lnTo>
                              <a:pt x="5906" y="2562"/>
                            </a:lnTo>
                            <a:lnTo>
                              <a:pt x="5896" y="2562"/>
                            </a:lnTo>
                            <a:lnTo>
                              <a:pt x="5887" y="2569"/>
                            </a:lnTo>
                            <a:lnTo>
                              <a:pt x="5877" y="2566"/>
                            </a:lnTo>
                            <a:lnTo>
                              <a:pt x="5867" y="2567"/>
                            </a:lnTo>
                            <a:lnTo>
                              <a:pt x="5858" y="2567"/>
                            </a:lnTo>
                            <a:lnTo>
                              <a:pt x="5848" y="2568"/>
                            </a:lnTo>
                            <a:lnTo>
                              <a:pt x="5838" y="2560"/>
                            </a:lnTo>
                            <a:lnTo>
                              <a:pt x="5829" y="2567"/>
                            </a:lnTo>
                            <a:lnTo>
                              <a:pt x="5819" y="2553"/>
                            </a:lnTo>
                            <a:lnTo>
                              <a:pt x="5809" y="2575"/>
                            </a:lnTo>
                            <a:lnTo>
                              <a:pt x="5800" y="2561"/>
                            </a:lnTo>
                            <a:lnTo>
                              <a:pt x="5790" y="2567"/>
                            </a:lnTo>
                            <a:lnTo>
                              <a:pt x="5781" y="2566"/>
                            </a:lnTo>
                            <a:lnTo>
                              <a:pt x="5771" y="2558"/>
                            </a:lnTo>
                            <a:lnTo>
                              <a:pt x="5761" y="2572"/>
                            </a:lnTo>
                            <a:lnTo>
                              <a:pt x="5752" y="2574"/>
                            </a:lnTo>
                            <a:lnTo>
                              <a:pt x="5742" y="2552"/>
                            </a:lnTo>
                            <a:lnTo>
                              <a:pt x="5732" y="2565"/>
                            </a:lnTo>
                            <a:lnTo>
                              <a:pt x="5723" y="2544"/>
                            </a:lnTo>
                            <a:lnTo>
                              <a:pt x="5713" y="2568"/>
                            </a:lnTo>
                            <a:lnTo>
                              <a:pt x="5704" y="2561"/>
                            </a:lnTo>
                            <a:lnTo>
                              <a:pt x="5694" y="2563"/>
                            </a:lnTo>
                            <a:lnTo>
                              <a:pt x="5684" y="2571"/>
                            </a:lnTo>
                            <a:lnTo>
                              <a:pt x="5675" y="2563"/>
                            </a:lnTo>
                            <a:lnTo>
                              <a:pt x="5665" y="2566"/>
                            </a:lnTo>
                            <a:lnTo>
                              <a:pt x="5655" y="2550"/>
                            </a:lnTo>
                            <a:lnTo>
                              <a:pt x="5646" y="2553"/>
                            </a:lnTo>
                            <a:lnTo>
                              <a:pt x="5636" y="2564"/>
                            </a:lnTo>
                            <a:lnTo>
                              <a:pt x="5627" y="2548"/>
                            </a:lnTo>
                            <a:lnTo>
                              <a:pt x="5617" y="2572"/>
                            </a:lnTo>
                            <a:lnTo>
                              <a:pt x="5607" y="2560"/>
                            </a:lnTo>
                            <a:lnTo>
                              <a:pt x="5598" y="2569"/>
                            </a:lnTo>
                            <a:lnTo>
                              <a:pt x="5588" y="2563"/>
                            </a:lnTo>
                            <a:lnTo>
                              <a:pt x="5578" y="2549"/>
                            </a:lnTo>
                            <a:lnTo>
                              <a:pt x="5569" y="2571"/>
                            </a:lnTo>
                            <a:lnTo>
                              <a:pt x="5559" y="2571"/>
                            </a:lnTo>
                            <a:lnTo>
                              <a:pt x="5550" y="2565"/>
                            </a:lnTo>
                            <a:lnTo>
                              <a:pt x="5540" y="2574"/>
                            </a:lnTo>
                            <a:lnTo>
                              <a:pt x="5530" y="2558"/>
                            </a:lnTo>
                            <a:lnTo>
                              <a:pt x="5521" y="2551"/>
                            </a:lnTo>
                            <a:lnTo>
                              <a:pt x="5511" y="2574"/>
                            </a:lnTo>
                            <a:lnTo>
                              <a:pt x="5501" y="2565"/>
                            </a:lnTo>
                            <a:lnTo>
                              <a:pt x="5492" y="2568"/>
                            </a:lnTo>
                            <a:lnTo>
                              <a:pt x="5482" y="2563"/>
                            </a:lnTo>
                            <a:lnTo>
                              <a:pt x="5473" y="2559"/>
                            </a:lnTo>
                            <a:lnTo>
                              <a:pt x="5463" y="2570"/>
                            </a:lnTo>
                            <a:lnTo>
                              <a:pt x="5453" y="2553"/>
                            </a:lnTo>
                            <a:lnTo>
                              <a:pt x="5444" y="2572"/>
                            </a:lnTo>
                            <a:lnTo>
                              <a:pt x="5434" y="2569"/>
                            </a:lnTo>
                            <a:lnTo>
                              <a:pt x="5425" y="2554"/>
                            </a:lnTo>
                            <a:lnTo>
                              <a:pt x="5415" y="2576"/>
                            </a:lnTo>
                            <a:lnTo>
                              <a:pt x="5405" y="2563"/>
                            </a:lnTo>
                            <a:lnTo>
                              <a:pt x="5396" y="2553"/>
                            </a:lnTo>
                            <a:lnTo>
                              <a:pt x="5386" y="2552"/>
                            </a:lnTo>
                            <a:lnTo>
                              <a:pt x="5376" y="2567"/>
                            </a:lnTo>
                            <a:lnTo>
                              <a:pt x="5367" y="2562"/>
                            </a:lnTo>
                            <a:lnTo>
                              <a:pt x="5357" y="2561"/>
                            </a:lnTo>
                            <a:lnTo>
                              <a:pt x="5348" y="2551"/>
                            </a:lnTo>
                            <a:lnTo>
                              <a:pt x="5338" y="2563"/>
                            </a:lnTo>
                            <a:lnTo>
                              <a:pt x="5328" y="2570"/>
                            </a:lnTo>
                            <a:lnTo>
                              <a:pt x="5319" y="2554"/>
                            </a:lnTo>
                            <a:lnTo>
                              <a:pt x="5309" y="2554"/>
                            </a:lnTo>
                            <a:lnTo>
                              <a:pt x="5300" y="2567"/>
                            </a:lnTo>
                            <a:lnTo>
                              <a:pt x="5290" y="2570"/>
                            </a:lnTo>
                            <a:lnTo>
                              <a:pt x="5280" y="2554"/>
                            </a:lnTo>
                            <a:lnTo>
                              <a:pt x="5271" y="2564"/>
                            </a:lnTo>
                            <a:lnTo>
                              <a:pt x="5261" y="2552"/>
                            </a:lnTo>
                            <a:lnTo>
                              <a:pt x="5252" y="2559"/>
                            </a:lnTo>
                            <a:lnTo>
                              <a:pt x="5242" y="2559"/>
                            </a:lnTo>
                            <a:lnTo>
                              <a:pt x="5232" y="2569"/>
                            </a:lnTo>
                            <a:lnTo>
                              <a:pt x="5223" y="2566"/>
                            </a:lnTo>
                            <a:lnTo>
                              <a:pt x="5213" y="2564"/>
                            </a:lnTo>
                            <a:lnTo>
                              <a:pt x="5203" y="2562"/>
                            </a:lnTo>
                            <a:lnTo>
                              <a:pt x="5194" y="2575"/>
                            </a:lnTo>
                            <a:lnTo>
                              <a:pt x="5184" y="2564"/>
                            </a:lnTo>
                            <a:lnTo>
                              <a:pt x="5175" y="2566"/>
                            </a:lnTo>
                            <a:lnTo>
                              <a:pt x="5165" y="2562"/>
                            </a:lnTo>
                            <a:lnTo>
                              <a:pt x="5155" y="2548"/>
                            </a:lnTo>
                            <a:lnTo>
                              <a:pt x="5146" y="2551"/>
                            </a:lnTo>
                            <a:lnTo>
                              <a:pt x="5136" y="2578"/>
                            </a:lnTo>
                            <a:lnTo>
                              <a:pt x="5127" y="2558"/>
                            </a:lnTo>
                            <a:lnTo>
                              <a:pt x="5117" y="2561"/>
                            </a:lnTo>
                            <a:lnTo>
                              <a:pt x="5107" y="2563"/>
                            </a:lnTo>
                            <a:lnTo>
                              <a:pt x="5098" y="2562"/>
                            </a:lnTo>
                            <a:lnTo>
                              <a:pt x="5088" y="2546"/>
                            </a:lnTo>
                            <a:lnTo>
                              <a:pt x="5079" y="2547"/>
                            </a:lnTo>
                            <a:lnTo>
                              <a:pt x="5069" y="2553"/>
                            </a:lnTo>
                            <a:lnTo>
                              <a:pt x="5059" y="2568"/>
                            </a:lnTo>
                            <a:lnTo>
                              <a:pt x="5050" y="2552"/>
                            </a:lnTo>
                            <a:lnTo>
                              <a:pt x="5040" y="2550"/>
                            </a:lnTo>
                            <a:lnTo>
                              <a:pt x="5031" y="2559"/>
                            </a:lnTo>
                            <a:lnTo>
                              <a:pt x="5021" y="2561"/>
                            </a:lnTo>
                            <a:lnTo>
                              <a:pt x="5012" y="2554"/>
                            </a:lnTo>
                            <a:lnTo>
                              <a:pt x="5002" y="2553"/>
                            </a:lnTo>
                            <a:lnTo>
                              <a:pt x="4992" y="2537"/>
                            </a:lnTo>
                            <a:lnTo>
                              <a:pt x="4983" y="2554"/>
                            </a:lnTo>
                            <a:lnTo>
                              <a:pt x="4973" y="2545"/>
                            </a:lnTo>
                            <a:lnTo>
                              <a:pt x="4964" y="2541"/>
                            </a:lnTo>
                            <a:lnTo>
                              <a:pt x="4954" y="2541"/>
                            </a:lnTo>
                            <a:lnTo>
                              <a:pt x="4944" y="2554"/>
                            </a:lnTo>
                            <a:lnTo>
                              <a:pt x="4935" y="2562"/>
                            </a:lnTo>
                            <a:lnTo>
                              <a:pt x="4925" y="2541"/>
                            </a:lnTo>
                            <a:lnTo>
                              <a:pt x="4916" y="2541"/>
                            </a:lnTo>
                            <a:lnTo>
                              <a:pt x="4906" y="2526"/>
                            </a:lnTo>
                            <a:lnTo>
                              <a:pt x="4896" y="2572"/>
                            </a:lnTo>
                            <a:lnTo>
                              <a:pt x="4887" y="2558"/>
                            </a:lnTo>
                            <a:lnTo>
                              <a:pt x="4877" y="2569"/>
                            </a:lnTo>
                            <a:lnTo>
                              <a:pt x="4868" y="2567"/>
                            </a:lnTo>
                            <a:lnTo>
                              <a:pt x="4858" y="2564"/>
                            </a:lnTo>
                            <a:lnTo>
                              <a:pt x="4848" y="2566"/>
                            </a:lnTo>
                            <a:lnTo>
                              <a:pt x="4839" y="2561"/>
                            </a:lnTo>
                            <a:lnTo>
                              <a:pt x="4829" y="2559"/>
                            </a:lnTo>
                            <a:lnTo>
                              <a:pt x="4820" y="2547"/>
                            </a:lnTo>
                            <a:lnTo>
                              <a:pt x="4810" y="2548"/>
                            </a:lnTo>
                            <a:lnTo>
                              <a:pt x="4801" y="2569"/>
                            </a:lnTo>
                            <a:lnTo>
                              <a:pt x="4791" y="2550"/>
                            </a:lnTo>
                            <a:lnTo>
                              <a:pt x="4781" y="2562"/>
                            </a:lnTo>
                            <a:lnTo>
                              <a:pt x="4772" y="2554"/>
                            </a:lnTo>
                            <a:lnTo>
                              <a:pt x="4762" y="2545"/>
                            </a:lnTo>
                            <a:lnTo>
                              <a:pt x="4753" y="2533"/>
                            </a:lnTo>
                            <a:lnTo>
                              <a:pt x="4743" y="2551"/>
                            </a:lnTo>
                            <a:lnTo>
                              <a:pt x="4733" y="2545"/>
                            </a:lnTo>
                            <a:lnTo>
                              <a:pt x="4724" y="2544"/>
                            </a:lnTo>
                            <a:lnTo>
                              <a:pt x="4714" y="2539"/>
                            </a:lnTo>
                            <a:lnTo>
                              <a:pt x="4705" y="2545"/>
                            </a:lnTo>
                            <a:lnTo>
                              <a:pt x="4695" y="2534"/>
                            </a:lnTo>
                            <a:lnTo>
                              <a:pt x="4686" y="2535"/>
                            </a:lnTo>
                            <a:lnTo>
                              <a:pt x="4676" y="2538"/>
                            </a:lnTo>
                            <a:lnTo>
                              <a:pt x="4666" y="2523"/>
                            </a:lnTo>
                            <a:lnTo>
                              <a:pt x="4657" y="2523"/>
                            </a:lnTo>
                            <a:lnTo>
                              <a:pt x="4647" y="2528"/>
                            </a:lnTo>
                            <a:lnTo>
                              <a:pt x="4638" y="2536"/>
                            </a:lnTo>
                            <a:lnTo>
                              <a:pt x="4628" y="2537"/>
                            </a:lnTo>
                            <a:lnTo>
                              <a:pt x="4619" y="2500"/>
                            </a:lnTo>
                            <a:lnTo>
                              <a:pt x="4609" y="2513"/>
                            </a:lnTo>
                            <a:lnTo>
                              <a:pt x="4599" y="2550"/>
                            </a:lnTo>
                            <a:lnTo>
                              <a:pt x="4590" y="2574"/>
                            </a:lnTo>
                            <a:lnTo>
                              <a:pt x="4580" y="2577"/>
                            </a:lnTo>
                            <a:lnTo>
                              <a:pt x="4571" y="2560"/>
                            </a:lnTo>
                            <a:lnTo>
                              <a:pt x="4561" y="2555"/>
                            </a:lnTo>
                            <a:lnTo>
                              <a:pt x="4551" y="2549"/>
                            </a:lnTo>
                            <a:lnTo>
                              <a:pt x="4542" y="2565"/>
                            </a:lnTo>
                            <a:lnTo>
                              <a:pt x="4532" y="2544"/>
                            </a:lnTo>
                            <a:lnTo>
                              <a:pt x="4523" y="2543"/>
                            </a:lnTo>
                            <a:lnTo>
                              <a:pt x="4513" y="2530"/>
                            </a:lnTo>
                            <a:lnTo>
                              <a:pt x="4504" y="2536"/>
                            </a:lnTo>
                            <a:lnTo>
                              <a:pt x="4494" y="2548"/>
                            </a:lnTo>
                            <a:lnTo>
                              <a:pt x="4484" y="2546"/>
                            </a:lnTo>
                            <a:lnTo>
                              <a:pt x="4475" y="2524"/>
                            </a:lnTo>
                            <a:lnTo>
                              <a:pt x="4465" y="2518"/>
                            </a:lnTo>
                            <a:lnTo>
                              <a:pt x="4456" y="2521"/>
                            </a:lnTo>
                            <a:lnTo>
                              <a:pt x="4446" y="2531"/>
                            </a:lnTo>
                            <a:lnTo>
                              <a:pt x="4437" y="2526"/>
                            </a:lnTo>
                            <a:lnTo>
                              <a:pt x="4427" y="2518"/>
                            </a:lnTo>
                            <a:lnTo>
                              <a:pt x="4418" y="2490"/>
                            </a:lnTo>
                            <a:lnTo>
                              <a:pt x="4408" y="2503"/>
                            </a:lnTo>
                            <a:lnTo>
                              <a:pt x="4398" y="2492"/>
                            </a:lnTo>
                            <a:lnTo>
                              <a:pt x="4389" y="2471"/>
                            </a:lnTo>
                            <a:lnTo>
                              <a:pt x="4379" y="2476"/>
                            </a:lnTo>
                            <a:lnTo>
                              <a:pt x="4370" y="2477"/>
                            </a:lnTo>
                            <a:lnTo>
                              <a:pt x="4360" y="2447"/>
                            </a:lnTo>
                            <a:lnTo>
                              <a:pt x="4351" y="2443"/>
                            </a:lnTo>
                            <a:lnTo>
                              <a:pt x="4341" y="2453"/>
                            </a:lnTo>
                            <a:lnTo>
                              <a:pt x="4331" y="2309"/>
                            </a:lnTo>
                            <a:lnTo>
                              <a:pt x="4322" y="2183"/>
                            </a:lnTo>
                            <a:lnTo>
                              <a:pt x="4312" y="2413"/>
                            </a:lnTo>
                            <a:lnTo>
                              <a:pt x="4303" y="2466"/>
                            </a:lnTo>
                            <a:lnTo>
                              <a:pt x="4293" y="2489"/>
                            </a:lnTo>
                            <a:lnTo>
                              <a:pt x="4284" y="2521"/>
                            </a:lnTo>
                            <a:lnTo>
                              <a:pt x="4274" y="2528"/>
                            </a:lnTo>
                            <a:lnTo>
                              <a:pt x="4265" y="2533"/>
                            </a:lnTo>
                            <a:lnTo>
                              <a:pt x="4255" y="2548"/>
                            </a:lnTo>
                            <a:lnTo>
                              <a:pt x="4245" y="2538"/>
                            </a:lnTo>
                            <a:lnTo>
                              <a:pt x="4236" y="2551"/>
                            </a:lnTo>
                            <a:lnTo>
                              <a:pt x="4226" y="2528"/>
                            </a:lnTo>
                            <a:lnTo>
                              <a:pt x="4217" y="2557"/>
                            </a:lnTo>
                            <a:lnTo>
                              <a:pt x="4207" y="2566"/>
                            </a:lnTo>
                            <a:lnTo>
                              <a:pt x="4198" y="2561"/>
                            </a:lnTo>
                            <a:lnTo>
                              <a:pt x="4188" y="2533"/>
                            </a:lnTo>
                            <a:lnTo>
                              <a:pt x="4179" y="2567"/>
                            </a:lnTo>
                            <a:lnTo>
                              <a:pt x="4169" y="2544"/>
                            </a:lnTo>
                            <a:lnTo>
                              <a:pt x="4159" y="2540"/>
                            </a:lnTo>
                            <a:lnTo>
                              <a:pt x="4150" y="2539"/>
                            </a:lnTo>
                            <a:lnTo>
                              <a:pt x="4140" y="2513"/>
                            </a:lnTo>
                            <a:lnTo>
                              <a:pt x="4131" y="2534"/>
                            </a:lnTo>
                            <a:lnTo>
                              <a:pt x="4121" y="2507"/>
                            </a:lnTo>
                            <a:lnTo>
                              <a:pt x="4112" y="2497"/>
                            </a:lnTo>
                            <a:lnTo>
                              <a:pt x="4102" y="2478"/>
                            </a:lnTo>
                            <a:lnTo>
                              <a:pt x="4093" y="2456"/>
                            </a:lnTo>
                            <a:lnTo>
                              <a:pt x="4083" y="2427"/>
                            </a:lnTo>
                            <a:lnTo>
                              <a:pt x="4073" y="2439"/>
                            </a:lnTo>
                            <a:lnTo>
                              <a:pt x="4064" y="2380"/>
                            </a:lnTo>
                            <a:lnTo>
                              <a:pt x="4054" y="2354"/>
                            </a:lnTo>
                            <a:lnTo>
                              <a:pt x="4045" y="1216"/>
                            </a:lnTo>
                            <a:lnTo>
                              <a:pt x="4035" y="2168"/>
                            </a:lnTo>
                            <a:lnTo>
                              <a:pt x="4026" y="2374"/>
                            </a:lnTo>
                            <a:lnTo>
                              <a:pt x="4016" y="2413"/>
                            </a:lnTo>
                            <a:lnTo>
                              <a:pt x="4007" y="2457"/>
                            </a:lnTo>
                            <a:lnTo>
                              <a:pt x="3997" y="2484"/>
                            </a:lnTo>
                            <a:lnTo>
                              <a:pt x="3988" y="2501"/>
                            </a:lnTo>
                            <a:lnTo>
                              <a:pt x="3978" y="2514"/>
                            </a:lnTo>
                            <a:lnTo>
                              <a:pt x="3968" y="2523"/>
                            </a:lnTo>
                            <a:lnTo>
                              <a:pt x="3959" y="2519"/>
                            </a:lnTo>
                            <a:lnTo>
                              <a:pt x="3949" y="2507"/>
                            </a:lnTo>
                            <a:lnTo>
                              <a:pt x="3940" y="2529"/>
                            </a:lnTo>
                            <a:lnTo>
                              <a:pt x="3930" y="2566"/>
                            </a:lnTo>
                            <a:lnTo>
                              <a:pt x="3921" y="2547"/>
                            </a:lnTo>
                            <a:lnTo>
                              <a:pt x="3911" y="2544"/>
                            </a:lnTo>
                            <a:lnTo>
                              <a:pt x="3902" y="2543"/>
                            </a:lnTo>
                            <a:lnTo>
                              <a:pt x="3892" y="2534"/>
                            </a:lnTo>
                            <a:lnTo>
                              <a:pt x="3883" y="2528"/>
                            </a:lnTo>
                            <a:lnTo>
                              <a:pt x="3873" y="2541"/>
                            </a:lnTo>
                            <a:lnTo>
                              <a:pt x="3863" y="2544"/>
                            </a:lnTo>
                            <a:lnTo>
                              <a:pt x="3854" y="2504"/>
                            </a:lnTo>
                            <a:lnTo>
                              <a:pt x="3844" y="2508"/>
                            </a:lnTo>
                            <a:lnTo>
                              <a:pt x="3835" y="2465"/>
                            </a:lnTo>
                            <a:lnTo>
                              <a:pt x="3825" y="2469"/>
                            </a:lnTo>
                            <a:lnTo>
                              <a:pt x="3816" y="2493"/>
                            </a:lnTo>
                            <a:lnTo>
                              <a:pt x="3806" y="2478"/>
                            </a:lnTo>
                            <a:lnTo>
                              <a:pt x="3797" y="2448"/>
                            </a:lnTo>
                            <a:lnTo>
                              <a:pt x="3787" y="2461"/>
                            </a:lnTo>
                            <a:lnTo>
                              <a:pt x="3778" y="2478"/>
                            </a:lnTo>
                            <a:lnTo>
                              <a:pt x="3768" y="2299"/>
                            </a:lnTo>
                            <a:lnTo>
                              <a:pt x="3759" y="0"/>
                            </a:lnTo>
                            <a:lnTo>
                              <a:pt x="3749" y="2084"/>
                            </a:lnTo>
                            <a:lnTo>
                              <a:pt x="3740" y="2240"/>
                            </a:lnTo>
                            <a:lnTo>
                              <a:pt x="3730" y="2328"/>
                            </a:lnTo>
                            <a:lnTo>
                              <a:pt x="3720" y="2388"/>
                            </a:lnTo>
                            <a:lnTo>
                              <a:pt x="3711" y="2419"/>
                            </a:lnTo>
                            <a:lnTo>
                              <a:pt x="3701" y="2437"/>
                            </a:lnTo>
                            <a:lnTo>
                              <a:pt x="3692" y="2468"/>
                            </a:lnTo>
                            <a:lnTo>
                              <a:pt x="3682" y="2461"/>
                            </a:lnTo>
                            <a:lnTo>
                              <a:pt x="3673" y="2481"/>
                            </a:lnTo>
                            <a:lnTo>
                              <a:pt x="3663" y="2486"/>
                            </a:lnTo>
                            <a:lnTo>
                              <a:pt x="3654" y="2479"/>
                            </a:lnTo>
                            <a:lnTo>
                              <a:pt x="3644" y="2492"/>
                            </a:lnTo>
                            <a:lnTo>
                              <a:pt x="3635" y="2503"/>
                            </a:lnTo>
                            <a:lnTo>
                              <a:pt x="3625" y="2494"/>
                            </a:lnTo>
                            <a:lnTo>
                              <a:pt x="3616" y="2504"/>
                            </a:lnTo>
                            <a:lnTo>
                              <a:pt x="3606" y="2511"/>
                            </a:lnTo>
                            <a:lnTo>
                              <a:pt x="3597" y="2530"/>
                            </a:lnTo>
                            <a:lnTo>
                              <a:pt x="3587" y="2512"/>
                            </a:lnTo>
                            <a:lnTo>
                              <a:pt x="3578" y="2520"/>
                            </a:lnTo>
                            <a:lnTo>
                              <a:pt x="3568" y="2545"/>
                            </a:lnTo>
                            <a:lnTo>
                              <a:pt x="3558" y="2554"/>
                            </a:lnTo>
                            <a:lnTo>
                              <a:pt x="3549" y="2536"/>
                            </a:lnTo>
                            <a:lnTo>
                              <a:pt x="3539" y="2550"/>
                            </a:lnTo>
                            <a:lnTo>
                              <a:pt x="3530" y="2531"/>
                            </a:lnTo>
                            <a:lnTo>
                              <a:pt x="3520" y="2562"/>
                            </a:lnTo>
                            <a:lnTo>
                              <a:pt x="3511" y="2561"/>
                            </a:lnTo>
                            <a:lnTo>
                              <a:pt x="3501" y="2546"/>
                            </a:lnTo>
                            <a:lnTo>
                              <a:pt x="3492" y="2517"/>
                            </a:lnTo>
                            <a:lnTo>
                              <a:pt x="3482" y="2542"/>
                            </a:lnTo>
                            <a:lnTo>
                              <a:pt x="3473" y="2552"/>
                            </a:lnTo>
                            <a:lnTo>
                              <a:pt x="3463" y="2535"/>
                            </a:lnTo>
                            <a:lnTo>
                              <a:pt x="3454" y="2508"/>
                            </a:lnTo>
                            <a:lnTo>
                              <a:pt x="3444" y="2539"/>
                            </a:lnTo>
                            <a:lnTo>
                              <a:pt x="3435" y="2528"/>
                            </a:lnTo>
                            <a:lnTo>
                              <a:pt x="3425" y="2526"/>
                            </a:lnTo>
                            <a:lnTo>
                              <a:pt x="3416" y="2534"/>
                            </a:lnTo>
                            <a:lnTo>
                              <a:pt x="3406" y="2526"/>
                            </a:lnTo>
                            <a:lnTo>
                              <a:pt x="3397" y="2536"/>
                            </a:lnTo>
                            <a:lnTo>
                              <a:pt x="3387" y="2530"/>
                            </a:lnTo>
                            <a:lnTo>
                              <a:pt x="3378" y="2536"/>
                            </a:lnTo>
                            <a:lnTo>
                              <a:pt x="3368" y="2535"/>
                            </a:lnTo>
                            <a:lnTo>
                              <a:pt x="3359" y="2529"/>
                            </a:lnTo>
                            <a:lnTo>
                              <a:pt x="3349" y="2535"/>
                            </a:lnTo>
                            <a:lnTo>
                              <a:pt x="3340" y="2543"/>
                            </a:lnTo>
                            <a:lnTo>
                              <a:pt x="3330" y="2517"/>
                            </a:lnTo>
                            <a:lnTo>
                              <a:pt x="3320" y="2529"/>
                            </a:lnTo>
                            <a:lnTo>
                              <a:pt x="3311" y="2537"/>
                            </a:lnTo>
                            <a:lnTo>
                              <a:pt x="3301" y="2539"/>
                            </a:lnTo>
                            <a:lnTo>
                              <a:pt x="3292" y="2531"/>
                            </a:lnTo>
                            <a:lnTo>
                              <a:pt x="3282" y="2550"/>
                            </a:lnTo>
                            <a:lnTo>
                              <a:pt x="3273" y="2538"/>
                            </a:lnTo>
                            <a:lnTo>
                              <a:pt x="3263" y="2552"/>
                            </a:lnTo>
                            <a:lnTo>
                              <a:pt x="3254" y="2547"/>
                            </a:lnTo>
                            <a:lnTo>
                              <a:pt x="3244" y="2534"/>
                            </a:lnTo>
                            <a:lnTo>
                              <a:pt x="3235" y="2540"/>
                            </a:lnTo>
                            <a:lnTo>
                              <a:pt x="3225" y="2547"/>
                            </a:lnTo>
                            <a:lnTo>
                              <a:pt x="3216" y="2572"/>
                            </a:lnTo>
                            <a:lnTo>
                              <a:pt x="3206" y="2550"/>
                            </a:lnTo>
                            <a:lnTo>
                              <a:pt x="3197" y="2551"/>
                            </a:lnTo>
                            <a:lnTo>
                              <a:pt x="3187" y="2572"/>
                            </a:lnTo>
                            <a:lnTo>
                              <a:pt x="3178" y="2576"/>
                            </a:lnTo>
                            <a:lnTo>
                              <a:pt x="3168" y="2540"/>
                            </a:lnTo>
                            <a:lnTo>
                              <a:pt x="3159" y="2539"/>
                            </a:lnTo>
                            <a:lnTo>
                              <a:pt x="3149" y="2549"/>
                            </a:lnTo>
                            <a:lnTo>
                              <a:pt x="3140" y="2543"/>
                            </a:lnTo>
                            <a:lnTo>
                              <a:pt x="3130" y="2555"/>
                            </a:lnTo>
                            <a:lnTo>
                              <a:pt x="3121" y="2531"/>
                            </a:lnTo>
                            <a:lnTo>
                              <a:pt x="3111" y="2553"/>
                            </a:lnTo>
                            <a:lnTo>
                              <a:pt x="3102" y="2535"/>
                            </a:lnTo>
                            <a:lnTo>
                              <a:pt x="3092" y="2527"/>
                            </a:lnTo>
                            <a:lnTo>
                              <a:pt x="3083" y="2535"/>
                            </a:lnTo>
                            <a:lnTo>
                              <a:pt x="3073" y="2543"/>
                            </a:lnTo>
                            <a:lnTo>
                              <a:pt x="3064" y="2533"/>
                            </a:lnTo>
                            <a:lnTo>
                              <a:pt x="3054" y="2546"/>
                            </a:lnTo>
                            <a:lnTo>
                              <a:pt x="3045" y="2539"/>
                            </a:lnTo>
                            <a:lnTo>
                              <a:pt x="3035" y="2556"/>
                            </a:lnTo>
                            <a:lnTo>
                              <a:pt x="3026" y="2546"/>
                            </a:lnTo>
                            <a:lnTo>
                              <a:pt x="3016" y="2528"/>
                            </a:lnTo>
                            <a:lnTo>
                              <a:pt x="3007" y="2533"/>
                            </a:lnTo>
                            <a:lnTo>
                              <a:pt x="2997" y="2533"/>
                            </a:lnTo>
                            <a:lnTo>
                              <a:pt x="2988" y="2550"/>
                            </a:lnTo>
                            <a:lnTo>
                              <a:pt x="2978" y="2534"/>
                            </a:lnTo>
                            <a:lnTo>
                              <a:pt x="2969" y="2528"/>
                            </a:lnTo>
                            <a:lnTo>
                              <a:pt x="2959" y="2536"/>
                            </a:lnTo>
                            <a:lnTo>
                              <a:pt x="2950" y="2523"/>
                            </a:lnTo>
                            <a:lnTo>
                              <a:pt x="2940" y="2562"/>
                            </a:lnTo>
                            <a:lnTo>
                              <a:pt x="2931" y="2531"/>
                            </a:lnTo>
                            <a:lnTo>
                              <a:pt x="2921" y="2555"/>
                            </a:lnTo>
                            <a:lnTo>
                              <a:pt x="2912" y="2531"/>
                            </a:lnTo>
                            <a:lnTo>
                              <a:pt x="2902" y="2547"/>
                            </a:lnTo>
                            <a:lnTo>
                              <a:pt x="2893" y="2548"/>
                            </a:lnTo>
                            <a:lnTo>
                              <a:pt x="2883" y="2545"/>
                            </a:lnTo>
                            <a:lnTo>
                              <a:pt x="2874" y="2564"/>
                            </a:lnTo>
                            <a:lnTo>
                              <a:pt x="2864" y="2570"/>
                            </a:lnTo>
                            <a:lnTo>
                              <a:pt x="2855" y="2559"/>
                            </a:lnTo>
                            <a:lnTo>
                              <a:pt x="2845" y="2544"/>
                            </a:lnTo>
                            <a:lnTo>
                              <a:pt x="2836" y="2552"/>
                            </a:lnTo>
                            <a:lnTo>
                              <a:pt x="2826" y="2552"/>
                            </a:lnTo>
                            <a:lnTo>
                              <a:pt x="2817" y="2529"/>
                            </a:lnTo>
                            <a:lnTo>
                              <a:pt x="2807" y="2570"/>
                            </a:lnTo>
                            <a:lnTo>
                              <a:pt x="2798" y="2559"/>
                            </a:lnTo>
                            <a:lnTo>
                              <a:pt x="2789" y="2538"/>
                            </a:lnTo>
                            <a:lnTo>
                              <a:pt x="2779" y="2552"/>
                            </a:lnTo>
                            <a:lnTo>
                              <a:pt x="2770" y="2538"/>
                            </a:lnTo>
                            <a:lnTo>
                              <a:pt x="2760" y="2539"/>
                            </a:lnTo>
                            <a:lnTo>
                              <a:pt x="2751" y="2531"/>
                            </a:lnTo>
                            <a:lnTo>
                              <a:pt x="2741" y="2543"/>
                            </a:lnTo>
                            <a:lnTo>
                              <a:pt x="2732" y="2536"/>
                            </a:lnTo>
                            <a:lnTo>
                              <a:pt x="2722" y="2554"/>
                            </a:lnTo>
                            <a:lnTo>
                              <a:pt x="2713" y="2536"/>
                            </a:lnTo>
                            <a:lnTo>
                              <a:pt x="2703" y="2541"/>
                            </a:lnTo>
                            <a:lnTo>
                              <a:pt x="2694" y="2547"/>
                            </a:lnTo>
                            <a:lnTo>
                              <a:pt x="2684" y="2553"/>
                            </a:lnTo>
                            <a:lnTo>
                              <a:pt x="2675" y="2544"/>
                            </a:lnTo>
                            <a:lnTo>
                              <a:pt x="2665" y="2541"/>
                            </a:lnTo>
                            <a:lnTo>
                              <a:pt x="2656" y="2534"/>
                            </a:lnTo>
                            <a:lnTo>
                              <a:pt x="2646" y="2530"/>
                            </a:lnTo>
                            <a:lnTo>
                              <a:pt x="2637" y="2552"/>
                            </a:lnTo>
                            <a:lnTo>
                              <a:pt x="2627" y="2541"/>
                            </a:lnTo>
                            <a:lnTo>
                              <a:pt x="2618" y="2532"/>
                            </a:lnTo>
                            <a:lnTo>
                              <a:pt x="2608" y="2546"/>
                            </a:lnTo>
                            <a:lnTo>
                              <a:pt x="2599" y="2567"/>
                            </a:lnTo>
                            <a:lnTo>
                              <a:pt x="2589" y="2545"/>
                            </a:lnTo>
                            <a:lnTo>
                              <a:pt x="2580" y="2538"/>
                            </a:lnTo>
                            <a:lnTo>
                              <a:pt x="2570" y="2541"/>
                            </a:lnTo>
                            <a:lnTo>
                              <a:pt x="2561" y="2562"/>
                            </a:lnTo>
                            <a:lnTo>
                              <a:pt x="2551" y="2556"/>
                            </a:lnTo>
                            <a:lnTo>
                              <a:pt x="2542" y="2550"/>
                            </a:lnTo>
                            <a:lnTo>
                              <a:pt x="2533" y="2556"/>
                            </a:lnTo>
                            <a:lnTo>
                              <a:pt x="2523" y="2519"/>
                            </a:lnTo>
                            <a:lnTo>
                              <a:pt x="2514" y="2543"/>
                            </a:lnTo>
                            <a:lnTo>
                              <a:pt x="2504" y="2533"/>
                            </a:lnTo>
                            <a:lnTo>
                              <a:pt x="2495" y="2542"/>
                            </a:lnTo>
                            <a:lnTo>
                              <a:pt x="2485" y="2556"/>
                            </a:lnTo>
                            <a:lnTo>
                              <a:pt x="2476" y="2534"/>
                            </a:lnTo>
                            <a:lnTo>
                              <a:pt x="2466" y="2542"/>
                            </a:lnTo>
                            <a:lnTo>
                              <a:pt x="2457" y="2550"/>
                            </a:lnTo>
                            <a:lnTo>
                              <a:pt x="2447" y="2542"/>
                            </a:lnTo>
                            <a:lnTo>
                              <a:pt x="2438" y="2548"/>
                            </a:lnTo>
                            <a:lnTo>
                              <a:pt x="2428" y="2537"/>
                            </a:lnTo>
                            <a:lnTo>
                              <a:pt x="2419" y="2526"/>
                            </a:lnTo>
                            <a:lnTo>
                              <a:pt x="2409" y="2539"/>
                            </a:lnTo>
                            <a:lnTo>
                              <a:pt x="2400" y="2544"/>
                            </a:lnTo>
                            <a:lnTo>
                              <a:pt x="2390" y="2534"/>
                            </a:lnTo>
                            <a:lnTo>
                              <a:pt x="2381" y="2555"/>
                            </a:lnTo>
                            <a:lnTo>
                              <a:pt x="2372" y="2545"/>
                            </a:lnTo>
                            <a:lnTo>
                              <a:pt x="2362" y="2531"/>
                            </a:lnTo>
                            <a:lnTo>
                              <a:pt x="2353" y="2518"/>
                            </a:lnTo>
                            <a:lnTo>
                              <a:pt x="2343" y="2506"/>
                            </a:lnTo>
                            <a:lnTo>
                              <a:pt x="2334" y="2496"/>
                            </a:lnTo>
                            <a:lnTo>
                              <a:pt x="2324" y="2501"/>
                            </a:lnTo>
                            <a:lnTo>
                              <a:pt x="2315" y="2524"/>
                            </a:lnTo>
                            <a:lnTo>
                              <a:pt x="2305" y="2449"/>
                            </a:lnTo>
                            <a:lnTo>
                              <a:pt x="2296" y="2505"/>
                            </a:lnTo>
                            <a:lnTo>
                              <a:pt x="2286" y="2539"/>
                            </a:lnTo>
                            <a:lnTo>
                              <a:pt x="2277" y="2541"/>
                            </a:lnTo>
                            <a:lnTo>
                              <a:pt x="2267" y="2544"/>
                            </a:lnTo>
                            <a:lnTo>
                              <a:pt x="2258" y="2546"/>
                            </a:lnTo>
                            <a:lnTo>
                              <a:pt x="2248" y="2551"/>
                            </a:lnTo>
                            <a:lnTo>
                              <a:pt x="2239" y="2544"/>
                            </a:lnTo>
                            <a:lnTo>
                              <a:pt x="2230" y="2521"/>
                            </a:lnTo>
                            <a:lnTo>
                              <a:pt x="2220" y="2528"/>
                            </a:lnTo>
                            <a:lnTo>
                              <a:pt x="2211" y="2545"/>
                            </a:lnTo>
                            <a:lnTo>
                              <a:pt x="2201" y="2528"/>
                            </a:lnTo>
                            <a:lnTo>
                              <a:pt x="2192" y="2517"/>
                            </a:lnTo>
                            <a:lnTo>
                              <a:pt x="2182" y="2527"/>
                            </a:lnTo>
                            <a:lnTo>
                              <a:pt x="2173" y="2500"/>
                            </a:lnTo>
                            <a:lnTo>
                              <a:pt x="2163" y="2508"/>
                            </a:lnTo>
                            <a:lnTo>
                              <a:pt x="2154" y="2529"/>
                            </a:lnTo>
                            <a:lnTo>
                              <a:pt x="2144" y="2505"/>
                            </a:lnTo>
                            <a:lnTo>
                              <a:pt x="2135" y="2496"/>
                            </a:lnTo>
                            <a:lnTo>
                              <a:pt x="2126" y="2500"/>
                            </a:lnTo>
                            <a:lnTo>
                              <a:pt x="2116" y="2516"/>
                            </a:lnTo>
                            <a:lnTo>
                              <a:pt x="2107" y="2505"/>
                            </a:lnTo>
                            <a:lnTo>
                              <a:pt x="2097" y="2511"/>
                            </a:lnTo>
                            <a:lnTo>
                              <a:pt x="2088" y="2473"/>
                            </a:lnTo>
                            <a:lnTo>
                              <a:pt x="2078" y="2474"/>
                            </a:lnTo>
                            <a:lnTo>
                              <a:pt x="2069" y="2457"/>
                            </a:lnTo>
                            <a:lnTo>
                              <a:pt x="2059" y="2458"/>
                            </a:lnTo>
                            <a:lnTo>
                              <a:pt x="2050" y="2409"/>
                            </a:lnTo>
                            <a:lnTo>
                              <a:pt x="2040" y="2424"/>
                            </a:lnTo>
                            <a:lnTo>
                              <a:pt x="2031" y="2424"/>
                            </a:lnTo>
                            <a:lnTo>
                              <a:pt x="2022" y="2143"/>
                            </a:lnTo>
                            <a:lnTo>
                              <a:pt x="2012" y="2052"/>
                            </a:lnTo>
                            <a:lnTo>
                              <a:pt x="2003" y="2385"/>
                            </a:lnTo>
                            <a:lnTo>
                              <a:pt x="1993" y="2467"/>
                            </a:lnTo>
                            <a:lnTo>
                              <a:pt x="1984" y="2482"/>
                            </a:lnTo>
                            <a:lnTo>
                              <a:pt x="1974" y="2515"/>
                            </a:lnTo>
                            <a:lnTo>
                              <a:pt x="1965" y="2526"/>
                            </a:lnTo>
                            <a:lnTo>
                              <a:pt x="1955" y="2538"/>
                            </a:lnTo>
                            <a:lnTo>
                              <a:pt x="1946" y="2546"/>
                            </a:lnTo>
                            <a:lnTo>
                              <a:pt x="1937" y="2536"/>
                            </a:lnTo>
                            <a:lnTo>
                              <a:pt x="1927" y="2545"/>
                            </a:lnTo>
                            <a:lnTo>
                              <a:pt x="1918" y="2539"/>
                            </a:lnTo>
                            <a:lnTo>
                              <a:pt x="1908" y="2525"/>
                            </a:lnTo>
                            <a:lnTo>
                              <a:pt x="1899" y="2517"/>
                            </a:lnTo>
                            <a:lnTo>
                              <a:pt x="1889" y="2531"/>
                            </a:lnTo>
                            <a:lnTo>
                              <a:pt x="1880" y="2515"/>
                            </a:lnTo>
                            <a:lnTo>
                              <a:pt x="1870" y="2529"/>
                            </a:lnTo>
                            <a:lnTo>
                              <a:pt x="1861" y="2523"/>
                            </a:lnTo>
                            <a:lnTo>
                              <a:pt x="1852" y="2510"/>
                            </a:lnTo>
                            <a:lnTo>
                              <a:pt x="1842" y="2519"/>
                            </a:lnTo>
                            <a:lnTo>
                              <a:pt x="1833" y="2481"/>
                            </a:lnTo>
                            <a:lnTo>
                              <a:pt x="1823" y="2488"/>
                            </a:lnTo>
                            <a:lnTo>
                              <a:pt x="1814" y="2477"/>
                            </a:lnTo>
                            <a:lnTo>
                              <a:pt x="1804" y="2483"/>
                            </a:lnTo>
                            <a:lnTo>
                              <a:pt x="1795" y="2436"/>
                            </a:lnTo>
                            <a:lnTo>
                              <a:pt x="1785" y="2433"/>
                            </a:lnTo>
                            <a:lnTo>
                              <a:pt x="1776" y="2415"/>
                            </a:lnTo>
                            <a:lnTo>
                              <a:pt x="1767" y="2408"/>
                            </a:lnTo>
                            <a:lnTo>
                              <a:pt x="1757" y="2395"/>
                            </a:lnTo>
                            <a:lnTo>
                              <a:pt x="1748" y="2411"/>
                            </a:lnTo>
                            <a:lnTo>
                              <a:pt x="1738" y="2033"/>
                            </a:lnTo>
                            <a:lnTo>
                              <a:pt x="1729" y="1204"/>
                            </a:lnTo>
                            <a:lnTo>
                              <a:pt x="1719" y="2161"/>
                            </a:lnTo>
                            <a:lnTo>
                              <a:pt x="1710" y="2336"/>
                            </a:lnTo>
                            <a:lnTo>
                              <a:pt x="1701" y="2414"/>
                            </a:lnTo>
                            <a:lnTo>
                              <a:pt x="1691" y="2452"/>
                            </a:lnTo>
                            <a:lnTo>
                              <a:pt x="1682" y="2460"/>
                            </a:lnTo>
                            <a:lnTo>
                              <a:pt x="1672" y="2512"/>
                            </a:lnTo>
                            <a:lnTo>
                              <a:pt x="1663" y="2527"/>
                            </a:lnTo>
                            <a:lnTo>
                              <a:pt x="1653" y="2538"/>
                            </a:lnTo>
                            <a:lnTo>
                              <a:pt x="1644" y="2537"/>
                            </a:lnTo>
                            <a:lnTo>
                              <a:pt x="1635" y="2535"/>
                            </a:lnTo>
                            <a:lnTo>
                              <a:pt x="1625" y="2561"/>
                            </a:lnTo>
                            <a:lnTo>
                              <a:pt x="1616" y="2569"/>
                            </a:lnTo>
                            <a:lnTo>
                              <a:pt x="1606" y="2557"/>
                            </a:lnTo>
                            <a:lnTo>
                              <a:pt x="1597" y="2545"/>
                            </a:lnTo>
                            <a:lnTo>
                              <a:pt x="1587" y="2558"/>
                            </a:lnTo>
                            <a:lnTo>
                              <a:pt x="1578" y="2562"/>
                            </a:lnTo>
                            <a:lnTo>
                              <a:pt x="1569" y="2545"/>
                            </a:lnTo>
                            <a:lnTo>
                              <a:pt x="1559" y="2532"/>
                            </a:lnTo>
                            <a:lnTo>
                              <a:pt x="1550" y="2523"/>
                            </a:lnTo>
                            <a:lnTo>
                              <a:pt x="1540" y="2514"/>
                            </a:lnTo>
                            <a:lnTo>
                              <a:pt x="1531" y="2506"/>
                            </a:lnTo>
                            <a:lnTo>
                              <a:pt x="1521" y="2483"/>
                            </a:lnTo>
                            <a:lnTo>
                              <a:pt x="1512" y="2481"/>
                            </a:lnTo>
                            <a:lnTo>
                              <a:pt x="1503" y="2439"/>
                            </a:lnTo>
                            <a:lnTo>
                              <a:pt x="1493" y="2407"/>
                            </a:lnTo>
                            <a:lnTo>
                              <a:pt x="1484" y="2366"/>
                            </a:lnTo>
                            <a:lnTo>
                              <a:pt x="1474" y="2356"/>
                            </a:lnTo>
                            <a:lnTo>
                              <a:pt x="1465" y="2278"/>
                            </a:lnTo>
                            <a:lnTo>
                              <a:pt x="1455" y="2033"/>
                            </a:lnTo>
                            <a:lnTo>
                              <a:pt x="1446" y="183"/>
                            </a:lnTo>
                            <a:lnTo>
                              <a:pt x="1437" y="2125"/>
                            </a:lnTo>
                            <a:lnTo>
                              <a:pt x="1427" y="2277"/>
                            </a:lnTo>
                            <a:lnTo>
                              <a:pt x="1418" y="2297"/>
                            </a:lnTo>
                            <a:lnTo>
                              <a:pt x="1408" y="2350"/>
                            </a:lnTo>
                            <a:lnTo>
                              <a:pt x="1399" y="2419"/>
                            </a:lnTo>
                            <a:lnTo>
                              <a:pt x="1389" y="2426"/>
                            </a:lnTo>
                            <a:lnTo>
                              <a:pt x="1380" y="2445"/>
                            </a:lnTo>
                            <a:lnTo>
                              <a:pt x="1371" y="2474"/>
                            </a:lnTo>
                            <a:lnTo>
                              <a:pt x="1361" y="2484"/>
                            </a:lnTo>
                            <a:lnTo>
                              <a:pt x="1352" y="2490"/>
                            </a:lnTo>
                            <a:lnTo>
                              <a:pt x="1342" y="2475"/>
                            </a:lnTo>
                            <a:lnTo>
                              <a:pt x="1333" y="2481"/>
                            </a:lnTo>
                            <a:lnTo>
                              <a:pt x="1324" y="2500"/>
                            </a:lnTo>
                            <a:lnTo>
                              <a:pt x="1314" y="2499"/>
                            </a:lnTo>
                            <a:lnTo>
                              <a:pt x="1305" y="2498"/>
                            </a:lnTo>
                            <a:lnTo>
                              <a:pt x="1295" y="2522"/>
                            </a:lnTo>
                            <a:lnTo>
                              <a:pt x="1286" y="2534"/>
                            </a:lnTo>
                            <a:lnTo>
                              <a:pt x="1276" y="2509"/>
                            </a:lnTo>
                            <a:lnTo>
                              <a:pt x="1267" y="2529"/>
                            </a:lnTo>
                            <a:lnTo>
                              <a:pt x="1258" y="2524"/>
                            </a:lnTo>
                            <a:lnTo>
                              <a:pt x="1248" y="2536"/>
                            </a:lnTo>
                            <a:lnTo>
                              <a:pt x="1239" y="2538"/>
                            </a:lnTo>
                            <a:lnTo>
                              <a:pt x="1229" y="2524"/>
                            </a:lnTo>
                            <a:lnTo>
                              <a:pt x="1220" y="2533"/>
                            </a:lnTo>
                            <a:lnTo>
                              <a:pt x="1211" y="2528"/>
                            </a:lnTo>
                            <a:lnTo>
                              <a:pt x="1201" y="2526"/>
                            </a:lnTo>
                            <a:lnTo>
                              <a:pt x="1192" y="2538"/>
                            </a:lnTo>
                            <a:lnTo>
                              <a:pt x="1182" y="2559"/>
                            </a:lnTo>
                            <a:lnTo>
                              <a:pt x="1173" y="2549"/>
                            </a:lnTo>
                            <a:lnTo>
                              <a:pt x="1164" y="2545"/>
                            </a:lnTo>
                            <a:lnTo>
                              <a:pt x="1154" y="2531"/>
                            </a:lnTo>
                            <a:lnTo>
                              <a:pt x="1145" y="2529"/>
                            </a:lnTo>
                            <a:lnTo>
                              <a:pt x="1135" y="2534"/>
                            </a:lnTo>
                            <a:lnTo>
                              <a:pt x="1126" y="2530"/>
                            </a:lnTo>
                            <a:lnTo>
                              <a:pt x="1116" y="2543"/>
                            </a:lnTo>
                            <a:lnTo>
                              <a:pt x="1107" y="2536"/>
                            </a:lnTo>
                            <a:lnTo>
                              <a:pt x="1098" y="2550"/>
                            </a:lnTo>
                            <a:lnTo>
                              <a:pt x="1088" y="2557"/>
                            </a:lnTo>
                            <a:lnTo>
                              <a:pt x="1079" y="2545"/>
                            </a:lnTo>
                            <a:lnTo>
                              <a:pt x="1069" y="2551"/>
                            </a:lnTo>
                            <a:lnTo>
                              <a:pt x="1060" y="2557"/>
                            </a:lnTo>
                            <a:lnTo>
                              <a:pt x="1051" y="2546"/>
                            </a:lnTo>
                            <a:lnTo>
                              <a:pt x="1041" y="2552"/>
                            </a:lnTo>
                            <a:lnTo>
                              <a:pt x="1032" y="2539"/>
                            </a:lnTo>
                            <a:lnTo>
                              <a:pt x="1022" y="2542"/>
                            </a:lnTo>
                            <a:lnTo>
                              <a:pt x="1013" y="2532"/>
                            </a:lnTo>
                            <a:lnTo>
                              <a:pt x="1004" y="2540"/>
                            </a:lnTo>
                            <a:lnTo>
                              <a:pt x="994" y="2533"/>
                            </a:lnTo>
                            <a:lnTo>
                              <a:pt x="985" y="2569"/>
                            </a:lnTo>
                            <a:lnTo>
                              <a:pt x="975" y="2547"/>
                            </a:lnTo>
                            <a:lnTo>
                              <a:pt x="966" y="2539"/>
                            </a:lnTo>
                            <a:lnTo>
                              <a:pt x="957" y="2555"/>
                            </a:lnTo>
                            <a:lnTo>
                              <a:pt x="947" y="2552"/>
                            </a:lnTo>
                            <a:lnTo>
                              <a:pt x="938" y="2561"/>
                            </a:lnTo>
                            <a:lnTo>
                              <a:pt x="928" y="2548"/>
                            </a:lnTo>
                            <a:lnTo>
                              <a:pt x="919" y="2568"/>
                            </a:lnTo>
                            <a:lnTo>
                              <a:pt x="910" y="2554"/>
                            </a:lnTo>
                            <a:lnTo>
                              <a:pt x="900" y="2576"/>
                            </a:lnTo>
                            <a:lnTo>
                              <a:pt x="891" y="2574"/>
                            </a:lnTo>
                            <a:lnTo>
                              <a:pt x="881" y="2546"/>
                            </a:lnTo>
                            <a:lnTo>
                              <a:pt x="872" y="2558"/>
                            </a:lnTo>
                            <a:lnTo>
                              <a:pt x="863" y="2537"/>
                            </a:lnTo>
                            <a:lnTo>
                              <a:pt x="853" y="2561"/>
                            </a:lnTo>
                            <a:lnTo>
                              <a:pt x="844" y="2556"/>
                            </a:lnTo>
                            <a:lnTo>
                              <a:pt x="834" y="2545"/>
                            </a:lnTo>
                            <a:lnTo>
                              <a:pt x="825" y="2537"/>
                            </a:lnTo>
                            <a:lnTo>
                              <a:pt x="816" y="2531"/>
                            </a:lnTo>
                            <a:lnTo>
                              <a:pt x="806" y="2532"/>
                            </a:lnTo>
                            <a:lnTo>
                              <a:pt x="797" y="2543"/>
                            </a:lnTo>
                            <a:lnTo>
                              <a:pt x="788" y="2556"/>
                            </a:lnTo>
                            <a:lnTo>
                              <a:pt x="778" y="2551"/>
                            </a:lnTo>
                            <a:lnTo>
                              <a:pt x="769" y="2544"/>
                            </a:lnTo>
                            <a:lnTo>
                              <a:pt x="759" y="2562"/>
                            </a:lnTo>
                            <a:lnTo>
                              <a:pt x="750" y="2557"/>
                            </a:lnTo>
                            <a:lnTo>
                              <a:pt x="741" y="2550"/>
                            </a:lnTo>
                            <a:lnTo>
                              <a:pt x="731" y="2555"/>
                            </a:lnTo>
                            <a:lnTo>
                              <a:pt x="722" y="2545"/>
                            </a:lnTo>
                            <a:lnTo>
                              <a:pt x="712" y="2555"/>
                            </a:lnTo>
                            <a:lnTo>
                              <a:pt x="703" y="2563"/>
                            </a:lnTo>
                            <a:lnTo>
                              <a:pt x="694" y="2568"/>
                            </a:lnTo>
                            <a:lnTo>
                              <a:pt x="684" y="2554"/>
                            </a:lnTo>
                            <a:lnTo>
                              <a:pt x="675" y="2566"/>
                            </a:lnTo>
                            <a:lnTo>
                              <a:pt x="666" y="2556"/>
                            </a:lnTo>
                            <a:lnTo>
                              <a:pt x="656" y="2568"/>
                            </a:lnTo>
                            <a:lnTo>
                              <a:pt x="647" y="2552"/>
                            </a:lnTo>
                            <a:lnTo>
                              <a:pt x="637" y="2559"/>
                            </a:lnTo>
                            <a:lnTo>
                              <a:pt x="628" y="2566"/>
                            </a:lnTo>
                            <a:lnTo>
                              <a:pt x="619" y="2554"/>
                            </a:lnTo>
                            <a:lnTo>
                              <a:pt x="609" y="2554"/>
                            </a:lnTo>
                            <a:lnTo>
                              <a:pt x="600" y="2553"/>
                            </a:lnTo>
                            <a:lnTo>
                              <a:pt x="590" y="2555"/>
                            </a:lnTo>
                            <a:lnTo>
                              <a:pt x="581" y="2544"/>
                            </a:lnTo>
                            <a:lnTo>
                              <a:pt x="572" y="2567"/>
                            </a:lnTo>
                            <a:lnTo>
                              <a:pt x="562" y="2574"/>
                            </a:lnTo>
                            <a:lnTo>
                              <a:pt x="553" y="2566"/>
                            </a:lnTo>
                            <a:lnTo>
                              <a:pt x="544" y="2555"/>
                            </a:lnTo>
                            <a:lnTo>
                              <a:pt x="534" y="2564"/>
                            </a:lnTo>
                            <a:lnTo>
                              <a:pt x="525" y="2549"/>
                            </a:lnTo>
                            <a:lnTo>
                              <a:pt x="515" y="2555"/>
                            </a:lnTo>
                            <a:lnTo>
                              <a:pt x="506" y="2565"/>
                            </a:lnTo>
                            <a:lnTo>
                              <a:pt x="497" y="2570"/>
                            </a:lnTo>
                            <a:lnTo>
                              <a:pt x="487" y="2562"/>
                            </a:lnTo>
                            <a:lnTo>
                              <a:pt x="478" y="2557"/>
                            </a:lnTo>
                            <a:lnTo>
                              <a:pt x="469" y="2560"/>
                            </a:lnTo>
                            <a:lnTo>
                              <a:pt x="459" y="2562"/>
                            </a:lnTo>
                            <a:lnTo>
                              <a:pt x="450" y="2548"/>
                            </a:lnTo>
                            <a:lnTo>
                              <a:pt x="440" y="2552"/>
                            </a:lnTo>
                            <a:lnTo>
                              <a:pt x="431" y="2570"/>
                            </a:lnTo>
                            <a:lnTo>
                              <a:pt x="422" y="2558"/>
                            </a:lnTo>
                            <a:lnTo>
                              <a:pt x="412" y="2548"/>
                            </a:lnTo>
                            <a:lnTo>
                              <a:pt x="403" y="2554"/>
                            </a:lnTo>
                            <a:lnTo>
                              <a:pt x="394" y="2552"/>
                            </a:lnTo>
                            <a:lnTo>
                              <a:pt x="384" y="2568"/>
                            </a:lnTo>
                            <a:lnTo>
                              <a:pt x="375" y="2540"/>
                            </a:lnTo>
                            <a:lnTo>
                              <a:pt x="365" y="2561"/>
                            </a:lnTo>
                            <a:lnTo>
                              <a:pt x="356" y="2560"/>
                            </a:lnTo>
                            <a:lnTo>
                              <a:pt x="347" y="2569"/>
                            </a:lnTo>
                            <a:lnTo>
                              <a:pt x="337" y="2554"/>
                            </a:lnTo>
                            <a:lnTo>
                              <a:pt x="328" y="2564"/>
                            </a:lnTo>
                            <a:lnTo>
                              <a:pt x="319" y="2570"/>
                            </a:lnTo>
                            <a:lnTo>
                              <a:pt x="309" y="2572"/>
                            </a:lnTo>
                            <a:lnTo>
                              <a:pt x="300" y="2567"/>
                            </a:lnTo>
                            <a:lnTo>
                              <a:pt x="290" y="2574"/>
                            </a:lnTo>
                            <a:lnTo>
                              <a:pt x="281" y="2569"/>
                            </a:lnTo>
                            <a:lnTo>
                              <a:pt x="272" y="2568"/>
                            </a:lnTo>
                            <a:lnTo>
                              <a:pt x="262" y="2566"/>
                            </a:lnTo>
                            <a:lnTo>
                              <a:pt x="253" y="2572"/>
                            </a:lnTo>
                            <a:lnTo>
                              <a:pt x="244" y="2567"/>
                            </a:lnTo>
                            <a:lnTo>
                              <a:pt x="234" y="2572"/>
                            </a:lnTo>
                            <a:lnTo>
                              <a:pt x="225" y="2565"/>
                            </a:lnTo>
                            <a:lnTo>
                              <a:pt x="216" y="2557"/>
                            </a:lnTo>
                            <a:lnTo>
                              <a:pt x="206" y="2576"/>
                            </a:lnTo>
                            <a:lnTo>
                              <a:pt x="197" y="2558"/>
                            </a:lnTo>
                            <a:lnTo>
                              <a:pt x="187" y="2563"/>
                            </a:lnTo>
                            <a:lnTo>
                              <a:pt x="178" y="2568"/>
                            </a:lnTo>
                            <a:lnTo>
                              <a:pt x="169" y="2559"/>
                            </a:lnTo>
                            <a:lnTo>
                              <a:pt x="159" y="2562"/>
                            </a:lnTo>
                            <a:lnTo>
                              <a:pt x="150" y="2569"/>
                            </a:lnTo>
                            <a:lnTo>
                              <a:pt x="141" y="2558"/>
                            </a:lnTo>
                            <a:lnTo>
                              <a:pt x="131" y="2554"/>
                            </a:lnTo>
                            <a:lnTo>
                              <a:pt x="122" y="2566"/>
                            </a:lnTo>
                            <a:lnTo>
                              <a:pt x="113" y="2573"/>
                            </a:lnTo>
                            <a:lnTo>
                              <a:pt x="103" y="2568"/>
                            </a:lnTo>
                            <a:lnTo>
                              <a:pt x="94" y="2563"/>
                            </a:lnTo>
                            <a:lnTo>
                              <a:pt x="85" y="2558"/>
                            </a:lnTo>
                            <a:lnTo>
                              <a:pt x="75" y="2572"/>
                            </a:lnTo>
                            <a:lnTo>
                              <a:pt x="66" y="2558"/>
                            </a:lnTo>
                            <a:lnTo>
                              <a:pt x="56" y="2550"/>
                            </a:lnTo>
                            <a:lnTo>
                              <a:pt x="47" y="2558"/>
                            </a:lnTo>
                            <a:lnTo>
                              <a:pt x="38" y="2560"/>
                            </a:lnTo>
                            <a:lnTo>
                              <a:pt x="28" y="2553"/>
                            </a:lnTo>
                            <a:lnTo>
                              <a:pt x="19" y="2559"/>
                            </a:lnTo>
                            <a:lnTo>
                              <a:pt x="10" y="2571"/>
                            </a:lnTo>
                            <a:lnTo>
                              <a:pt x="0" y="2566"/>
                            </a:lnTo>
                          </a:path>
                        </a:pathLst>
                      </a:custGeom>
                      <a:noFill/>
                      <a:ln w="12700" cmpd="sng">
                        <a:solidFill>
                          <a:srgbClr val="0066FF"/>
                        </a:solidFill>
                        <a:prstDash val="solid"/>
                        <a:round/>
                        <a:headEnd/>
                        <a:tailEnd/>
                      </a:ln>
                      <a:extLst>
                        <a:ext uri="{909E8E84-426E-40DD-AFC4-6F175D3DCCD1}">
                          <a14:hiddenFill xmlns:a14="http://schemas.microsoft.com/office/drawing/2010/main">
                            <a:solidFill>
                              <a:srgbClr val="FF3300"/>
                            </a:solidFill>
                          </a14:hiddenFill>
                        </a:ext>
                      </a:extLst>
                    </p:spPr>
                    <p:txBody>
                      <a:bodyPr/>
                      <a:lstStyle/>
                      <a:p>
                        <a:endParaRPr lang="en-US"/>
                      </a:p>
                    </p:txBody>
                  </p:sp>
                  <p:sp>
                    <p:nvSpPr>
                      <p:cNvPr id="4872" name="Line 185">
                        <a:extLst>
                          <a:ext uri="{FF2B5EF4-FFF2-40B4-BE49-F238E27FC236}">
                            <a16:creationId xmlns:a16="http://schemas.microsoft.com/office/drawing/2014/main" id="{32069B00-D896-4FF2-A377-99EFA647E29E}"/>
                          </a:ext>
                        </a:extLst>
                      </p:cNvPr>
                      <p:cNvSpPr>
                        <a:spLocks noChangeShapeType="1"/>
                      </p:cNvSpPr>
                      <p:nvPr/>
                    </p:nvSpPr>
                    <p:spPr bwMode="auto">
                      <a:xfrm>
                        <a:off x="-865" y="2053"/>
                        <a:ext cx="2163" cy="0"/>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73" name="Line 186">
                        <a:extLst>
                          <a:ext uri="{FF2B5EF4-FFF2-40B4-BE49-F238E27FC236}">
                            <a16:creationId xmlns:a16="http://schemas.microsoft.com/office/drawing/2014/main" id="{257E125F-A13C-41E3-B0B6-9F8059E7A25B}"/>
                          </a:ext>
                        </a:extLst>
                      </p:cNvPr>
                      <p:cNvSpPr>
                        <a:spLocks noChangeShapeType="1"/>
                      </p:cNvSpPr>
                      <p:nvPr/>
                    </p:nvSpPr>
                    <p:spPr bwMode="auto">
                      <a:xfrm>
                        <a:off x="-681" y="2055"/>
                        <a:ext cx="1"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74" name="Line 187">
                        <a:extLst>
                          <a:ext uri="{FF2B5EF4-FFF2-40B4-BE49-F238E27FC236}">
                            <a16:creationId xmlns:a16="http://schemas.microsoft.com/office/drawing/2014/main" id="{800F4060-2B12-4E2F-B42E-D6A380B8F3EC}"/>
                          </a:ext>
                        </a:extLst>
                      </p:cNvPr>
                      <p:cNvSpPr>
                        <a:spLocks noChangeShapeType="1"/>
                      </p:cNvSpPr>
                      <p:nvPr/>
                    </p:nvSpPr>
                    <p:spPr bwMode="auto">
                      <a:xfrm>
                        <a:off x="-248" y="2055"/>
                        <a:ext cx="0"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75" name="Line 188">
                        <a:extLst>
                          <a:ext uri="{FF2B5EF4-FFF2-40B4-BE49-F238E27FC236}">
                            <a16:creationId xmlns:a16="http://schemas.microsoft.com/office/drawing/2014/main" id="{F3F2EEF7-D062-4759-ADAE-69442C0F9278}"/>
                          </a:ext>
                        </a:extLst>
                      </p:cNvPr>
                      <p:cNvSpPr>
                        <a:spLocks noChangeShapeType="1"/>
                      </p:cNvSpPr>
                      <p:nvPr/>
                    </p:nvSpPr>
                    <p:spPr bwMode="auto">
                      <a:xfrm>
                        <a:off x="183" y="2055"/>
                        <a:ext cx="1"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76" name="Line 189">
                        <a:extLst>
                          <a:ext uri="{FF2B5EF4-FFF2-40B4-BE49-F238E27FC236}">
                            <a16:creationId xmlns:a16="http://schemas.microsoft.com/office/drawing/2014/main" id="{A93DDED9-A230-4A25-B104-99DC14517518}"/>
                          </a:ext>
                        </a:extLst>
                      </p:cNvPr>
                      <p:cNvSpPr>
                        <a:spLocks noChangeShapeType="1"/>
                      </p:cNvSpPr>
                      <p:nvPr/>
                    </p:nvSpPr>
                    <p:spPr bwMode="auto">
                      <a:xfrm>
                        <a:off x="615" y="2055"/>
                        <a:ext cx="1"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77" name="Line 190">
                        <a:extLst>
                          <a:ext uri="{FF2B5EF4-FFF2-40B4-BE49-F238E27FC236}">
                            <a16:creationId xmlns:a16="http://schemas.microsoft.com/office/drawing/2014/main" id="{26B00577-F40E-4832-A062-70F4F22A926F}"/>
                          </a:ext>
                        </a:extLst>
                      </p:cNvPr>
                      <p:cNvSpPr>
                        <a:spLocks noChangeShapeType="1"/>
                      </p:cNvSpPr>
                      <p:nvPr/>
                    </p:nvSpPr>
                    <p:spPr bwMode="auto">
                      <a:xfrm>
                        <a:off x="1048" y="2055"/>
                        <a:ext cx="1"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63" name="Line 191">
                      <a:extLst>
                        <a:ext uri="{FF2B5EF4-FFF2-40B4-BE49-F238E27FC236}">
                          <a16:creationId xmlns:a16="http://schemas.microsoft.com/office/drawing/2014/main" id="{E244F84C-6099-4E20-8C49-52E453D69591}"/>
                        </a:ext>
                      </a:extLst>
                    </p:cNvPr>
                    <p:cNvSpPr>
                      <a:spLocks noChangeShapeType="1"/>
                    </p:cNvSpPr>
                    <p:nvPr/>
                  </p:nvSpPr>
                  <p:spPr bwMode="auto">
                    <a:xfrm>
                      <a:off x="1757" y="4026"/>
                      <a:ext cx="0" cy="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64" name="Line 192">
                      <a:extLst>
                        <a:ext uri="{FF2B5EF4-FFF2-40B4-BE49-F238E27FC236}">
                          <a16:creationId xmlns:a16="http://schemas.microsoft.com/office/drawing/2014/main" id="{F5DB0D1B-77B6-4A08-8A43-8A0AB9043658}"/>
                        </a:ext>
                      </a:extLst>
                    </p:cNvPr>
                    <p:cNvSpPr>
                      <a:spLocks noChangeShapeType="1"/>
                    </p:cNvSpPr>
                    <p:nvPr/>
                  </p:nvSpPr>
                  <p:spPr bwMode="auto">
                    <a:xfrm flipH="1" flipV="1">
                      <a:off x="1757" y="3399"/>
                      <a:ext cx="0" cy="62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65" name="Line 193">
                      <a:extLst>
                        <a:ext uri="{FF2B5EF4-FFF2-40B4-BE49-F238E27FC236}">
                          <a16:creationId xmlns:a16="http://schemas.microsoft.com/office/drawing/2014/main" id="{30DD1A16-5622-42F3-957F-86D5C1B27C7D}"/>
                        </a:ext>
                      </a:extLst>
                    </p:cNvPr>
                    <p:cNvSpPr>
                      <a:spLocks noChangeShapeType="1"/>
                    </p:cNvSpPr>
                    <p:nvPr/>
                  </p:nvSpPr>
                  <p:spPr bwMode="auto">
                    <a:xfrm flipH="1">
                      <a:off x="1744" y="4025"/>
                      <a:ext cx="13" cy="0"/>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66" name="Line 194">
                      <a:extLst>
                        <a:ext uri="{FF2B5EF4-FFF2-40B4-BE49-F238E27FC236}">
                          <a16:creationId xmlns:a16="http://schemas.microsoft.com/office/drawing/2014/main" id="{2A8727FD-6C34-45F4-8407-93FDC8B06C00}"/>
                        </a:ext>
                      </a:extLst>
                    </p:cNvPr>
                    <p:cNvSpPr>
                      <a:spLocks noChangeShapeType="1"/>
                    </p:cNvSpPr>
                    <p:nvPr/>
                  </p:nvSpPr>
                  <p:spPr bwMode="auto">
                    <a:xfrm flipH="1">
                      <a:off x="1744" y="3900"/>
                      <a:ext cx="13" cy="0"/>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67" name="Line 195">
                      <a:extLst>
                        <a:ext uri="{FF2B5EF4-FFF2-40B4-BE49-F238E27FC236}">
                          <a16:creationId xmlns:a16="http://schemas.microsoft.com/office/drawing/2014/main" id="{1131A90D-47DE-402D-8207-DD9C8B67AC3E}"/>
                        </a:ext>
                      </a:extLst>
                    </p:cNvPr>
                    <p:cNvSpPr>
                      <a:spLocks noChangeShapeType="1"/>
                    </p:cNvSpPr>
                    <p:nvPr/>
                  </p:nvSpPr>
                  <p:spPr bwMode="auto">
                    <a:xfrm flipH="1">
                      <a:off x="1744" y="3776"/>
                      <a:ext cx="13" cy="0"/>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68" name="Line 196">
                      <a:extLst>
                        <a:ext uri="{FF2B5EF4-FFF2-40B4-BE49-F238E27FC236}">
                          <a16:creationId xmlns:a16="http://schemas.microsoft.com/office/drawing/2014/main" id="{E793D314-26AD-48E8-9205-353D4F098D1C}"/>
                        </a:ext>
                      </a:extLst>
                    </p:cNvPr>
                    <p:cNvSpPr>
                      <a:spLocks noChangeShapeType="1"/>
                    </p:cNvSpPr>
                    <p:nvPr/>
                  </p:nvSpPr>
                  <p:spPr bwMode="auto">
                    <a:xfrm flipH="1">
                      <a:off x="1744" y="3651"/>
                      <a:ext cx="13" cy="0"/>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69" name="Line 197">
                      <a:extLst>
                        <a:ext uri="{FF2B5EF4-FFF2-40B4-BE49-F238E27FC236}">
                          <a16:creationId xmlns:a16="http://schemas.microsoft.com/office/drawing/2014/main" id="{13B0276F-2740-43B1-8362-B4C4CE3EE4B5}"/>
                        </a:ext>
                      </a:extLst>
                    </p:cNvPr>
                    <p:cNvSpPr>
                      <a:spLocks noChangeShapeType="1"/>
                    </p:cNvSpPr>
                    <p:nvPr/>
                  </p:nvSpPr>
                  <p:spPr bwMode="auto">
                    <a:xfrm flipH="1">
                      <a:off x="1744" y="3527"/>
                      <a:ext cx="13" cy="0"/>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70" name="Line 198">
                      <a:extLst>
                        <a:ext uri="{FF2B5EF4-FFF2-40B4-BE49-F238E27FC236}">
                          <a16:creationId xmlns:a16="http://schemas.microsoft.com/office/drawing/2014/main" id="{58B7C2B6-8EFF-48D0-8502-6F5F639D5C82}"/>
                        </a:ext>
                      </a:extLst>
                    </p:cNvPr>
                    <p:cNvSpPr>
                      <a:spLocks noChangeShapeType="1"/>
                    </p:cNvSpPr>
                    <p:nvPr/>
                  </p:nvSpPr>
                  <p:spPr bwMode="auto">
                    <a:xfrm flipH="1">
                      <a:off x="1744" y="3402"/>
                      <a:ext cx="13" cy="0"/>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59" name="Text Box 199">
                    <a:extLst>
                      <a:ext uri="{FF2B5EF4-FFF2-40B4-BE49-F238E27FC236}">
                        <a16:creationId xmlns:a16="http://schemas.microsoft.com/office/drawing/2014/main" id="{5DBA506A-BA49-41BE-AC75-945BBBC8DA44}"/>
                      </a:ext>
                    </a:extLst>
                  </p:cNvPr>
                  <p:cNvSpPr txBox="1">
                    <a:spLocks noChangeArrowheads="1"/>
                  </p:cNvSpPr>
                  <p:nvPr/>
                </p:nvSpPr>
                <p:spPr bwMode="auto">
                  <a:xfrm>
                    <a:off x="2397" y="3390"/>
                    <a:ext cx="27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Tx/>
                      <a:buNone/>
                    </a:pPr>
                    <a:r>
                      <a:rPr lang="en-US" altLang="en-US" sz="1200" b="1">
                        <a:latin typeface="Calibri" panose="020F0502020204030204" pitchFamily="34" charset="0"/>
                        <a:cs typeface="Calibri" panose="020F0502020204030204" pitchFamily="34" charset="0"/>
                      </a:rPr>
                      <a:t>MS</a:t>
                    </a:r>
                  </a:p>
                </p:txBody>
              </p:sp>
              <p:sp>
                <p:nvSpPr>
                  <p:cNvPr id="4860" name="Rectangle 200">
                    <a:extLst>
                      <a:ext uri="{FF2B5EF4-FFF2-40B4-BE49-F238E27FC236}">
                        <a16:creationId xmlns:a16="http://schemas.microsoft.com/office/drawing/2014/main" id="{6E719ED4-3EBB-43DB-B84A-186525EB06E9}"/>
                      </a:ext>
                    </a:extLst>
                  </p:cNvPr>
                  <p:cNvSpPr>
                    <a:spLocks noChangeArrowheads="1"/>
                  </p:cNvSpPr>
                  <p:nvPr/>
                </p:nvSpPr>
                <p:spPr bwMode="auto">
                  <a:xfrm>
                    <a:off x="2935" y="4076"/>
                    <a:ext cx="15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i="1">
                        <a:solidFill>
                          <a:srgbClr val="000000"/>
                        </a:solidFill>
                        <a:latin typeface="Calibri" panose="020F0502020204030204" pitchFamily="34" charset="0"/>
                        <a:cs typeface="Calibri" panose="020F0502020204030204" pitchFamily="34" charset="0"/>
                      </a:rPr>
                      <a:t>m/z</a:t>
                    </a:r>
                    <a:endParaRPr lang="en-US" altLang="en-US" sz="1200" b="1" i="1">
                      <a:latin typeface="Calibri" panose="020F0502020204030204" pitchFamily="34" charset="0"/>
                      <a:cs typeface="Calibri" panose="020F0502020204030204" pitchFamily="34" charset="0"/>
                    </a:endParaRPr>
                  </a:p>
                </p:txBody>
              </p:sp>
              <p:sp>
                <p:nvSpPr>
                  <p:cNvPr id="4861" name="Text Box 201">
                    <a:extLst>
                      <a:ext uri="{FF2B5EF4-FFF2-40B4-BE49-F238E27FC236}">
                        <a16:creationId xmlns:a16="http://schemas.microsoft.com/office/drawing/2014/main" id="{A51EE0EE-3FD9-4026-A8C2-0E14AF347A72}"/>
                      </a:ext>
                    </a:extLst>
                  </p:cNvPr>
                  <p:cNvSpPr txBox="1">
                    <a:spLocks noChangeArrowheads="1"/>
                  </p:cNvSpPr>
                  <p:nvPr/>
                </p:nvSpPr>
                <p:spPr bwMode="auto">
                  <a:xfrm rot="-5400000">
                    <a:off x="2066" y="3687"/>
                    <a:ext cx="478"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latin typeface="Calibri" panose="020F0502020204030204" pitchFamily="34" charset="0"/>
                        <a:cs typeface="Calibri" panose="020F0502020204030204" pitchFamily="34" charset="0"/>
                      </a:rPr>
                      <a:t>Intensity</a:t>
                    </a:r>
                  </a:p>
                </p:txBody>
              </p:sp>
            </p:grpSp>
            <p:grpSp>
              <p:nvGrpSpPr>
                <p:cNvPr id="4315" name="Group 1292">
                  <a:extLst>
                    <a:ext uri="{FF2B5EF4-FFF2-40B4-BE49-F238E27FC236}">
                      <a16:creationId xmlns:a16="http://schemas.microsoft.com/office/drawing/2014/main" id="{D03E1D5B-E574-4718-B37B-B8EB9869897A}"/>
                    </a:ext>
                  </a:extLst>
                </p:cNvPr>
                <p:cNvGrpSpPr>
                  <a:grpSpLocks/>
                </p:cNvGrpSpPr>
                <p:nvPr/>
              </p:nvGrpSpPr>
              <p:grpSpPr bwMode="auto">
                <a:xfrm>
                  <a:off x="5908409" y="5251452"/>
                  <a:ext cx="2259013" cy="1263651"/>
                  <a:chOff x="3656" y="3388"/>
                  <a:chExt cx="1423" cy="796"/>
                </a:xfrm>
              </p:grpSpPr>
              <p:grpSp>
                <p:nvGrpSpPr>
                  <p:cNvPr id="4316" name="Group 678">
                    <a:extLst>
                      <a:ext uri="{FF2B5EF4-FFF2-40B4-BE49-F238E27FC236}">
                        <a16:creationId xmlns:a16="http://schemas.microsoft.com/office/drawing/2014/main" id="{6DE613A8-75EE-4F83-9D8B-624915C35DBE}"/>
                      </a:ext>
                    </a:extLst>
                  </p:cNvPr>
                  <p:cNvGrpSpPr>
                    <a:grpSpLocks/>
                  </p:cNvGrpSpPr>
                  <p:nvPr/>
                </p:nvGrpSpPr>
                <p:grpSpPr bwMode="auto">
                  <a:xfrm>
                    <a:off x="3824" y="3440"/>
                    <a:ext cx="1255" cy="628"/>
                    <a:chOff x="504" y="2045"/>
                    <a:chExt cx="2424" cy="1615"/>
                  </a:xfrm>
                </p:grpSpPr>
                <p:sp>
                  <p:nvSpPr>
                    <p:cNvPr id="4320" name="Line 679">
                      <a:extLst>
                        <a:ext uri="{FF2B5EF4-FFF2-40B4-BE49-F238E27FC236}">
                          <a16:creationId xmlns:a16="http://schemas.microsoft.com/office/drawing/2014/main" id="{CAF761A2-2C63-4A60-A2FE-52BF003A67D7}"/>
                        </a:ext>
                      </a:extLst>
                    </p:cNvPr>
                    <p:cNvSpPr>
                      <a:spLocks noChangeShapeType="1"/>
                    </p:cNvSpPr>
                    <p:nvPr/>
                  </p:nvSpPr>
                  <p:spPr bwMode="auto">
                    <a:xfrm>
                      <a:off x="528" y="3634"/>
                      <a:ext cx="2400" cy="0"/>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1" name="Line 680">
                      <a:extLst>
                        <a:ext uri="{FF2B5EF4-FFF2-40B4-BE49-F238E27FC236}">
                          <a16:creationId xmlns:a16="http://schemas.microsoft.com/office/drawing/2014/main" id="{3E98BF10-C143-4B11-9726-B2CFBE806A66}"/>
                        </a:ext>
                      </a:extLst>
                    </p:cNvPr>
                    <p:cNvSpPr>
                      <a:spLocks noChangeShapeType="1"/>
                    </p:cNvSpPr>
                    <p:nvPr/>
                  </p:nvSpPr>
                  <p:spPr bwMode="auto">
                    <a:xfrm>
                      <a:off x="581" y="3634"/>
                      <a:ext cx="0"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2" name="Line 681">
                      <a:extLst>
                        <a:ext uri="{FF2B5EF4-FFF2-40B4-BE49-F238E27FC236}">
                          <a16:creationId xmlns:a16="http://schemas.microsoft.com/office/drawing/2014/main" id="{D93D9292-FF08-4736-B64A-D80493ED6FCA}"/>
                        </a:ext>
                      </a:extLst>
                    </p:cNvPr>
                    <p:cNvSpPr>
                      <a:spLocks noChangeShapeType="1"/>
                    </p:cNvSpPr>
                    <p:nvPr/>
                  </p:nvSpPr>
                  <p:spPr bwMode="auto">
                    <a:xfrm>
                      <a:off x="618" y="3634"/>
                      <a:ext cx="0"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3" name="Line 682">
                      <a:extLst>
                        <a:ext uri="{FF2B5EF4-FFF2-40B4-BE49-F238E27FC236}">
                          <a16:creationId xmlns:a16="http://schemas.microsoft.com/office/drawing/2014/main" id="{EA627D10-DAA4-40A6-B6BA-9949B6135E44}"/>
                        </a:ext>
                      </a:extLst>
                    </p:cNvPr>
                    <p:cNvSpPr>
                      <a:spLocks noChangeShapeType="1"/>
                    </p:cNvSpPr>
                    <p:nvPr/>
                  </p:nvSpPr>
                  <p:spPr bwMode="auto">
                    <a:xfrm>
                      <a:off x="656" y="3634"/>
                      <a:ext cx="0"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4" name="Line 683">
                      <a:extLst>
                        <a:ext uri="{FF2B5EF4-FFF2-40B4-BE49-F238E27FC236}">
                          <a16:creationId xmlns:a16="http://schemas.microsoft.com/office/drawing/2014/main" id="{2B063094-6115-4380-8881-CE1C71268C26}"/>
                        </a:ext>
                      </a:extLst>
                    </p:cNvPr>
                    <p:cNvSpPr>
                      <a:spLocks noChangeShapeType="1"/>
                    </p:cNvSpPr>
                    <p:nvPr/>
                  </p:nvSpPr>
                  <p:spPr bwMode="auto">
                    <a:xfrm>
                      <a:off x="693" y="3634"/>
                      <a:ext cx="0"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5" name="Line 684">
                      <a:extLst>
                        <a:ext uri="{FF2B5EF4-FFF2-40B4-BE49-F238E27FC236}">
                          <a16:creationId xmlns:a16="http://schemas.microsoft.com/office/drawing/2014/main" id="{47B51799-30EB-4156-BA3C-0F4B8CB664BF}"/>
                        </a:ext>
                      </a:extLst>
                    </p:cNvPr>
                    <p:cNvSpPr>
                      <a:spLocks noChangeShapeType="1"/>
                    </p:cNvSpPr>
                    <p:nvPr/>
                  </p:nvSpPr>
                  <p:spPr bwMode="auto">
                    <a:xfrm>
                      <a:off x="765" y="3634"/>
                      <a:ext cx="0"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6" name="Line 685">
                      <a:extLst>
                        <a:ext uri="{FF2B5EF4-FFF2-40B4-BE49-F238E27FC236}">
                          <a16:creationId xmlns:a16="http://schemas.microsoft.com/office/drawing/2014/main" id="{1087A5D0-D602-4BE3-B7F4-4E324E0C91E6}"/>
                        </a:ext>
                      </a:extLst>
                    </p:cNvPr>
                    <p:cNvSpPr>
                      <a:spLocks noChangeShapeType="1"/>
                    </p:cNvSpPr>
                    <p:nvPr/>
                  </p:nvSpPr>
                  <p:spPr bwMode="auto">
                    <a:xfrm>
                      <a:off x="802" y="3634"/>
                      <a:ext cx="0"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7" name="Line 686">
                      <a:extLst>
                        <a:ext uri="{FF2B5EF4-FFF2-40B4-BE49-F238E27FC236}">
                          <a16:creationId xmlns:a16="http://schemas.microsoft.com/office/drawing/2014/main" id="{0B547A5D-F97B-479A-B30A-054BF95B719D}"/>
                        </a:ext>
                      </a:extLst>
                    </p:cNvPr>
                    <p:cNvSpPr>
                      <a:spLocks noChangeShapeType="1"/>
                    </p:cNvSpPr>
                    <p:nvPr/>
                  </p:nvSpPr>
                  <p:spPr bwMode="auto">
                    <a:xfrm>
                      <a:off x="839" y="3634"/>
                      <a:ext cx="0"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8" name="Line 687">
                      <a:extLst>
                        <a:ext uri="{FF2B5EF4-FFF2-40B4-BE49-F238E27FC236}">
                          <a16:creationId xmlns:a16="http://schemas.microsoft.com/office/drawing/2014/main" id="{35E7956E-4EA6-4BFB-954F-C88BBA552371}"/>
                        </a:ext>
                      </a:extLst>
                    </p:cNvPr>
                    <p:cNvSpPr>
                      <a:spLocks noChangeShapeType="1"/>
                    </p:cNvSpPr>
                    <p:nvPr/>
                  </p:nvSpPr>
                  <p:spPr bwMode="auto">
                    <a:xfrm>
                      <a:off x="874" y="3634"/>
                      <a:ext cx="0"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9" name="Line 688">
                      <a:extLst>
                        <a:ext uri="{FF2B5EF4-FFF2-40B4-BE49-F238E27FC236}">
                          <a16:creationId xmlns:a16="http://schemas.microsoft.com/office/drawing/2014/main" id="{69C13BB9-8FD1-44B6-89A2-26E5E39ED51A}"/>
                        </a:ext>
                      </a:extLst>
                    </p:cNvPr>
                    <p:cNvSpPr>
                      <a:spLocks noChangeShapeType="1"/>
                    </p:cNvSpPr>
                    <p:nvPr/>
                  </p:nvSpPr>
                  <p:spPr bwMode="auto">
                    <a:xfrm>
                      <a:off x="948" y="3634"/>
                      <a:ext cx="0"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0" name="Line 689">
                      <a:extLst>
                        <a:ext uri="{FF2B5EF4-FFF2-40B4-BE49-F238E27FC236}">
                          <a16:creationId xmlns:a16="http://schemas.microsoft.com/office/drawing/2014/main" id="{F0D430E6-2771-4F22-B13A-C89F99DB1948}"/>
                        </a:ext>
                      </a:extLst>
                    </p:cNvPr>
                    <p:cNvSpPr>
                      <a:spLocks noChangeShapeType="1"/>
                    </p:cNvSpPr>
                    <p:nvPr/>
                  </p:nvSpPr>
                  <p:spPr bwMode="auto">
                    <a:xfrm>
                      <a:off x="985" y="3634"/>
                      <a:ext cx="0"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1" name="Line 690">
                      <a:extLst>
                        <a:ext uri="{FF2B5EF4-FFF2-40B4-BE49-F238E27FC236}">
                          <a16:creationId xmlns:a16="http://schemas.microsoft.com/office/drawing/2014/main" id="{0465259E-5A93-4078-9206-5D5884C2FEE3}"/>
                        </a:ext>
                      </a:extLst>
                    </p:cNvPr>
                    <p:cNvSpPr>
                      <a:spLocks noChangeShapeType="1"/>
                    </p:cNvSpPr>
                    <p:nvPr/>
                  </p:nvSpPr>
                  <p:spPr bwMode="auto">
                    <a:xfrm>
                      <a:off x="1022" y="3634"/>
                      <a:ext cx="0"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2" name="Line 691">
                      <a:extLst>
                        <a:ext uri="{FF2B5EF4-FFF2-40B4-BE49-F238E27FC236}">
                          <a16:creationId xmlns:a16="http://schemas.microsoft.com/office/drawing/2014/main" id="{11789542-D04B-40DB-9535-C6109BFB96C6}"/>
                        </a:ext>
                      </a:extLst>
                    </p:cNvPr>
                    <p:cNvSpPr>
                      <a:spLocks noChangeShapeType="1"/>
                    </p:cNvSpPr>
                    <p:nvPr/>
                  </p:nvSpPr>
                  <p:spPr bwMode="auto">
                    <a:xfrm>
                      <a:off x="1057" y="3634"/>
                      <a:ext cx="0"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3" name="Line 692">
                      <a:extLst>
                        <a:ext uri="{FF2B5EF4-FFF2-40B4-BE49-F238E27FC236}">
                          <a16:creationId xmlns:a16="http://schemas.microsoft.com/office/drawing/2014/main" id="{943E7068-B931-4BE1-8189-7CD28E7172A1}"/>
                        </a:ext>
                      </a:extLst>
                    </p:cNvPr>
                    <p:cNvSpPr>
                      <a:spLocks noChangeShapeType="1"/>
                    </p:cNvSpPr>
                    <p:nvPr/>
                  </p:nvSpPr>
                  <p:spPr bwMode="auto">
                    <a:xfrm>
                      <a:off x="1131" y="3634"/>
                      <a:ext cx="0"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4" name="Line 693">
                      <a:extLst>
                        <a:ext uri="{FF2B5EF4-FFF2-40B4-BE49-F238E27FC236}">
                          <a16:creationId xmlns:a16="http://schemas.microsoft.com/office/drawing/2014/main" id="{D6495CB7-AA3E-40CD-AFF7-88A857ADCB81}"/>
                        </a:ext>
                      </a:extLst>
                    </p:cNvPr>
                    <p:cNvSpPr>
                      <a:spLocks noChangeShapeType="1"/>
                    </p:cNvSpPr>
                    <p:nvPr/>
                  </p:nvSpPr>
                  <p:spPr bwMode="auto">
                    <a:xfrm>
                      <a:off x="1169" y="3634"/>
                      <a:ext cx="0"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5" name="Line 694">
                      <a:extLst>
                        <a:ext uri="{FF2B5EF4-FFF2-40B4-BE49-F238E27FC236}">
                          <a16:creationId xmlns:a16="http://schemas.microsoft.com/office/drawing/2014/main" id="{4989B37C-0144-410D-BF4A-D50BC42E0B19}"/>
                        </a:ext>
                      </a:extLst>
                    </p:cNvPr>
                    <p:cNvSpPr>
                      <a:spLocks noChangeShapeType="1"/>
                    </p:cNvSpPr>
                    <p:nvPr/>
                  </p:nvSpPr>
                  <p:spPr bwMode="auto">
                    <a:xfrm>
                      <a:off x="1206" y="3634"/>
                      <a:ext cx="0"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6" name="Line 695">
                      <a:extLst>
                        <a:ext uri="{FF2B5EF4-FFF2-40B4-BE49-F238E27FC236}">
                          <a16:creationId xmlns:a16="http://schemas.microsoft.com/office/drawing/2014/main" id="{890F97E9-0CD6-4502-8E72-C94CAB2D1EF0}"/>
                        </a:ext>
                      </a:extLst>
                    </p:cNvPr>
                    <p:cNvSpPr>
                      <a:spLocks noChangeShapeType="1"/>
                    </p:cNvSpPr>
                    <p:nvPr/>
                  </p:nvSpPr>
                  <p:spPr bwMode="auto">
                    <a:xfrm>
                      <a:off x="1240" y="3634"/>
                      <a:ext cx="0"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7" name="Line 696">
                      <a:extLst>
                        <a:ext uri="{FF2B5EF4-FFF2-40B4-BE49-F238E27FC236}">
                          <a16:creationId xmlns:a16="http://schemas.microsoft.com/office/drawing/2014/main" id="{6798FD31-AF66-46B6-B60F-265A3341A3C5}"/>
                        </a:ext>
                      </a:extLst>
                    </p:cNvPr>
                    <p:cNvSpPr>
                      <a:spLocks noChangeShapeType="1"/>
                    </p:cNvSpPr>
                    <p:nvPr/>
                  </p:nvSpPr>
                  <p:spPr bwMode="auto">
                    <a:xfrm>
                      <a:off x="1315" y="3634"/>
                      <a:ext cx="0"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8" name="Line 697">
                      <a:extLst>
                        <a:ext uri="{FF2B5EF4-FFF2-40B4-BE49-F238E27FC236}">
                          <a16:creationId xmlns:a16="http://schemas.microsoft.com/office/drawing/2014/main" id="{A86233CB-8A73-45A2-9E96-2CE9B3E7EB6A}"/>
                        </a:ext>
                      </a:extLst>
                    </p:cNvPr>
                    <p:cNvSpPr>
                      <a:spLocks noChangeShapeType="1"/>
                    </p:cNvSpPr>
                    <p:nvPr/>
                  </p:nvSpPr>
                  <p:spPr bwMode="auto">
                    <a:xfrm>
                      <a:off x="1352" y="3634"/>
                      <a:ext cx="0"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9" name="Line 698">
                      <a:extLst>
                        <a:ext uri="{FF2B5EF4-FFF2-40B4-BE49-F238E27FC236}">
                          <a16:creationId xmlns:a16="http://schemas.microsoft.com/office/drawing/2014/main" id="{94EF4978-B2E3-4637-BE57-F15027FE4D36}"/>
                        </a:ext>
                      </a:extLst>
                    </p:cNvPr>
                    <p:cNvSpPr>
                      <a:spLocks noChangeShapeType="1"/>
                    </p:cNvSpPr>
                    <p:nvPr/>
                  </p:nvSpPr>
                  <p:spPr bwMode="auto">
                    <a:xfrm>
                      <a:off x="1386" y="3634"/>
                      <a:ext cx="0"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0" name="Line 699">
                      <a:extLst>
                        <a:ext uri="{FF2B5EF4-FFF2-40B4-BE49-F238E27FC236}">
                          <a16:creationId xmlns:a16="http://schemas.microsoft.com/office/drawing/2014/main" id="{5D62EF93-ED70-488B-87E3-AB3D69BC5AAA}"/>
                        </a:ext>
                      </a:extLst>
                    </p:cNvPr>
                    <p:cNvSpPr>
                      <a:spLocks noChangeShapeType="1"/>
                    </p:cNvSpPr>
                    <p:nvPr/>
                  </p:nvSpPr>
                  <p:spPr bwMode="auto">
                    <a:xfrm>
                      <a:off x="1424" y="3634"/>
                      <a:ext cx="0"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1" name="Line 700">
                      <a:extLst>
                        <a:ext uri="{FF2B5EF4-FFF2-40B4-BE49-F238E27FC236}">
                          <a16:creationId xmlns:a16="http://schemas.microsoft.com/office/drawing/2014/main" id="{D4C0D97C-2B1B-4133-9386-B8CFA7C98EA6}"/>
                        </a:ext>
                      </a:extLst>
                    </p:cNvPr>
                    <p:cNvSpPr>
                      <a:spLocks noChangeShapeType="1"/>
                    </p:cNvSpPr>
                    <p:nvPr/>
                  </p:nvSpPr>
                  <p:spPr bwMode="auto">
                    <a:xfrm>
                      <a:off x="1498" y="3634"/>
                      <a:ext cx="0"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2" name="Line 701">
                      <a:extLst>
                        <a:ext uri="{FF2B5EF4-FFF2-40B4-BE49-F238E27FC236}">
                          <a16:creationId xmlns:a16="http://schemas.microsoft.com/office/drawing/2014/main" id="{7DDDBF56-EA56-46ED-811E-F9B8C7C4598A}"/>
                        </a:ext>
                      </a:extLst>
                    </p:cNvPr>
                    <p:cNvSpPr>
                      <a:spLocks noChangeShapeType="1"/>
                    </p:cNvSpPr>
                    <p:nvPr/>
                  </p:nvSpPr>
                  <p:spPr bwMode="auto">
                    <a:xfrm>
                      <a:off x="1535" y="3634"/>
                      <a:ext cx="0"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3" name="Line 702">
                      <a:extLst>
                        <a:ext uri="{FF2B5EF4-FFF2-40B4-BE49-F238E27FC236}">
                          <a16:creationId xmlns:a16="http://schemas.microsoft.com/office/drawing/2014/main" id="{0D3A5476-8F8B-4A4D-9968-DB00D05B96E8}"/>
                        </a:ext>
                      </a:extLst>
                    </p:cNvPr>
                    <p:cNvSpPr>
                      <a:spLocks noChangeShapeType="1"/>
                    </p:cNvSpPr>
                    <p:nvPr/>
                  </p:nvSpPr>
                  <p:spPr bwMode="auto">
                    <a:xfrm>
                      <a:off x="1570" y="3634"/>
                      <a:ext cx="0"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4" name="Line 703">
                      <a:extLst>
                        <a:ext uri="{FF2B5EF4-FFF2-40B4-BE49-F238E27FC236}">
                          <a16:creationId xmlns:a16="http://schemas.microsoft.com/office/drawing/2014/main" id="{CD11E766-7B73-4EF5-90C8-490C1F992560}"/>
                        </a:ext>
                      </a:extLst>
                    </p:cNvPr>
                    <p:cNvSpPr>
                      <a:spLocks noChangeShapeType="1"/>
                    </p:cNvSpPr>
                    <p:nvPr/>
                  </p:nvSpPr>
                  <p:spPr bwMode="auto">
                    <a:xfrm>
                      <a:off x="1607" y="3634"/>
                      <a:ext cx="0"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5" name="Line 704">
                      <a:extLst>
                        <a:ext uri="{FF2B5EF4-FFF2-40B4-BE49-F238E27FC236}">
                          <a16:creationId xmlns:a16="http://schemas.microsoft.com/office/drawing/2014/main" id="{71C22C62-C341-47F9-9AC7-87088AD3C89E}"/>
                        </a:ext>
                      </a:extLst>
                    </p:cNvPr>
                    <p:cNvSpPr>
                      <a:spLocks noChangeShapeType="1"/>
                    </p:cNvSpPr>
                    <p:nvPr/>
                  </p:nvSpPr>
                  <p:spPr bwMode="auto">
                    <a:xfrm>
                      <a:off x="1681" y="3634"/>
                      <a:ext cx="0"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6" name="Line 705">
                      <a:extLst>
                        <a:ext uri="{FF2B5EF4-FFF2-40B4-BE49-F238E27FC236}">
                          <a16:creationId xmlns:a16="http://schemas.microsoft.com/office/drawing/2014/main" id="{0BC70F17-019C-4E58-A30E-973BF37B8B4F}"/>
                        </a:ext>
                      </a:extLst>
                    </p:cNvPr>
                    <p:cNvSpPr>
                      <a:spLocks noChangeShapeType="1"/>
                    </p:cNvSpPr>
                    <p:nvPr/>
                  </p:nvSpPr>
                  <p:spPr bwMode="auto">
                    <a:xfrm>
                      <a:off x="1719" y="3634"/>
                      <a:ext cx="0"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7" name="Line 706">
                      <a:extLst>
                        <a:ext uri="{FF2B5EF4-FFF2-40B4-BE49-F238E27FC236}">
                          <a16:creationId xmlns:a16="http://schemas.microsoft.com/office/drawing/2014/main" id="{40A7429E-D0BE-491D-BA12-A9529C1E6817}"/>
                        </a:ext>
                      </a:extLst>
                    </p:cNvPr>
                    <p:cNvSpPr>
                      <a:spLocks noChangeShapeType="1"/>
                    </p:cNvSpPr>
                    <p:nvPr/>
                  </p:nvSpPr>
                  <p:spPr bwMode="auto">
                    <a:xfrm>
                      <a:off x="1753" y="3634"/>
                      <a:ext cx="0"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8" name="Line 707">
                      <a:extLst>
                        <a:ext uri="{FF2B5EF4-FFF2-40B4-BE49-F238E27FC236}">
                          <a16:creationId xmlns:a16="http://schemas.microsoft.com/office/drawing/2014/main" id="{F00980D0-E618-427F-9A15-83B5F8DE7C9D}"/>
                        </a:ext>
                      </a:extLst>
                    </p:cNvPr>
                    <p:cNvSpPr>
                      <a:spLocks noChangeShapeType="1"/>
                    </p:cNvSpPr>
                    <p:nvPr/>
                  </p:nvSpPr>
                  <p:spPr bwMode="auto">
                    <a:xfrm>
                      <a:off x="1790" y="3634"/>
                      <a:ext cx="0"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9" name="Line 708">
                      <a:extLst>
                        <a:ext uri="{FF2B5EF4-FFF2-40B4-BE49-F238E27FC236}">
                          <a16:creationId xmlns:a16="http://schemas.microsoft.com/office/drawing/2014/main" id="{A8A84FD7-6407-447E-A3D2-069199B55930}"/>
                        </a:ext>
                      </a:extLst>
                    </p:cNvPr>
                    <p:cNvSpPr>
                      <a:spLocks noChangeShapeType="1"/>
                    </p:cNvSpPr>
                    <p:nvPr/>
                  </p:nvSpPr>
                  <p:spPr bwMode="auto">
                    <a:xfrm>
                      <a:off x="1865" y="3634"/>
                      <a:ext cx="0"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50" name="Line 709">
                      <a:extLst>
                        <a:ext uri="{FF2B5EF4-FFF2-40B4-BE49-F238E27FC236}">
                          <a16:creationId xmlns:a16="http://schemas.microsoft.com/office/drawing/2014/main" id="{801264F4-852F-4875-85F8-CE39B5965ECD}"/>
                        </a:ext>
                      </a:extLst>
                    </p:cNvPr>
                    <p:cNvSpPr>
                      <a:spLocks noChangeShapeType="1"/>
                    </p:cNvSpPr>
                    <p:nvPr/>
                  </p:nvSpPr>
                  <p:spPr bwMode="auto">
                    <a:xfrm>
                      <a:off x="1899" y="3634"/>
                      <a:ext cx="0"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51" name="Line 710">
                      <a:extLst>
                        <a:ext uri="{FF2B5EF4-FFF2-40B4-BE49-F238E27FC236}">
                          <a16:creationId xmlns:a16="http://schemas.microsoft.com/office/drawing/2014/main" id="{98BD6475-3D06-4E39-B97B-2EB3767E2D93}"/>
                        </a:ext>
                      </a:extLst>
                    </p:cNvPr>
                    <p:cNvSpPr>
                      <a:spLocks noChangeShapeType="1"/>
                    </p:cNvSpPr>
                    <p:nvPr/>
                  </p:nvSpPr>
                  <p:spPr bwMode="auto">
                    <a:xfrm>
                      <a:off x="1936" y="3634"/>
                      <a:ext cx="0"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52" name="Line 711">
                      <a:extLst>
                        <a:ext uri="{FF2B5EF4-FFF2-40B4-BE49-F238E27FC236}">
                          <a16:creationId xmlns:a16="http://schemas.microsoft.com/office/drawing/2014/main" id="{28525738-A0DD-4DF5-9A82-53C13D07044C}"/>
                        </a:ext>
                      </a:extLst>
                    </p:cNvPr>
                    <p:cNvSpPr>
                      <a:spLocks noChangeShapeType="1"/>
                    </p:cNvSpPr>
                    <p:nvPr/>
                  </p:nvSpPr>
                  <p:spPr bwMode="auto">
                    <a:xfrm>
                      <a:off x="1974" y="3634"/>
                      <a:ext cx="0"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53" name="Line 712">
                      <a:extLst>
                        <a:ext uri="{FF2B5EF4-FFF2-40B4-BE49-F238E27FC236}">
                          <a16:creationId xmlns:a16="http://schemas.microsoft.com/office/drawing/2014/main" id="{2C2A0391-27C4-43BB-86AC-976E703C4609}"/>
                        </a:ext>
                      </a:extLst>
                    </p:cNvPr>
                    <p:cNvSpPr>
                      <a:spLocks noChangeShapeType="1"/>
                    </p:cNvSpPr>
                    <p:nvPr/>
                  </p:nvSpPr>
                  <p:spPr bwMode="auto">
                    <a:xfrm>
                      <a:off x="2048" y="3634"/>
                      <a:ext cx="0"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54" name="Line 713">
                      <a:extLst>
                        <a:ext uri="{FF2B5EF4-FFF2-40B4-BE49-F238E27FC236}">
                          <a16:creationId xmlns:a16="http://schemas.microsoft.com/office/drawing/2014/main" id="{B6F57AAA-5ADA-4F5D-BAF3-A298FC5D2DC0}"/>
                        </a:ext>
                      </a:extLst>
                    </p:cNvPr>
                    <p:cNvSpPr>
                      <a:spLocks noChangeShapeType="1"/>
                    </p:cNvSpPr>
                    <p:nvPr/>
                  </p:nvSpPr>
                  <p:spPr bwMode="auto">
                    <a:xfrm>
                      <a:off x="2083" y="3634"/>
                      <a:ext cx="0"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55" name="Line 714">
                      <a:extLst>
                        <a:ext uri="{FF2B5EF4-FFF2-40B4-BE49-F238E27FC236}">
                          <a16:creationId xmlns:a16="http://schemas.microsoft.com/office/drawing/2014/main" id="{E80D1810-4954-4235-9C83-EEDAF48D060D}"/>
                        </a:ext>
                      </a:extLst>
                    </p:cNvPr>
                    <p:cNvSpPr>
                      <a:spLocks noChangeShapeType="1"/>
                    </p:cNvSpPr>
                    <p:nvPr/>
                  </p:nvSpPr>
                  <p:spPr bwMode="auto">
                    <a:xfrm>
                      <a:off x="2120" y="3634"/>
                      <a:ext cx="0"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56" name="Line 715">
                      <a:extLst>
                        <a:ext uri="{FF2B5EF4-FFF2-40B4-BE49-F238E27FC236}">
                          <a16:creationId xmlns:a16="http://schemas.microsoft.com/office/drawing/2014/main" id="{22AA8273-054B-459C-BC56-B956F8C2979C}"/>
                        </a:ext>
                      </a:extLst>
                    </p:cNvPr>
                    <p:cNvSpPr>
                      <a:spLocks noChangeShapeType="1"/>
                    </p:cNvSpPr>
                    <p:nvPr/>
                  </p:nvSpPr>
                  <p:spPr bwMode="auto">
                    <a:xfrm>
                      <a:off x="2157" y="3634"/>
                      <a:ext cx="0"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57" name="Line 716">
                      <a:extLst>
                        <a:ext uri="{FF2B5EF4-FFF2-40B4-BE49-F238E27FC236}">
                          <a16:creationId xmlns:a16="http://schemas.microsoft.com/office/drawing/2014/main" id="{CDE257F7-326D-4DAB-BAF8-3560AE8FF288}"/>
                        </a:ext>
                      </a:extLst>
                    </p:cNvPr>
                    <p:cNvSpPr>
                      <a:spLocks noChangeShapeType="1"/>
                    </p:cNvSpPr>
                    <p:nvPr/>
                  </p:nvSpPr>
                  <p:spPr bwMode="auto">
                    <a:xfrm>
                      <a:off x="2231" y="3634"/>
                      <a:ext cx="0"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58" name="Line 717">
                      <a:extLst>
                        <a:ext uri="{FF2B5EF4-FFF2-40B4-BE49-F238E27FC236}">
                          <a16:creationId xmlns:a16="http://schemas.microsoft.com/office/drawing/2014/main" id="{94B00C1B-A878-411E-9A0F-562101D9BFAD}"/>
                        </a:ext>
                      </a:extLst>
                    </p:cNvPr>
                    <p:cNvSpPr>
                      <a:spLocks noChangeShapeType="1"/>
                    </p:cNvSpPr>
                    <p:nvPr/>
                  </p:nvSpPr>
                  <p:spPr bwMode="auto">
                    <a:xfrm>
                      <a:off x="2266" y="3634"/>
                      <a:ext cx="0"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59" name="Line 718">
                      <a:extLst>
                        <a:ext uri="{FF2B5EF4-FFF2-40B4-BE49-F238E27FC236}">
                          <a16:creationId xmlns:a16="http://schemas.microsoft.com/office/drawing/2014/main" id="{1866FDD1-10AA-470A-9F42-7BD4C85576A7}"/>
                        </a:ext>
                      </a:extLst>
                    </p:cNvPr>
                    <p:cNvSpPr>
                      <a:spLocks noChangeShapeType="1"/>
                    </p:cNvSpPr>
                    <p:nvPr/>
                  </p:nvSpPr>
                  <p:spPr bwMode="auto">
                    <a:xfrm>
                      <a:off x="2303" y="3634"/>
                      <a:ext cx="0"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60" name="Line 719">
                      <a:extLst>
                        <a:ext uri="{FF2B5EF4-FFF2-40B4-BE49-F238E27FC236}">
                          <a16:creationId xmlns:a16="http://schemas.microsoft.com/office/drawing/2014/main" id="{A6E224D8-EAA9-44E9-B769-1C6D3386E348}"/>
                        </a:ext>
                      </a:extLst>
                    </p:cNvPr>
                    <p:cNvSpPr>
                      <a:spLocks noChangeShapeType="1"/>
                    </p:cNvSpPr>
                    <p:nvPr/>
                  </p:nvSpPr>
                  <p:spPr bwMode="auto">
                    <a:xfrm>
                      <a:off x="2340" y="3634"/>
                      <a:ext cx="0"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61" name="Line 720">
                      <a:extLst>
                        <a:ext uri="{FF2B5EF4-FFF2-40B4-BE49-F238E27FC236}">
                          <a16:creationId xmlns:a16="http://schemas.microsoft.com/office/drawing/2014/main" id="{C4853B18-EB5C-4FA4-ADD7-5653A4998F5A}"/>
                        </a:ext>
                      </a:extLst>
                    </p:cNvPr>
                    <p:cNvSpPr>
                      <a:spLocks noChangeShapeType="1"/>
                    </p:cNvSpPr>
                    <p:nvPr/>
                  </p:nvSpPr>
                  <p:spPr bwMode="auto">
                    <a:xfrm>
                      <a:off x="2412" y="3634"/>
                      <a:ext cx="0"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62" name="Line 721">
                      <a:extLst>
                        <a:ext uri="{FF2B5EF4-FFF2-40B4-BE49-F238E27FC236}">
                          <a16:creationId xmlns:a16="http://schemas.microsoft.com/office/drawing/2014/main" id="{D3864D5E-C24F-416C-B752-218D29CE7C36}"/>
                        </a:ext>
                      </a:extLst>
                    </p:cNvPr>
                    <p:cNvSpPr>
                      <a:spLocks noChangeShapeType="1"/>
                    </p:cNvSpPr>
                    <p:nvPr/>
                  </p:nvSpPr>
                  <p:spPr bwMode="auto">
                    <a:xfrm>
                      <a:off x="2449" y="3634"/>
                      <a:ext cx="0"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63" name="Line 722">
                      <a:extLst>
                        <a:ext uri="{FF2B5EF4-FFF2-40B4-BE49-F238E27FC236}">
                          <a16:creationId xmlns:a16="http://schemas.microsoft.com/office/drawing/2014/main" id="{A6E75628-C12D-4C29-A173-991A9A8B877B}"/>
                        </a:ext>
                      </a:extLst>
                    </p:cNvPr>
                    <p:cNvSpPr>
                      <a:spLocks noChangeShapeType="1"/>
                    </p:cNvSpPr>
                    <p:nvPr/>
                  </p:nvSpPr>
                  <p:spPr bwMode="auto">
                    <a:xfrm>
                      <a:off x="2487" y="3634"/>
                      <a:ext cx="0"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64" name="Line 723">
                      <a:extLst>
                        <a:ext uri="{FF2B5EF4-FFF2-40B4-BE49-F238E27FC236}">
                          <a16:creationId xmlns:a16="http://schemas.microsoft.com/office/drawing/2014/main" id="{4B1B2E12-8D26-447E-A2A1-A2E4B3AF72EB}"/>
                        </a:ext>
                      </a:extLst>
                    </p:cNvPr>
                    <p:cNvSpPr>
                      <a:spLocks noChangeShapeType="1"/>
                    </p:cNvSpPr>
                    <p:nvPr/>
                  </p:nvSpPr>
                  <p:spPr bwMode="auto">
                    <a:xfrm>
                      <a:off x="2524" y="3634"/>
                      <a:ext cx="0"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65" name="Line 724">
                      <a:extLst>
                        <a:ext uri="{FF2B5EF4-FFF2-40B4-BE49-F238E27FC236}">
                          <a16:creationId xmlns:a16="http://schemas.microsoft.com/office/drawing/2014/main" id="{7324FD22-65F7-415C-95D9-02421C65A41D}"/>
                        </a:ext>
                      </a:extLst>
                    </p:cNvPr>
                    <p:cNvSpPr>
                      <a:spLocks noChangeShapeType="1"/>
                    </p:cNvSpPr>
                    <p:nvPr/>
                  </p:nvSpPr>
                  <p:spPr bwMode="auto">
                    <a:xfrm>
                      <a:off x="2595" y="3634"/>
                      <a:ext cx="0"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66" name="Line 725">
                      <a:extLst>
                        <a:ext uri="{FF2B5EF4-FFF2-40B4-BE49-F238E27FC236}">
                          <a16:creationId xmlns:a16="http://schemas.microsoft.com/office/drawing/2014/main" id="{CF44719F-E99D-44A1-935C-53902DFE0BC9}"/>
                        </a:ext>
                      </a:extLst>
                    </p:cNvPr>
                    <p:cNvSpPr>
                      <a:spLocks noChangeShapeType="1"/>
                    </p:cNvSpPr>
                    <p:nvPr/>
                  </p:nvSpPr>
                  <p:spPr bwMode="auto">
                    <a:xfrm>
                      <a:off x="2633" y="3634"/>
                      <a:ext cx="0"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67" name="Line 726">
                      <a:extLst>
                        <a:ext uri="{FF2B5EF4-FFF2-40B4-BE49-F238E27FC236}">
                          <a16:creationId xmlns:a16="http://schemas.microsoft.com/office/drawing/2014/main" id="{F76CE832-2F07-441D-9C41-D29AE11C3B53}"/>
                        </a:ext>
                      </a:extLst>
                    </p:cNvPr>
                    <p:cNvSpPr>
                      <a:spLocks noChangeShapeType="1"/>
                    </p:cNvSpPr>
                    <p:nvPr/>
                  </p:nvSpPr>
                  <p:spPr bwMode="auto">
                    <a:xfrm>
                      <a:off x="2670" y="3634"/>
                      <a:ext cx="0"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68" name="Line 727">
                      <a:extLst>
                        <a:ext uri="{FF2B5EF4-FFF2-40B4-BE49-F238E27FC236}">
                          <a16:creationId xmlns:a16="http://schemas.microsoft.com/office/drawing/2014/main" id="{4514255F-03D5-4249-B869-93D16942F1AB}"/>
                        </a:ext>
                      </a:extLst>
                    </p:cNvPr>
                    <p:cNvSpPr>
                      <a:spLocks noChangeShapeType="1"/>
                    </p:cNvSpPr>
                    <p:nvPr/>
                  </p:nvSpPr>
                  <p:spPr bwMode="auto">
                    <a:xfrm>
                      <a:off x="2707" y="3634"/>
                      <a:ext cx="0"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69" name="Line 728">
                      <a:extLst>
                        <a:ext uri="{FF2B5EF4-FFF2-40B4-BE49-F238E27FC236}">
                          <a16:creationId xmlns:a16="http://schemas.microsoft.com/office/drawing/2014/main" id="{486BE843-F4F4-4E85-97F6-07184E20EEA2}"/>
                        </a:ext>
                      </a:extLst>
                    </p:cNvPr>
                    <p:cNvSpPr>
                      <a:spLocks noChangeShapeType="1"/>
                    </p:cNvSpPr>
                    <p:nvPr/>
                  </p:nvSpPr>
                  <p:spPr bwMode="auto">
                    <a:xfrm>
                      <a:off x="2779" y="3634"/>
                      <a:ext cx="0"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70" name="Line 729">
                      <a:extLst>
                        <a:ext uri="{FF2B5EF4-FFF2-40B4-BE49-F238E27FC236}">
                          <a16:creationId xmlns:a16="http://schemas.microsoft.com/office/drawing/2014/main" id="{C89E57ED-433A-41DF-A405-815322FE7B4E}"/>
                        </a:ext>
                      </a:extLst>
                    </p:cNvPr>
                    <p:cNvSpPr>
                      <a:spLocks noChangeShapeType="1"/>
                    </p:cNvSpPr>
                    <p:nvPr/>
                  </p:nvSpPr>
                  <p:spPr bwMode="auto">
                    <a:xfrm>
                      <a:off x="2816" y="3634"/>
                      <a:ext cx="0"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71" name="Line 730">
                      <a:extLst>
                        <a:ext uri="{FF2B5EF4-FFF2-40B4-BE49-F238E27FC236}">
                          <a16:creationId xmlns:a16="http://schemas.microsoft.com/office/drawing/2014/main" id="{08F40F26-B2C3-4F1F-8AEF-062D796376E0}"/>
                        </a:ext>
                      </a:extLst>
                    </p:cNvPr>
                    <p:cNvSpPr>
                      <a:spLocks noChangeShapeType="1"/>
                    </p:cNvSpPr>
                    <p:nvPr/>
                  </p:nvSpPr>
                  <p:spPr bwMode="auto">
                    <a:xfrm>
                      <a:off x="2853" y="3634"/>
                      <a:ext cx="0"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72" name="Line 731">
                      <a:extLst>
                        <a:ext uri="{FF2B5EF4-FFF2-40B4-BE49-F238E27FC236}">
                          <a16:creationId xmlns:a16="http://schemas.microsoft.com/office/drawing/2014/main" id="{FF056870-BACD-4DB2-B004-789B40A1F470}"/>
                        </a:ext>
                      </a:extLst>
                    </p:cNvPr>
                    <p:cNvSpPr>
                      <a:spLocks noChangeShapeType="1"/>
                    </p:cNvSpPr>
                    <p:nvPr/>
                  </p:nvSpPr>
                  <p:spPr bwMode="auto">
                    <a:xfrm>
                      <a:off x="2890" y="3634"/>
                      <a:ext cx="0"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73" name="Line 732">
                      <a:extLst>
                        <a:ext uri="{FF2B5EF4-FFF2-40B4-BE49-F238E27FC236}">
                          <a16:creationId xmlns:a16="http://schemas.microsoft.com/office/drawing/2014/main" id="{8361BE06-88F7-440B-84F3-6375A92DB790}"/>
                        </a:ext>
                      </a:extLst>
                    </p:cNvPr>
                    <p:cNvSpPr>
                      <a:spLocks noChangeShapeType="1"/>
                    </p:cNvSpPr>
                    <p:nvPr/>
                  </p:nvSpPr>
                  <p:spPr bwMode="auto">
                    <a:xfrm>
                      <a:off x="544" y="3634"/>
                      <a:ext cx="0" cy="2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74" name="Line 733">
                      <a:extLst>
                        <a:ext uri="{FF2B5EF4-FFF2-40B4-BE49-F238E27FC236}">
                          <a16:creationId xmlns:a16="http://schemas.microsoft.com/office/drawing/2014/main" id="{CFE6A323-D935-4987-AD3D-49BDE5C66FD1}"/>
                        </a:ext>
                      </a:extLst>
                    </p:cNvPr>
                    <p:cNvSpPr>
                      <a:spLocks noChangeShapeType="1"/>
                    </p:cNvSpPr>
                    <p:nvPr/>
                  </p:nvSpPr>
                  <p:spPr bwMode="auto">
                    <a:xfrm>
                      <a:off x="727" y="3634"/>
                      <a:ext cx="0" cy="2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75" name="Line 734">
                      <a:extLst>
                        <a:ext uri="{FF2B5EF4-FFF2-40B4-BE49-F238E27FC236}">
                          <a16:creationId xmlns:a16="http://schemas.microsoft.com/office/drawing/2014/main" id="{2014D0DD-97C9-4297-8C06-A462BFD686FF}"/>
                        </a:ext>
                      </a:extLst>
                    </p:cNvPr>
                    <p:cNvSpPr>
                      <a:spLocks noChangeShapeType="1"/>
                    </p:cNvSpPr>
                    <p:nvPr/>
                  </p:nvSpPr>
                  <p:spPr bwMode="auto">
                    <a:xfrm>
                      <a:off x="911" y="3634"/>
                      <a:ext cx="0" cy="2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76" name="Line 735">
                      <a:extLst>
                        <a:ext uri="{FF2B5EF4-FFF2-40B4-BE49-F238E27FC236}">
                          <a16:creationId xmlns:a16="http://schemas.microsoft.com/office/drawing/2014/main" id="{53449739-2070-4FD7-AC9E-6F5F3511964D}"/>
                        </a:ext>
                      </a:extLst>
                    </p:cNvPr>
                    <p:cNvSpPr>
                      <a:spLocks noChangeShapeType="1"/>
                    </p:cNvSpPr>
                    <p:nvPr/>
                  </p:nvSpPr>
                  <p:spPr bwMode="auto">
                    <a:xfrm>
                      <a:off x="1094" y="3634"/>
                      <a:ext cx="0" cy="2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77" name="Line 736">
                      <a:extLst>
                        <a:ext uri="{FF2B5EF4-FFF2-40B4-BE49-F238E27FC236}">
                          <a16:creationId xmlns:a16="http://schemas.microsoft.com/office/drawing/2014/main" id="{5BCBC533-843B-4DF1-98C2-C42B62EB8D94}"/>
                        </a:ext>
                      </a:extLst>
                    </p:cNvPr>
                    <p:cNvSpPr>
                      <a:spLocks noChangeShapeType="1"/>
                    </p:cNvSpPr>
                    <p:nvPr/>
                  </p:nvSpPr>
                  <p:spPr bwMode="auto">
                    <a:xfrm>
                      <a:off x="1277" y="3634"/>
                      <a:ext cx="0" cy="2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78" name="Line 737">
                      <a:extLst>
                        <a:ext uri="{FF2B5EF4-FFF2-40B4-BE49-F238E27FC236}">
                          <a16:creationId xmlns:a16="http://schemas.microsoft.com/office/drawing/2014/main" id="{60641F10-1730-4E79-ADCE-EA9FC85F1895}"/>
                        </a:ext>
                      </a:extLst>
                    </p:cNvPr>
                    <p:cNvSpPr>
                      <a:spLocks noChangeShapeType="1"/>
                    </p:cNvSpPr>
                    <p:nvPr/>
                  </p:nvSpPr>
                  <p:spPr bwMode="auto">
                    <a:xfrm>
                      <a:off x="1461" y="3634"/>
                      <a:ext cx="0" cy="2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79" name="Line 738">
                      <a:extLst>
                        <a:ext uri="{FF2B5EF4-FFF2-40B4-BE49-F238E27FC236}">
                          <a16:creationId xmlns:a16="http://schemas.microsoft.com/office/drawing/2014/main" id="{D16E9D15-61BD-47B5-A29D-6085E021E8DC}"/>
                        </a:ext>
                      </a:extLst>
                    </p:cNvPr>
                    <p:cNvSpPr>
                      <a:spLocks noChangeShapeType="1"/>
                    </p:cNvSpPr>
                    <p:nvPr/>
                  </p:nvSpPr>
                  <p:spPr bwMode="auto">
                    <a:xfrm>
                      <a:off x="1644" y="3634"/>
                      <a:ext cx="0" cy="2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80" name="Line 739">
                      <a:extLst>
                        <a:ext uri="{FF2B5EF4-FFF2-40B4-BE49-F238E27FC236}">
                          <a16:creationId xmlns:a16="http://schemas.microsoft.com/office/drawing/2014/main" id="{7C78B644-29A8-41A6-86BA-D40FC52379A1}"/>
                        </a:ext>
                      </a:extLst>
                    </p:cNvPr>
                    <p:cNvSpPr>
                      <a:spLocks noChangeShapeType="1"/>
                    </p:cNvSpPr>
                    <p:nvPr/>
                  </p:nvSpPr>
                  <p:spPr bwMode="auto">
                    <a:xfrm>
                      <a:off x="1828" y="3634"/>
                      <a:ext cx="0" cy="2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81" name="Line 740">
                      <a:extLst>
                        <a:ext uri="{FF2B5EF4-FFF2-40B4-BE49-F238E27FC236}">
                          <a16:creationId xmlns:a16="http://schemas.microsoft.com/office/drawing/2014/main" id="{7EC986A1-A78B-423E-83D6-C7A8420718E6}"/>
                        </a:ext>
                      </a:extLst>
                    </p:cNvPr>
                    <p:cNvSpPr>
                      <a:spLocks noChangeShapeType="1"/>
                    </p:cNvSpPr>
                    <p:nvPr/>
                  </p:nvSpPr>
                  <p:spPr bwMode="auto">
                    <a:xfrm>
                      <a:off x="2011" y="3634"/>
                      <a:ext cx="0" cy="2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82" name="Line 741">
                      <a:extLst>
                        <a:ext uri="{FF2B5EF4-FFF2-40B4-BE49-F238E27FC236}">
                          <a16:creationId xmlns:a16="http://schemas.microsoft.com/office/drawing/2014/main" id="{328E7C40-F294-4849-81EC-1914FD2412E2}"/>
                        </a:ext>
                      </a:extLst>
                    </p:cNvPr>
                    <p:cNvSpPr>
                      <a:spLocks noChangeShapeType="1"/>
                    </p:cNvSpPr>
                    <p:nvPr/>
                  </p:nvSpPr>
                  <p:spPr bwMode="auto">
                    <a:xfrm>
                      <a:off x="2194" y="3634"/>
                      <a:ext cx="0" cy="2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83" name="Line 742">
                      <a:extLst>
                        <a:ext uri="{FF2B5EF4-FFF2-40B4-BE49-F238E27FC236}">
                          <a16:creationId xmlns:a16="http://schemas.microsoft.com/office/drawing/2014/main" id="{011C666D-B7B9-4444-A34C-75FE02E601EB}"/>
                        </a:ext>
                      </a:extLst>
                    </p:cNvPr>
                    <p:cNvSpPr>
                      <a:spLocks noChangeShapeType="1"/>
                    </p:cNvSpPr>
                    <p:nvPr/>
                  </p:nvSpPr>
                  <p:spPr bwMode="auto">
                    <a:xfrm>
                      <a:off x="2378" y="3634"/>
                      <a:ext cx="0" cy="2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84" name="Line 743">
                      <a:extLst>
                        <a:ext uri="{FF2B5EF4-FFF2-40B4-BE49-F238E27FC236}">
                          <a16:creationId xmlns:a16="http://schemas.microsoft.com/office/drawing/2014/main" id="{496487CD-35DC-4E60-8E90-2B52FBED5304}"/>
                        </a:ext>
                      </a:extLst>
                    </p:cNvPr>
                    <p:cNvSpPr>
                      <a:spLocks noChangeShapeType="1"/>
                    </p:cNvSpPr>
                    <p:nvPr/>
                  </p:nvSpPr>
                  <p:spPr bwMode="auto">
                    <a:xfrm>
                      <a:off x="2561" y="3634"/>
                      <a:ext cx="0" cy="2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85" name="Line 744">
                      <a:extLst>
                        <a:ext uri="{FF2B5EF4-FFF2-40B4-BE49-F238E27FC236}">
                          <a16:creationId xmlns:a16="http://schemas.microsoft.com/office/drawing/2014/main" id="{3E27A2A7-A6AA-4BD0-BFDD-A1347BB2837A}"/>
                        </a:ext>
                      </a:extLst>
                    </p:cNvPr>
                    <p:cNvSpPr>
                      <a:spLocks noChangeShapeType="1"/>
                    </p:cNvSpPr>
                    <p:nvPr/>
                  </p:nvSpPr>
                  <p:spPr bwMode="auto">
                    <a:xfrm>
                      <a:off x="2744" y="3634"/>
                      <a:ext cx="0" cy="2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86" name="Line 745">
                      <a:extLst>
                        <a:ext uri="{FF2B5EF4-FFF2-40B4-BE49-F238E27FC236}">
                          <a16:creationId xmlns:a16="http://schemas.microsoft.com/office/drawing/2014/main" id="{E794BD63-D5D4-4975-9CB2-C76494725740}"/>
                        </a:ext>
                      </a:extLst>
                    </p:cNvPr>
                    <p:cNvSpPr>
                      <a:spLocks noChangeShapeType="1"/>
                    </p:cNvSpPr>
                    <p:nvPr/>
                  </p:nvSpPr>
                  <p:spPr bwMode="auto">
                    <a:xfrm>
                      <a:off x="2928" y="3634"/>
                      <a:ext cx="0" cy="2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87" name="Line 746">
                      <a:extLst>
                        <a:ext uri="{FF2B5EF4-FFF2-40B4-BE49-F238E27FC236}">
                          <a16:creationId xmlns:a16="http://schemas.microsoft.com/office/drawing/2014/main" id="{19850EF6-99ED-473A-996C-E491B6A065D6}"/>
                        </a:ext>
                      </a:extLst>
                    </p:cNvPr>
                    <p:cNvSpPr>
                      <a:spLocks noChangeShapeType="1"/>
                    </p:cNvSpPr>
                    <p:nvPr/>
                  </p:nvSpPr>
                  <p:spPr bwMode="auto">
                    <a:xfrm flipV="1">
                      <a:off x="528" y="2048"/>
                      <a:ext cx="0" cy="158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88" name="Line 747">
                      <a:extLst>
                        <a:ext uri="{FF2B5EF4-FFF2-40B4-BE49-F238E27FC236}">
                          <a16:creationId xmlns:a16="http://schemas.microsoft.com/office/drawing/2014/main" id="{66129D40-E3B4-46F2-857E-529008E6D1D3}"/>
                        </a:ext>
                      </a:extLst>
                    </p:cNvPr>
                    <p:cNvSpPr>
                      <a:spLocks noChangeShapeType="1"/>
                    </p:cNvSpPr>
                    <p:nvPr/>
                  </p:nvSpPr>
                  <p:spPr bwMode="auto">
                    <a:xfrm flipH="1">
                      <a:off x="504" y="3631"/>
                      <a:ext cx="24" cy="0"/>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89" name="Line 748">
                      <a:extLst>
                        <a:ext uri="{FF2B5EF4-FFF2-40B4-BE49-F238E27FC236}">
                          <a16:creationId xmlns:a16="http://schemas.microsoft.com/office/drawing/2014/main" id="{5572ADAD-A670-4171-86A1-FDF02EEA370F}"/>
                        </a:ext>
                      </a:extLst>
                    </p:cNvPr>
                    <p:cNvSpPr>
                      <a:spLocks noChangeShapeType="1"/>
                    </p:cNvSpPr>
                    <p:nvPr/>
                  </p:nvSpPr>
                  <p:spPr bwMode="auto">
                    <a:xfrm flipH="1">
                      <a:off x="504" y="3315"/>
                      <a:ext cx="24" cy="0"/>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90" name="Line 749">
                      <a:extLst>
                        <a:ext uri="{FF2B5EF4-FFF2-40B4-BE49-F238E27FC236}">
                          <a16:creationId xmlns:a16="http://schemas.microsoft.com/office/drawing/2014/main" id="{E1481427-9C00-4865-9F2A-A437B00CCEA9}"/>
                        </a:ext>
                      </a:extLst>
                    </p:cNvPr>
                    <p:cNvSpPr>
                      <a:spLocks noChangeShapeType="1"/>
                    </p:cNvSpPr>
                    <p:nvPr/>
                  </p:nvSpPr>
                  <p:spPr bwMode="auto">
                    <a:xfrm flipH="1">
                      <a:off x="504" y="2999"/>
                      <a:ext cx="24" cy="0"/>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91" name="Line 750">
                      <a:extLst>
                        <a:ext uri="{FF2B5EF4-FFF2-40B4-BE49-F238E27FC236}">
                          <a16:creationId xmlns:a16="http://schemas.microsoft.com/office/drawing/2014/main" id="{05107349-B5A4-4485-9C7A-349444E81161}"/>
                        </a:ext>
                      </a:extLst>
                    </p:cNvPr>
                    <p:cNvSpPr>
                      <a:spLocks noChangeShapeType="1"/>
                    </p:cNvSpPr>
                    <p:nvPr/>
                  </p:nvSpPr>
                  <p:spPr bwMode="auto">
                    <a:xfrm flipH="1">
                      <a:off x="504" y="2683"/>
                      <a:ext cx="24" cy="0"/>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92" name="Line 751">
                      <a:extLst>
                        <a:ext uri="{FF2B5EF4-FFF2-40B4-BE49-F238E27FC236}">
                          <a16:creationId xmlns:a16="http://schemas.microsoft.com/office/drawing/2014/main" id="{EB167E49-EC29-44BA-BC22-2069687278EB}"/>
                        </a:ext>
                      </a:extLst>
                    </p:cNvPr>
                    <p:cNvSpPr>
                      <a:spLocks noChangeShapeType="1"/>
                    </p:cNvSpPr>
                    <p:nvPr/>
                  </p:nvSpPr>
                  <p:spPr bwMode="auto">
                    <a:xfrm flipH="1">
                      <a:off x="504" y="2367"/>
                      <a:ext cx="24" cy="0"/>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93" name="Line 752">
                      <a:extLst>
                        <a:ext uri="{FF2B5EF4-FFF2-40B4-BE49-F238E27FC236}">
                          <a16:creationId xmlns:a16="http://schemas.microsoft.com/office/drawing/2014/main" id="{B57DE1CD-3CFC-46B2-AB12-216AADD32285}"/>
                        </a:ext>
                      </a:extLst>
                    </p:cNvPr>
                    <p:cNvSpPr>
                      <a:spLocks noChangeShapeType="1"/>
                    </p:cNvSpPr>
                    <p:nvPr/>
                  </p:nvSpPr>
                  <p:spPr bwMode="auto">
                    <a:xfrm flipH="1">
                      <a:off x="504" y="2048"/>
                      <a:ext cx="24" cy="0"/>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94" name="Line 753">
                      <a:extLst>
                        <a:ext uri="{FF2B5EF4-FFF2-40B4-BE49-F238E27FC236}">
                          <a16:creationId xmlns:a16="http://schemas.microsoft.com/office/drawing/2014/main" id="{6ECC12DC-8949-44CA-9908-CF45E0B67A35}"/>
                        </a:ext>
                      </a:extLst>
                    </p:cNvPr>
                    <p:cNvSpPr>
                      <a:spLocks noChangeShapeType="1"/>
                    </p:cNvSpPr>
                    <p:nvPr/>
                  </p:nvSpPr>
                  <p:spPr bwMode="auto">
                    <a:xfrm flipV="1">
                      <a:off x="565"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95" name="Line 754">
                      <a:extLst>
                        <a:ext uri="{FF2B5EF4-FFF2-40B4-BE49-F238E27FC236}">
                          <a16:creationId xmlns:a16="http://schemas.microsoft.com/office/drawing/2014/main" id="{4DCF8425-907F-4640-A446-93A69E4960ED}"/>
                        </a:ext>
                      </a:extLst>
                    </p:cNvPr>
                    <p:cNvSpPr>
                      <a:spLocks noChangeShapeType="1"/>
                    </p:cNvSpPr>
                    <p:nvPr/>
                  </p:nvSpPr>
                  <p:spPr bwMode="auto">
                    <a:xfrm flipV="1">
                      <a:off x="568"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96" name="Line 755">
                      <a:extLst>
                        <a:ext uri="{FF2B5EF4-FFF2-40B4-BE49-F238E27FC236}">
                          <a16:creationId xmlns:a16="http://schemas.microsoft.com/office/drawing/2014/main" id="{E24A2448-A906-4705-83E7-A03671D1E867}"/>
                        </a:ext>
                      </a:extLst>
                    </p:cNvPr>
                    <p:cNvSpPr>
                      <a:spLocks noChangeShapeType="1"/>
                    </p:cNvSpPr>
                    <p:nvPr/>
                  </p:nvSpPr>
                  <p:spPr bwMode="auto">
                    <a:xfrm flipV="1">
                      <a:off x="571"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97" name="Line 756">
                      <a:extLst>
                        <a:ext uri="{FF2B5EF4-FFF2-40B4-BE49-F238E27FC236}">
                          <a16:creationId xmlns:a16="http://schemas.microsoft.com/office/drawing/2014/main" id="{3A88DAA2-2B90-4433-AB22-56890EC62C55}"/>
                        </a:ext>
                      </a:extLst>
                    </p:cNvPr>
                    <p:cNvSpPr>
                      <a:spLocks noChangeShapeType="1"/>
                    </p:cNvSpPr>
                    <p:nvPr/>
                  </p:nvSpPr>
                  <p:spPr bwMode="auto">
                    <a:xfrm flipV="1">
                      <a:off x="584"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98" name="Line 757">
                      <a:extLst>
                        <a:ext uri="{FF2B5EF4-FFF2-40B4-BE49-F238E27FC236}">
                          <a16:creationId xmlns:a16="http://schemas.microsoft.com/office/drawing/2014/main" id="{D3D1A110-4F39-4B0C-8DAA-4879A28F800F}"/>
                        </a:ext>
                      </a:extLst>
                    </p:cNvPr>
                    <p:cNvSpPr>
                      <a:spLocks noChangeShapeType="1"/>
                    </p:cNvSpPr>
                    <p:nvPr/>
                  </p:nvSpPr>
                  <p:spPr bwMode="auto">
                    <a:xfrm flipV="1">
                      <a:off x="600" y="3614"/>
                      <a:ext cx="0"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99" name="Line 758">
                      <a:extLst>
                        <a:ext uri="{FF2B5EF4-FFF2-40B4-BE49-F238E27FC236}">
                          <a16:creationId xmlns:a16="http://schemas.microsoft.com/office/drawing/2014/main" id="{3D984EC5-8015-4598-BE46-46C322F56F33}"/>
                        </a:ext>
                      </a:extLst>
                    </p:cNvPr>
                    <p:cNvSpPr>
                      <a:spLocks noChangeShapeType="1"/>
                    </p:cNvSpPr>
                    <p:nvPr/>
                  </p:nvSpPr>
                  <p:spPr bwMode="auto">
                    <a:xfrm flipV="1">
                      <a:off x="603" y="3619"/>
                      <a:ext cx="0" cy="12"/>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0" name="Line 759">
                      <a:extLst>
                        <a:ext uri="{FF2B5EF4-FFF2-40B4-BE49-F238E27FC236}">
                          <a16:creationId xmlns:a16="http://schemas.microsoft.com/office/drawing/2014/main" id="{365EF15E-CD07-4BFC-B850-B520F4422C64}"/>
                        </a:ext>
                      </a:extLst>
                    </p:cNvPr>
                    <p:cNvSpPr>
                      <a:spLocks noChangeShapeType="1"/>
                    </p:cNvSpPr>
                    <p:nvPr/>
                  </p:nvSpPr>
                  <p:spPr bwMode="auto">
                    <a:xfrm flipV="1">
                      <a:off x="605" y="3622"/>
                      <a:ext cx="0" cy="9"/>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1" name="Line 760">
                      <a:extLst>
                        <a:ext uri="{FF2B5EF4-FFF2-40B4-BE49-F238E27FC236}">
                          <a16:creationId xmlns:a16="http://schemas.microsoft.com/office/drawing/2014/main" id="{73B46DFB-3644-48E9-912C-DEF426CC3B2D}"/>
                        </a:ext>
                      </a:extLst>
                    </p:cNvPr>
                    <p:cNvSpPr>
                      <a:spLocks noChangeShapeType="1"/>
                    </p:cNvSpPr>
                    <p:nvPr/>
                  </p:nvSpPr>
                  <p:spPr bwMode="auto">
                    <a:xfrm flipV="1">
                      <a:off x="611"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2" name="Line 761">
                      <a:extLst>
                        <a:ext uri="{FF2B5EF4-FFF2-40B4-BE49-F238E27FC236}">
                          <a16:creationId xmlns:a16="http://schemas.microsoft.com/office/drawing/2014/main" id="{498F5D08-CEC2-45D1-9C32-5F2F4A615657}"/>
                        </a:ext>
                      </a:extLst>
                    </p:cNvPr>
                    <p:cNvSpPr>
                      <a:spLocks noChangeShapeType="1"/>
                    </p:cNvSpPr>
                    <p:nvPr/>
                  </p:nvSpPr>
                  <p:spPr bwMode="auto">
                    <a:xfrm flipV="1">
                      <a:off x="618"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3" name="Line 762">
                      <a:extLst>
                        <a:ext uri="{FF2B5EF4-FFF2-40B4-BE49-F238E27FC236}">
                          <a16:creationId xmlns:a16="http://schemas.microsoft.com/office/drawing/2014/main" id="{A2E03DA5-8563-46CD-B687-784DC050D2FF}"/>
                        </a:ext>
                      </a:extLst>
                    </p:cNvPr>
                    <p:cNvSpPr>
                      <a:spLocks noChangeShapeType="1"/>
                    </p:cNvSpPr>
                    <p:nvPr/>
                  </p:nvSpPr>
                  <p:spPr bwMode="auto">
                    <a:xfrm flipV="1">
                      <a:off x="629"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4" name="Line 763">
                      <a:extLst>
                        <a:ext uri="{FF2B5EF4-FFF2-40B4-BE49-F238E27FC236}">
                          <a16:creationId xmlns:a16="http://schemas.microsoft.com/office/drawing/2014/main" id="{46109BB7-9BAA-4017-B251-4CE3A2986828}"/>
                        </a:ext>
                      </a:extLst>
                    </p:cNvPr>
                    <p:cNvSpPr>
                      <a:spLocks noChangeShapeType="1"/>
                    </p:cNvSpPr>
                    <p:nvPr/>
                  </p:nvSpPr>
                  <p:spPr bwMode="auto">
                    <a:xfrm flipV="1">
                      <a:off x="634" y="3529"/>
                      <a:ext cx="0" cy="102"/>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5" name="Line 764">
                      <a:extLst>
                        <a:ext uri="{FF2B5EF4-FFF2-40B4-BE49-F238E27FC236}">
                          <a16:creationId xmlns:a16="http://schemas.microsoft.com/office/drawing/2014/main" id="{189F17C2-E2AC-4EE9-92C7-063C665241D5}"/>
                        </a:ext>
                      </a:extLst>
                    </p:cNvPr>
                    <p:cNvSpPr>
                      <a:spLocks noChangeShapeType="1"/>
                    </p:cNvSpPr>
                    <p:nvPr/>
                  </p:nvSpPr>
                  <p:spPr bwMode="auto">
                    <a:xfrm flipV="1">
                      <a:off x="637" y="3619"/>
                      <a:ext cx="0" cy="12"/>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6" name="Line 765">
                      <a:extLst>
                        <a:ext uri="{FF2B5EF4-FFF2-40B4-BE49-F238E27FC236}">
                          <a16:creationId xmlns:a16="http://schemas.microsoft.com/office/drawing/2014/main" id="{9DE46E33-9ABF-49CC-9A03-CD881C173806}"/>
                        </a:ext>
                      </a:extLst>
                    </p:cNvPr>
                    <p:cNvSpPr>
                      <a:spLocks noChangeShapeType="1"/>
                    </p:cNvSpPr>
                    <p:nvPr/>
                  </p:nvSpPr>
                  <p:spPr bwMode="auto">
                    <a:xfrm flipV="1">
                      <a:off x="645"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7" name="Line 766">
                      <a:extLst>
                        <a:ext uri="{FF2B5EF4-FFF2-40B4-BE49-F238E27FC236}">
                          <a16:creationId xmlns:a16="http://schemas.microsoft.com/office/drawing/2014/main" id="{8DD670BB-7FC7-4395-9437-0A528807D409}"/>
                        </a:ext>
                      </a:extLst>
                    </p:cNvPr>
                    <p:cNvSpPr>
                      <a:spLocks noChangeShapeType="1"/>
                    </p:cNvSpPr>
                    <p:nvPr/>
                  </p:nvSpPr>
                  <p:spPr bwMode="auto">
                    <a:xfrm flipV="1">
                      <a:off x="648"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8" name="Line 767">
                      <a:extLst>
                        <a:ext uri="{FF2B5EF4-FFF2-40B4-BE49-F238E27FC236}">
                          <a16:creationId xmlns:a16="http://schemas.microsoft.com/office/drawing/2014/main" id="{C1C39B61-1C74-4378-91BA-D7AC32C79C70}"/>
                        </a:ext>
                      </a:extLst>
                    </p:cNvPr>
                    <p:cNvSpPr>
                      <a:spLocks noChangeShapeType="1"/>
                    </p:cNvSpPr>
                    <p:nvPr/>
                  </p:nvSpPr>
                  <p:spPr bwMode="auto">
                    <a:xfrm flipV="1">
                      <a:off x="653"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9" name="Line 768">
                      <a:extLst>
                        <a:ext uri="{FF2B5EF4-FFF2-40B4-BE49-F238E27FC236}">
                          <a16:creationId xmlns:a16="http://schemas.microsoft.com/office/drawing/2014/main" id="{0BE16903-CE5D-450F-A7E1-DA245AFF2704}"/>
                        </a:ext>
                      </a:extLst>
                    </p:cNvPr>
                    <p:cNvSpPr>
                      <a:spLocks noChangeShapeType="1"/>
                    </p:cNvSpPr>
                    <p:nvPr/>
                  </p:nvSpPr>
                  <p:spPr bwMode="auto">
                    <a:xfrm flipV="1">
                      <a:off x="656"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0" name="Line 769">
                      <a:extLst>
                        <a:ext uri="{FF2B5EF4-FFF2-40B4-BE49-F238E27FC236}">
                          <a16:creationId xmlns:a16="http://schemas.microsoft.com/office/drawing/2014/main" id="{E8DA1DC4-4F59-410D-A06E-6CB899F8B179}"/>
                        </a:ext>
                      </a:extLst>
                    </p:cNvPr>
                    <p:cNvSpPr>
                      <a:spLocks noChangeShapeType="1"/>
                    </p:cNvSpPr>
                    <p:nvPr/>
                  </p:nvSpPr>
                  <p:spPr bwMode="auto">
                    <a:xfrm flipV="1">
                      <a:off x="658"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1" name="Line 770">
                      <a:extLst>
                        <a:ext uri="{FF2B5EF4-FFF2-40B4-BE49-F238E27FC236}">
                          <a16:creationId xmlns:a16="http://schemas.microsoft.com/office/drawing/2014/main" id="{58430516-618A-463F-B11F-86BA7966EF41}"/>
                        </a:ext>
                      </a:extLst>
                    </p:cNvPr>
                    <p:cNvSpPr>
                      <a:spLocks noChangeShapeType="1"/>
                    </p:cNvSpPr>
                    <p:nvPr/>
                  </p:nvSpPr>
                  <p:spPr bwMode="auto">
                    <a:xfrm flipV="1">
                      <a:off x="661" y="3616"/>
                      <a:ext cx="0" cy="15"/>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2" name="Line 771">
                      <a:extLst>
                        <a:ext uri="{FF2B5EF4-FFF2-40B4-BE49-F238E27FC236}">
                          <a16:creationId xmlns:a16="http://schemas.microsoft.com/office/drawing/2014/main" id="{EAA779AE-4327-4A75-B1C2-7F2AADDE428C}"/>
                        </a:ext>
                      </a:extLst>
                    </p:cNvPr>
                    <p:cNvSpPr>
                      <a:spLocks noChangeShapeType="1"/>
                    </p:cNvSpPr>
                    <p:nvPr/>
                  </p:nvSpPr>
                  <p:spPr bwMode="auto">
                    <a:xfrm flipV="1">
                      <a:off x="664" y="3616"/>
                      <a:ext cx="0" cy="15"/>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3" name="Line 772">
                      <a:extLst>
                        <a:ext uri="{FF2B5EF4-FFF2-40B4-BE49-F238E27FC236}">
                          <a16:creationId xmlns:a16="http://schemas.microsoft.com/office/drawing/2014/main" id="{E7E27F74-79C3-4BE1-8959-5B7566AF1E98}"/>
                        </a:ext>
                      </a:extLst>
                    </p:cNvPr>
                    <p:cNvSpPr>
                      <a:spLocks noChangeShapeType="1"/>
                    </p:cNvSpPr>
                    <p:nvPr/>
                  </p:nvSpPr>
                  <p:spPr bwMode="auto">
                    <a:xfrm flipV="1">
                      <a:off x="669"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4" name="Line 773">
                      <a:extLst>
                        <a:ext uri="{FF2B5EF4-FFF2-40B4-BE49-F238E27FC236}">
                          <a16:creationId xmlns:a16="http://schemas.microsoft.com/office/drawing/2014/main" id="{380EE3A9-70A6-40D8-875C-3B461ECCED67}"/>
                        </a:ext>
                      </a:extLst>
                    </p:cNvPr>
                    <p:cNvSpPr>
                      <a:spLocks noChangeShapeType="1"/>
                    </p:cNvSpPr>
                    <p:nvPr/>
                  </p:nvSpPr>
                  <p:spPr bwMode="auto">
                    <a:xfrm flipV="1">
                      <a:off x="685" y="3619"/>
                      <a:ext cx="0" cy="12"/>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5" name="Line 774">
                      <a:extLst>
                        <a:ext uri="{FF2B5EF4-FFF2-40B4-BE49-F238E27FC236}">
                          <a16:creationId xmlns:a16="http://schemas.microsoft.com/office/drawing/2014/main" id="{56EB0D86-E978-4AFA-ABE9-A8599916EF3E}"/>
                        </a:ext>
                      </a:extLst>
                    </p:cNvPr>
                    <p:cNvSpPr>
                      <a:spLocks noChangeShapeType="1"/>
                    </p:cNvSpPr>
                    <p:nvPr/>
                  </p:nvSpPr>
                  <p:spPr bwMode="auto">
                    <a:xfrm flipV="1">
                      <a:off x="693"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6" name="Line 775">
                      <a:extLst>
                        <a:ext uri="{FF2B5EF4-FFF2-40B4-BE49-F238E27FC236}">
                          <a16:creationId xmlns:a16="http://schemas.microsoft.com/office/drawing/2014/main" id="{A8694451-BECF-4920-ADD2-A20CF4A7AE60}"/>
                        </a:ext>
                      </a:extLst>
                    </p:cNvPr>
                    <p:cNvSpPr>
                      <a:spLocks noChangeShapeType="1"/>
                    </p:cNvSpPr>
                    <p:nvPr/>
                  </p:nvSpPr>
                  <p:spPr bwMode="auto">
                    <a:xfrm flipV="1">
                      <a:off x="696"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7" name="Line 776">
                      <a:extLst>
                        <a:ext uri="{FF2B5EF4-FFF2-40B4-BE49-F238E27FC236}">
                          <a16:creationId xmlns:a16="http://schemas.microsoft.com/office/drawing/2014/main" id="{A86C624E-B96F-4A4D-BACB-E1F23DC92F92}"/>
                        </a:ext>
                      </a:extLst>
                    </p:cNvPr>
                    <p:cNvSpPr>
                      <a:spLocks noChangeShapeType="1"/>
                    </p:cNvSpPr>
                    <p:nvPr/>
                  </p:nvSpPr>
                  <p:spPr bwMode="auto">
                    <a:xfrm flipV="1">
                      <a:off x="706"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8" name="Line 777">
                      <a:extLst>
                        <a:ext uri="{FF2B5EF4-FFF2-40B4-BE49-F238E27FC236}">
                          <a16:creationId xmlns:a16="http://schemas.microsoft.com/office/drawing/2014/main" id="{CA685687-7E43-443D-86CC-76B52A6D3F70}"/>
                        </a:ext>
                      </a:extLst>
                    </p:cNvPr>
                    <p:cNvSpPr>
                      <a:spLocks noChangeShapeType="1"/>
                    </p:cNvSpPr>
                    <p:nvPr/>
                  </p:nvSpPr>
                  <p:spPr bwMode="auto">
                    <a:xfrm flipV="1">
                      <a:off x="714"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9" name="Line 778">
                      <a:extLst>
                        <a:ext uri="{FF2B5EF4-FFF2-40B4-BE49-F238E27FC236}">
                          <a16:creationId xmlns:a16="http://schemas.microsoft.com/office/drawing/2014/main" id="{C1D060A3-ADC0-4312-87DF-3674A5136FD0}"/>
                        </a:ext>
                      </a:extLst>
                    </p:cNvPr>
                    <p:cNvSpPr>
                      <a:spLocks noChangeShapeType="1"/>
                    </p:cNvSpPr>
                    <p:nvPr/>
                  </p:nvSpPr>
                  <p:spPr bwMode="auto">
                    <a:xfrm flipV="1">
                      <a:off x="725"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0" name="Line 779">
                      <a:extLst>
                        <a:ext uri="{FF2B5EF4-FFF2-40B4-BE49-F238E27FC236}">
                          <a16:creationId xmlns:a16="http://schemas.microsoft.com/office/drawing/2014/main" id="{7E5A991C-52F5-4FE2-90CD-F53053C7DAA9}"/>
                        </a:ext>
                      </a:extLst>
                    </p:cNvPr>
                    <p:cNvSpPr>
                      <a:spLocks noChangeShapeType="1"/>
                    </p:cNvSpPr>
                    <p:nvPr/>
                  </p:nvSpPr>
                  <p:spPr bwMode="auto">
                    <a:xfrm flipV="1">
                      <a:off x="727"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1" name="Line 780">
                      <a:extLst>
                        <a:ext uri="{FF2B5EF4-FFF2-40B4-BE49-F238E27FC236}">
                          <a16:creationId xmlns:a16="http://schemas.microsoft.com/office/drawing/2014/main" id="{6D2C6C23-9760-4FA9-B0EE-7303794E18DF}"/>
                        </a:ext>
                      </a:extLst>
                    </p:cNvPr>
                    <p:cNvSpPr>
                      <a:spLocks noChangeShapeType="1"/>
                    </p:cNvSpPr>
                    <p:nvPr/>
                  </p:nvSpPr>
                  <p:spPr bwMode="auto">
                    <a:xfrm flipV="1">
                      <a:off x="746"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2" name="Line 781">
                      <a:extLst>
                        <a:ext uri="{FF2B5EF4-FFF2-40B4-BE49-F238E27FC236}">
                          <a16:creationId xmlns:a16="http://schemas.microsoft.com/office/drawing/2014/main" id="{42137904-8B21-45EB-B14D-03AAF40CBEE2}"/>
                        </a:ext>
                      </a:extLst>
                    </p:cNvPr>
                    <p:cNvSpPr>
                      <a:spLocks noChangeShapeType="1"/>
                    </p:cNvSpPr>
                    <p:nvPr/>
                  </p:nvSpPr>
                  <p:spPr bwMode="auto">
                    <a:xfrm flipV="1">
                      <a:off x="759" y="3593"/>
                      <a:ext cx="0" cy="38"/>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3" name="Line 782">
                      <a:extLst>
                        <a:ext uri="{FF2B5EF4-FFF2-40B4-BE49-F238E27FC236}">
                          <a16:creationId xmlns:a16="http://schemas.microsoft.com/office/drawing/2014/main" id="{25E06CB3-E563-4179-8459-1F9D08C0668A}"/>
                        </a:ext>
                      </a:extLst>
                    </p:cNvPr>
                    <p:cNvSpPr>
                      <a:spLocks noChangeShapeType="1"/>
                    </p:cNvSpPr>
                    <p:nvPr/>
                  </p:nvSpPr>
                  <p:spPr bwMode="auto">
                    <a:xfrm flipV="1">
                      <a:off x="762"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4" name="Line 783">
                      <a:extLst>
                        <a:ext uri="{FF2B5EF4-FFF2-40B4-BE49-F238E27FC236}">
                          <a16:creationId xmlns:a16="http://schemas.microsoft.com/office/drawing/2014/main" id="{4CC85AE7-E34A-454B-BF6E-1569020BB50B}"/>
                        </a:ext>
                      </a:extLst>
                    </p:cNvPr>
                    <p:cNvSpPr>
                      <a:spLocks noChangeShapeType="1"/>
                    </p:cNvSpPr>
                    <p:nvPr/>
                  </p:nvSpPr>
                  <p:spPr bwMode="auto">
                    <a:xfrm flipV="1">
                      <a:off x="765"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5" name="Line 784">
                      <a:extLst>
                        <a:ext uri="{FF2B5EF4-FFF2-40B4-BE49-F238E27FC236}">
                          <a16:creationId xmlns:a16="http://schemas.microsoft.com/office/drawing/2014/main" id="{DD49AA27-53EB-4964-A87D-3EAC67F0157D}"/>
                        </a:ext>
                      </a:extLst>
                    </p:cNvPr>
                    <p:cNvSpPr>
                      <a:spLocks noChangeShapeType="1"/>
                    </p:cNvSpPr>
                    <p:nvPr/>
                  </p:nvSpPr>
                  <p:spPr bwMode="auto">
                    <a:xfrm flipV="1">
                      <a:off x="781"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6" name="Line 785">
                      <a:extLst>
                        <a:ext uri="{FF2B5EF4-FFF2-40B4-BE49-F238E27FC236}">
                          <a16:creationId xmlns:a16="http://schemas.microsoft.com/office/drawing/2014/main" id="{AD3E5136-5011-4B96-8357-C08377B8E51A}"/>
                        </a:ext>
                      </a:extLst>
                    </p:cNvPr>
                    <p:cNvSpPr>
                      <a:spLocks noChangeShapeType="1"/>
                    </p:cNvSpPr>
                    <p:nvPr/>
                  </p:nvSpPr>
                  <p:spPr bwMode="auto">
                    <a:xfrm flipV="1">
                      <a:off x="783"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7" name="Line 786">
                      <a:extLst>
                        <a:ext uri="{FF2B5EF4-FFF2-40B4-BE49-F238E27FC236}">
                          <a16:creationId xmlns:a16="http://schemas.microsoft.com/office/drawing/2014/main" id="{4A843933-67AA-46A2-B7E5-92184E0E092C}"/>
                        </a:ext>
                      </a:extLst>
                    </p:cNvPr>
                    <p:cNvSpPr>
                      <a:spLocks noChangeShapeType="1"/>
                    </p:cNvSpPr>
                    <p:nvPr/>
                  </p:nvSpPr>
                  <p:spPr bwMode="auto">
                    <a:xfrm flipV="1">
                      <a:off x="797"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8" name="Line 787">
                      <a:extLst>
                        <a:ext uri="{FF2B5EF4-FFF2-40B4-BE49-F238E27FC236}">
                          <a16:creationId xmlns:a16="http://schemas.microsoft.com/office/drawing/2014/main" id="{6232747F-7335-43A5-BB36-E7A1BB2C255D}"/>
                        </a:ext>
                      </a:extLst>
                    </p:cNvPr>
                    <p:cNvSpPr>
                      <a:spLocks noChangeShapeType="1"/>
                    </p:cNvSpPr>
                    <p:nvPr/>
                  </p:nvSpPr>
                  <p:spPr bwMode="auto">
                    <a:xfrm flipV="1">
                      <a:off x="807"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9" name="Line 788">
                      <a:extLst>
                        <a:ext uri="{FF2B5EF4-FFF2-40B4-BE49-F238E27FC236}">
                          <a16:creationId xmlns:a16="http://schemas.microsoft.com/office/drawing/2014/main" id="{4B8D63D3-CF52-4E9B-A717-8AD5D757BDE6}"/>
                        </a:ext>
                      </a:extLst>
                    </p:cNvPr>
                    <p:cNvSpPr>
                      <a:spLocks noChangeShapeType="1"/>
                    </p:cNvSpPr>
                    <p:nvPr/>
                  </p:nvSpPr>
                  <p:spPr bwMode="auto">
                    <a:xfrm flipV="1">
                      <a:off x="812"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30" name="Line 789">
                      <a:extLst>
                        <a:ext uri="{FF2B5EF4-FFF2-40B4-BE49-F238E27FC236}">
                          <a16:creationId xmlns:a16="http://schemas.microsoft.com/office/drawing/2014/main" id="{EB3FE6CE-294D-4DDB-91C2-F75FCED35A7F}"/>
                        </a:ext>
                      </a:extLst>
                    </p:cNvPr>
                    <p:cNvSpPr>
                      <a:spLocks noChangeShapeType="1"/>
                    </p:cNvSpPr>
                    <p:nvPr/>
                  </p:nvSpPr>
                  <p:spPr bwMode="auto">
                    <a:xfrm flipV="1">
                      <a:off x="815"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31" name="Line 790">
                      <a:extLst>
                        <a:ext uri="{FF2B5EF4-FFF2-40B4-BE49-F238E27FC236}">
                          <a16:creationId xmlns:a16="http://schemas.microsoft.com/office/drawing/2014/main" id="{4938CA02-4152-4E1A-ACEC-B8F4F7BBAE22}"/>
                        </a:ext>
                      </a:extLst>
                    </p:cNvPr>
                    <p:cNvSpPr>
                      <a:spLocks noChangeShapeType="1"/>
                    </p:cNvSpPr>
                    <p:nvPr/>
                  </p:nvSpPr>
                  <p:spPr bwMode="auto">
                    <a:xfrm flipV="1">
                      <a:off x="818"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32" name="Line 791">
                      <a:extLst>
                        <a:ext uri="{FF2B5EF4-FFF2-40B4-BE49-F238E27FC236}">
                          <a16:creationId xmlns:a16="http://schemas.microsoft.com/office/drawing/2014/main" id="{026CEA6B-A091-449E-B72F-BD528E4F38C5}"/>
                        </a:ext>
                      </a:extLst>
                    </p:cNvPr>
                    <p:cNvSpPr>
                      <a:spLocks noChangeShapeType="1"/>
                    </p:cNvSpPr>
                    <p:nvPr/>
                  </p:nvSpPr>
                  <p:spPr bwMode="auto">
                    <a:xfrm flipV="1">
                      <a:off x="826"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33" name="Line 792">
                      <a:extLst>
                        <a:ext uri="{FF2B5EF4-FFF2-40B4-BE49-F238E27FC236}">
                          <a16:creationId xmlns:a16="http://schemas.microsoft.com/office/drawing/2014/main" id="{DA5F2E56-4052-404F-95EE-44B2826D6C2B}"/>
                        </a:ext>
                      </a:extLst>
                    </p:cNvPr>
                    <p:cNvSpPr>
                      <a:spLocks noChangeShapeType="1"/>
                    </p:cNvSpPr>
                    <p:nvPr/>
                  </p:nvSpPr>
                  <p:spPr bwMode="auto">
                    <a:xfrm flipV="1">
                      <a:off x="828"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34" name="Line 793">
                      <a:extLst>
                        <a:ext uri="{FF2B5EF4-FFF2-40B4-BE49-F238E27FC236}">
                          <a16:creationId xmlns:a16="http://schemas.microsoft.com/office/drawing/2014/main" id="{9ED80326-68E8-4BAA-BEAB-6CCC9F2C3999}"/>
                        </a:ext>
                      </a:extLst>
                    </p:cNvPr>
                    <p:cNvSpPr>
                      <a:spLocks noChangeShapeType="1"/>
                    </p:cNvSpPr>
                    <p:nvPr/>
                  </p:nvSpPr>
                  <p:spPr bwMode="auto">
                    <a:xfrm flipV="1">
                      <a:off x="831"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35" name="Line 794">
                      <a:extLst>
                        <a:ext uri="{FF2B5EF4-FFF2-40B4-BE49-F238E27FC236}">
                          <a16:creationId xmlns:a16="http://schemas.microsoft.com/office/drawing/2014/main" id="{28635F82-1170-4FDE-A48B-EE65B8DCDD96}"/>
                        </a:ext>
                      </a:extLst>
                    </p:cNvPr>
                    <p:cNvSpPr>
                      <a:spLocks noChangeShapeType="1"/>
                    </p:cNvSpPr>
                    <p:nvPr/>
                  </p:nvSpPr>
                  <p:spPr bwMode="auto">
                    <a:xfrm flipV="1">
                      <a:off x="836"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36" name="Line 795">
                      <a:extLst>
                        <a:ext uri="{FF2B5EF4-FFF2-40B4-BE49-F238E27FC236}">
                          <a16:creationId xmlns:a16="http://schemas.microsoft.com/office/drawing/2014/main" id="{FC135155-0B30-4BBD-BFA6-EF5D12A574E9}"/>
                        </a:ext>
                      </a:extLst>
                    </p:cNvPr>
                    <p:cNvSpPr>
                      <a:spLocks noChangeShapeType="1"/>
                    </p:cNvSpPr>
                    <p:nvPr/>
                  </p:nvSpPr>
                  <p:spPr bwMode="auto">
                    <a:xfrm flipV="1">
                      <a:off x="839"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37" name="Line 796">
                      <a:extLst>
                        <a:ext uri="{FF2B5EF4-FFF2-40B4-BE49-F238E27FC236}">
                          <a16:creationId xmlns:a16="http://schemas.microsoft.com/office/drawing/2014/main" id="{CC878255-3F34-4918-8719-8B0C32B00C8F}"/>
                        </a:ext>
                      </a:extLst>
                    </p:cNvPr>
                    <p:cNvSpPr>
                      <a:spLocks noChangeShapeType="1"/>
                    </p:cNvSpPr>
                    <p:nvPr/>
                  </p:nvSpPr>
                  <p:spPr bwMode="auto">
                    <a:xfrm flipV="1">
                      <a:off x="842"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38" name="Line 797">
                      <a:extLst>
                        <a:ext uri="{FF2B5EF4-FFF2-40B4-BE49-F238E27FC236}">
                          <a16:creationId xmlns:a16="http://schemas.microsoft.com/office/drawing/2014/main" id="{4CD0D4B1-BC77-440D-8CD8-E695B8DAE990}"/>
                        </a:ext>
                      </a:extLst>
                    </p:cNvPr>
                    <p:cNvSpPr>
                      <a:spLocks noChangeShapeType="1"/>
                    </p:cNvSpPr>
                    <p:nvPr/>
                  </p:nvSpPr>
                  <p:spPr bwMode="auto">
                    <a:xfrm flipV="1">
                      <a:off x="847"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39" name="Line 798">
                      <a:extLst>
                        <a:ext uri="{FF2B5EF4-FFF2-40B4-BE49-F238E27FC236}">
                          <a16:creationId xmlns:a16="http://schemas.microsoft.com/office/drawing/2014/main" id="{147B64E5-2B58-47FD-BA42-FDAEE1DB93B4}"/>
                        </a:ext>
                      </a:extLst>
                    </p:cNvPr>
                    <p:cNvSpPr>
                      <a:spLocks noChangeShapeType="1"/>
                    </p:cNvSpPr>
                    <p:nvPr/>
                  </p:nvSpPr>
                  <p:spPr bwMode="auto">
                    <a:xfrm flipV="1">
                      <a:off x="860"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40" name="Line 799">
                      <a:extLst>
                        <a:ext uri="{FF2B5EF4-FFF2-40B4-BE49-F238E27FC236}">
                          <a16:creationId xmlns:a16="http://schemas.microsoft.com/office/drawing/2014/main" id="{24D0B91C-1230-44C9-8BEE-F2B53D99A928}"/>
                        </a:ext>
                      </a:extLst>
                    </p:cNvPr>
                    <p:cNvSpPr>
                      <a:spLocks noChangeShapeType="1"/>
                    </p:cNvSpPr>
                    <p:nvPr/>
                  </p:nvSpPr>
                  <p:spPr bwMode="auto">
                    <a:xfrm flipV="1">
                      <a:off x="866"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41" name="Line 800">
                      <a:extLst>
                        <a:ext uri="{FF2B5EF4-FFF2-40B4-BE49-F238E27FC236}">
                          <a16:creationId xmlns:a16="http://schemas.microsoft.com/office/drawing/2014/main" id="{3CB10D42-3825-4FAA-AF49-2E8FE90567FA}"/>
                        </a:ext>
                      </a:extLst>
                    </p:cNvPr>
                    <p:cNvSpPr>
                      <a:spLocks noChangeShapeType="1"/>
                    </p:cNvSpPr>
                    <p:nvPr/>
                  </p:nvSpPr>
                  <p:spPr bwMode="auto">
                    <a:xfrm flipV="1">
                      <a:off x="868"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42" name="Line 801">
                      <a:extLst>
                        <a:ext uri="{FF2B5EF4-FFF2-40B4-BE49-F238E27FC236}">
                          <a16:creationId xmlns:a16="http://schemas.microsoft.com/office/drawing/2014/main" id="{B79050CE-5659-418B-BE9C-F7C80EE547BC}"/>
                        </a:ext>
                      </a:extLst>
                    </p:cNvPr>
                    <p:cNvSpPr>
                      <a:spLocks noChangeShapeType="1"/>
                    </p:cNvSpPr>
                    <p:nvPr/>
                  </p:nvSpPr>
                  <p:spPr bwMode="auto">
                    <a:xfrm flipV="1">
                      <a:off x="871" y="3593"/>
                      <a:ext cx="0" cy="38"/>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43" name="Line 802">
                      <a:extLst>
                        <a:ext uri="{FF2B5EF4-FFF2-40B4-BE49-F238E27FC236}">
                          <a16:creationId xmlns:a16="http://schemas.microsoft.com/office/drawing/2014/main" id="{72736E39-EA4A-440B-B342-F3DB117D6331}"/>
                        </a:ext>
                      </a:extLst>
                    </p:cNvPr>
                    <p:cNvSpPr>
                      <a:spLocks noChangeShapeType="1"/>
                    </p:cNvSpPr>
                    <p:nvPr/>
                  </p:nvSpPr>
                  <p:spPr bwMode="auto">
                    <a:xfrm flipV="1">
                      <a:off x="874"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44" name="Line 803">
                      <a:extLst>
                        <a:ext uri="{FF2B5EF4-FFF2-40B4-BE49-F238E27FC236}">
                          <a16:creationId xmlns:a16="http://schemas.microsoft.com/office/drawing/2014/main" id="{982F7932-8E2F-49D9-BC14-D49A29544918}"/>
                        </a:ext>
                      </a:extLst>
                    </p:cNvPr>
                    <p:cNvSpPr>
                      <a:spLocks noChangeShapeType="1"/>
                    </p:cNvSpPr>
                    <p:nvPr/>
                  </p:nvSpPr>
                  <p:spPr bwMode="auto">
                    <a:xfrm flipV="1">
                      <a:off x="876"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45" name="Line 804">
                      <a:extLst>
                        <a:ext uri="{FF2B5EF4-FFF2-40B4-BE49-F238E27FC236}">
                          <a16:creationId xmlns:a16="http://schemas.microsoft.com/office/drawing/2014/main" id="{278A0F58-DD6B-4C89-8BE2-2F09A007E9ED}"/>
                        </a:ext>
                      </a:extLst>
                    </p:cNvPr>
                    <p:cNvSpPr>
                      <a:spLocks noChangeShapeType="1"/>
                    </p:cNvSpPr>
                    <p:nvPr/>
                  </p:nvSpPr>
                  <p:spPr bwMode="auto">
                    <a:xfrm flipV="1">
                      <a:off x="879"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46" name="Line 805">
                      <a:extLst>
                        <a:ext uri="{FF2B5EF4-FFF2-40B4-BE49-F238E27FC236}">
                          <a16:creationId xmlns:a16="http://schemas.microsoft.com/office/drawing/2014/main" id="{BA4289A4-0CA5-4C2C-BCC0-9DED64FDDDBE}"/>
                        </a:ext>
                      </a:extLst>
                    </p:cNvPr>
                    <p:cNvSpPr>
                      <a:spLocks noChangeShapeType="1"/>
                    </p:cNvSpPr>
                    <p:nvPr/>
                  </p:nvSpPr>
                  <p:spPr bwMode="auto">
                    <a:xfrm flipV="1">
                      <a:off x="887"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47" name="Line 806">
                      <a:extLst>
                        <a:ext uri="{FF2B5EF4-FFF2-40B4-BE49-F238E27FC236}">
                          <a16:creationId xmlns:a16="http://schemas.microsoft.com/office/drawing/2014/main" id="{B3A47123-451F-42F0-AEDA-DDBE7B5FF5DC}"/>
                        </a:ext>
                      </a:extLst>
                    </p:cNvPr>
                    <p:cNvSpPr>
                      <a:spLocks noChangeShapeType="1"/>
                    </p:cNvSpPr>
                    <p:nvPr/>
                  </p:nvSpPr>
                  <p:spPr bwMode="auto">
                    <a:xfrm flipV="1">
                      <a:off x="890"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48" name="Line 807">
                      <a:extLst>
                        <a:ext uri="{FF2B5EF4-FFF2-40B4-BE49-F238E27FC236}">
                          <a16:creationId xmlns:a16="http://schemas.microsoft.com/office/drawing/2014/main" id="{2E429604-354B-43EC-8AE6-68E0B912899F}"/>
                        </a:ext>
                      </a:extLst>
                    </p:cNvPr>
                    <p:cNvSpPr>
                      <a:spLocks noChangeShapeType="1"/>
                    </p:cNvSpPr>
                    <p:nvPr/>
                  </p:nvSpPr>
                  <p:spPr bwMode="auto">
                    <a:xfrm flipV="1">
                      <a:off x="895" y="3622"/>
                      <a:ext cx="0" cy="9"/>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49" name="Line 808">
                      <a:extLst>
                        <a:ext uri="{FF2B5EF4-FFF2-40B4-BE49-F238E27FC236}">
                          <a16:creationId xmlns:a16="http://schemas.microsoft.com/office/drawing/2014/main" id="{579C884A-ED79-4E37-BB81-A2198E450E99}"/>
                        </a:ext>
                      </a:extLst>
                    </p:cNvPr>
                    <p:cNvSpPr>
                      <a:spLocks noChangeShapeType="1"/>
                    </p:cNvSpPr>
                    <p:nvPr/>
                  </p:nvSpPr>
                  <p:spPr bwMode="auto">
                    <a:xfrm flipV="1">
                      <a:off x="897" y="3599"/>
                      <a:ext cx="0" cy="32"/>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0" name="Line 809">
                      <a:extLst>
                        <a:ext uri="{FF2B5EF4-FFF2-40B4-BE49-F238E27FC236}">
                          <a16:creationId xmlns:a16="http://schemas.microsoft.com/office/drawing/2014/main" id="{5CEC52BC-C5C5-40A5-BD27-A2ACAFF48611}"/>
                        </a:ext>
                      </a:extLst>
                    </p:cNvPr>
                    <p:cNvSpPr>
                      <a:spLocks noChangeShapeType="1"/>
                    </p:cNvSpPr>
                    <p:nvPr/>
                  </p:nvSpPr>
                  <p:spPr bwMode="auto">
                    <a:xfrm flipV="1">
                      <a:off x="900" y="3602"/>
                      <a:ext cx="0" cy="29"/>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1" name="Line 810">
                      <a:extLst>
                        <a:ext uri="{FF2B5EF4-FFF2-40B4-BE49-F238E27FC236}">
                          <a16:creationId xmlns:a16="http://schemas.microsoft.com/office/drawing/2014/main" id="{23D1ED92-2B02-4D55-BB9F-B3197DCB61C4}"/>
                        </a:ext>
                      </a:extLst>
                    </p:cNvPr>
                    <p:cNvSpPr>
                      <a:spLocks noChangeShapeType="1"/>
                    </p:cNvSpPr>
                    <p:nvPr/>
                  </p:nvSpPr>
                  <p:spPr bwMode="auto">
                    <a:xfrm flipV="1">
                      <a:off x="903" y="3155"/>
                      <a:ext cx="0" cy="47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2" name="Line 811">
                      <a:extLst>
                        <a:ext uri="{FF2B5EF4-FFF2-40B4-BE49-F238E27FC236}">
                          <a16:creationId xmlns:a16="http://schemas.microsoft.com/office/drawing/2014/main" id="{45D4BD33-69D3-45F9-9710-454624A150F6}"/>
                        </a:ext>
                      </a:extLst>
                    </p:cNvPr>
                    <p:cNvSpPr>
                      <a:spLocks noChangeShapeType="1"/>
                    </p:cNvSpPr>
                    <p:nvPr/>
                  </p:nvSpPr>
                  <p:spPr bwMode="auto">
                    <a:xfrm flipV="1">
                      <a:off x="905" y="3358"/>
                      <a:ext cx="0" cy="27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3" name="Line 812">
                      <a:extLst>
                        <a:ext uri="{FF2B5EF4-FFF2-40B4-BE49-F238E27FC236}">
                          <a16:creationId xmlns:a16="http://schemas.microsoft.com/office/drawing/2014/main" id="{6CE1D4A3-4C76-4C69-BF2B-7BD2586F7791}"/>
                        </a:ext>
                      </a:extLst>
                    </p:cNvPr>
                    <p:cNvSpPr>
                      <a:spLocks noChangeShapeType="1"/>
                    </p:cNvSpPr>
                    <p:nvPr/>
                  </p:nvSpPr>
                  <p:spPr bwMode="auto">
                    <a:xfrm flipV="1">
                      <a:off x="908" y="3616"/>
                      <a:ext cx="0" cy="15"/>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4" name="Line 813">
                      <a:extLst>
                        <a:ext uri="{FF2B5EF4-FFF2-40B4-BE49-F238E27FC236}">
                          <a16:creationId xmlns:a16="http://schemas.microsoft.com/office/drawing/2014/main" id="{69283F04-97BD-4BCC-8716-2BB9E90253C8}"/>
                        </a:ext>
                      </a:extLst>
                    </p:cNvPr>
                    <p:cNvSpPr>
                      <a:spLocks noChangeShapeType="1"/>
                    </p:cNvSpPr>
                    <p:nvPr/>
                  </p:nvSpPr>
                  <p:spPr bwMode="auto">
                    <a:xfrm flipV="1">
                      <a:off x="911"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5" name="Line 814">
                      <a:extLst>
                        <a:ext uri="{FF2B5EF4-FFF2-40B4-BE49-F238E27FC236}">
                          <a16:creationId xmlns:a16="http://schemas.microsoft.com/office/drawing/2014/main" id="{540C7B3A-AE48-4666-87E4-8361CED166BE}"/>
                        </a:ext>
                      </a:extLst>
                    </p:cNvPr>
                    <p:cNvSpPr>
                      <a:spLocks noChangeShapeType="1"/>
                    </p:cNvSpPr>
                    <p:nvPr/>
                  </p:nvSpPr>
                  <p:spPr bwMode="auto">
                    <a:xfrm flipV="1">
                      <a:off x="913"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6" name="Line 815">
                      <a:extLst>
                        <a:ext uri="{FF2B5EF4-FFF2-40B4-BE49-F238E27FC236}">
                          <a16:creationId xmlns:a16="http://schemas.microsoft.com/office/drawing/2014/main" id="{6FBB7087-586F-4DB3-9505-5EC9F439BB1E}"/>
                        </a:ext>
                      </a:extLst>
                    </p:cNvPr>
                    <p:cNvSpPr>
                      <a:spLocks noChangeShapeType="1"/>
                    </p:cNvSpPr>
                    <p:nvPr/>
                  </p:nvSpPr>
                  <p:spPr bwMode="auto">
                    <a:xfrm flipV="1">
                      <a:off x="929"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7" name="Line 816">
                      <a:extLst>
                        <a:ext uri="{FF2B5EF4-FFF2-40B4-BE49-F238E27FC236}">
                          <a16:creationId xmlns:a16="http://schemas.microsoft.com/office/drawing/2014/main" id="{ED16C5BB-9170-4C10-BABB-6DF4521F6305}"/>
                        </a:ext>
                      </a:extLst>
                    </p:cNvPr>
                    <p:cNvSpPr>
                      <a:spLocks noChangeShapeType="1"/>
                    </p:cNvSpPr>
                    <p:nvPr/>
                  </p:nvSpPr>
                  <p:spPr bwMode="auto">
                    <a:xfrm flipV="1">
                      <a:off x="932"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8" name="Line 817">
                      <a:extLst>
                        <a:ext uri="{FF2B5EF4-FFF2-40B4-BE49-F238E27FC236}">
                          <a16:creationId xmlns:a16="http://schemas.microsoft.com/office/drawing/2014/main" id="{43D8EE18-8209-4E90-A1BC-8E144B302C79}"/>
                        </a:ext>
                      </a:extLst>
                    </p:cNvPr>
                    <p:cNvSpPr>
                      <a:spLocks noChangeShapeType="1"/>
                    </p:cNvSpPr>
                    <p:nvPr/>
                  </p:nvSpPr>
                  <p:spPr bwMode="auto">
                    <a:xfrm flipV="1">
                      <a:off x="935"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9" name="Line 818">
                      <a:extLst>
                        <a:ext uri="{FF2B5EF4-FFF2-40B4-BE49-F238E27FC236}">
                          <a16:creationId xmlns:a16="http://schemas.microsoft.com/office/drawing/2014/main" id="{92AFCEC1-FA93-4D46-8CCF-4315048B26E8}"/>
                        </a:ext>
                      </a:extLst>
                    </p:cNvPr>
                    <p:cNvSpPr>
                      <a:spLocks noChangeShapeType="1"/>
                    </p:cNvSpPr>
                    <p:nvPr/>
                  </p:nvSpPr>
                  <p:spPr bwMode="auto">
                    <a:xfrm flipV="1">
                      <a:off x="945"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0" name="Line 819">
                      <a:extLst>
                        <a:ext uri="{FF2B5EF4-FFF2-40B4-BE49-F238E27FC236}">
                          <a16:creationId xmlns:a16="http://schemas.microsoft.com/office/drawing/2014/main" id="{B1E8005D-8687-40A6-8BF5-1C152A7B5CBD}"/>
                        </a:ext>
                      </a:extLst>
                    </p:cNvPr>
                    <p:cNvSpPr>
                      <a:spLocks noChangeShapeType="1"/>
                    </p:cNvSpPr>
                    <p:nvPr/>
                  </p:nvSpPr>
                  <p:spPr bwMode="auto">
                    <a:xfrm flipV="1">
                      <a:off x="961"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1" name="Line 820">
                      <a:extLst>
                        <a:ext uri="{FF2B5EF4-FFF2-40B4-BE49-F238E27FC236}">
                          <a16:creationId xmlns:a16="http://schemas.microsoft.com/office/drawing/2014/main" id="{DA2D4EAB-18F5-4D90-BADE-48BD5EED7CA2}"/>
                        </a:ext>
                      </a:extLst>
                    </p:cNvPr>
                    <p:cNvSpPr>
                      <a:spLocks noChangeShapeType="1"/>
                    </p:cNvSpPr>
                    <p:nvPr/>
                  </p:nvSpPr>
                  <p:spPr bwMode="auto">
                    <a:xfrm flipV="1">
                      <a:off x="964"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2" name="Line 821">
                      <a:extLst>
                        <a:ext uri="{FF2B5EF4-FFF2-40B4-BE49-F238E27FC236}">
                          <a16:creationId xmlns:a16="http://schemas.microsoft.com/office/drawing/2014/main" id="{42849ABC-D782-4B88-B6E8-F28AF907E01A}"/>
                        </a:ext>
                      </a:extLst>
                    </p:cNvPr>
                    <p:cNvSpPr>
                      <a:spLocks noChangeShapeType="1"/>
                    </p:cNvSpPr>
                    <p:nvPr/>
                  </p:nvSpPr>
                  <p:spPr bwMode="auto">
                    <a:xfrm flipV="1">
                      <a:off x="969"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3" name="Line 822">
                      <a:extLst>
                        <a:ext uri="{FF2B5EF4-FFF2-40B4-BE49-F238E27FC236}">
                          <a16:creationId xmlns:a16="http://schemas.microsoft.com/office/drawing/2014/main" id="{3300548A-A67D-4287-A678-EECC2329B3C6}"/>
                        </a:ext>
                      </a:extLst>
                    </p:cNvPr>
                    <p:cNvSpPr>
                      <a:spLocks noChangeShapeType="1"/>
                    </p:cNvSpPr>
                    <p:nvPr/>
                  </p:nvSpPr>
                  <p:spPr bwMode="auto">
                    <a:xfrm flipV="1">
                      <a:off x="977"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4" name="Line 823">
                      <a:extLst>
                        <a:ext uri="{FF2B5EF4-FFF2-40B4-BE49-F238E27FC236}">
                          <a16:creationId xmlns:a16="http://schemas.microsoft.com/office/drawing/2014/main" id="{FE2F69B9-DEE0-4A97-AB70-DD2731587979}"/>
                        </a:ext>
                      </a:extLst>
                    </p:cNvPr>
                    <p:cNvSpPr>
                      <a:spLocks noChangeShapeType="1"/>
                    </p:cNvSpPr>
                    <p:nvPr/>
                  </p:nvSpPr>
                  <p:spPr bwMode="auto">
                    <a:xfrm flipV="1">
                      <a:off x="980"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5" name="Line 824">
                      <a:extLst>
                        <a:ext uri="{FF2B5EF4-FFF2-40B4-BE49-F238E27FC236}">
                          <a16:creationId xmlns:a16="http://schemas.microsoft.com/office/drawing/2014/main" id="{3F3A9DE7-D3AA-4903-907C-98D4EEEA2256}"/>
                        </a:ext>
                      </a:extLst>
                    </p:cNvPr>
                    <p:cNvSpPr>
                      <a:spLocks noChangeShapeType="1"/>
                    </p:cNvSpPr>
                    <p:nvPr/>
                  </p:nvSpPr>
                  <p:spPr bwMode="auto">
                    <a:xfrm flipV="1">
                      <a:off x="983"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6" name="Line 825">
                      <a:extLst>
                        <a:ext uri="{FF2B5EF4-FFF2-40B4-BE49-F238E27FC236}">
                          <a16:creationId xmlns:a16="http://schemas.microsoft.com/office/drawing/2014/main" id="{70617FBC-A99C-465D-AC9D-11FE1D89224D}"/>
                        </a:ext>
                      </a:extLst>
                    </p:cNvPr>
                    <p:cNvSpPr>
                      <a:spLocks noChangeShapeType="1"/>
                    </p:cNvSpPr>
                    <p:nvPr/>
                  </p:nvSpPr>
                  <p:spPr bwMode="auto">
                    <a:xfrm flipV="1">
                      <a:off x="988"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7" name="Line 826">
                      <a:extLst>
                        <a:ext uri="{FF2B5EF4-FFF2-40B4-BE49-F238E27FC236}">
                          <a16:creationId xmlns:a16="http://schemas.microsoft.com/office/drawing/2014/main" id="{5E8009FC-2AD6-42A6-B475-78E46A0E81F6}"/>
                        </a:ext>
                      </a:extLst>
                    </p:cNvPr>
                    <p:cNvSpPr>
                      <a:spLocks noChangeShapeType="1"/>
                    </p:cNvSpPr>
                    <p:nvPr/>
                  </p:nvSpPr>
                  <p:spPr bwMode="auto">
                    <a:xfrm flipV="1">
                      <a:off x="990"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8" name="Line 827">
                      <a:extLst>
                        <a:ext uri="{FF2B5EF4-FFF2-40B4-BE49-F238E27FC236}">
                          <a16:creationId xmlns:a16="http://schemas.microsoft.com/office/drawing/2014/main" id="{365827C1-510C-4476-BEFE-CD68C6DABBD4}"/>
                        </a:ext>
                      </a:extLst>
                    </p:cNvPr>
                    <p:cNvSpPr>
                      <a:spLocks noChangeShapeType="1"/>
                    </p:cNvSpPr>
                    <p:nvPr/>
                  </p:nvSpPr>
                  <p:spPr bwMode="auto">
                    <a:xfrm flipV="1">
                      <a:off x="993"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9" name="Line 828">
                      <a:extLst>
                        <a:ext uri="{FF2B5EF4-FFF2-40B4-BE49-F238E27FC236}">
                          <a16:creationId xmlns:a16="http://schemas.microsoft.com/office/drawing/2014/main" id="{4075E669-54F2-432E-982E-5C9E3284412C}"/>
                        </a:ext>
                      </a:extLst>
                    </p:cNvPr>
                    <p:cNvSpPr>
                      <a:spLocks noChangeShapeType="1"/>
                    </p:cNvSpPr>
                    <p:nvPr/>
                  </p:nvSpPr>
                  <p:spPr bwMode="auto">
                    <a:xfrm flipV="1">
                      <a:off x="996" y="3616"/>
                      <a:ext cx="0" cy="15"/>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0" name="Line 829">
                      <a:extLst>
                        <a:ext uri="{FF2B5EF4-FFF2-40B4-BE49-F238E27FC236}">
                          <a16:creationId xmlns:a16="http://schemas.microsoft.com/office/drawing/2014/main" id="{1719E24C-ECD8-49B4-849F-F7C560A505D7}"/>
                        </a:ext>
                      </a:extLst>
                    </p:cNvPr>
                    <p:cNvSpPr>
                      <a:spLocks noChangeShapeType="1"/>
                    </p:cNvSpPr>
                    <p:nvPr/>
                  </p:nvSpPr>
                  <p:spPr bwMode="auto">
                    <a:xfrm flipV="1">
                      <a:off x="998" y="3622"/>
                      <a:ext cx="0" cy="9"/>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1" name="Line 830">
                      <a:extLst>
                        <a:ext uri="{FF2B5EF4-FFF2-40B4-BE49-F238E27FC236}">
                          <a16:creationId xmlns:a16="http://schemas.microsoft.com/office/drawing/2014/main" id="{ADE26B70-22A1-44F2-9D22-0BFFF69B42A0}"/>
                        </a:ext>
                      </a:extLst>
                    </p:cNvPr>
                    <p:cNvSpPr>
                      <a:spLocks noChangeShapeType="1"/>
                    </p:cNvSpPr>
                    <p:nvPr/>
                  </p:nvSpPr>
                  <p:spPr bwMode="auto">
                    <a:xfrm flipV="1">
                      <a:off x="1006" y="3622"/>
                      <a:ext cx="0" cy="9"/>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2" name="Line 831">
                      <a:extLst>
                        <a:ext uri="{FF2B5EF4-FFF2-40B4-BE49-F238E27FC236}">
                          <a16:creationId xmlns:a16="http://schemas.microsoft.com/office/drawing/2014/main" id="{358424EB-4793-49EC-837E-786CD02F9314}"/>
                        </a:ext>
                      </a:extLst>
                    </p:cNvPr>
                    <p:cNvSpPr>
                      <a:spLocks noChangeShapeType="1"/>
                    </p:cNvSpPr>
                    <p:nvPr/>
                  </p:nvSpPr>
                  <p:spPr bwMode="auto">
                    <a:xfrm flipV="1">
                      <a:off x="1012"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3" name="Line 832">
                      <a:extLst>
                        <a:ext uri="{FF2B5EF4-FFF2-40B4-BE49-F238E27FC236}">
                          <a16:creationId xmlns:a16="http://schemas.microsoft.com/office/drawing/2014/main" id="{1DA5009E-8E8B-4D70-912B-DD5CE7277D18}"/>
                        </a:ext>
                      </a:extLst>
                    </p:cNvPr>
                    <p:cNvSpPr>
                      <a:spLocks noChangeShapeType="1"/>
                    </p:cNvSpPr>
                    <p:nvPr/>
                  </p:nvSpPr>
                  <p:spPr bwMode="auto">
                    <a:xfrm flipV="1">
                      <a:off x="1014"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4" name="Line 833">
                      <a:extLst>
                        <a:ext uri="{FF2B5EF4-FFF2-40B4-BE49-F238E27FC236}">
                          <a16:creationId xmlns:a16="http://schemas.microsoft.com/office/drawing/2014/main" id="{0C3A9350-DFF2-4952-BB22-8E8C56008F34}"/>
                        </a:ext>
                      </a:extLst>
                    </p:cNvPr>
                    <p:cNvSpPr>
                      <a:spLocks noChangeShapeType="1"/>
                    </p:cNvSpPr>
                    <p:nvPr/>
                  </p:nvSpPr>
                  <p:spPr bwMode="auto">
                    <a:xfrm flipV="1">
                      <a:off x="1017"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5" name="Line 834">
                      <a:extLst>
                        <a:ext uri="{FF2B5EF4-FFF2-40B4-BE49-F238E27FC236}">
                          <a16:creationId xmlns:a16="http://schemas.microsoft.com/office/drawing/2014/main" id="{125D7085-36E1-4AF1-A433-1F42BA5FBE32}"/>
                        </a:ext>
                      </a:extLst>
                    </p:cNvPr>
                    <p:cNvSpPr>
                      <a:spLocks noChangeShapeType="1"/>
                    </p:cNvSpPr>
                    <p:nvPr/>
                  </p:nvSpPr>
                  <p:spPr bwMode="auto">
                    <a:xfrm flipV="1">
                      <a:off x="1020"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6" name="Line 835">
                      <a:extLst>
                        <a:ext uri="{FF2B5EF4-FFF2-40B4-BE49-F238E27FC236}">
                          <a16:creationId xmlns:a16="http://schemas.microsoft.com/office/drawing/2014/main" id="{BA32B1EC-3E97-4012-99A7-6E40B4DCBA70}"/>
                        </a:ext>
                      </a:extLst>
                    </p:cNvPr>
                    <p:cNvSpPr>
                      <a:spLocks noChangeShapeType="1"/>
                    </p:cNvSpPr>
                    <p:nvPr/>
                  </p:nvSpPr>
                  <p:spPr bwMode="auto">
                    <a:xfrm flipV="1">
                      <a:off x="1022"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7" name="Line 836">
                      <a:extLst>
                        <a:ext uri="{FF2B5EF4-FFF2-40B4-BE49-F238E27FC236}">
                          <a16:creationId xmlns:a16="http://schemas.microsoft.com/office/drawing/2014/main" id="{3BB3B9A8-B68E-457B-9B8C-2FDCE35FC3A0}"/>
                        </a:ext>
                      </a:extLst>
                    </p:cNvPr>
                    <p:cNvSpPr>
                      <a:spLocks noChangeShapeType="1"/>
                    </p:cNvSpPr>
                    <p:nvPr/>
                  </p:nvSpPr>
                  <p:spPr bwMode="auto">
                    <a:xfrm flipV="1">
                      <a:off x="1025"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8" name="Line 837">
                      <a:extLst>
                        <a:ext uri="{FF2B5EF4-FFF2-40B4-BE49-F238E27FC236}">
                          <a16:creationId xmlns:a16="http://schemas.microsoft.com/office/drawing/2014/main" id="{838E1857-C189-4351-8723-C6055CA6A04B}"/>
                        </a:ext>
                      </a:extLst>
                    </p:cNvPr>
                    <p:cNvSpPr>
                      <a:spLocks noChangeShapeType="1"/>
                    </p:cNvSpPr>
                    <p:nvPr/>
                  </p:nvSpPr>
                  <p:spPr bwMode="auto">
                    <a:xfrm flipV="1">
                      <a:off x="1028" y="3607"/>
                      <a:ext cx="0" cy="24"/>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9" name="Line 838">
                      <a:extLst>
                        <a:ext uri="{FF2B5EF4-FFF2-40B4-BE49-F238E27FC236}">
                          <a16:creationId xmlns:a16="http://schemas.microsoft.com/office/drawing/2014/main" id="{B37CDE08-59EA-4E1B-8FAA-E262C1C46C1B}"/>
                        </a:ext>
                      </a:extLst>
                    </p:cNvPr>
                    <p:cNvSpPr>
                      <a:spLocks noChangeShapeType="1"/>
                    </p:cNvSpPr>
                    <p:nvPr/>
                  </p:nvSpPr>
                  <p:spPr bwMode="auto">
                    <a:xfrm flipV="1">
                      <a:off x="1030" y="3607"/>
                      <a:ext cx="0" cy="24"/>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80" name="Line 839">
                      <a:extLst>
                        <a:ext uri="{FF2B5EF4-FFF2-40B4-BE49-F238E27FC236}">
                          <a16:creationId xmlns:a16="http://schemas.microsoft.com/office/drawing/2014/main" id="{F6B92019-19AA-4A00-9768-67F9E9FB43BA}"/>
                        </a:ext>
                      </a:extLst>
                    </p:cNvPr>
                    <p:cNvSpPr>
                      <a:spLocks noChangeShapeType="1"/>
                    </p:cNvSpPr>
                    <p:nvPr/>
                  </p:nvSpPr>
                  <p:spPr bwMode="auto">
                    <a:xfrm flipV="1">
                      <a:off x="1033"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81" name="Line 840">
                      <a:extLst>
                        <a:ext uri="{FF2B5EF4-FFF2-40B4-BE49-F238E27FC236}">
                          <a16:creationId xmlns:a16="http://schemas.microsoft.com/office/drawing/2014/main" id="{60797129-142D-4672-953B-27F670FC381B}"/>
                        </a:ext>
                      </a:extLst>
                    </p:cNvPr>
                    <p:cNvSpPr>
                      <a:spLocks noChangeShapeType="1"/>
                    </p:cNvSpPr>
                    <p:nvPr/>
                  </p:nvSpPr>
                  <p:spPr bwMode="auto">
                    <a:xfrm flipV="1">
                      <a:off x="1046"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82" name="Line 841">
                      <a:extLst>
                        <a:ext uri="{FF2B5EF4-FFF2-40B4-BE49-F238E27FC236}">
                          <a16:creationId xmlns:a16="http://schemas.microsoft.com/office/drawing/2014/main" id="{93752EC3-9DD3-4E8C-A6B5-78E133518DCD}"/>
                        </a:ext>
                      </a:extLst>
                    </p:cNvPr>
                    <p:cNvSpPr>
                      <a:spLocks noChangeShapeType="1"/>
                    </p:cNvSpPr>
                    <p:nvPr/>
                  </p:nvSpPr>
                  <p:spPr bwMode="auto">
                    <a:xfrm flipV="1">
                      <a:off x="1049"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83" name="Line 842">
                      <a:extLst>
                        <a:ext uri="{FF2B5EF4-FFF2-40B4-BE49-F238E27FC236}">
                          <a16:creationId xmlns:a16="http://schemas.microsoft.com/office/drawing/2014/main" id="{F35C7EE8-60ED-4BE3-8184-E2A8342233F4}"/>
                        </a:ext>
                      </a:extLst>
                    </p:cNvPr>
                    <p:cNvSpPr>
                      <a:spLocks noChangeShapeType="1"/>
                    </p:cNvSpPr>
                    <p:nvPr/>
                  </p:nvSpPr>
                  <p:spPr bwMode="auto">
                    <a:xfrm flipV="1">
                      <a:off x="1052" y="3616"/>
                      <a:ext cx="0" cy="15"/>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84" name="Line 843">
                      <a:extLst>
                        <a:ext uri="{FF2B5EF4-FFF2-40B4-BE49-F238E27FC236}">
                          <a16:creationId xmlns:a16="http://schemas.microsoft.com/office/drawing/2014/main" id="{4926FB1A-9489-44D8-A256-C9148CDB6137}"/>
                        </a:ext>
                      </a:extLst>
                    </p:cNvPr>
                    <p:cNvSpPr>
                      <a:spLocks noChangeShapeType="1"/>
                    </p:cNvSpPr>
                    <p:nvPr/>
                  </p:nvSpPr>
                  <p:spPr bwMode="auto">
                    <a:xfrm flipV="1">
                      <a:off x="1054"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85" name="Line 844">
                      <a:extLst>
                        <a:ext uri="{FF2B5EF4-FFF2-40B4-BE49-F238E27FC236}">
                          <a16:creationId xmlns:a16="http://schemas.microsoft.com/office/drawing/2014/main" id="{64373ED6-9C9A-4AEA-94E1-E212DA918230}"/>
                        </a:ext>
                      </a:extLst>
                    </p:cNvPr>
                    <p:cNvSpPr>
                      <a:spLocks noChangeShapeType="1"/>
                    </p:cNvSpPr>
                    <p:nvPr/>
                  </p:nvSpPr>
                  <p:spPr bwMode="auto">
                    <a:xfrm flipV="1">
                      <a:off x="1057" y="3622"/>
                      <a:ext cx="0" cy="9"/>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86" name="Line 845">
                      <a:extLst>
                        <a:ext uri="{FF2B5EF4-FFF2-40B4-BE49-F238E27FC236}">
                          <a16:creationId xmlns:a16="http://schemas.microsoft.com/office/drawing/2014/main" id="{9A080934-9DF4-4256-85B6-DEABCA13622F}"/>
                        </a:ext>
                      </a:extLst>
                    </p:cNvPr>
                    <p:cNvSpPr>
                      <a:spLocks noChangeShapeType="1"/>
                    </p:cNvSpPr>
                    <p:nvPr/>
                  </p:nvSpPr>
                  <p:spPr bwMode="auto">
                    <a:xfrm flipV="1">
                      <a:off x="1065"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87" name="Line 846">
                      <a:extLst>
                        <a:ext uri="{FF2B5EF4-FFF2-40B4-BE49-F238E27FC236}">
                          <a16:creationId xmlns:a16="http://schemas.microsoft.com/office/drawing/2014/main" id="{3821CECC-44EE-4526-8DF8-99BDEB84C3B5}"/>
                        </a:ext>
                      </a:extLst>
                    </p:cNvPr>
                    <p:cNvSpPr>
                      <a:spLocks noChangeShapeType="1"/>
                    </p:cNvSpPr>
                    <p:nvPr/>
                  </p:nvSpPr>
                  <p:spPr bwMode="auto">
                    <a:xfrm flipV="1">
                      <a:off x="1073"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88" name="Line 847">
                      <a:extLst>
                        <a:ext uri="{FF2B5EF4-FFF2-40B4-BE49-F238E27FC236}">
                          <a16:creationId xmlns:a16="http://schemas.microsoft.com/office/drawing/2014/main" id="{DFD69CFC-6858-4D92-8304-E9F8C956451F}"/>
                        </a:ext>
                      </a:extLst>
                    </p:cNvPr>
                    <p:cNvSpPr>
                      <a:spLocks noChangeShapeType="1"/>
                    </p:cNvSpPr>
                    <p:nvPr/>
                  </p:nvSpPr>
                  <p:spPr bwMode="auto">
                    <a:xfrm flipV="1">
                      <a:off x="1081"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89" name="Line 848">
                      <a:extLst>
                        <a:ext uri="{FF2B5EF4-FFF2-40B4-BE49-F238E27FC236}">
                          <a16:creationId xmlns:a16="http://schemas.microsoft.com/office/drawing/2014/main" id="{6EDAF2C1-1F5C-49E1-BC67-54C3BE14B50B}"/>
                        </a:ext>
                      </a:extLst>
                    </p:cNvPr>
                    <p:cNvSpPr>
                      <a:spLocks noChangeShapeType="1"/>
                    </p:cNvSpPr>
                    <p:nvPr/>
                  </p:nvSpPr>
                  <p:spPr bwMode="auto">
                    <a:xfrm flipV="1">
                      <a:off x="1083" y="3477"/>
                      <a:ext cx="0" cy="154"/>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90" name="Line 849">
                      <a:extLst>
                        <a:ext uri="{FF2B5EF4-FFF2-40B4-BE49-F238E27FC236}">
                          <a16:creationId xmlns:a16="http://schemas.microsoft.com/office/drawing/2014/main" id="{1A582F71-E5AC-4FD9-B4B7-8217B6A2CE9E}"/>
                        </a:ext>
                      </a:extLst>
                    </p:cNvPr>
                    <p:cNvSpPr>
                      <a:spLocks noChangeShapeType="1"/>
                    </p:cNvSpPr>
                    <p:nvPr/>
                  </p:nvSpPr>
                  <p:spPr bwMode="auto">
                    <a:xfrm flipV="1">
                      <a:off x="1086" y="3500"/>
                      <a:ext cx="0" cy="131"/>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91" name="Line 850">
                      <a:extLst>
                        <a:ext uri="{FF2B5EF4-FFF2-40B4-BE49-F238E27FC236}">
                          <a16:creationId xmlns:a16="http://schemas.microsoft.com/office/drawing/2014/main" id="{9EF9E7EB-49A4-4EAD-9897-F20635C46FDA}"/>
                        </a:ext>
                      </a:extLst>
                    </p:cNvPr>
                    <p:cNvSpPr>
                      <a:spLocks noChangeShapeType="1"/>
                    </p:cNvSpPr>
                    <p:nvPr/>
                  </p:nvSpPr>
                  <p:spPr bwMode="auto">
                    <a:xfrm flipV="1">
                      <a:off x="1089" y="3599"/>
                      <a:ext cx="0" cy="32"/>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92" name="Line 851">
                      <a:extLst>
                        <a:ext uri="{FF2B5EF4-FFF2-40B4-BE49-F238E27FC236}">
                          <a16:creationId xmlns:a16="http://schemas.microsoft.com/office/drawing/2014/main" id="{5A58D9F5-C063-40CC-AAD9-6E099148E3B9}"/>
                        </a:ext>
                      </a:extLst>
                    </p:cNvPr>
                    <p:cNvSpPr>
                      <a:spLocks noChangeShapeType="1"/>
                    </p:cNvSpPr>
                    <p:nvPr/>
                  </p:nvSpPr>
                  <p:spPr bwMode="auto">
                    <a:xfrm flipV="1">
                      <a:off x="1091"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93" name="Line 852">
                      <a:extLst>
                        <a:ext uri="{FF2B5EF4-FFF2-40B4-BE49-F238E27FC236}">
                          <a16:creationId xmlns:a16="http://schemas.microsoft.com/office/drawing/2014/main" id="{23461C2B-AC67-4B12-89A0-2FDF609E9D19}"/>
                        </a:ext>
                      </a:extLst>
                    </p:cNvPr>
                    <p:cNvSpPr>
                      <a:spLocks noChangeShapeType="1"/>
                    </p:cNvSpPr>
                    <p:nvPr/>
                  </p:nvSpPr>
                  <p:spPr bwMode="auto">
                    <a:xfrm flipV="1">
                      <a:off x="1094"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94" name="Line 853">
                      <a:extLst>
                        <a:ext uri="{FF2B5EF4-FFF2-40B4-BE49-F238E27FC236}">
                          <a16:creationId xmlns:a16="http://schemas.microsoft.com/office/drawing/2014/main" id="{230AAF87-97A3-436C-982B-770F7AB89B7A}"/>
                        </a:ext>
                      </a:extLst>
                    </p:cNvPr>
                    <p:cNvSpPr>
                      <a:spLocks noChangeShapeType="1"/>
                    </p:cNvSpPr>
                    <p:nvPr/>
                  </p:nvSpPr>
                  <p:spPr bwMode="auto">
                    <a:xfrm flipV="1">
                      <a:off x="1097" y="3622"/>
                      <a:ext cx="0" cy="9"/>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95" name="Line 854">
                      <a:extLst>
                        <a:ext uri="{FF2B5EF4-FFF2-40B4-BE49-F238E27FC236}">
                          <a16:creationId xmlns:a16="http://schemas.microsoft.com/office/drawing/2014/main" id="{5FCF8D8E-8B8F-4B5E-8A1C-A2108C87C600}"/>
                        </a:ext>
                      </a:extLst>
                    </p:cNvPr>
                    <p:cNvSpPr>
                      <a:spLocks noChangeShapeType="1"/>
                    </p:cNvSpPr>
                    <p:nvPr/>
                  </p:nvSpPr>
                  <p:spPr bwMode="auto">
                    <a:xfrm flipV="1">
                      <a:off x="1099"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96" name="Line 855">
                      <a:extLst>
                        <a:ext uri="{FF2B5EF4-FFF2-40B4-BE49-F238E27FC236}">
                          <a16:creationId xmlns:a16="http://schemas.microsoft.com/office/drawing/2014/main" id="{4AAD9572-0E8F-4A78-8866-3554FA7A734F}"/>
                        </a:ext>
                      </a:extLst>
                    </p:cNvPr>
                    <p:cNvSpPr>
                      <a:spLocks noChangeShapeType="1"/>
                    </p:cNvSpPr>
                    <p:nvPr/>
                  </p:nvSpPr>
                  <p:spPr bwMode="auto">
                    <a:xfrm flipV="1">
                      <a:off x="1102"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97" name="Line 856">
                      <a:extLst>
                        <a:ext uri="{FF2B5EF4-FFF2-40B4-BE49-F238E27FC236}">
                          <a16:creationId xmlns:a16="http://schemas.microsoft.com/office/drawing/2014/main" id="{54D28356-E9E0-4E80-A337-4FD6EC2D96D1}"/>
                        </a:ext>
                      </a:extLst>
                    </p:cNvPr>
                    <p:cNvSpPr>
                      <a:spLocks noChangeShapeType="1"/>
                    </p:cNvSpPr>
                    <p:nvPr/>
                  </p:nvSpPr>
                  <p:spPr bwMode="auto">
                    <a:xfrm flipV="1">
                      <a:off x="1105"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98" name="Line 857">
                      <a:extLst>
                        <a:ext uri="{FF2B5EF4-FFF2-40B4-BE49-F238E27FC236}">
                          <a16:creationId xmlns:a16="http://schemas.microsoft.com/office/drawing/2014/main" id="{B1CC014F-8F38-4ACE-B3DC-A6430B22D7A9}"/>
                        </a:ext>
                      </a:extLst>
                    </p:cNvPr>
                    <p:cNvSpPr>
                      <a:spLocks noChangeShapeType="1"/>
                    </p:cNvSpPr>
                    <p:nvPr/>
                  </p:nvSpPr>
                  <p:spPr bwMode="auto">
                    <a:xfrm flipV="1">
                      <a:off x="1107"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99" name="Line 858">
                      <a:extLst>
                        <a:ext uri="{FF2B5EF4-FFF2-40B4-BE49-F238E27FC236}">
                          <a16:creationId xmlns:a16="http://schemas.microsoft.com/office/drawing/2014/main" id="{21435D7C-0BD0-40A6-A54A-44F15D709032}"/>
                        </a:ext>
                      </a:extLst>
                    </p:cNvPr>
                    <p:cNvSpPr>
                      <a:spLocks noChangeShapeType="1"/>
                    </p:cNvSpPr>
                    <p:nvPr/>
                  </p:nvSpPr>
                  <p:spPr bwMode="auto">
                    <a:xfrm flipV="1">
                      <a:off x="1113" y="3619"/>
                      <a:ext cx="0" cy="12"/>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0" name="Line 859">
                      <a:extLst>
                        <a:ext uri="{FF2B5EF4-FFF2-40B4-BE49-F238E27FC236}">
                          <a16:creationId xmlns:a16="http://schemas.microsoft.com/office/drawing/2014/main" id="{30EB1B14-96B9-4512-999C-5F8CD4FDBD61}"/>
                        </a:ext>
                      </a:extLst>
                    </p:cNvPr>
                    <p:cNvSpPr>
                      <a:spLocks noChangeShapeType="1"/>
                    </p:cNvSpPr>
                    <p:nvPr/>
                  </p:nvSpPr>
                  <p:spPr bwMode="auto">
                    <a:xfrm flipV="1">
                      <a:off x="1115" y="3619"/>
                      <a:ext cx="0" cy="12"/>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1" name="Line 860">
                      <a:extLst>
                        <a:ext uri="{FF2B5EF4-FFF2-40B4-BE49-F238E27FC236}">
                          <a16:creationId xmlns:a16="http://schemas.microsoft.com/office/drawing/2014/main" id="{67CBF793-63CC-4CA3-9847-0CABFDC1D81A}"/>
                        </a:ext>
                      </a:extLst>
                    </p:cNvPr>
                    <p:cNvSpPr>
                      <a:spLocks noChangeShapeType="1"/>
                    </p:cNvSpPr>
                    <p:nvPr/>
                  </p:nvSpPr>
                  <p:spPr bwMode="auto">
                    <a:xfrm flipV="1">
                      <a:off x="1118" y="3622"/>
                      <a:ext cx="0" cy="9"/>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2" name="Line 861">
                      <a:extLst>
                        <a:ext uri="{FF2B5EF4-FFF2-40B4-BE49-F238E27FC236}">
                          <a16:creationId xmlns:a16="http://schemas.microsoft.com/office/drawing/2014/main" id="{AFFC55BD-E468-4D30-9C11-FBAD308F4CAF}"/>
                        </a:ext>
                      </a:extLst>
                    </p:cNvPr>
                    <p:cNvSpPr>
                      <a:spLocks noChangeShapeType="1"/>
                    </p:cNvSpPr>
                    <p:nvPr/>
                  </p:nvSpPr>
                  <p:spPr bwMode="auto">
                    <a:xfrm flipV="1">
                      <a:off x="1123"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3" name="Line 862">
                      <a:extLst>
                        <a:ext uri="{FF2B5EF4-FFF2-40B4-BE49-F238E27FC236}">
                          <a16:creationId xmlns:a16="http://schemas.microsoft.com/office/drawing/2014/main" id="{3DBB4496-1244-485A-812B-AC9D0A93F756}"/>
                        </a:ext>
                      </a:extLst>
                    </p:cNvPr>
                    <p:cNvSpPr>
                      <a:spLocks noChangeShapeType="1"/>
                    </p:cNvSpPr>
                    <p:nvPr/>
                  </p:nvSpPr>
                  <p:spPr bwMode="auto">
                    <a:xfrm flipV="1">
                      <a:off x="1126"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4" name="Line 863">
                      <a:extLst>
                        <a:ext uri="{FF2B5EF4-FFF2-40B4-BE49-F238E27FC236}">
                          <a16:creationId xmlns:a16="http://schemas.microsoft.com/office/drawing/2014/main" id="{2D4E2DC5-D045-41BC-8D7F-49B7662352FB}"/>
                        </a:ext>
                      </a:extLst>
                    </p:cNvPr>
                    <p:cNvSpPr>
                      <a:spLocks noChangeShapeType="1"/>
                    </p:cNvSpPr>
                    <p:nvPr/>
                  </p:nvSpPr>
                  <p:spPr bwMode="auto">
                    <a:xfrm flipV="1">
                      <a:off x="1129"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5" name="Line 864">
                      <a:extLst>
                        <a:ext uri="{FF2B5EF4-FFF2-40B4-BE49-F238E27FC236}">
                          <a16:creationId xmlns:a16="http://schemas.microsoft.com/office/drawing/2014/main" id="{884E198E-CF33-41A9-B796-5E8703CDC073}"/>
                        </a:ext>
                      </a:extLst>
                    </p:cNvPr>
                    <p:cNvSpPr>
                      <a:spLocks noChangeShapeType="1"/>
                    </p:cNvSpPr>
                    <p:nvPr/>
                  </p:nvSpPr>
                  <p:spPr bwMode="auto">
                    <a:xfrm flipV="1">
                      <a:off x="1134"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6" name="Line 865">
                      <a:extLst>
                        <a:ext uri="{FF2B5EF4-FFF2-40B4-BE49-F238E27FC236}">
                          <a16:creationId xmlns:a16="http://schemas.microsoft.com/office/drawing/2014/main" id="{6C1EC693-8829-4E8D-AC9E-A5180B0BC58E}"/>
                        </a:ext>
                      </a:extLst>
                    </p:cNvPr>
                    <p:cNvSpPr>
                      <a:spLocks noChangeShapeType="1"/>
                    </p:cNvSpPr>
                    <p:nvPr/>
                  </p:nvSpPr>
                  <p:spPr bwMode="auto">
                    <a:xfrm flipV="1">
                      <a:off x="1137"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7" name="Line 866">
                      <a:extLst>
                        <a:ext uri="{FF2B5EF4-FFF2-40B4-BE49-F238E27FC236}">
                          <a16:creationId xmlns:a16="http://schemas.microsoft.com/office/drawing/2014/main" id="{2D7679F5-8EEA-485D-89F9-B7FABB6FD3C9}"/>
                        </a:ext>
                      </a:extLst>
                    </p:cNvPr>
                    <p:cNvSpPr>
                      <a:spLocks noChangeShapeType="1"/>
                    </p:cNvSpPr>
                    <p:nvPr/>
                  </p:nvSpPr>
                  <p:spPr bwMode="auto">
                    <a:xfrm flipV="1">
                      <a:off x="1142"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8" name="Line 867">
                      <a:extLst>
                        <a:ext uri="{FF2B5EF4-FFF2-40B4-BE49-F238E27FC236}">
                          <a16:creationId xmlns:a16="http://schemas.microsoft.com/office/drawing/2014/main" id="{4DA561EE-E26A-4A88-AACF-59FA620BA533}"/>
                        </a:ext>
                      </a:extLst>
                    </p:cNvPr>
                    <p:cNvSpPr>
                      <a:spLocks noChangeShapeType="1"/>
                    </p:cNvSpPr>
                    <p:nvPr/>
                  </p:nvSpPr>
                  <p:spPr bwMode="auto">
                    <a:xfrm flipV="1">
                      <a:off x="1147" y="3616"/>
                      <a:ext cx="0" cy="15"/>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9" name="Line 868">
                      <a:extLst>
                        <a:ext uri="{FF2B5EF4-FFF2-40B4-BE49-F238E27FC236}">
                          <a16:creationId xmlns:a16="http://schemas.microsoft.com/office/drawing/2014/main" id="{8A21DC28-2883-48C7-A7A2-F9446C293712}"/>
                        </a:ext>
                      </a:extLst>
                    </p:cNvPr>
                    <p:cNvSpPr>
                      <a:spLocks noChangeShapeType="1"/>
                    </p:cNvSpPr>
                    <p:nvPr/>
                  </p:nvSpPr>
                  <p:spPr bwMode="auto">
                    <a:xfrm flipV="1">
                      <a:off x="1150" y="3622"/>
                      <a:ext cx="0" cy="9"/>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0" name="Line 869">
                      <a:extLst>
                        <a:ext uri="{FF2B5EF4-FFF2-40B4-BE49-F238E27FC236}">
                          <a16:creationId xmlns:a16="http://schemas.microsoft.com/office/drawing/2014/main" id="{2C303C05-10A7-40AB-AD67-86D15A37DF1E}"/>
                        </a:ext>
                      </a:extLst>
                    </p:cNvPr>
                    <p:cNvSpPr>
                      <a:spLocks noChangeShapeType="1"/>
                    </p:cNvSpPr>
                    <p:nvPr/>
                  </p:nvSpPr>
                  <p:spPr bwMode="auto">
                    <a:xfrm flipV="1">
                      <a:off x="1153"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1" name="Line 870">
                      <a:extLst>
                        <a:ext uri="{FF2B5EF4-FFF2-40B4-BE49-F238E27FC236}">
                          <a16:creationId xmlns:a16="http://schemas.microsoft.com/office/drawing/2014/main" id="{3DC5ABC1-582E-4B63-B2C5-2E1CD1870C7C}"/>
                        </a:ext>
                      </a:extLst>
                    </p:cNvPr>
                    <p:cNvSpPr>
                      <a:spLocks noChangeShapeType="1"/>
                    </p:cNvSpPr>
                    <p:nvPr/>
                  </p:nvSpPr>
                  <p:spPr bwMode="auto">
                    <a:xfrm flipV="1">
                      <a:off x="1161" y="3599"/>
                      <a:ext cx="0" cy="32"/>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2" name="Line 871">
                      <a:extLst>
                        <a:ext uri="{FF2B5EF4-FFF2-40B4-BE49-F238E27FC236}">
                          <a16:creationId xmlns:a16="http://schemas.microsoft.com/office/drawing/2014/main" id="{0DCA5FAE-B462-4D80-AEC6-4DF30B5576F6}"/>
                        </a:ext>
                      </a:extLst>
                    </p:cNvPr>
                    <p:cNvSpPr>
                      <a:spLocks noChangeShapeType="1"/>
                    </p:cNvSpPr>
                    <p:nvPr/>
                  </p:nvSpPr>
                  <p:spPr bwMode="auto">
                    <a:xfrm flipV="1">
                      <a:off x="1163" y="3616"/>
                      <a:ext cx="0" cy="15"/>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3" name="Line 872">
                      <a:extLst>
                        <a:ext uri="{FF2B5EF4-FFF2-40B4-BE49-F238E27FC236}">
                          <a16:creationId xmlns:a16="http://schemas.microsoft.com/office/drawing/2014/main" id="{9ADFA5BD-A171-481B-B2EC-7DB7D085946D}"/>
                        </a:ext>
                      </a:extLst>
                    </p:cNvPr>
                    <p:cNvSpPr>
                      <a:spLocks noChangeShapeType="1"/>
                    </p:cNvSpPr>
                    <p:nvPr/>
                  </p:nvSpPr>
                  <p:spPr bwMode="auto">
                    <a:xfrm flipV="1">
                      <a:off x="1169"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4" name="Line 873">
                      <a:extLst>
                        <a:ext uri="{FF2B5EF4-FFF2-40B4-BE49-F238E27FC236}">
                          <a16:creationId xmlns:a16="http://schemas.microsoft.com/office/drawing/2014/main" id="{38B03427-804B-4E4B-999E-4A7F8AB18B32}"/>
                        </a:ext>
                      </a:extLst>
                    </p:cNvPr>
                    <p:cNvSpPr>
                      <a:spLocks noChangeShapeType="1"/>
                    </p:cNvSpPr>
                    <p:nvPr/>
                  </p:nvSpPr>
                  <p:spPr bwMode="auto">
                    <a:xfrm flipV="1">
                      <a:off x="1177" y="3622"/>
                      <a:ext cx="0" cy="9"/>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5" name="Line 874">
                      <a:extLst>
                        <a:ext uri="{FF2B5EF4-FFF2-40B4-BE49-F238E27FC236}">
                          <a16:creationId xmlns:a16="http://schemas.microsoft.com/office/drawing/2014/main" id="{0F319066-5027-4AEC-8A9D-775BF6325D1A}"/>
                        </a:ext>
                      </a:extLst>
                    </p:cNvPr>
                    <p:cNvSpPr>
                      <a:spLocks noChangeShapeType="1"/>
                    </p:cNvSpPr>
                    <p:nvPr/>
                  </p:nvSpPr>
                  <p:spPr bwMode="auto">
                    <a:xfrm flipV="1">
                      <a:off x="1179" y="3619"/>
                      <a:ext cx="0" cy="12"/>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6" name="Line 875">
                      <a:extLst>
                        <a:ext uri="{FF2B5EF4-FFF2-40B4-BE49-F238E27FC236}">
                          <a16:creationId xmlns:a16="http://schemas.microsoft.com/office/drawing/2014/main" id="{EFCD81F7-798C-4D03-9A12-21140CD30104}"/>
                        </a:ext>
                      </a:extLst>
                    </p:cNvPr>
                    <p:cNvSpPr>
                      <a:spLocks noChangeShapeType="1"/>
                    </p:cNvSpPr>
                    <p:nvPr/>
                  </p:nvSpPr>
                  <p:spPr bwMode="auto">
                    <a:xfrm flipV="1">
                      <a:off x="1182"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7" name="Line 876">
                      <a:extLst>
                        <a:ext uri="{FF2B5EF4-FFF2-40B4-BE49-F238E27FC236}">
                          <a16:creationId xmlns:a16="http://schemas.microsoft.com/office/drawing/2014/main" id="{2CF8FFB2-83C3-45C0-829F-807234F9E968}"/>
                        </a:ext>
                      </a:extLst>
                    </p:cNvPr>
                    <p:cNvSpPr>
                      <a:spLocks noChangeShapeType="1"/>
                    </p:cNvSpPr>
                    <p:nvPr/>
                  </p:nvSpPr>
                  <p:spPr bwMode="auto">
                    <a:xfrm flipV="1">
                      <a:off x="1184"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8" name="Line 877">
                      <a:extLst>
                        <a:ext uri="{FF2B5EF4-FFF2-40B4-BE49-F238E27FC236}">
                          <a16:creationId xmlns:a16="http://schemas.microsoft.com/office/drawing/2014/main" id="{371393D1-64F0-4F00-83EE-C3F9B94AFBF4}"/>
                        </a:ext>
                      </a:extLst>
                    </p:cNvPr>
                    <p:cNvSpPr>
                      <a:spLocks noChangeShapeType="1"/>
                    </p:cNvSpPr>
                    <p:nvPr/>
                  </p:nvSpPr>
                  <p:spPr bwMode="auto">
                    <a:xfrm flipV="1">
                      <a:off x="1190" y="3622"/>
                      <a:ext cx="0" cy="9"/>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9" name="Line 878">
                      <a:extLst>
                        <a:ext uri="{FF2B5EF4-FFF2-40B4-BE49-F238E27FC236}">
                          <a16:creationId xmlns:a16="http://schemas.microsoft.com/office/drawing/2014/main" id="{CE4C4AEB-06E3-4C85-8F61-001B447094FD}"/>
                        </a:ext>
                      </a:extLst>
                    </p:cNvPr>
                    <p:cNvSpPr>
                      <a:spLocks noChangeShapeType="1"/>
                    </p:cNvSpPr>
                    <p:nvPr/>
                  </p:nvSpPr>
                  <p:spPr bwMode="auto">
                    <a:xfrm flipV="1">
                      <a:off x="1192"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0" name="Line 879">
                      <a:extLst>
                        <a:ext uri="{FF2B5EF4-FFF2-40B4-BE49-F238E27FC236}">
                          <a16:creationId xmlns:a16="http://schemas.microsoft.com/office/drawing/2014/main" id="{8758B578-899E-4CAD-91BA-D4A64BDB64BD}"/>
                        </a:ext>
                      </a:extLst>
                    </p:cNvPr>
                    <p:cNvSpPr>
                      <a:spLocks noChangeShapeType="1"/>
                    </p:cNvSpPr>
                    <p:nvPr/>
                  </p:nvSpPr>
                  <p:spPr bwMode="auto">
                    <a:xfrm flipV="1">
                      <a:off x="1198"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1" name="Line 880">
                      <a:extLst>
                        <a:ext uri="{FF2B5EF4-FFF2-40B4-BE49-F238E27FC236}">
                          <a16:creationId xmlns:a16="http://schemas.microsoft.com/office/drawing/2014/main" id="{C069B388-656D-4BEE-AC85-42CB7D7EC531}"/>
                        </a:ext>
                      </a:extLst>
                    </p:cNvPr>
                    <p:cNvSpPr>
                      <a:spLocks noChangeShapeType="1"/>
                    </p:cNvSpPr>
                    <p:nvPr/>
                  </p:nvSpPr>
                  <p:spPr bwMode="auto">
                    <a:xfrm flipV="1">
                      <a:off x="1200"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2" name="Line 881">
                      <a:extLst>
                        <a:ext uri="{FF2B5EF4-FFF2-40B4-BE49-F238E27FC236}">
                          <a16:creationId xmlns:a16="http://schemas.microsoft.com/office/drawing/2014/main" id="{DD9C7AB7-2529-49EF-9EE4-244155553B2F}"/>
                        </a:ext>
                      </a:extLst>
                    </p:cNvPr>
                    <p:cNvSpPr>
                      <a:spLocks noChangeShapeType="1"/>
                    </p:cNvSpPr>
                    <p:nvPr/>
                  </p:nvSpPr>
                  <p:spPr bwMode="auto">
                    <a:xfrm flipV="1">
                      <a:off x="1203" y="3622"/>
                      <a:ext cx="0" cy="9"/>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3" name="Line 882">
                      <a:extLst>
                        <a:ext uri="{FF2B5EF4-FFF2-40B4-BE49-F238E27FC236}">
                          <a16:creationId xmlns:a16="http://schemas.microsoft.com/office/drawing/2014/main" id="{B1A063D4-55B4-47CF-B5E3-C3781DC04C2C}"/>
                        </a:ext>
                      </a:extLst>
                    </p:cNvPr>
                    <p:cNvSpPr>
                      <a:spLocks noChangeShapeType="1"/>
                    </p:cNvSpPr>
                    <p:nvPr/>
                  </p:nvSpPr>
                  <p:spPr bwMode="auto">
                    <a:xfrm flipV="1">
                      <a:off x="1206"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4" name="Line 883">
                      <a:extLst>
                        <a:ext uri="{FF2B5EF4-FFF2-40B4-BE49-F238E27FC236}">
                          <a16:creationId xmlns:a16="http://schemas.microsoft.com/office/drawing/2014/main" id="{20331308-9282-4CA3-88D2-B65588184BCD}"/>
                        </a:ext>
                      </a:extLst>
                    </p:cNvPr>
                    <p:cNvSpPr>
                      <a:spLocks noChangeShapeType="1"/>
                    </p:cNvSpPr>
                    <p:nvPr/>
                  </p:nvSpPr>
                  <p:spPr bwMode="auto">
                    <a:xfrm flipV="1">
                      <a:off x="1208" y="3607"/>
                      <a:ext cx="0" cy="24"/>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5" name="Line 884">
                      <a:extLst>
                        <a:ext uri="{FF2B5EF4-FFF2-40B4-BE49-F238E27FC236}">
                          <a16:creationId xmlns:a16="http://schemas.microsoft.com/office/drawing/2014/main" id="{8E0D2D60-23A7-4FD6-9007-2384E7A8395C}"/>
                        </a:ext>
                      </a:extLst>
                    </p:cNvPr>
                    <p:cNvSpPr>
                      <a:spLocks noChangeShapeType="1"/>
                    </p:cNvSpPr>
                    <p:nvPr/>
                  </p:nvSpPr>
                  <p:spPr bwMode="auto">
                    <a:xfrm flipV="1">
                      <a:off x="1211"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6" name="Line 885">
                      <a:extLst>
                        <a:ext uri="{FF2B5EF4-FFF2-40B4-BE49-F238E27FC236}">
                          <a16:creationId xmlns:a16="http://schemas.microsoft.com/office/drawing/2014/main" id="{560D5B5E-A385-4E3F-839E-B4CC5CCF7F6B}"/>
                        </a:ext>
                      </a:extLst>
                    </p:cNvPr>
                    <p:cNvSpPr>
                      <a:spLocks noChangeShapeType="1"/>
                    </p:cNvSpPr>
                    <p:nvPr/>
                  </p:nvSpPr>
                  <p:spPr bwMode="auto">
                    <a:xfrm flipV="1">
                      <a:off x="1214" y="3614"/>
                      <a:ext cx="0"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7" name="Line 886">
                      <a:extLst>
                        <a:ext uri="{FF2B5EF4-FFF2-40B4-BE49-F238E27FC236}">
                          <a16:creationId xmlns:a16="http://schemas.microsoft.com/office/drawing/2014/main" id="{E1152C27-51EA-44CF-88CC-7D1E559B2C98}"/>
                        </a:ext>
                      </a:extLst>
                    </p:cNvPr>
                    <p:cNvSpPr>
                      <a:spLocks noChangeShapeType="1"/>
                    </p:cNvSpPr>
                    <p:nvPr/>
                  </p:nvSpPr>
                  <p:spPr bwMode="auto">
                    <a:xfrm flipV="1">
                      <a:off x="1219" y="3622"/>
                      <a:ext cx="0" cy="9"/>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8" name="Line 887">
                      <a:extLst>
                        <a:ext uri="{FF2B5EF4-FFF2-40B4-BE49-F238E27FC236}">
                          <a16:creationId xmlns:a16="http://schemas.microsoft.com/office/drawing/2014/main" id="{25612288-F78E-4C1F-B91F-594CC1E2F0AF}"/>
                        </a:ext>
                      </a:extLst>
                    </p:cNvPr>
                    <p:cNvSpPr>
                      <a:spLocks noChangeShapeType="1"/>
                    </p:cNvSpPr>
                    <p:nvPr/>
                  </p:nvSpPr>
                  <p:spPr bwMode="auto">
                    <a:xfrm flipV="1">
                      <a:off x="1222"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9" name="Line 888">
                      <a:extLst>
                        <a:ext uri="{FF2B5EF4-FFF2-40B4-BE49-F238E27FC236}">
                          <a16:creationId xmlns:a16="http://schemas.microsoft.com/office/drawing/2014/main" id="{4CBACFE8-1C41-45A4-91A0-57572C334BC2}"/>
                        </a:ext>
                      </a:extLst>
                    </p:cNvPr>
                    <p:cNvSpPr>
                      <a:spLocks noChangeShapeType="1"/>
                    </p:cNvSpPr>
                    <p:nvPr/>
                  </p:nvSpPr>
                  <p:spPr bwMode="auto">
                    <a:xfrm flipV="1">
                      <a:off x="1230" y="3607"/>
                      <a:ext cx="0" cy="24"/>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0" name="Line 889">
                      <a:extLst>
                        <a:ext uri="{FF2B5EF4-FFF2-40B4-BE49-F238E27FC236}">
                          <a16:creationId xmlns:a16="http://schemas.microsoft.com/office/drawing/2014/main" id="{23AFD462-F8EB-446F-887C-CC39C0C56F97}"/>
                        </a:ext>
                      </a:extLst>
                    </p:cNvPr>
                    <p:cNvSpPr>
                      <a:spLocks noChangeShapeType="1"/>
                    </p:cNvSpPr>
                    <p:nvPr/>
                  </p:nvSpPr>
                  <p:spPr bwMode="auto">
                    <a:xfrm flipV="1">
                      <a:off x="1232" y="3605"/>
                      <a:ext cx="0" cy="2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1" name="Line 890">
                      <a:extLst>
                        <a:ext uri="{FF2B5EF4-FFF2-40B4-BE49-F238E27FC236}">
                          <a16:creationId xmlns:a16="http://schemas.microsoft.com/office/drawing/2014/main" id="{80FE5615-E6BF-4917-8285-E1EDE722CFD1}"/>
                        </a:ext>
                      </a:extLst>
                    </p:cNvPr>
                    <p:cNvSpPr>
                      <a:spLocks noChangeShapeType="1"/>
                    </p:cNvSpPr>
                    <p:nvPr/>
                  </p:nvSpPr>
                  <p:spPr bwMode="auto">
                    <a:xfrm flipV="1">
                      <a:off x="1235" y="3581"/>
                      <a:ext cx="0" cy="50"/>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2" name="Line 891">
                      <a:extLst>
                        <a:ext uri="{FF2B5EF4-FFF2-40B4-BE49-F238E27FC236}">
                          <a16:creationId xmlns:a16="http://schemas.microsoft.com/office/drawing/2014/main" id="{5C4AFD1B-C428-4D1F-AF37-0BAFF7F0388C}"/>
                        </a:ext>
                      </a:extLst>
                    </p:cNvPr>
                    <p:cNvSpPr>
                      <a:spLocks noChangeShapeType="1"/>
                    </p:cNvSpPr>
                    <p:nvPr/>
                  </p:nvSpPr>
                  <p:spPr bwMode="auto">
                    <a:xfrm flipV="1">
                      <a:off x="1240"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3" name="Line 892">
                      <a:extLst>
                        <a:ext uri="{FF2B5EF4-FFF2-40B4-BE49-F238E27FC236}">
                          <a16:creationId xmlns:a16="http://schemas.microsoft.com/office/drawing/2014/main" id="{DEF3F21F-82FD-4D8E-9DF3-B0097EA08B90}"/>
                        </a:ext>
                      </a:extLst>
                    </p:cNvPr>
                    <p:cNvSpPr>
                      <a:spLocks noChangeShapeType="1"/>
                    </p:cNvSpPr>
                    <p:nvPr/>
                  </p:nvSpPr>
                  <p:spPr bwMode="auto">
                    <a:xfrm flipV="1">
                      <a:off x="1243"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4" name="Line 893">
                      <a:extLst>
                        <a:ext uri="{FF2B5EF4-FFF2-40B4-BE49-F238E27FC236}">
                          <a16:creationId xmlns:a16="http://schemas.microsoft.com/office/drawing/2014/main" id="{BACDD7C7-2E3D-48ED-AA5E-251E80E5B105}"/>
                        </a:ext>
                      </a:extLst>
                    </p:cNvPr>
                    <p:cNvSpPr>
                      <a:spLocks noChangeShapeType="1"/>
                    </p:cNvSpPr>
                    <p:nvPr/>
                  </p:nvSpPr>
                  <p:spPr bwMode="auto">
                    <a:xfrm flipV="1">
                      <a:off x="1248"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5" name="Line 894">
                      <a:extLst>
                        <a:ext uri="{FF2B5EF4-FFF2-40B4-BE49-F238E27FC236}">
                          <a16:creationId xmlns:a16="http://schemas.microsoft.com/office/drawing/2014/main" id="{2289BBDE-811A-45B8-99B1-320DCB90A3BA}"/>
                        </a:ext>
                      </a:extLst>
                    </p:cNvPr>
                    <p:cNvSpPr>
                      <a:spLocks noChangeShapeType="1"/>
                    </p:cNvSpPr>
                    <p:nvPr/>
                  </p:nvSpPr>
                  <p:spPr bwMode="auto">
                    <a:xfrm flipV="1">
                      <a:off x="1251" y="3532"/>
                      <a:ext cx="0" cy="99"/>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6" name="Line 895">
                      <a:extLst>
                        <a:ext uri="{FF2B5EF4-FFF2-40B4-BE49-F238E27FC236}">
                          <a16:creationId xmlns:a16="http://schemas.microsoft.com/office/drawing/2014/main" id="{835D6F7F-EE12-4693-9447-F3D87CE4FC3B}"/>
                        </a:ext>
                      </a:extLst>
                    </p:cNvPr>
                    <p:cNvSpPr>
                      <a:spLocks noChangeShapeType="1"/>
                    </p:cNvSpPr>
                    <p:nvPr/>
                  </p:nvSpPr>
                  <p:spPr bwMode="auto">
                    <a:xfrm flipV="1">
                      <a:off x="1264" y="3564"/>
                      <a:ext cx="0" cy="6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7" name="Line 896">
                      <a:extLst>
                        <a:ext uri="{FF2B5EF4-FFF2-40B4-BE49-F238E27FC236}">
                          <a16:creationId xmlns:a16="http://schemas.microsoft.com/office/drawing/2014/main" id="{6B311847-60D9-44F1-A2AE-9551D370096E}"/>
                        </a:ext>
                      </a:extLst>
                    </p:cNvPr>
                    <p:cNvSpPr>
                      <a:spLocks noChangeShapeType="1"/>
                    </p:cNvSpPr>
                    <p:nvPr/>
                  </p:nvSpPr>
                  <p:spPr bwMode="auto">
                    <a:xfrm flipV="1">
                      <a:off x="1267" y="3202"/>
                      <a:ext cx="0" cy="429"/>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8" name="Line 897">
                      <a:extLst>
                        <a:ext uri="{FF2B5EF4-FFF2-40B4-BE49-F238E27FC236}">
                          <a16:creationId xmlns:a16="http://schemas.microsoft.com/office/drawing/2014/main" id="{98BB0D2A-0395-4E75-A6D2-E1363A189E96}"/>
                        </a:ext>
                      </a:extLst>
                    </p:cNvPr>
                    <p:cNvSpPr>
                      <a:spLocks noChangeShapeType="1"/>
                    </p:cNvSpPr>
                    <p:nvPr/>
                  </p:nvSpPr>
                  <p:spPr bwMode="auto">
                    <a:xfrm flipV="1">
                      <a:off x="1270" y="3616"/>
                      <a:ext cx="0" cy="15"/>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9" name="Line 898">
                      <a:extLst>
                        <a:ext uri="{FF2B5EF4-FFF2-40B4-BE49-F238E27FC236}">
                          <a16:creationId xmlns:a16="http://schemas.microsoft.com/office/drawing/2014/main" id="{28CB5572-4987-4F53-ADAE-8B845C71F7E8}"/>
                        </a:ext>
                      </a:extLst>
                    </p:cNvPr>
                    <p:cNvSpPr>
                      <a:spLocks noChangeShapeType="1"/>
                    </p:cNvSpPr>
                    <p:nvPr/>
                  </p:nvSpPr>
                  <p:spPr bwMode="auto">
                    <a:xfrm flipV="1">
                      <a:off x="1272"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0" name="Line 899">
                      <a:extLst>
                        <a:ext uri="{FF2B5EF4-FFF2-40B4-BE49-F238E27FC236}">
                          <a16:creationId xmlns:a16="http://schemas.microsoft.com/office/drawing/2014/main" id="{1FDBD2E1-6758-4D14-9084-89CE42F851D1}"/>
                        </a:ext>
                      </a:extLst>
                    </p:cNvPr>
                    <p:cNvSpPr>
                      <a:spLocks noChangeShapeType="1"/>
                    </p:cNvSpPr>
                    <p:nvPr/>
                  </p:nvSpPr>
                  <p:spPr bwMode="auto">
                    <a:xfrm flipV="1">
                      <a:off x="1275"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1" name="Line 900">
                      <a:extLst>
                        <a:ext uri="{FF2B5EF4-FFF2-40B4-BE49-F238E27FC236}">
                          <a16:creationId xmlns:a16="http://schemas.microsoft.com/office/drawing/2014/main" id="{A432B452-FEA9-4167-BC35-690A7D56DA14}"/>
                        </a:ext>
                      </a:extLst>
                    </p:cNvPr>
                    <p:cNvSpPr>
                      <a:spLocks noChangeShapeType="1"/>
                    </p:cNvSpPr>
                    <p:nvPr/>
                  </p:nvSpPr>
                  <p:spPr bwMode="auto">
                    <a:xfrm flipV="1">
                      <a:off x="1280" y="3622"/>
                      <a:ext cx="0" cy="9"/>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2" name="Line 901">
                      <a:extLst>
                        <a:ext uri="{FF2B5EF4-FFF2-40B4-BE49-F238E27FC236}">
                          <a16:creationId xmlns:a16="http://schemas.microsoft.com/office/drawing/2014/main" id="{7ED3BAB0-B7AE-4BB0-BD79-A2AD4B941687}"/>
                        </a:ext>
                      </a:extLst>
                    </p:cNvPr>
                    <p:cNvSpPr>
                      <a:spLocks noChangeShapeType="1"/>
                    </p:cNvSpPr>
                    <p:nvPr/>
                  </p:nvSpPr>
                  <p:spPr bwMode="auto">
                    <a:xfrm flipV="1">
                      <a:off x="1283"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3" name="Line 902">
                      <a:extLst>
                        <a:ext uri="{FF2B5EF4-FFF2-40B4-BE49-F238E27FC236}">
                          <a16:creationId xmlns:a16="http://schemas.microsoft.com/office/drawing/2014/main" id="{D832CD9C-BB78-423C-87F7-6A1B5FA7AE87}"/>
                        </a:ext>
                      </a:extLst>
                    </p:cNvPr>
                    <p:cNvSpPr>
                      <a:spLocks noChangeShapeType="1"/>
                    </p:cNvSpPr>
                    <p:nvPr/>
                  </p:nvSpPr>
                  <p:spPr bwMode="auto">
                    <a:xfrm flipV="1">
                      <a:off x="1285"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4" name="Line 903">
                      <a:extLst>
                        <a:ext uri="{FF2B5EF4-FFF2-40B4-BE49-F238E27FC236}">
                          <a16:creationId xmlns:a16="http://schemas.microsoft.com/office/drawing/2014/main" id="{EF0077FD-79DA-4F57-BF8C-7ACD90A6F979}"/>
                        </a:ext>
                      </a:extLst>
                    </p:cNvPr>
                    <p:cNvSpPr>
                      <a:spLocks noChangeShapeType="1"/>
                    </p:cNvSpPr>
                    <p:nvPr/>
                  </p:nvSpPr>
                  <p:spPr bwMode="auto">
                    <a:xfrm flipV="1">
                      <a:off x="1288" y="3622"/>
                      <a:ext cx="0" cy="9"/>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5" name="Line 904">
                      <a:extLst>
                        <a:ext uri="{FF2B5EF4-FFF2-40B4-BE49-F238E27FC236}">
                          <a16:creationId xmlns:a16="http://schemas.microsoft.com/office/drawing/2014/main" id="{34471DB3-9AC5-4B85-89B6-686FFB7D9578}"/>
                        </a:ext>
                      </a:extLst>
                    </p:cNvPr>
                    <p:cNvSpPr>
                      <a:spLocks noChangeShapeType="1"/>
                    </p:cNvSpPr>
                    <p:nvPr/>
                  </p:nvSpPr>
                  <p:spPr bwMode="auto">
                    <a:xfrm flipV="1">
                      <a:off x="1291" y="3622"/>
                      <a:ext cx="0" cy="9"/>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6" name="Line 905">
                      <a:extLst>
                        <a:ext uri="{FF2B5EF4-FFF2-40B4-BE49-F238E27FC236}">
                          <a16:creationId xmlns:a16="http://schemas.microsoft.com/office/drawing/2014/main" id="{B72F17F3-3A2C-44DA-AF6D-58A608F5543A}"/>
                        </a:ext>
                      </a:extLst>
                    </p:cNvPr>
                    <p:cNvSpPr>
                      <a:spLocks noChangeShapeType="1"/>
                    </p:cNvSpPr>
                    <p:nvPr/>
                  </p:nvSpPr>
                  <p:spPr bwMode="auto">
                    <a:xfrm flipV="1">
                      <a:off x="1293"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7" name="Line 906">
                      <a:extLst>
                        <a:ext uri="{FF2B5EF4-FFF2-40B4-BE49-F238E27FC236}">
                          <a16:creationId xmlns:a16="http://schemas.microsoft.com/office/drawing/2014/main" id="{5644012E-EE41-435D-8D10-7B714B7E19FA}"/>
                        </a:ext>
                      </a:extLst>
                    </p:cNvPr>
                    <p:cNvSpPr>
                      <a:spLocks noChangeShapeType="1"/>
                    </p:cNvSpPr>
                    <p:nvPr/>
                  </p:nvSpPr>
                  <p:spPr bwMode="auto">
                    <a:xfrm flipV="1">
                      <a:off x="1296" y="3607"/>
                      <a:ext cx="0" cy="24"/>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8" name="Line 907">
                      <a:extLst>
                        <a:ext uri="{FF2B5EF4-FFF2-40B4-BE49-F238E27FC236}">
                          <a16:creationId xmlns:a16="http://schemas.microsoft.com/office/drawing/2014/main" id="{3D738811-363A-403A-B913-6C51A3F0FF70}"/>
                        </a:ext>
                      </a:extLst>
                    </p:cNvPr>
                    <p:cNvSpPr>
                      <a:spLocks noChangeShapeType="1"/>
                    </p:cNvSpPr>
                    <p:nvPr/>
                  </p:nvSpPr>
                  <p:spPr bwMode="auto">
                    <a:xfrm flipV="1">
                      <a:off x="1299" y="3607"/>
                      <a:ext cx="0" cy="24"/>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9" name="Line 908">
                      <a:extLst>
                        <a:ext uri="{FF2B5EF4-FFF2-40B4-BE49-F238E27FC236}">
                          <a16:creationId xmlns:a16="http://schemas.microsoft.com/office/drawing/2014/main" id="{5F3959CF-824E-4351-9A5C-5B6C7A919268}"/>
                        </a:ext>
                      </a:extLst>
                    </p:cNvPr>
                    <p:cNvSpPr>
                      <a:spLocks noChangeShapeType="1"/>
                    </p:cNvSpPr>
                    <p:nvPr/>
                  </p:nvSpPr>
                  <p:spPr bwMode="auto">
                    <a:xfrm flipV="1">
                      <a:off x="1307" y="3622"/>
                      <a:ext cx="0" cy="9"/>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50" name="Line 909">
                      <a:extLst>
                        <a:ext uri="{FF2B5EF4-FFF2-40B4-BE49-F238E27FC236}">
                          <a16:creationId xmlns:a16="http://schemas.microsoft.com/office/drawing/2014/main" id="{11212FDB-3FBD-4692-9BE3-99323B1CCB50}"/>
                        </a:ext>
                      </a:extLst>
                    </p:cNvPr>
                    <p:cNvSpPr>
                      <a:spLocks noChangeShapeType="1"/>
                    </p:cNvSpPr>
                    <p:nvPr/>
                  </p:nvSpPr>
                  <p:spPr bwMode="auto">
                    <a:xfrm flipV="1">
                      <a:off x="1309"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51" name="Line 910">
                      <a:extLst>
                        <a:ext uri="{FF2B5EF4-FFF2-40B4-BE49-F238E27FC236}">
                          <a16:creationId xmlns:a16="http://schemas.microsoft.com/office/drawing/2014/main" id="{409341D9-1656-4FFA-84F6-979597D257EB}"/>
                        </a:ext>
                      </a:extLst>
                    </p:cNvPr>
                    <p:cNvSpPr>
                      <a:spLocks noChangeShapeType="1"/>
                    </p:cNvSpPr>
                    <p:nvPr/>
                  </p:nvSpPr>
                  <p:spPr bwMode="auto">
                    <a:xfrm flipV="1">
                      <a:off x="1315"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52" name="Line 911">
                      <a:extLst>
                        <a:ext uri="{FF2B5EF4-FFF2-40B4-BE49-F238E27FC236}">
                          <a16:creationId xmlns:a16="http://schemas.microsoft.com/office/drawing/2014/main" id="{AC6CAAB9-0E14-4ECB-BD61-53312C1340EF}"/>
                        </a:ext>
                      </a:extLst>
                    </p:cNvPr>
                    <p:cNvSpPr>
                      <a:spLocks noChangeShapeType="1"/>
                    </p:cNvSpPr>
                    <p:nvPr/>
                  </p:nvSpPr>
                  <p:spPr bwMode="auto">
                    <a:xfrm flipV="1">
                      <a:off x="1320" y="3550"/>
                      <a:ext cx="0" cy="81"/>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53" name="Line 912">
                      <a:extLst>
                        <a:ext uri="{FF2B5EF4-FFF2-40B4-BE49-F238E27FC236}">
                          <a16:creationId xmlns:a16="http://schemas.microsoft.com/office/drawing/2014/main" id="{79DC4720-2882-443A-8D00-D568053E9E43}"/>
                        </a:ext>
                      </a:extLst>
                    </p:cNvPr>
                    <p:cNvSpPr>
                      <a:spLocks noChangeShapeType="1"/>
                    </p:cNvSpPr>
                    <p:nvPr/>
                  </p:nvSpPr>
                  <p:spPr bwMode="auto">
                    <a:xfrm flipV="1">
                      <a:off x="1323" y="3550"/>
                      <a:ext cx="0" cy="81"/>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54" name="Line 913">
                      <a:extLst>
                        <a:ext uri="{FF2B5EF4-FFF2-40B4-BE49-F238E27FC236}">
                          <a16:creationId xmlns:a16="http://schemas.microsoft.com/office/drawing/2014/main" id="{C7406B48-0958-4A4E-A2F7-4F8E065D7880}"/>
                        </a:ext>
                      </a:extLst>
                    </p:cNvPr>
                    <p:cNvSpPr>
                      <a:spLocks noChangeShapeType="1"/>
                    </p:cNvSpPr>
                    <p:nvPr/>
                  </p:nvSpPr>
                  <p:spPr bwMode="auto">
                    <a:xfrm flipV="1">
                      <a:off x="1325" y="3614"/>
                      <a:ext cx="0"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55" name="Line 914">
                      <a:extLst>
                        <a:ext uri="{FF2B5EF4-FFF2-40B4-BE49-F238E27FC236}">
                          <a16:creationId xmlns:a16="http://schemas.microsoft.com/office/drawing/2014/main" id="{2F8FE42E-5233-4FA3-BC21-D8056FE17192}"/>
                        </a:ext>
                      </a:extLst>
                    </p:cNvPr>
                    <p:cNvSpPr>
                      <a:spLocks noChangeShapeType="1"/>
                    </p:cNvSpPr>
                    <p:nvPr/>
                  </p:nvSpPr>
                  <p:spPr bwMode="auto">
                    <a:xfrm flipV="1">
                      <a:off x="1328"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56" name="Line 915">
                      <a:extLst>
                        <a:ext uri="{FF2B5EF4-FFF2-40B4-BE49-F238E27FC236}">
                          <a16:creationId xmlns:a16="http://schemas.microsoft.com/office/drawing/2014/main" id="{1D3E8052-36EF-450D-84F5-315C4107C843}"/>
                        </a:ext>
                      </a:extLst>
                    </p:cNvPr>
                    <p:cNvSpPr>
                      <a:spLocks noChangeShapeType="1"/>
                    </p:cNvSpPr>
                    <p:nvPr/>
                  </p:nvSpPr>
                  <p:spPr bwMode="auto">
                    <a:xfrm flipV="1">
                      <a:off x="1331"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57" name="Line 916">
                      <a:extLst>
                        <a:ext uri="{FF2B5EF4-FFF2-40B4-BE49-F238E27FC236}">
                          <a16:creationId xmlns:a16="http://schemas.microsoft.com/office/drawing/2014/main" id="{2B283872-3FF2-44BD-80BB-1F59680B7FC3}"/>
                        </a:ext>
                      </a:extLst>
                    </p:cNvPr>
                    <p:cNvSpPr>
                      <a:spLocks noChangeShapeType="1"/>
                    </p:cNvSpPr>
                    <p:nvPr/>
                  </p:nvSpPr>
                  <p:spPr bwMode="auto">
                    <a:xfrm flipV="1">
                      <a:off x="1333"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58" name="Line 917">
                      <a:extLst>
                        <a:ext uri="{FF2B5EF4-FFF2-40B4-BE49-F238E27FC236}">
                          <a16:creationId xmlns:a16="http://schemas.microsoft.com/office/drawing/2014/main" id="{AAF5E7E5-5FD9-41BC-B223-9852A2A75E9D}"/>
                        </a:ext>
                      </a:extLst>
                    </p:cNvPr>
                    <p:cNvSpPr>
                      <a:spLocks noChangeShapeType="1"/>
                    </p:cNvSpPr>
                    <p:nvPr/>
                  </p:nvSpPr>
                  <p:spPr bwMode="auto">
                    <a:xfrm flipV="1">
                      <a:off x="1339" y="3480"/>
                      <a:ext cx="0" cy="151"/>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59" name="Line 918">
                      <a:extLst>
                        <a:ext uri="{FF2B5EF4-FFF2-40B4-BE49-F238E27FC236}">
                          <a16:creationId xmlns:a16="http://schemas.microsoft.com/office/drawing/2014/main" id="{28A7EB42-F8B8-482B-BDBD-D168F8470CEA}"/>
                        </a:ext>
                      </a:extLst>
                    </p:cNvPr>
                    <p:cNvSpPr>
                      <a:spLocks noChangeShapeType="1"/>
                    </p:cNvSpPr>
                    <p:nvPr/>
                  </p:nvSpPr>
                  <p:spPr bwMode="auto">
                    <a:xfrm flipV="1">
                      <a:off x="1341" y="3581"/>
                      <a:ext cx="0" cy="50"/>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60" name="Line 919">
                      <a:extLst>
                        <a:ext uri="{FF2B5EF4-FFF2-40B4-BE49-F238E27FC236}">
                          <a16:creationId xmlns:a16="http://schemas.microsoft.com/office/drawing/2014/main" id="{64C6D4EA-D919-4894-A960-D484FBA200EE}"/>
                        </a:ext>
                      </a:extLst>
                    </p:cNvPr>
                    <p:cNvSpPr>
                      <a:spLocks noChangeShapeType="1"/>
                    </p:cNvSpPr>
                    <p:nvPr/>
                  </p:nvSpPr>
                  <p:spPr bwMode="auto">
                    <a:xfrm flipV="1">
                      <a:off x="1344"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61" name="Line 920">
                      <a:extLst>
                        <a:ext uri="{FF2B5EF4-FFF2-40B4-BE49-F238E27FC236}">
                          <a16:creationId xmlns:a16="http://schemas.microsoft.com/office/drawing/2014/main" id="{4CF558F2-ED99-4BE2-824A-98B17F5D6538}"/>
                        </a:ext>
                      </a:extLst>
                    </p:cNvPr>
                    <p:cNvSpPr>
                      <a:spLocks noChangeShapeType="1"/>
                    </p:cNvSpPr>
                    <p:nvPr/>
                  </p:nvSpPr>
                  <p:spPr bwMode="auto">
                    <a:xfrm flipV="1">
                      <a:off x="1347"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62" name="Line 921">
                      <a:extLst>
                        <a:ext uri="{FF2B5EF4-FFF2-40B4-BE49-F238E27FC236}">
                          <a16:creationId xmlns:a16="http://schemas.microsoft.com/office/drawing/2014/main" id="{E601BE10-5D4B-45EF-9446-5BDD66A5719E}"/>
                        </a:ext>
                      </a:extLst>
                    </p:cNvPr>
                    <p:cNvSpPr>
                      <a:spLocks noChangeShapeType="1"/>
                    </p:cNvSpPr>
                    <p:nvPr/>
                  </p:nvSpPr>
                  <p:spPr bwMode="auto">
                    <a:xfrm flipV="1">
                      <a:off x="1349"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63" name="Line 922">
                      <a:extLst>
                        <a:ext uri="{FF2B5EF4-FFF2-40B4-BE49-F238E27FC236}">
                          <a16:creationId xmlns:a16="http://schemas.microsoft.com/office/drawing/2014/main" id="{73740C53-AF48-4313-BC9C-756D152A443F}"/>
                        </a:ext>
                      </a:extLst>
                    </p:cNvPr>
                    <p:cNvSpPr>
                      <a:spLocks noChangeShapeType="1"/>
                    </p:cNvSpPr>
                    <p:nvPr/>
                  </p:nvSpPr>
                  <p:spPr bwMode="auto">
                    <a:xfrm flipV="1">
                      <a:off x="1352"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64" name="Line 923">
                      <a:extLst>
                        <a:ext uri="{FF2B5EF4-FFF2-40B4-BE49-F238E27FC236}">
                          <a16:creationId xmlns:a16="http://schemas.microsoft.com/office/drawing/2014/main" id="{64DC84EA-8801-458F-95B5-F041CD59584B}"/>
                        </a:ext>
                      </a:extLst>
                    </p:cNvPr>
                    <p:cNvSpPr>
                      <a:spLocks noChangeShapeType="1"/>
                    </p:cNvSpPr>
                    <p:nvPr/>
                  </p:nvSpPr>
                  <p:spPr bwMode="auto">
                    <a:xfrm flipV="1">
                      <a:off x="1357" y="2639"/>
                      <a:ext cx="0" cy="992"/>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65" name="Line 924">
                      <a:extLst>
                        <a:ext uri="{FF2B5EF4-FFF2-40B4-BE49-F238E27FC236}">
                          <a16:creationId xmlns:a16="http://schemas.microsoft.com/office/drawing/2014/main" id="{13243E7F-937F-4966-B6F4-CE8F2BD055B6}"/>
                        </a:ext>
                      </a:extLst>
                    </p:cNvPr>
                    <p:cNvSpPr>
                      <a:spLocks noChangeShapeType="1"/>
                    </p:cNvSpPr>
                    <p:nvPr/>
                  </p:nvSpPr>
                  <p:spPr bwMode="auto">
                    <a:xfrm flipV="1">
                      <a:off x="1360" y="3614"/>
                      <a:ext cx="0"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66" name="Line 925">
                      <a:extLst>
                        <a:ext uri="{FF2B5EF4-FFF2-40B4-BE49-F238E27FC236}">
                          <a16:creationId xmlns:a16="http://schemas.microsoft.com/office/drawing/2014/main" id="{050BE6B9-7879-4F7C-9342-5C8DE08AC89F}"/>
                        </a:ext>
                      </a:extLst>
                    </p:cNvPr>
                    <p:cNvSpPr>
                      <a:spLocks noChangeShapeType="1"/>
                    </p:cNvSpPr>
                    <p:nvPr/>
                  </p:nvSpPr>
                  <p:spPr bwMode="auto">
                    <a:xfrm flipV="1">
                      <a:off x="1363"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67" name="Line 926">
                      <a:extLst>
                        <a:ext uri="{FF2B5EF4-FFF2-40B4-BE49-F238E27FC236}">
                          <a16:creationId xmlns:a16="http://schemas.microsoft.com/office/drawing/2014/main" id="{000F34BF-2713-4D84-A989-C3D528BC62EC}"/>
                        </a:ext>
                      </a:extLst>
                    </p:cNvPr>
                    <p:cNvSpPr>
                      <a:spLocks noChangeShapeType="1"/>
                    </p:cNvSpPr>
                    <p:nvPr/>
                  </p:nvSpPr>
                  <p:spPr bwMode="auto">
                    <a:xfrm flipV="1">
                      <a:off x="1365" y="3619"/>
                      <a:ext cx="0" cy="12"/>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68" name="Line 927">
                      <a:extLst>
                        <a:ext uri="{FF2B5EF4-FFF2-40B4-BE49-F238E27FC236}">
                          <a16:creationId xmlns:a16="http://schemas.microsoft.com/office/drawing/2014/main" id="{86BB0670-1DF0-404F-B029-494196A09BE0}"/>
                        </a:ext>
                      </a:extLst>
                    </p:cNvPr>
                    <p:cNvSpPr>
                      <a:spLocks noChangeShapeType="1"/>
                    </p:cNvSpPr>
                    <p:nvPr/>
                  </p:nvSpPr>
                  <p:spPr bwMode="auto">
                    <a:xfrm flipV="1">
                      <a:off x="1373" y="3619"/>
                      <a:ext cx="0" cy="12"/>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69" name="Line 928">
                      <a:extLst>
                        <a:ext uri="{FF2B5EF4-FFF2-40B4-BE49-F238E27FC236}">
                          <a16:creationId xmlns:a16="http://schemas.microsoft.com/office/drawing/2014/main" id="{D504AA12-E44C-479C-8D70-72EE8218015A}"/>
                        </a:ext>
                      </a:extLst>
                    </p:cNvPr>
                    <p:cNvSpPr>
                      <a:spLocks noChangeShapeType="1"/>
                    </p:cNvSpPr>
                    <p:nvPr/>
                  </p:nvSpPr>
                  <p:spPr bwMode="auto">
                    <a:xfrm flipV="1">
                      <a:off x="1376"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70" name="Line 929">
                      <a:extLst>
                        <a:ext uri="{FF2B5EF4-FFF2-40B4-BE49-F238E27FC236}">
                          <a16:creationId xmlns:a16="http://schemas.microsoft.com/office/drawing/2014/main" id="{CE9FA3B9-2E87-4533-912B-90EE2E0E6489}"/>
                        </a:ext>
                      </a:extLst>
                    </p:cNvPr>
                    <p:cNvSpPr>
                      <a:spLocks noChangeShapeType="1"/>
                    </p:cNvSpPr>
                    <p:nvPr/>
                  </p:nvSpPr>
                  <p:spPr bwMode="auto">
                    <a:xfrm flipV="1">
                      <a:off x="1378"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71" name="Line 930">
                      <a:extLst>
                        <a:ext uri="{FF2B5EF4-FFF2-40B4-BE49-F238E27FC236}">
                          <a16:creationId xmlns:a16="http://schemas.microsoft.com/office/drawing/2014/main" id="{6C36629A-C4B1-4C79-9A54-7410D0693F13}"/>
                        </a:ext>
                      </a:extLst>
                    </p:cNvPr>
                    <p:cNvSpPr>
                      <a:spLocks noChangeShapeType="1"/>
                    </p:cNvSpPr>
                    <p:nvPr/>
                  </p:nvSpPr>
                  <p:spPr bwMode="auto">
                    <a:xfrm flipV="1">
                      <a:off x="1381"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72" name="Line 931">
                      <a:extLst>
                        <a:ext uri="{FF2B5EF4-FFF2-40B4-BE49-F238E27FC236}">
                          <a16:creationId xmlns:a16="http://schemas.microsoft.com/office/drawing/2014/main" id="{67045B73-BFFE-4D8D-BB53-D9B942D0D2E5}"/>
                        </a:ext>
                      </a:extLst>
                    </p:cNvPr>
                    <p:cNvSpPr>
                      <a:spLocks noChangeShapeType="1"/>
                    </p:cNvSpPr>
                    <p:nvPr/>
                  </p:nvSpPr>
                  <p:spPr bwMode="auto">
                    <a:xfrm flipV="1">
                      <a:off x="1384"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73" name="Line 932">
                      <a:extLst>
                        <a:ext uri="{FF2B5EF4-FFF2-40B4-BE49-F238E27FC236}">
                          <a16:creationId xmlns:a16="http://schemas.microsoft.com/office/drawing/2014/main" id="{B63B0A3D-2E27-4ABE-8391-92767B2F83C6}"/>
                        </a:ext>
                      </a:extLst>
                    </p:cNvPr>
                    <p:cNvSpPr>
                      <a:spLocks noChangeShapeType="1"/>
                    </p:cNvSpPr>
                    <p:nvPr/>
                  </p:nvSpPr>
                  <p:spPr bwMode="auto">
                    <a:xfrm flipV="1">
                      <a:off x="1386" y="3622"/>
                      <a:ext cx="0" cy="9"/>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74" name="Line 933">
                      <a:extLst>
                        <a:ext uri="{FF2B5EF4-FFF2-40B4-BE49-F238E27FC236}">
                          <a16:creationId xmlns:a16="http://schemas.microsoft.com/office/drawing/2014/main" id="{6122EECA-2655-4AEE-B3BD-C32112E4BA06}"/>
                        </a:ext>
                      </a:extLst>
                    </p:cNvPr>
                    <p:cNvSpPr>
                      <a:spLocks noChangeShapeType="1"/>
                    </p:cNvSpPr>
                    <p:nvPr/>
                  </p:nvSpPr>
                  <p:spPr bwMode="auto">
                    <a:xfrm flipV="1">
                      <a:off x="1389" y="3605"/>
                      <a:ext cx="0" cy="2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75" name="Line 934">
                      <a:extLst>
                        <a:ext uri="{FF2B5EF4-FFF2-40B4-BE49-F238E27FC236}">
                          <a16:creationId xmlns:a16="http://schemas.microsoft.com/office/drawing/2014/main" id="{087D6B33-C384-4672-A0E4-9495AD659D75}"/>
                        </a:ext>
                      </a:extLst>
                    </p:cNvPr>
                    <p:cNvSpPr>
                      <a:spLocks noChangeShapeType="1"/>
                    </p:cNvSpPr>
                    <p:nvPr/>
                  </p:nvSpPr>
                  <p:spPr bwMode="auto">
                    <a:xfrm flipV="1">
                      <a:off x="1392" y="3523"/>
                      <a:ext cx="0" cy="108"/>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76" name="Line 935">
                      <a:extLst>
                        <a:ext uri="{FF2B5EF4-FFF2-40B4-BE49-F238E27FC236}">
                          <a16:creationId xmlns:a16="http://schemas.microsoft.com/office/drawing/2014/main" id="{0DF0F242-C5DB-4555-8C57-1A3EF72C29BF}"/>
                        </a:ext>
                      </a:extLst>
                    </p:cNvPr>
                    <p:cNvSpPr>
                      <a:spLocks noChangeShapeType="1"/>
                    </p:cNvSpPr>
                    <p:nvPr/>
                  </p:nvSpPr>
                  <p:spPr bwMode="auto">
                    <a:xfrm flipV="1">
                      <a:off x="1394" y="3622"/>
                      <a:ext cx="0" cy="9"/>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77" name="Line 936">
                      <a:extLst>
                        <a:ext uri="{FF2B5EF4-FFF2-40B4-BE49-F238E27FC236}">
                          <a16:creationId xmlns:a16="http://schemas.microsoft.com/office/drawing/2014/main" id="{54DB3DDE-1090-47BD-BEDC-DA53B008856A}"/>
                        </a:ext>
                      </a:extLst>
                    </p:cNvPr>
                    <p:cNvSpPr>
                      <a:spLocks noChangeShapeType="1"/>
                    </p:cNvSpPr>
                    <p:nvPr/>
                  </p:nvSpPr>
                  <p:spPr bwMode="auto">
                    <a:xfrm flipV="1">
                      <a:off x="1397"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78" name="Line 937">
                      <a:extLst>
                        <a:ext uri="{FF2B5EF4-FFF2-40B4-BE49-F238E27FC236}">
                          <a16:creationId xmlns:a16="http://schemas.microsoft.com/office/drawing/2014/main" id="{7A50A2CA-6C6D-4F5F-959F-E47BADE48CAA}"/>
                        </a:ext>
                      </a:extLst>
                    </p:cNvPr>
                    <p:cNvSpPr>
                      <a:spLocks noChangeShapeType="1"/>
                    </p:cNvSpPr>
                    <p:nvPr/>
                  </p:nvSpPr>
                  <p:spPr bwMode="auto">
                    <a:xfrm flipV="1">
                      <a:off x="1400" y="3619"/>
                      <a:ext cx="0" cy="12"/>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79" name="Line 938">
                      <a:extLst>
                        <a:ext uri="{FF2B5EF4-FFF2-40B4-BE49-F238E27FC236}">
                          <a16:creationId xmlns:a16="http://schemas.microsoft.com/office/drawing/2014/main" id="{67CD2094-2DF2-4935-A1E5-89DDC98897A5}"/>
                        </a:ext>
                      </a:extLst>
                    </p:cNvPr>
                    <p:cNvSpPr>
                      <a:spLocks noChangeShapeType="1"/>
                    </p:cNvSpPr>
                    <p:nvPr/>
                  </p:nvSpPr>
                  <p:spPr bwMode="auto">
                    <a:xfrm flipV="1">
                      <a:off x="1408"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80" name="Line 939">
                      <a:extLst>
                        <a:ext uri="{FF2B5EF4-FFF2-40B4-BE49-F238E27FC236}">
                          <a16:creationId xmlns:a16="http://schemas.microsoft.com/office/drawing/2014/main" id="{E1E0771A-A7C3-49C9-8700-287C96AE31B1}"/>
                        </a:ext>
                      </a:extLst>
                    </p:cNvPr>
                    <p:cNvSpPr>
                      <a:spLocks noChangeShapeType="1"/>
                    </p:cNvSpPr>
                    <p:nvPr/>
                  </p:nvSpPr>
                  <p:spPr bwMode="auto">
                    <a:xfrm flipV="1">
                      <a:off x="1410"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81" name="Line 940">
                      <a:extLst>
                        <a:ext uri="{FF2B5EF4-FFF2-40B4-BE49-F238E27FC236}">
                          <a16:creationId xmlns:a16="http://schemas.microsoft.com/office/drawing/2014/main" id="{5C8C8E0B-AB71-4E24-801A-00571A3C5288}"/>
                        </a:ext>
                      </a:extLst>
                    </p:cNvPr>
                    <p:cNvSpPr>
                      <a:spLocks noChangeShapeType="1"/>
                    </p:cNvSpPr>
                    <p:nvPr/>
                  </p:nvSpPr>
                  <p:spPr bwMode="auto">
                    <a:xfrm flipV="1">
                      <a:off x="1413" y="3622"/>
                      <a:ext cx="0" cy="9"/>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82" name="Line 941">
                      <a:extLst>
                        <a:ext uri="{FF2B5EF4-FFF2-40B4-BE49-F238E27FC236}">
                          <a16:creationId xmlns:a16="http://schemas.microsoft.com/office/drawing/2014/main" id="{17AE1FC5-606D-4B3A-A316-1C46E44F543E}"/>
                        </a:ext>
                      </a:extLst>
                    </p:cNvPr>
                    <p:cNvSpPr>
                      <a:spLocks noChangeShapeType="1"/>
                    </p:cNvSpPr>
                    <p:nvPr/>
                  </p:nvSpPr>
                  <p:spPr bwMode="auto">
                    <a:xfrm flipV="1">
                      <a:off x="1416" y="3573"/>
                      <a:ext cx="0" cy="58"/>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83" name="Line 942">
                      <a:extLst>
                        <a:ext uri="{FF2B5EF4-FFF2-40B4-BE49-F238E27FC236}">
                          <a16:creationId xmlns:a16="http://schemas.microsoft.com/office/drawing/2014/main" id="{594547CD-D086-4618-9E97-6BEFFA6CE345}"/>
                        </a:ext>
                      </a:extLst>
                    </p:cNvPr>
                    <p:cNvSpPr>
                      <a:spLocks noChangeShapeType="1"/>
                    </p:cNvSpPr>
                    <p:nvPr/>
                  </p:nvSpPr>
                  <p:spPr bwMode="auto">
                    <a:xfrm flipV="1">
                      <a:off x="1418" y="3605"/>
                      <a:ext cx="0" cy="2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84" name="Line 943">
                      <a:extLst>
                        <a:ext uri="{FF2B5EF4-FFF2-40B4-BE49-F238E27FC236}">
                          <a16:creationId xmlns:a16="http://schemas.microsoft.com/office/drawing/2014/main" id="{232FF858-8B62-4BFB-952A-64B0AEA3A4AF}"/>
                        </a:ext>
                      </a:extLst>
                    </p:cNvPr>
                    <p:cNvSpPr>
                      <a:spLocks noChangeShapeType="1"/>
                    </p:cNvSpPr>
                    <p:nvPr/>
                  </p:nvSpPr>
                  <p:spPr bwMode="auto">
                    <a:xfrm flipV="1">
                      <a:off x="1421" y="3622"/>
                      <a:ext cx="0" cy="9"/>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85" name="Line 944">
                      <a:extLst>
                        <a:ext uri="{FF2B5EF4-FFF2-40B4-BE49-F238E27FC236}">
                          <a16:creationId xmlns:a16="http://schemas.microsoft.com/office/drawing/2014/main" id="{DE539F0E-8CED-42D0-81D6-603EC9D2E16F}"/>
                        </a:ext>
                      </a:extLst>
                    </p:cNvPr>
                    <p:cNvSpPr>
                      <a:spLocks noChangeShapeType="1"/>
                    </p:cNvSpPr>
                    <p:nvPr/>
                  </p:nvSpPr>
                  <p:spPr bwMode="auto">
                    <a:xfrm flipV="1">
                      <a:off x="1424"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86" name="Line 945">
                      <a:extLst>
                        <a:ext uri="{FF2B5EF4-FFF2-40B4-BE49-F238E27FC236}">
                          <a16:creationId xmlns:a16="http://schemas.microsoft.com/office/drawing/2014/main" id="{994AB724-59D3-4B2D-9BF3-AEFCB628EC2D}"/>
                        </a:ext>
                      </a:extLst>
                    </p:cNvPr>
                    <p:cNvSpPr>
                      <a:spLocks noChangeShapeType="1"/>
                    </p:cNvSpPr>
                    <p:nvPr/>
                  </p:nvSpPr>
                  <p:spPr bwMode="auto">
                    <a:xfrm flipV="1">
                      <a:off x="1426" y="3622"/>
                      <a:ext cx="0" cy="9"/>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87" name="Line 946">
                      <a:extLst>
                        <a:ext uri="{FF2B5EF4-FFF2-40B4-BE49-F238E27FC236}">
                          <a16:creationId xmlns:a16="http://schemas.microsoft.com/office/drawing/2014/main" id="{A2D3CEAB-4A28-401E-8BAF-050B80D0D92D}"/>
                        </a:ext>
                      </a:extLst>
                    </p:cNvPr>
                    <p:cNvSpPr>
                      <a:spLocks noChangeShapeType="1"/>
                    </p:cNvSpPr>
                    <p:nvPr/>
                  </p:nvSpPr>
                  <p:spPr bwMode="auto">
                    <a:xfrm flipV="1">
                      <a:off x="1434" y="3283"/>
                      <a:ext cx="0" cy="348"/>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88" name="Line 947">
                      <a:extLst>
                        <a:ext uri="{FF2B5EF4-FFF2-40B4-BE49-F238E27FC236}">
                          <a16:creationId xmlns:a16="http://schemas.microsoft.com/office/drawing/2014/main" id="{E1FF1DBF-E091-4197-87A5-A1B89989ED52}"/>
                        </a:ext>
                      </a:extLst>
                    </p:cNvPr>
                    <p:cNvSpPr>
                      <a:spLocks noChangeShapeType="1"/>
                    </p:cNvSpPr>
                    <p:nvPr/>
                  </p:nvSpPr>
                  <p:spPr bwMode="auto">
                    <a:xfrm flipV="1">
                      <a:off x="1437"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89" name="Line 948">
                      <a:extLst>
                        <a:ext uri="{FF2B5EF4-FFF2-40B4-BE49-F238E27FC236}">
                          <a16:creationId xmlns:a16="http://schemas.microsoft.com/office/drawing/2014/main" id="{6DBF2CF6-2948-462F-9842-31161354CEB8}"/>
                        </a:ext>
                      </a:extLst>
                    </p:cNvPr>
                    <p:cNvSpPr>
                      <a:spLocks noChangeShapeType="1"/>
                    </p:cNvSpPr>
                    <p:nvPr/>
                  </p:nvSpPr>
                  <p:spPr bwMode="auto">
                    <a:xfrm flipV="1">
                      <a:off x="1440"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90" name="Line 949">
                      <a:extLst>
                        <a:ext uri="{FF2B5EF4-FFF2-40B4-BE49-F238E27FC236}">
                          <a16:creationId xmlns:a16="http://schemas.microsoft.com/office/drawing/2014/main" id="{E68EA924-DF1B-4686-996C-447287A39E49}"/>
                        </a:ext>
                      </a:extLst>
                    </p:cNvPr>
                    <p:cNvSpPr>
                      <a:spLocks noChangeShapeType="1"/>
                    </p:cNvSpPr>
                    <p:nvPr/>
                  </p:nvSpPr>
                  <p:spPr bwMode="auto">
                    <a:xfrm flipV="1">
                      <a:off x="1442"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91" name="Line 950">
                      <a:extLst>
                        <a:ext uri="{FF2B5EF4-FFF2-40B4-BE49-F238E27FC236}">
                          <a16:creationId xmlns:a16="http://schemas.microsoft.com/office/drawing/2014/main" id="{F0B7B7CE-D10B-4D85-934D-2D00CEFAC2C4}"/>
                        </a:ext>
                      </a:extLst>
                    </p:cNvPr>
                    <p:cNvSpPr>
                      <a:spLocks noChangeShapeType="1"/>
                    </p:cNvSpPr>
                    <p:nvPr/>
                  </p:nvSpPr>
                  <p:spPr bwMode="auto">
                    <a:xfrm flipV="1">
                      <a:off x="1445" y="3622"/>
                      <a:ext cx="0" cy="9"/>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92" name="Line 951">
                      <a:extLst>
                        <a:ext uri="{FF2B5EF4-FFF2-40B4-BE49-F238E27FC236}">
                          <a16:creationId xmlns:a16="http://schemas.microsoft.com/office/drawing/2014/main" id="{8997F999-E0D6-41BC-A183-B0FC4D4A6E7A}"/>
                        </a:ext>
                      </a:extLst>
                    </p:cNvPr>
                    <p:cNvSpPr>
                      <a:spLocks noChangeShapeType="1"/>
                    </p:cNvSpPr>
                    <p:nvPr/>
                  </p:nvSpPr>
                  <p:spPr bwMode="auto">
                    <a:xfrm flipV="1">
                      <a:off x="1448" y="3581"/>
                      <a:ext cx="0" cy="50"/>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93" name="Line 952">
                      <a:extLst>
                        <a:ext uri="{FF2B5EF4-FFF2-40B4-BE49-F238E27FC236}">
                          <a16:creationId xmlns:a16="http://schemas.microsoft.com/office/drawing/2014/main" id="{4B730815-EBA2-4C99-A749-8712BBD4BA0D}"/>
                        </a:ext>
                      </a:extLst>
                    </p:cNvPr>
                    <p:cNvSpPr>
                      <a:spLocks noChangeShapeType="1"/>
                    </p:cNvSpPr>
                    <p:nvPr/>
                  </p:nvSpPr>
                  <p:spPr bwMode="auto">
                    <a:xfrm flipV="1">
                      <a:off x="1450" y="2045"/>
                      <a:ext cx="0" cy="158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94" name="Line 953">
                      <a:extLst>
                        <a:ext uri="{FF2B5EF4-FFF2-40B4-BE49-F238E27FC236}">
                          <a16:creationId xmlns:a16="http://schemas.microsoft.com/office/drawing/2014/main" id="{205FC0A2-6519-43A7-94E8-B722E5309FD2}"/>
                        </a:ext>
                      </a:extLst>
                    </p:cNvPr>
                    <p:cNvSpPr>
                      <a:spLocks noChangeShapeType="1"/>
                    </p:cNvSpPr>
                    <p:nvPr/>
                  </p:nvSpPr>
                  <p:spPr bwMode="auto">
                    <a:xfrm flipV="1">
                      <a:off x="1453" y="3607"/>
                      <a:ext cx="0" cy="24"/>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95" name="Line 954">
                      <a:extLst>
                        <a:ext uri="{FF2B5EF4-FFF2-40B4-BE49-F238E27FC236}">
                          <a16:creationId xmlns:a16="http://schemas.microsoft.com/office/drawing/2014/main" id="{B0452606-C59B-4AB7-9FAB-91BD83AF4A28}"/>
                        </a:ext>
                      </a:extLst>
                    </p:cNvPr>
                    <p:cNvSpPr>
                      <a:spLocks noChangeShapeType="1"/>
                    </p:cNvSpPr>
                    <p:nvPr/>
                  </p:nvSpPr>
                  <p:spPr bwMode="auto">
                    <a:xfrm flipV="1">
                      <a:off x="1456" y="3610"/>
                      <a:ext cx="0" cy="21"/>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96" name="Line 955">
                      <a:extLst>
                        <a:ext uri="{FF2B5EF4-FFF2-40B4-BE49-F238E27FC236}">
                          <a16:creationId xmlns:a16="http://schemas.microsoft.com/office/drawing/2014/main" id="{12EC4F64-E87C-4508-B76C-74D3B7D1134E}"/>
                        </a:ext>
                      </a:extLst>
                    </p:cNvPr>
                    <p:cNvSpPr>
                      <a:spLocks noChangeShapeType="1"/>
                    </p:cNvSpPr>
                    <p:nvPr/>
                  </p:nvSpPr>
                  <p:spPr bwMode="auto">
                    <a:xfrm flipV="1">
                      <a:off x="1458" y="3619"/>
                      <a:ext cx="0" cy="12"/>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97" name="Line 956">
                      <a:extLst>
                        <a:ext uri="{FF2B5EF4-FFF2-40B4-BE49-F238E27FC236}">
                          <a16:creationId xmlns:a16="http://schemas.microsoft.com/office/drawing/2014/main" id="{35B6D506-A3D7-42C5-AD50-62A5B091F0AC}"/>
                        </a:ext>
                      </a:extLst>
                    </p:cNvPr>
                    <p:cNvSpPr>
                      <a:spLocks noChangeShapeType="1"/>
                    </p:cNvSpPr>
                    <p:nvPr/>
                  </p:nvSpPr>
                  <p:spPr bwMode="auto">
                    <a:xfrm flipV="1">
                      <a:off x="1461"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98" name="Line 957">
                      <a:extLst>
                        <a:ext uri="{FF2B5EF4-FFF2-40B4-BE49-F238E27FC236}">
                          <a16:creationId xmlns:a16="http://schemas.microsoft.com/office/drawing/2014/main" id="{3C07013C-8380-4A80-BECC-AE09459184EB}"/>
                        </a:ext>
                      </a:extLst>
                    </p:cNvPr>
                    <p:cNvSpPr>
                      <a:spLocks noChangeShapeType="1"/>
                    </p:cNvSpPr>
                    <p:nvPr/>
                  </p:nvSpPr>
                  <p:spPr bwMode="auto">
                    <a:xfrm flipV="1">
                      <a:off x="1463" y="3616"/>
                      <a:ext cx="0" cy="15"/>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99" name="Line 958">
                      <a:extLst>
                        <a:ext uri="{FF2B5EF4-FFF2-40B4-BE49-F238E27FC236}">
                          <a16:creationId xmlns:a16="http://schemas.microsoft.com/office/drawing/2014/main" id="{EC0BF0A7-2CA8-44BE-904C-EE4D270EF5C0}"/>
                        </a:ext>
                      </a:extLst>
                    </p:cNvPr>
                    <p:cNvSpPr>
                      <a:spLocks noChangeShapeType="1"/>
                    </p:cNvSpPr>
                    <p:nvPr/>
                  </p:nvSpPr>
                  <p:spPr bwMode="auto">
                    <a:xfrm flipV="1">
                      <a:off x="1466" y="3599"/>
                      <a:ext cx="0" cy="32"/>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00" name="Line 959">
                      <a:extLst>
                        <a:ext uri="{FF2B5EF4-FFF2-40B4-BE49-F238E27FC236}">
                          <a16:creationId xmlns:a16="http://schemas.microsoft.com/office/drawing/2014/main" id="{D1B65396-B51B-4D26-B057-1A2012F787FB}"/>
                        </a:ext>
                      </a:extLst>
                    </p:cNvPr>
                    <p:cNvSpPr>
                      <a:spLocks noChangeShapeType="1"/>
                    </p:cNvSpPr>
                    <p:nvPr/>
                  </p:nvSpPr>
                  <p:spPr bwMode="auto">
                    <a:xfrm flipV="1">
                      <a:off x="1469" y="3622"/>
                      <a:ext cx="0" cy="9"/>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01" name="Line 960">
                      <a:extLst>
                        <a:ext uri="{FF2B5EF4-FFF2-40B4-BE49-F238E27FC236}">
                          <a16:creationId xmlns:a16="http://schemas.microsoft.com/office/drawing/2014/main" id="{362A9F1B-73CC-4BFD-8CF0-7B33C26A4569}"/>
                        </a:ext>
                      </a:extLst>
                    </p:cNvPr>
                    <p:cNvSpPr>
                      <a:spLocks noChangeShapeType="1"/>
                    </p:cNvSpPr>
                    <p:nvPr/>
                  </p:nvSpPr>
                  <p:spPr bwMode="auto">
                    <a:xfrm flipV="1">
                      <a:off x="1471"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02" name="Line 961">
                      <a:extLst>
                        <a:ext uri="{FF2B5EF4-FFF2-40B4-BE49-F238E27FC236}">
                          <a16:creationId xmlns:a16="http://schemas.microsoft.com/office/drawing/2014/main" id="{BC64D47E-FCE2-4A7A-A1C3-CA261ADB43AB}"/>
                        </a:ext>
                      </a:extLst>
                    </p:cNvPr>
                    <p:cNvSpPr>
                      <a:spLocks noChangeShapeType="1"/>
                    </p:cNvSpPr>
                    <p:nvPr/>
                  </p:nvSpPr>
                  <p:spPr bwMode="auto">
                    <a:xfrm flipV="1">
                      <a:off x="1474"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03" name="Line 962">
                      <a:extLst>
                        <a:ext uri="{FF2B5EF4-FFF2-40B4-BE49-F238E27FC236}">
                          <a16:creationId xmlns:a16="http://schemas.microsoft.com/office/drawing/2014/main" id="{134EC9EC-5D6E-4019-9BB3-B81247110929}"/>
                        </a:ext>
                      </a:extLst>
                    </p:cNvPr>
                    <p:cNvSpPr>
                      <a:spLocks noChangeShapeType="1"/>
                    </p:cNvSpPr>
                    <p:nvPr/>
                  </p:nvSpPr>
                  <p:spPr bwMode="auto">
                    <a:xfrm flipV="1">
                      <a:off x="1479" y="3567"/>
                      <a:ext cx="0" cy="64"/>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04" name="Line 963">
                      <a:extLst>
                        <a:ext uri="{FF2B5EF4-FFF2-40B4-BE49-F238E27FC236}">
                          <a16:creationId xmlns:a16="http://schemas.microsoft.com/office/drawing/2014/main" id="{27263FC6-9E72-4512-B23B-2E878DFA8F09}"/>
                        </a:ext>
                      </a:extLst>
                    </p:cNvPr>
                    <p:cNvSpPr>
                      <a:spLocks noChangeShapeType="1"/>
                    </p:cNvSpPr>
                    <p:nvPr/>
                  </p:nvSpPr>
                  <p:spPr bwMode="auto">
                    <a:xfrm flipV="1">
                      <a:off x="1482" y="3465"/>
                      <a:ext cx="0" cy="16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05" name="Line 964">
                      <a:extLst>
                        <a:ext uri="{FF2B5EF4-FFF2-40B4-BE49-F238E27FC236}">
                          <a16:creationId xmlns:a16="http://schemas.microsoft.com/office/drawing/2014/main" id="{04CC4FAC-DB73-415E-A5CF-8D0AC9C3A6CB}"/>
                        </a:ext>
                      </a:extLst>
                    </p:cNvPr>
                    <p:cNvSpPr>
                      <a:spLocks noChangeShapeType="1"/>
                    </p:cNvSpPr>
                    <p:nvPr/>
                  </p:nvSpPr>
                  <p:spPr bwMode="auto">
                    <a:xfrm flipV="1">
                      <a:off x="1485"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06" name="Line 965">
                      <a:extLst>
                        <a:ext uri="{FF2B5EF4-FFF2-40B4-BE49-F238E27FC236}">
                          <a16:creationId xmlns:a16="http://schemas.microsoft.com/office/drawing/2014/main" id="{CC83056B-003D-461E-9CAE-AFC2378EBB44}"/>
                        </a:ext>
                      </a:extLst>
                    </p:cNvPr>
                    <p:cNvSpPr>
                      <a:spLocks noChangeShapeType="1"/>
                    </p:cNvSpPr>
                    <p:nvPr/>
                  </p:nvSpPr>
                  <p:spPr bwMode="auto">
                    <a:xfrm flipV="1">
                      <a:off x="1487"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07" name="Line 966">
                      <a:extLst>
                        <a:ext uri="{FF2B5EF4-FFF2-40B4-BE49-F238E27FC236}">
                          <a16:creationId xmlns:a16="http://schemas.microsoft.com/office/drawing/2014/main" id="{9C34209E-1CBF-46A3-B55C-6A569F55AA69}"/>
                        </a:ext>
                      </a:extLst>
                    </p:cNvPr>
                    <p:cNvSpPr>
                      <a:spLocks noChangeShapeType="1"/>
                    </p:cNvSpPr>
                    <p:nvPr/>
                  </p:nvSpPr>
                  <p:spPr bwMode="auto">
                    <a:xfrm flipV="1">
                      <a:off x="1490" y="3599"/>
                      <a:ext cx="0" cy="32"/>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08" name="Line 967">
                      <a:extLst>
                        <a:ext uri="{FF2B5EF4-FFF2-40B4-BE49-F238E27FC236}">
                          <a16:creationId xmlns:a16="http://schemas.microsoft.com/office/drawing/2014/main" id="{11AC284F-A720-49E7-9D1C-A50BB4F7936C}"/>
                        </a:ext>
                      </a:extLst>
                    </p:cNvPr>
                    <p:cNvSpPr>
                      <a:spLocks noChangeShapeType="1"/>
                    </p:cNvSpPr>
                    <p:nvPr/>
                  </p:nvSpPr>
                  <p:spPr bwMode="auto">
                    <a:xfrm flipV="1">
                      <a:off x="1493" y="3619"/>
                      <a:ext cx="0" cy="12"/>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09" name="Line 968">
                      <a:extLst>
                        <a:ext uri="{FF2B5EF4-FFF2-40B4-BE49-F238E27FC236}">
                          <a16:creationId xmlns:a16="http://schemas.microsoft.com/office/drawing/2014/main" id="{4EC50B3D-6620-4F74-B0DD-AB55A8F6F298}"/>
                        </a:ext>
                      </a:extLst>
                    </p:cNvPr>
                    <p:cNvSpPr>
                      <a:spLocks noChangeShapeType="1"/>
                    </p:cNvSpPr>
                    <p:nvPr/>
                  </p:nvSpPr>
                  <p:spPr bwMode="auto">
                    <a:xfrm flipV="1">
                      <a:off x="1495"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0" name="Line 969">
                      <a:extLst>
                        <a:ext uri="{FF2B5EF4-FFF2-40B4-BE49-F238E27FC236}">
                          <a16:creationId xmlns:a16="http://schemas.microsoft.com/office/drawing/2014/main" id="{F28A268C-5628-40CF-A29D-17B0D629A098}"/>
                        </a:ext>
                      </a:extLst>
                    </p:cNvPr>
                    <p:cNvSpPr>
                      <a:spLocks noChangeShapeType="1"/>
                    </p:cNvSpPr>
                    <p:nvPr/>
                  </p:nvSpPr>
                  <p:spPr bwMode="auto">
                    <a:xfrm flipV="1">
                      <a:off x="1498" y="3610"/>
                      <a:ext cx="0" cy="21"/>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1" name="Line 970">
                      <a:extLst>
                        <a:ext uri="{FF2B5EF4-FFF2-40B4-BE49-F238E27FC236}">
                          <a16:creationId xmlns:a16="http://schemas.microsoft.com/office/drawing/2014/main" id="{5E2C3C86-48E8-4F85-B933-EAE488C53F99}"/>
                        </a:ext>
                      </a:extLst>
                    </p:cNvPr>
                    <p:cNvSpPr>
                      <a:spLocks noChangeShapeType="1"/>
                    </p:cNvSpPr>
                    <p:nvPr/>
                  </p:nvSpPr>
                  <p:spPr bwMode="auto">
                    <a:xfrm flipV="1">
                      <a:off x="1501"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2" name="Line 971">
                      <a:extLst>
                        <a:ext uri="{FF2B5EF4-FFF2-40B4-BE49-F238E27FC236}">
                          <a16:creationId xmlns:a16="http://schemas.microsoft.com/office/drawing/2014/main" id="{63340156-B365-40DA-BEC3-54B583E3906F}"/>
                        </a:ext>
                      </a:extLst>
                    </p:cNvPr>
                    <p:cNvSpPr>
                      <a:spLocks noChangeShapeType="1"/>
                    </p:cNvSpPr>
                    <p:nvPr/>
                  </p:nvSpPr>
                  <p:spPr bwMode="auto">
                    <a:xfrm flipV="1">
                      <a:off x="1503"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3" name="Line 972">
                      <a:extLst>
                        <a:ext uri="{FF2B5EF4-FFF2-40B4-BE49-F238E27FC236}">
                          <a16:creationId xmlns:a16="http://schemas.microsoft.com/office/drawing/2014/main" id="{CA04FC7C-233C-431E-99B6-6536EF5C164A}"/>
                        </a:ext>
                      </a:extLst>
                    </p:cNvPr>
                    <p:cNvSpPr>
                      <a:spLocks noChangeShapeType="1"/>
                    </p:cNvSpPr>
                    <p:nvPr/>
                  </p:nvSpPr>
                  <p:spPr bwMode="auto">
                    <a:xfrm flipV="1">
                      <a:off x="1506" y="3486"/>
                      <a:ext cx="0" cy="145"/>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4" name="Line 973">
                      <a:extLst>
                        <a:ext uri="{FF2B5EF4-FFF2-40B4-BE49-F238E27FC236}">
                          <a16:creationId xmlns:a16="http://schemas.microsoft.com/office/drawing/2014/main" id="{FC4063C4-2BB2-4D13-932F-EC45A416644A}"/>
                        </a:ext>
                      </a:extLst>
                    </p:cNvPr>
                    <p:cNvSpPr>
                      <a:spLocks noChangeShapeType="1"/>
                    </p:cNvSpPr>
                    <p:nvPr/>
                  </p:nvSpPr>
                  <p:spPr bwMode="auto">
                    <a:xfrm flipV="1">
                      <a:off x="1509" y="3561"/>
                      <a:ext cx="0" cy="70"/>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5" name="Line 974">
                      <a:extLst>
                        <a:ext uri="{FF2B5EF4-FFF2-40B4-BE49-F238E27FC236}">
                          <a16:creationId xmlns:a16="http://schemas.microsoft.com/office/drawing/2014/main" id="{3A6D74A7-25ED-4A40-983F-EFEB7AA558E8}"/>
                        </a:ext>
                      </a:extLst>
                    </p:cNvPr>
                    <p:cNvSpPr>
                      <a:spLocks noChangeShapeType="1"/>
                    </p:cNvSpPr>
                    <p:nvPr/>
                  </p:nvSpPr>
                  <p:spPr bwMode="auto">
                    <a:xfrm flipV="1">
                      <a:off x="1511" y="3616"/>
                      <a:ext cx="0" cy="15"/>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6" name="Line 975">
                      <a:extLst>
                        <a:ext uri="{FF2B5EF4-FFF2-40B4-BE49-F238E27FC236}">
                          <a16:creationId xmlns:a16="http://schemas.microsoft.com/office/drawing/2014/main" id="{A688C9B3-6214-4E27-AB75-79C390B2B58A}"/>
                        </a:ext>
                      </a:extLst>
                    </p:cNvPr>
                    <p:cNvSpPr>
                      <a:spLocks noChangeShapeType="1"/>
                    </p:cNvSpPr>
                    <p:nvPr/>
                  </p:nvSpPr>
                  <p:spPr bwMode="auto">
                    <a:xfrm flipV="1">
                      <a:off x="1514" y="3616"/>
                      <a:ext cx="0" cy="15"/>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7" name="Line 976">
                      <a:extLst>
                        <a:ext uri="{FF2B5EF4-FFF2-40B4-BE49-F238E27FC236}">
                          <a16:creationId xmlns:a16="http://schemas.microsoft.com/office/drawing/2014/main" id="{2BF55D5C-820E-4D11-8BD2-F0E8CC04C4BB}"/>
                        </a:ext>
                      </a:extLst>
                    </p:cNvPr>
                    <p:cNvSpPr>
                      <a:spLocks noChangeShapeType="1"/>
                    </p:cNvSpPr>
                    <p:nvPr/>
                  </p:nvSpPr>
                  <p:spPr bwMode="auto">
                    <a:xfrm flipV="1">
                      <a:off x="1517" y="3622"/>
                      <a:ext cx="0" cy="9"/>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8" name="Line 977">
                      <a:extLst>
                        <a:ext uri="{FF2B5EF4-FFF2-40B4-BE49-F238E27FC236}">
                          <a16:creationId xmlns:a16="http://schemas.microsoft.com/office/drawing/2014/main" id="{E91B248E-EED1-4942-950E-82FA3A0A33FA}"/>
                        </a:ext>
                      </a:extLst>
                    </p:cNvPr>
                    <p:cNvSpPr>
                      <a:spLocks noChangeShapeType="1"/>
                    </p:cNvSpPr>
                    <p:nvPr/>
                  </p:nvSpPr>
                  <p:spPr bwMode="auto">
                    <a:xfrm flipV="1">
                      <a:off x="1522"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9" name="Line 978">
                      <a:extLst>
                        <a:ext uri="{FF2B5EF4-FFF2-40B4-BE49-F238E27FC236}">
                          <a16:creationId xmlns:a16="http://schemas.microsoft.com/office/drawing/2014/main" id="{B1E01A2E-8B42-4954-BB41-D619500F6BE2}"/>
                        </a:ext>
                      </a:extLst>
                    </p:cNvPr>
                    <p:cNvSpPr>
                      <a:spLocks noChangeShapeType="1"/>
                    </p:cNvSpPr>
                    <p:nvPr/>
                  </p:nvSpPr>
                  <p:spPr bwMode="auto">
                    <a:xfrm flipV="1">
                      <a:off x="1525" y="3262"/>
                      <a:ext cx="0" cy="369"/>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20" name="Line 979">
                      <a:extLst>
                        <a:ext uri="{FF2B5EF4-FFF2-40B4-BE49-F238E27FC236}">
                          <a16:creationId xmlns:a16="http://schemas.microsoft.com/office/drawing/2014/main" id="{85F8B870-1F23-4D08-8C98-F45E8EB5F017}"/>
                        </a:ext>
                      </a:extLst>
                    </p:cNvPr>
                    <p:cNvSpPr>
                      <a:spLocks noChangeShapeType="1"/>
                    </p:cNvSpPr>
                    <p:nvPr/>
                  </p:nvSpPr>
                  <p:spPr bwMode="auto">
                    <a:xfrm flipV="1">
                      <a:off x="1527"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21" name="Line 980">
                      <a:extLst>
                        <a:ext uri="{FF2B5EF4-FFF2-40B4-BE49-F238E27FC236}">
                          <a16:creationId xmlns:a16="http://schemas.microsoft.com/office/drawing/2014/main" id="{CD3EADC6-4A5B-4804-BD15-0660E0983E8A}"/>
                        </a:ext>
                      </a:extLst>
                    </p:cNvPr>
                    <p:cNvSpPr>
                      <a:spLocks noChangeShapeType="1"/>
                    </p:cNvSpPr>
                    <p:nvPr/>
                  </p:nvSpPr>
                  <p:spPr bwMode="auto">
                    <a:xfrm flipV="1">
                      <a:off x="1530"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22" name="Line 981">
                      <a:extLst>
                        <a:ext uri="{FF2B5EF4-FFF2-40B4-BE49-F238E27FC236}">
                          <a16:creationId xmlns:a16="http://schemas.microsoft.com/office/drawing/2014/main" id="{440AFE6D-FA1F-46A0-B969-657A10C71AB9}"/>
                        </a:ext>
                      </a:extLst>
                    </p:cNvPr>
                    <p:cNvSpPr>
                      <a:spLocks noChangeShapeType="1"/>
                    </p:cNvSpPr>
                    <p:nvPr/>
                  </p:nvSpPr>
                  <p:spPr bwMode="auto">
                    <a:xfrm flipV="1">
                      <a:off x="1535"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23" name="Line 982">
                      <a:extLst>
                        <a:ext uri="{FF2B5EF4-FFF2-40B4-BE49-F238E27FC236}">
                          <a16:creationId xmlns:a16="http://schemas.microsoft.com/office/drawing/2014/main" id="{C6E3EA89-9C71-4274-B483-EB8E498EBBDA}"/>
                        </a:ext>
                      </a:extLst>
                    </p:cNvPr>
                    <p:cNvSpPr>
                      <a:spLocks noChangeShapeType="1"/>
                    </p:cNvSpPr>
                    <p:nvPr/>
                  </p:nvSpPr>
                  <p:spPr bwMode="auto">
                    <a:xfrm flipV="1">
                      <a:off x="1549"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24" name="Line 983">
                      <a:extLst>
                        <a:ext uri="{FF2B5EF4-FFF2-40B4-BE49-F238E27FC236}">
                          <a16:creationId xmlns:a16="http://schemas.microsoft.com/office/drawing/2014/main" id="{7AD9408B-37CD-4E25-88E3-55BA92D20B92}"/>
                        </a:ext>
                      </a:extLst>
                    </p:cNvPr>
                    <p:cNvSpPr>
                      <a:spLocks noChangeShapeType="1"/>
                    </p:cNvSpPr>
                    <p:nvPr/>
                  </p:nvSpPr>
                  <p:spPr bwMode="auto">
                    <a:xfrm flipV="1">
                      <a:off x="1559"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25" name="Line 984">
                      <a:extLst>
                        <a:ext uri="{FF2B5EF4-FFF2-40B4-BE49-F238E27FC236}">
                          <a16:creationId xmlns:a16="http://schemas.microsoft.com/office/drawing/2014/main" id="{DEB50445-7A5F-433E-AC0B-1B7A886D321F}"/>
                        </a:ext>
                      </a:extLst>
                    </p:cNvPr>
                    <p:cNvSpPr>
                      <a:spLocks noChangeShapeType="1"/>
                    </p:cNvSpPr>
                    <p:nvPr/>
                  </p:nvSpPr>
                  <p:spPr bwMode="auto">
                    <a:xfrm flipV="1">
                      <a:off x="1562"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26" name="Line 985">
                      <a:extLst>
                        <a:ext uri="{FF2B5EF4-FFF2-40B4-BE49-F238E27FC236}">
                          <a16:creationId xmlns:a16="http://schemas.microsoft.com/office/drawing/2014/main" id="{617AA400-9D89-40B4-965B-6A32D8895DFB}"/>
                        </a:ext>
                      </a:extLst>
                    </p:cNvPr>
                    <p:cNvSpPr>
                      <a:spLocks noChangeShapeType="1"/>
                    </p:cNvSpPr>
                    <p:nvPr/>
                  </p:nvSpPr>
                  <p:spPr bwMode="auto">
                    <a:xfrm flipV="1">
                      <a:off x="1564"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27" name="Line 986">
                      <a:extLst>
                        <a:ext uri="{FF2B5EF4-FFF2-40B4-BE49-F238E27FC236}">
                          <a16:creationId xmlns:a16="http://schemas.microsoft.com/office/drawing/2014/main" id="{AF78DA1F-2A08-4B3E-B708-70C3EF880433}"/>
                        </a:ext>
                      </a:extLst>
                    </p:cNvPr>
                    <p:cNvSpPr>
                      <a:spLocks noChangeShapeType="1"/>
                    </p:cNvSpPr>
                    <p:nvPr/>
                  </p:nvSpPr>
                  <p:spPr bwMode="auto">
                    <a:xfrm flipV="1">
                      <a:off x="1567" y="3619"/>
                      <a:ext cx="0" cy="12"/>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28" name="Line 987">
                      <a:extLst>
                        <a:ext uri="{FF2B5EF4-FFF2-40B4-BE49-F238E27FC236}">
                          <a16:creationId xmlns:a16="http://schemas.microsoft.com/office/drawing/2014/main" id="{616F7C87-9A8C-474E-8DC3-0DCE522333F2}"/>
                        </a:ext>
                      </a:extLst>
                    </p:cNvPr>
                    <p:cNvSpPr>
                      <a:spLocks noChangeShapeType="1"/>
                    </p:cNvSpPr>
                    <p:nvPr/>
                  </p:nvSpPr>
                  <p:spPr bwMode="auto">
                    <a:xfrm flipV="1">
                      <a:off x="1570" y="3619"/>
                      <a:ext cx="0" cy="12"/>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29" name="Line 988">
                      <a:extLst>
                        <a:ext uri="{FF2B5EF4-FFF2-40B4-BE49-F238E27FC236}">
                          <a16:creationId xmlns:a16="http://schemas.microsoft.com/office/drawing/2014/main" id="{C91D0D0A-B53A-4390-97AE-0FECE68C9E1F}"/>
                        </a:ext>
                      </a:extLst>
                    </p:cNvPr>
                    <p:cNvSpPr>
                      <a:spLocks noChangeShapeType="1"/>
                    </p:cNvSpPr>
                    <p:nvPr/>
                  </p:nvSpPr>
                  <p:spPr bwMode="auto">
                    <a:xfrm flipV="1">
                      <a:off x="1572" y="3622"/>
                      <a:ext cx="0" cy="9"/>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30" name="Line 989">
                      <a:extLst>
                        <a:ext uri="{FF2B5EF4-FFF2-40B4-BE49-F238E27FC236}">
                          <a16:creationId xmlns:a16="http://schemas.microsoft.com/office/drawing/2014/main" id="{B0C02FD3-EDDE-46D2-B074-01D0E28CC902}"/>
                        </a:ext>
                      </a:extLst>
                    </p:cNvPr>
                    <p:cNvSpPr>
                      <a:spLocks noChangeShapeType="1"/>
                    </p:cNvSpPr>
                    <p:nvPr/>
                  </p:nvSpPr>
                  <p:spPr bwMode="auto">
                    <a:xfrm flipV="1">
                      <a:off x="1575"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31" name="Line 990">
                      <a:extLst>
                        <a:ext uri="{FF2B5EF4-FFF2-40B4-BE49-F238E27FC236}">
                          <a16:creationId xmlns:a16="http://schemas.microsoft.com/office/drawing/2014/main" id="{866BEB12-3766-4FB9-BB66-897D94B656D7}"/>
                        </a:ext>
                      </a:extLst>
                    </p:cNvPr>
                    <p:cNvSpPr>
                      <a:spLocks noChangeShapeType="1"/>
                    </p:cNvSpPr>
                    <p:nvPr/>
                  </p:nvSpPr>
                  <p:spPr bwMode="auto">
                    <a:xfrm flipV="1">
                      <a:off x="1578" y="3616"/>
                      <a:ext cx="0" cy="15"/>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32" name="Line 991">
                      <a:extLst>
                        <a:ext uri="{FF2B5EF4-FFF2-40B4-BE49-F238E27FC236}">
                          <a16:creationId xmlns:a16="http://schemas.microsoft.com/office/drawing/2014/main" id="{77AC5C3C-BAB0-41D3-852B-5659EF47DA3C}"/>
                        </a:ext>
                      </a:extLst>
                    </p:cNvPr>
                    <p:cNvSpPr>
                      <a:spLocks noChangeShapeType="1"/>
                    </p:cNvSpPr>
                    <p:nvPr/>
                  </p:nvSpPr>
                  <p:spPr bwMode="auto">
                    <a:xfrm flipV="1">
                      <a:off x="1586"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33" name="Line 992">
                      <a:extLst>
                        <a:ext uri="{FF2B5EF4-FFF2-40B4-BE49-F238E27FC236}">
                          <a16:creationId xmlns:a16="http://schemas.microsoft.com/office/drawing/2014/main" id="{0AC16B6D-C491-4857-A148-E0D37D02D034}"/>
                        </a:ext>
                      </a:extLst>
                    </p:cNvPr>
                    <p:cNvSpPr>
                      <a:spLocks noChangeShapeType="1"/>
                    </p:cNvSpPr>
                    <p:nvPr/>
                  </p:nvSpPr>
                  <p:spPr bwMode="auto">
                    <a:xfrm flipV="1">
                      <a:off x="1591"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34" name="Line 993">
                      <a:extLst>
                        <a:ext uri="{FF2B5EF4-FFF2-40B4-BE49-F238E27FC236}">
                          <a16:creationId xmlns:a16="http://schemas.microsoft.com/office/drawing/2014/main" id="{B98D5242-59D3-4355-8BE9-365977279BCB}"/>
                        </a:ext>
                      </a:extLst>
                    </p:cNvPr>
                    <p:cNvSpPr>
                      <a:spLocks noChangeShapeType="1"/>
                    </p:cNvSpPr>
                    <p:nvPr/>
                  </p:nvSpPr>
                  <p:spPr bwMode="auto">
                    <a:xfrm flipV="1">
                      <a:off x="1594" y="3622"/>
                      <a:ext cx="0" cy="9"/>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35" name="Line 994">
                      <a:extLst>
                        <a:ext uri="{FF2B5EF4-FFF2-40B4-BE49-F238E27FC236}">
                          <a16:creationId xmlns:a16="http://schemas.microsoft.com/office/drawing/2014/main" id="{A7D3BFBA-571B-43E8-AB17-D33BD7DBFF7E}"/>
                        </a:ext>
                      </a:extLst>
                    </p:cNvPr>
                    <p:cNvSpPr>
                      <a:spLocks noChangeShapeType="1"/>
                    </p:cNvSpPr>
                    <p:nvPr/>
                  </p:nvSpPr>
                  <p:spPr bwMode="auto">
                    <a:xfrm flipV="1">
                      <a:off x="1596" y="3607"/>
                      <a:ext cx="0" cy="24"/>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36" name="Line 995">
                      <a:extLst>
                        <a:ext uri="{FF2B5EF4-FFF2-40B4-BE49-F238E27FC236}">
                          <a16:creationId xmlns:a16="http://schemas.microsoft.com/office/drawing/2014/main" id="{AFF0B329-55F6-407B-9E80-8D70714C9127}"/>
                        </a:ext>
                      </a:extLst>
                    </p:cNvPr>
                    <p:cNvSpPr>
                      <a:spLocks noChangeShapeType="1"/>
                    </p:cNvSpPr>
                    <p:nvPr/>
                  </p:nvSpPr>
                  <p:spPr bwMode="auto">
                    <a:xfrm flipV="1">
                      <a:off x="1599" y="3596"/>
                      <a:ext cx="0" cy="35"/>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37" name="Line 996">
                      <a:extLst>
                        <a:ext uri="{FF2B5EF4-FFF2-40B4-BE49-F238E27FC236}">
                          <a16:creationId xmlns:a16="http://schemas.microsoft.com/office/drawing/2014/main" id="{540547DA-DCDE-4281-A3DE-47357D82E6BA}"/>
                        </a:ext>
                      </a:extLst>
                    </p:cNvPr>
                    <p:cNvSpPr>
                      <a:spLocks noChangeShapeType="1"/>
                    </p:cNvSpPr>
                    <p:nvPr/>
                  </p:nvSpPr>
                  <p:spPr bwMode="auto">
                    <a:xfrm flipV="1">
                      <a:off x="1602" y="3610"/>
                      <a:ext cx="0" cy="21"/>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38" name="Line 997">
                      <a:extLst>
                        <a:ext uri="{FF2B5EF4-FFF2-40B4-BE49-F238E27FC236}">
                          <a16:creationId xmlns:a16="http://schemas.microsoft.com/office/drawing/2014/main" id="{ED2799E9-66FF-447A-BF2C-D49C4AC9B237}"/>
                        </a:ext>
                      </a:extLst>
                    </p:cNvPr>
                    <p:cNvSpPr>
                      <a:spLocks noChangeShapeType="1"/>
                    </p:cNvSpPr>
                    <p:nvPr/>
                  </p:nvSpPr>
                  <p:spPr bwMode="auto">
                    <a:xfrm flipV="1">
                      <a:off x="1604" y="3616"/>
                      <a:ext cx="0" cy="15"/>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39" name="Line 998">
                      <a:extLst>
                        <a:ext uri="{FF2B5EF4-FFF2-40B4-BE49-F238E27FC236}">
                          <a16:creationId xmlns:a16="http://schemas.microsoft.com/office/drawing/2014/main" id="{26793917-8FC3-4E9C-B354-CFE584094356}"/>
                        </a:ext>
                      </a:extLst>
                    </p:cNvPr>
                    <p:cNvSpPr>
                      <a:spLocks noChangeShapeType="1"/>
                    </p:cNvSpPr>
                    <p:nvPr/>
                  </p:nvSpPr>
                  <p:spPr bwMode="auto">
                    <a:xfrm flipV="1">
                      <a:off x="1607"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40" name="Line 999">
                      <a:extLst>
                        <a:ext uri="{FF2B5EF4-FFF2-40B4-BE49-F238E27FC236}">
                          <a16:creationId xmlns:a16="http://schemas.microsoft.com/office/drawing/2014/main" id="{71E1D63C-E589-464A-8E43-6A15F98B57AF}"/>
                        </a:ext>
                      </a:extLst>
                    </p:cNvPr>
                    <p:cNvSpPr>
                      <a:spLocks noChangeShapeType="1"/>
                    </p:cNvSpPr>
                    <p:nvPr/>
                  </p:nvSpPr>
                  <p:spPr bwMode="auto">
                    <a:xfrm flipV="1">
                      <a:off x="1626" y="3614"/>
                      <a:ext cx="0"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41" name="Line 1000">
                      <a:extLst>
                        <a:ext uri="{FF2B5EF4-FFF2-40B4-BE49-F238E27FC236}">
                          <a16:creationId xmlns:a16="http://schemas.microsoft.com/office/drawing/2014/main" id="{F7CEAE39-5ECC-494E-91D0-6565594EED31}"/>
                        </a:ext>
                      </a:extLst>
                    </p:cNvPr>
                    <p:cNvSpPr>
                      <a:spLocks noChangeShapeType="1"/>
                    </p:cNvSpPr>
                    <p:nvPr/>
                  </p:nvSpPr>
                  <p:spPr bwMode="auto">
                    <a:xfrm flipV="1">
                      <a:off x="1628" y="3579"/>
                      <a:ext cx="0" cy="52"/>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42" name="Line 1001">
                      <a:extLst>
                        <a:ext uri="{FF2B5EF4-FFF2-40B4-BE49-F238E27FC236}">
                          <a16:creationId xmlns:a16="http://schemas.microsoft.com/office/drawing/2014/main" id="{4A128875-B8DE-4BA9-89A1-210A38B9F992}"/>
                        </a:ext>
                      </a:extLst>
                    </p:cNvPr>
                    <p:cNvSpPr>
                      <a:spLocks noChangeShapeType="1"/>
                    </p:cNvSpPr>
                    <p:nvPr/>
                  </p:nvSpPr>
                  <p:spPr bwMode="auto">
                    <a:xfrm flipV="1">
                      <a:off x="1631" y="3579"/>
                      <a:ext cx="0" cy="52"/>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43" name="Line 1002">
                      <a:extLst>
                        <a:ext uri="{FF2B5EF4-FFF2-40B4-BE49-F238E27FC236}">
                          <a16:creationId xmlns:a16="http://schemas.microsoft.com/office/drawing/2014/main" id="{99752C26-ECD5-4F53-8FB6-32C0A43AB505}"/>
                        </a:ext>
                      </a:extLst>
                    </p:cNvPr>
                    <p:cNvSpPr>
                      <a:spLocks noChangeShapeType="1"/>
                    </p:cNvSpPr>
                    <p:nvPr/>
                  </p:nvSpPr>
                  <p:spPr bwMode="auto">
                    <a:xfrm flipV="1">
                      <a:off x="1634" y="3607"/>
                      <a:ext cx="0" cy="24"/>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44" name="Line 1003">
                      <a:extLst>
                        <a:ext uri="{FF2B5EF4-FFF2-40B4-BE49-F238E27FC236}">
                          <a16:creationId xmlns:a16="http://schemas.microsoft.com/office/drawing/2014/main" id="{D43177BB-FEA1-4B81-B13A-A5AE87F636B7}"/>
                        </a:ext>
                      </a:extLst>
                    </p:cNvPr>
                    <p:cNvSpPr>
                      <a:spLocks noChangeShapeType="1"/>
                    </p:cNvSpPr>
                    <p:nvPr/>
                  </p:nvSpPr>
                  <p:spPr bwMode="auto">
                    <a:xfrm flipV="1">
                      <a:off x="1636" y="3607"/>
                      <a:ext cx="0" cy="24"/>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45" name="Line 1004">
                      <a:extLst>
                        <a:ext uri="{FF2B5EF4-FFF2-40B4-BE49-F238E27FC236}">
                          <a16:creationId xmlns:a16="http://schemas.microsoft.com/office/drawing/2014/main" id="{8C85A0BD-651B-4EB2-A667-864A1A0EE063}"/>
                        </a:ext>
                      </a:extLst>
                    </p:cNvPr>
                    <p:cNvSpPr>
                      <a:spLocks noChangeShapeType="1"/>
                    </p:cNvSpPr>
                    <p:nvPr/>
                  </p:nvSpPr>
                  <p:spPr bwMode="auto">
                    <a:xfrm flipV="1">
                      <a:off x="1639"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46" name="Line 1005">
                      <a:extLst>
                        <a:ext uri="{FF2B5EF4-FFF2-40B4-BE49-F238E27FC236}">
                          <a16:creationId xmlns:a16="http://schemas.microsoft.com/office/drawing/2014/main" id="{0CA78A14-9D3D-40AB-A766-0724961A0FF0}"/>
                        </a:ext>
                      </a:extLst>
                    </p:cNvPr>
                    <p:cNvSpPr>
                      <a:spLocks noChangeShapeType="1"/>
                    </p:cNvSpPr>
                    <p:nvPr/>
                  </p:nvSpPr>
                  <p:spPr bwMode="auto">
                    <a:xfrm flipV="1">
                      <a:off x="1644"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47" name="Line 1006">
                      <a:extLst>
                        <a:ext uri="{FF2B5EF4-FFF2-40B4-BE49-F238E27FC236}">
                          <a16:creationId xmlns:a16="http://schemas.microsoft.com/office/drawing/2014/main" id="{7840DA02-DD45-46FA-9BEE-3236A491A37E}"/>
                        </a:ext>
                      </a:extLst>
                    </p:cNvPr>
                    <p:cNvSpPr>
                      <a:spLocks noChangeShapeType="1"/>
                    </p:cNvSpPr>
                    <p:nvPr/>
                  </p:nvSpPr>
                  <p:spPr bwMode="auto">
                    <a:xfrm flipV="1">
                      <a:off x="1649"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48" name="Line 1007">
                      <a:extLst>
                        <a:ext uri="{FF2B5EF4-FFF2-40B4-BE49-F238E27FC236}">
                          <a16:creationId xmlns:a16="http://schemas.microsoft.com/office/drawing/2014/main" id="{AE6308FB-C352-48E7-86A0-EBE9D5AD940B}"/>
                        </a:ext>
                      </a:extLst>
                    </p:cNvPr>
                    <p:cNvSpPr>
                      <a:spLocks noChangeShapeType="1"/>
                    </p:cNvSpPr>
                    <p:nvPr/>
                  </p:nvSpPr>
                  <p:spPr bwMode="auto">
                    <a:xfrm flipV="1">
                      <a:off x="1660"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49" name="Line 1008">
                      <a:extLst>
                        <a:ext uri="{FF2B5EF4-FFF2-40B4-BE49-F238E27FC236}">
                          <a16:creationId xmlns:a16="http://schemas.microsoft.com/office/drawing/2014/main" id="{4A3721FF-25AE-423E-8FCE-295259752A19}"/>
                        </a:ext>
                      </a:extLst>
                    </p:cNvPr>
                    <p:cNvSpPr>
                      <a:spLocks noChangeShapeType="1"/>
                    </p:cNvSpPr>
                    <p:nvPr/>
                  </p:nvSpPr>
                  <p:spPr bwMode="auto">
                    <a:xfrm flipV="1">
                      <a:off x="1663"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50" name="Line 1009">
                      <a:extLst>
                        <a:ext uri="{FF2B5EF4-FFF2-40B4-BE49-F238E27FC236}">
                          <a16:creationId xmlns:a16="http://schemas.microsoft.com/office/drawing/2014/main" id="{566DF3CE-155F-48CB-8419-0A17A707BAA6}"/>
                        </a:ext>
                      </a:extLst>
                    </p:cNvPr>
                    <p:cNvSpPr>
                      <a:spLocks noChangeShapeType="1"/>
                    </p:cNvSpPr>
                    <p:nvPr/>
                  </p:nvSpPr>
                  <p:spPr bwMode="auto">
                    <a:xfrm flipV="1">
                      <a:off x="1668"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51" name="Line 1010">
                      <a:extLst>
                        <a:ext uri="{FF2B5EF4-FFF2-40B4-BE49-F238E27FC236}">
                          <a16:creationId xmlns:a16="http://schemas.microsoft.com/office/drawing/2014/main" id="{43E3D9D8-596D-4D48-B45C-A0FAE4AA68F8}"/>
                        </a:ext>
                      </a:extLst>
                    </p:cNvPr>
                    <p:cNvSpPr>
                      <a:spLocks noChangeShapeType="1"/>
                    </p:cNvSpPr>
                    <p:nvPr/>
                  </p:nvSpPr>
                  <p:spPr bwMode="auto">
                    <a:xfrm flipV="1">
                      <a:off x="1673"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52" name="Line 1011">
                      <a:extLst>
                        <a:ext uri="{FF2B5EF4-FFF2-40B4-BE49-F238E27FC236}">
                          <a16:creationId xmlns:a16="http://schemas.microsoft.com/office/drawing/2014/main" id="{744256F8-1CC4-4A96-BED2-2D7ED03E243D}"/>
                        </a:ext>
                      </a:extLst>
                    </p:cNvPr>
                    <p:cNvSpPr>
                      <a:spLocks noChangeShapeType="1"/>
                    </p:cNvSpPr>
                    <p:nvPr/>
                  </p:nvSpPr>
                  <p:spPr bwMode="auto">
                    <a:xfrm flipV="1">
                      <a:off x="1684"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53" name="Line 1012">
                      <a:extLst>
                        <a:ext uri="{FF2B5EF4-FFF2-40B4-BE49-F238E27FC236}">
                          <a16:creationId xmlns:a16="http://schemas.microsoft.com/office/drawing/2014/main" id="{52BA045C-FD60-41CF-B53E-C7A8BF9CB354}"/>
                        </a:ext>
                      </a:extLst>
                    </p:cNvPr>
                    <p:cNvSpPr>
                      <a:spLocks noChangeShapeType="1"/>
                    </p:cNvSpPr>
                    <p:nvPr/>
                  </p:nvSpPr>
                  <p:spPr bwMode="auto">
                    <a:xfrm flipV="1">
                      <a:off x="1689" y="3622"/>
                      <a:ext cx="0" cy="9"/>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54" name="Line 1013">
                      <a:extLst>
                        <a:ext uri="{FF2B5EF4-FFF2-40B4-BE49-F238E27FC236}">
                          <a16:creationId xmlns:a16="http://schemas.microsoft.com/office/drawing/2014/main" id="{89A81B89-DA67-431B-B996-C01DDD0B793D}"/>
                        </a:ext>
                      </a:extLst>
                    </p:cNvPr>
                    <p:cNvSpPr>
                      <a:spLocks noChangeShapeType="1"/>
                    </p:cNvSpPr>
                    <p:nvPr/>
                  </p:nvSpPr>
                  <p:spPr bwMode="auto">
                    <a:xfrm flipV="1">
                      <a:off x="1692" y="3622"/>
                      <a:ext cx="0" cy="9"/>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55" name="Line 1014">
                      <a:extLst>
                        <a:ext uri="{FF2B5EF4-FFF2-40B4-BE49-F238E27FC236}">
                          <a16:creationId xmlns:a16="http://schemas.microsoft.com/office/drawing/2014/main" id="{E16CFD17-304A-41A5-963C-396153A4621D}"/>
                        </a:ext>
                      </a:extLst>
                    </p:cNvPr>
                    <p:cNvSpPr>
                      <a:spLocks noChangeShapeType="1"/>
                    </p:cNvSpPr>
                    <p:nvPr/>
                  </p:nvSpPr>
                  <p:spPr bwMode="auto">
                    <a:xfrm flipV="1">
                      <a:off x="1695"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56" name="Line 1015">
                      <a:extLst>
                        <a:ext uri="{FF2B5EF4-FFF2-40B4-BE49-F238E27FC236}">
                          <a16:creationId xmlns:a16="http://schemas.microsoft.com/office/drawing/2014/main" id="{4D2424BB-B628-4FB1-B782-217D53CBB983}"/>
                        </a:ext>
                      </a:extLst>
                    </p:cNvPr>
                    <p:cNvSpPr>
                      <a:spLocks noChangeShapeType="1"/>
                    </p:cNvSpPr>
                    <p:nvPr/>
                  </p:nvSpPr>
                  <p:spPr bwMode="auto">
                    <a:xfrm flipV="1">
                      <a:off x="1697"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57" name="Line 1016">
                      <a:extLst>
                        <a:ext uri="{FF2B5EF4-FFF2-40B4-BE49-F238E27FC236}">
                          <a16:creationId xmlns:a16="http://schemas.microsoft.com/office/drawing/2014/main" id="{4FE45D07-CFA3-423B-A15C-C1D798CE9B14}"/>
                        </a:ext>
                      </a:extLst>
                    </p:cNvPr>
                    <p:cNvSpPr>
                      <a:spLocks noChangeShapeType="1"/>
                    </p:cNvSpPr>
                    <p:nvPr/>
                  </p:nvSpPr>
                  <p:spPr bwMode="auto">
                    <a:xfrm flipV="1">
                      <a:off x="1713"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58" name="Line 1017">
                      <a:extLst>
                        <a:ext uri="{FF2B5EF4-FFF2-40B4-BE49-F238E27FC236}">
                          <a16:creationId xmlns:a16="http://schemas.microsoft.com/office/drawing/2014/main" id="{FAF03A01-0EA3-4A28-B68E-795DEAA1E1FF}"/>
                        </a:ext>
                      </a:extLst>
                    </p:cNvPr>
                    <p:cNvSpPr>
                      <a:spLocks noChangeShapeType="1"/>
                    </p:cNvSpPr>
                    <p:nvPr/>
                  </p:nvSpPr>
                  <p:spPr bwMode="auto">
                    <a:xfrm flipV="1">
                      <a:off x="1716"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59" name="Line 1018">
                      <a:extLst>
                        <a:ext uri="{FF2B5EF4-FFF2-40B4-BE49-F238E27FC236}">
                          <a16:creationId xmlns:a16="http://schemas.microsoft.com/office/drawing/2014/main" id="{78F9734C-B09B-4F90-813D-5C55C664BE0A}"/>
                        </a:ext>
                      </a:extLst>
                    </p:cNvPr>
                    <p:cNvSpPr>
                      <a:spLocks noChangeShapeType="1"/>
                    </p:cNvSpPr>
                    <p:nvPr/>
                  </p:nvSpPr>
                  <p:spPr bwMode="auto">
                    <a:xfrm flipV="1">
                      <a:off x="1719"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60" name="Line 1019">
                      <a:extLst>
                        <a:ext uri="{FF2B5EF4-FFF2-40B4-BE49-F238E27FC236}">
                          <a16:creationId xmlns:a16="http://schemas.microsoft.com/office/drawing/2014/main" id="{4B130971-F18C-43C7-9175-FA5434FF6489}"/>
                        </a:ext>
                      </a:extLst>
                    </p:cNvPr>
                    <p:cNvSpPr>
                      <a:spLocks noChangeShapeType="1"/>
                    </p:cNvSpPr>
                    <p:nvPr/>
                  </p:nvSpPr>
                  <p:spPr bwMode="auto">
                    <a:xfrm flipV="1">
                      <a:off x="1721"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61" name="Line 1020">
                      <a:extLst>
                        <a:ext uri="{FF2B5EF4-FFF2-40B4-BE49-F238E27FC236}">
                          <a16:creationId xmlns:a16="http://schemas.microsoft.com/office/drawing/2014/main" id="{D6FC0A2C-749D-4D74-90F4-197C21C4C3F2}"/>
                        </a:ext>
                      </a:extLst>
                    </p:cNvPr>
                    <p:cNvSpPr>
                      <a:spLocks noChangeShapeType="1"/>
                    </p:cNvSpPr>
                    <p:nvPr/>
                  </p:nvSpPr>
                  <p:spPr bwMode="auto">
                    <a:xfrm flipV="1">
                      <a:off x="1724" y="3619"/>
                      <a:ext cx="0" cy="12"/>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62" name="Line 1021">
                      <a:extLst>
                        <a:ext uri="{FF2B5EF4-FFF2-40B4-BE49-F238E27FC236}">
                          <a16:creationId xmlns:a16="http://schemas.microsoft.com/office/drawing/2014/main" id="{1D499666-7C81-497F-B885-AB09E8218D71}"/>
                        </a:ext>
                      </a:extLst>
                    </p:cNvPr>
                    <p:cNvSpPr>
                      <a:spLocks noChangeShapeType="1"/>
                    </p:cNvSpPr>
                    <p:nvPr/>
                  </p:nvSpPr>
                  <p:spPr bwMode="auto">
                    <a:xfrm flipV="1">
                      <a:off x="1727" y="3622"/>
                      <a:ext cx="0" cy="9"/>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63" name="Line 1022">
                      <a:extLst>
                        <a:ext uri="{FF2B5EF4-FFF2-40B4-BE49-F238E27FC236}">
                          <a16:creationId xmlns:a16="http://schemas.microsoft.com/office/drawing/2014/main" id="{A0BE9C84-E7B2-4F48-B7AC-5E6FE3CD46A6}"/>
                        </a:ext>
                      </a:extLst>
                    </p:cNvPr>
                    <p:cNvSpPr>
                      <a:spLocks noChangeShapeType="1"/>
                    </p:cNvSpPr>
                    <p:nvPr/>
                  </p:nvSpPr>
                  <p:spPr bwMode="auto">
                    <a:xfrm flipV="1">
                      <a:off x="1729"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64" name="Line 1023">
                      <a:extLst>
                        <a:ext uri="{FF2B5EF4-FFF2-40B4-BE49-F238E27FC236}">
                          <a16:creationId xmlns:a16="http://schemas.microsoft.com/office/drawing/2014/main" id="{2A39395D-07F3-43F7-8FC5-F9EB15BA23CD}"/>
                        </a:ext>
                      </a:extLst>
                    </p:cNvPr>
                    <p:cNvSpPr>
                      <a:spLocks noChangeShapeType="1"/>
                    </p:cNvSpPr>
                    <p:nvPr/>
                  </p:nvSpPr>
                  <p:spPr bwMode="auto">
                    <a:xfrm flipV="1">
                      <a:off x="1735"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65" name="Line 1024">
                      <a:extLst>
                        <a:ext uri="{FF2B5EF4-FFF2-40B4-BE49-F238E27FC236}">
                          <a16:creationId xmlns:a16="http://schemas.microsoft.com/office/drawing/2014/main" id="{ACC98929-5395-4363-8F3F-32EFF0E946D4}"/>
                        </a:ext>
                      </a:extLst>
                    </p:cNvPr>
                    <p:cNvSpPr>
                      <a:spLocks noChangeShapeType="1"/>
                    </p:cNvSpPr>
                    <p:nvPr/>
                  </p:nvSpPr>
                  <p:spPr bwMode="auto">
                    <a:xfrm flipV="1">
                      <a:off x="1740"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66" name="Line 1025">
                      <a:extLst>
                        <a:ext uri="{FF2B5EF4-FFF2-40B4-BE49-F238E27FC236}">
                          <a16:creationId xmlns:a16="http://schemas.microsoft.com/office/drawing/2014/main" id="{FB9130C3-6006-4C0D-86F5-0990979457AC}"/>
                        </a:ext>
                      </a:extLst>
                    </p:cNvPr>
                    <p:cNvSpPr>
                      <a:spLocks noChangeShapeType="1"/>
                    </p:cNvSpPr>
                    <p:nvPr/>
                  </p:nvSpPr>
                  <p:spPr bwMode="auto">
                    <a:xfrm flipV="1">
                      <a:off x="1745"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67" name="Line 1026">
                      <a:extLst>
                        <a:ext uri="{FF2B5EF4-FFF2-40B4-BE49-F238E27FC236}">
                          <a16:creationId xmlns:a16="http://schemas.microsoft.com/office/drawing/2014/main" id="{1B2101D2-6F01-4A37-BDF4-7E6F612D0A64}"/>
                        </a:ext>
                      </a:extLst>
                    </p:cNvPr>
                    <p:cNvSpPr>
                      <a:spLocks noChangeShapeType="1"/>
                    </p:cNvSpPr>
                    <p:nvPr/>
                  </p:nvSpPr>
                  <p:spPr bwMode="auto">
                    <a:xfrm flipV="1">
                      <a:off x="1748" y="3616"/>
                      <a:ext cx="0" cy="15"/>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68" name="Line 1027">
                      <a:extLst>
                        <a:ext uri="{FF2B5EF4-FFF2-40B4-BE49-F238E27FC236}">
                          <a16:creationId xmlns:a16="http://schemas.microsoft.com/office/drawing/2014/main" id="{A6180C8B-853F-425D-8C33-56BC07638730}"/>
                        </a:ext>
                      </a:extLst>
                    </p:cNvPr>
                    <p:cNvSpPr>
                      <a:spLocks noChangeShapeType="1"/>
                    </p:cNvSpPr>
                    <p:nvPr/>
                  </p:nvSpPr>
                  <p:spPr bwMode="auto">
                    <a:xfrm flipV="1">
                      <a:off x="1750" y="3622"/>
                      <a:ext cx="0" cy="9"/>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69" name="Line 1028">
                      <a:extLst>
                        <a:ext uri="{FF2B5EF4-FFF2-40B4-BE49-F238E27FC236}">
                          <a16:creationId xmlns:a16="http://schemas.microsoft.com/office/drawing/2014/main" id="{7A0368AB-CDE2-4A57-AE5F-AC52FCF1EEE4}"/>
                        </a:ext>
                      </a:extLst>
                    </p:cNvPr>
                    <p:cNvSpPr>
                      <a:spLocks noChangeShapeType="1"/>
                    </p:cNvSpPr>
                    <p:nvPr/>
                  </p:nvSpPr>
                  <p:spPr bwMode="auto">
                    <a:xfrm flipV="1">
                      <a:off x="1753"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70" name="Line 1029">
                      <a:extLst>
                        <a:ext uri="{FF2B5EF4-FFF2-40B4-BE49-F238E27FC236}">
                          <a16:creationId xmlns:a16="http://schemas.microsoft.com/office/drawing/2014/main" id="{4F3FDAA1-B9FA-4367-9C95-D649BF915CD5}"/>
                        </a:ext>
                      </a:extLst>
                    </p:cNvPr>
                    <p:cNvSpPr>
                      <a:spLocks noChangeShapeType="1"/>
                    </p:cNvSpPr>
                    <p:nvPr/>
                  </p:nvSpPr>
                  <p:spPr bwMode="auto">
                    <a:xfrm flipV="1">
                      <a:off x="1756"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71" name="Line 1030">
                      <a:extLst>
                        <a:ext uri="{FF2B5EF4-FFF2-40B4-BE49-F238E27FC236}">
                          <a16:creationId xmlns:a16="http://schemas.microsoft.com/office/drawing/2014/main" id="{534CA601-8137-489A-AFF4-322D96D8A644}"/>
                        </a:ext>
                      </a:extLst>
                    </p:cNvPr>
                    <p:cNvSpPr>
                      <a:spLocks noChangeShapeType="1"/>
                    </p:cNvSpPr>
                    <p:nvPr/>
                  </p:nvSpPr>
                  <p:spPr bwMode="auto">
                    <a:xfrm flipV="1">
                      <a:off x="1758"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72" name="Line 1031">
                      <a:extLst>
                        <a:ext uri="{FF2B5EF4-FFF2-40B4-BE49-F238E27FC236}">
                          <a16:creationId xmlns:a16="http://schemas.microsoft.com/office/drawing/2014/main" id="{249F088A-C0F3-4612-81DB-E3EB5ED67912}"/>
                        </a:ext>
                      </a:extLst>
                    </p:cNvPr>
                    <p:cNvSpPr>
                      <a:spLocks noChangeShapeType="1"/>
                    </p:cNvSpPr>
                    <p:nvPr/>
                  </p:nvSpPr>
                  <p:spPr bwMode="auto">
                    <a:xfrm flipV="1">
                      <a:off x="1761"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73" name="Line 1032">
                      <a:extLst>
                        <a:ext uri="{FF2B5EF4-FFF2-40B4-BE49-F238E27FC236}">
                          <a16:creationId xmlns:a16="http://schemas.microsoft.com/office/drawing/2014/main" id="{763610D9-3EAC-43BE-A25D-8D5A1DB06E37}"/>
                        </a:ext>
                      </a:extLst>
                    </p:cNvPr>
                    <p:cNvSpPr>
                      <a:spLocks noChangeShapeType="1"/>
                    </p:cNvSpPr>
                    <p:nvPr/>
                  </p:nvSpPr>
                  <p:spPr bwMode="auto">
                    <a:xfrm flipV="1">
                      <a:off x="1764"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74" name="Line 1033">
                      <a:extLst>
                        <a:ext uri="{FF2B5EF4-FFF2-40B4-BE49-F238E27FC236}">
                          <a16:creationId xmlns:a16="http://schemas.microsoft.com/office/drawing/2014/main" id="{8B72A1B8-B7CB-4209-A994-83FBF1DED537}"/>
                        </a:ext>
                      </a:extLst>
                    </p:cNvPr>
                    <p:cNvSpPr>
                      <a:spLocks noChangeShapeType="1"/>
                    </p:cNvSpPr>
                    <p:nvPr/>
                  </p:nvSpPr>
                  <p:spPr bwMode="auto">
                    <a:xfrm flipV="1">
                      <a:off x="1766"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75" name="Line 1034">
                      <a:extLst>
                        <a:ext uri="{FF2B5EF4-FFF2-40B4-BE49-F238E27FC236}">
                          <a16:creationId xmlns:a16="http://schemas.microsoft.com/office/drawing/2014/main" id="{EFDE2E23-D6CD-4F7E-B041-9960950472EE}"/>
                        </a:ext>
                      </a:extLst>
                    </p:cNvPr>
                    <p:cNvSpPr>
                      <a:spLocks noChangeShapeType="1"/>
                    </p:cNvSpPr>
                    <p:nvPr/>
                  </p:nvSpPr>
                  <p:spPr bwMode="auto">
                    <a:xfrm flipV="1">
                      <a:off x="1774"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76" name="Line 1035">
                      <a:extLst>
                        <a:ext uri="{FF2B5EF4-FFF2-40B4-BE49-F238E27FC236}">
                          <a16:creationId xmlns:a16="http://schemas.microsoft.com/office/drawing/2014/main" id="{27D402D0-D3CC-48F5-8F85-DE7F0D619868}"/>
                        </a:ext>
                      </a:extLst>
                    </p:cNvPr>
                    <p:cNvSpPr>
                      <a:spLocks noChangeShapeType="1"/>
                    </p:cNvSpPr>
                    <p:nvPr/>
                  </p:nvSpPr>
                  <p:spPr bwMode="auto">
                    <a:xfrm flipV="1">
                      <a:off x="1777" y="3616"/>
                      <a:ext cx="0" cy="15"/>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77" name="Line 1036">
                      <a:extLst>
                        <a:ext uri="{FF2B5EF4-FFF2-40B4-BE49-F238E27FC236}">
                          <a16:creationId xmlns:a16="http://schemas.microsoft.com/office/drawing/2014/main" id="{C26031FD-5449-415A-A338-F64199E1A3CD}"/>
                        </a:ext>
                      </a:extLst>
                    </p:cNvPr>
                    <p:cNvSpPr>
                      <a:spLocks noChangeShapeType="1"/>
                    </p:cNvSpPr>
                    <p:nvPr/>
                  </p:nvSpPr>
                  <p:spPr bwMode="auto">
                    <a:xfrm flipV="1">
                      <a:off x="1780" y="3585"/>
                      <a:ext cx="0" cy="4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78" name="Line 1037">
                      <a:extLst>
                        <a:ext uri="{FF2B5EF4-FFF2-40B4-BE49-F238E27FC236}">
                          <a16:creationId xmlns:a16="http://schemas.microsoft.com/office/drawing/2014/main" id="{6BA999BB-00C4-445E-A405-F21E75A72D5D}"/>
                        </a:ext>
                      </a:extLst>
                    </p:cNvPr>
                    <p:cNvSpPr>
                      <a:spLocks noChangeShapeType="1"/>
                    </p:cNvSpPr>
                    <p:nvPr/>
                  </p:nvSpPr>
                  <p:spPr bwMode="auto">
                    <a:xfrm flipV="1">
                      <a:off x="1782" y="3579"/>
                      <a:ext cx="0" cy="52"/>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79" name="Line 1038">
                      <a:extLst>
                        <a:ext uri="{FF2B5EF4-FFF2-40B4-BE49-F238E27FC236}">
                          <a16:creationId xmlns:a16="http://schemas.microsoft.com/office/drawing/2014/main" id="{0928B647-8CAC-45A8-8181-85073CA8CD92}"/>
                        </a:ext>
                      </a:extLst>
                    </p:cNvPr>
                    <p:cNvSpPr>
                      <a:spLocks noChangeShapeType="1"/>
                    </p:cNvSpPr>
                    <p:nvPr/>
                  </p:nvSpPr>
                  <p:spPr bwMode="auto">
                    <a:xfrm flipV="1">
                      <a:off x="1785" y="3619"/>
                      <a:ext cx="0" cy="12"/>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80" name="Line 1039">
                      <a:extLst>
                        <a:ext uri="{FF2B5EF4-FFF2-40B4-BE49-F238E27FC236}">
                          <a16:creationId xmlns:a16="http://schemas.microsoft.com/office/drawing/2014/main" id="{B8D0DC79-544F-40F4-AFEE-FD1D844FF64F}"/>
                        </a:ext>
                      </a:extLst>
                    </p:cNvPr>
                    <p:cNvSpPr>
                      <a:spLocks noChangeShapeType="1"/>
                    </p:cNvSpPr>
                    <p:nvPr/>
                  </p:nvSpPr>
                  <p:spPr bwMode="auto">
                    <a:xfrm flipV="1">
                      <a:off x="1790"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81" name="Line 1040">
                      <a:extLst>
                        <a:ext uri="{FF2B5EF4-FFF2-40B4-BE49-F238E27FC236}">
                          <a16:creationId xmlns:a16="http://schemas.microsoft.com/office/drawing/2014/main" id="{0361BE5A-0F05-4AEB-BB59-2BF422D692BF}"/>
                        </a:ext>
                      </a:extLst>
                    </p:cNvPr>
                    <p:cNvSpPr>
                      <a:spLocks noChangeShapeType="1"/>
                    </p:cNvSpPr>
                    <p:nvPr/>
                  </p:nvSpPr>
                  <p:spPr bwMode="auto">
                    <a:xfrm flipV="1">
                      <a:off x="1793"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82" name="Line 1041">
                      <a:extLst>
                        <a:ext uri="{FF2B5EF4-FFF2-40B4-BE49-F238E27FC236}">
                          <a16:creationId xmlns:a16="http://schemas.microsoft.com/office/drawing/2014/main" id="{5E52AB81-2A54-4EAA-9FE2-7487E47B8AFA}"/>
                        </a:ext>
                      </a:extLst>
                    </p:cNvPr>
                    <p:cNvSpPr>
                      <a:spLocks noChangeShapeType="1"/>
                    </p:cNvSpPr>
                    <p:nvPr/>
                  </p:nvSpPr>
                  <p:spPr bwMode="auto">
                    <a:xfrm flipV="1">
                      <a:off x="1798"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83" name="Line 1042">
                      <a:extLst>
                        <a:ext uri="{FF2B5EF4-FFF2-40B4-BE49-F238E27FC236}">
                          <a16:creationId xmlns:a16="http://schemas.microsoft.com/office/drawing/2014/main" id="{7B4D8F39-0479-4833-862E-F62F64C46530}"/>
                        </a:ext>
                      </a:extLst>
                    </p:cNvPr>
                    <p:cNvSpPr>
                      <a:spLocks noChangeShapeType="1"/>
                    </p:cNvSpPr>
                    <p:nvPr/>
                  </p:nvSpPr>
                  <p:spPr bwMode="auto">
                    <a:xfrm flipV="1">
                      <a:off x="1804"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84" name="Line 1043">
                      <a:extLst>
                        <a:ext uri="{FF2B5EF4-FFF2-40B4-BE49-F238E27FC236}">
                          <a16:creationId xmlns:a16="http://schemas.microsoft.com/office/drawing/2014/main" id="{1402C3F2-69C3-49C1-9A00-11E921B03E74}"/>
                        </a:ext>
                      </a:extLst>
                    </p:cNvPr>
                    <p:cNvSpPr>
                      <a:spLocks noChangeShapeType="1"/>
                    </p:cNvSpPr>
                    <p:nvPr/>
                  </p:nvSpPr>
                  <p:spPr bwMode="auto">
                    <a:xfrm flipV="1">
                      <a:off x="1806" y="3602"/>
                      <a:ext cx="0" cy="29"/>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85" name="Line 1044">
                      <a:extLst>
                        <a:ext uri="{FF2B5EF4-FFF2-40B4-BE49-F238E27FC236}">
                          <a16:creationId xmlns:a16="http://schemas.microsoft.com/office/drawing/2014/main" id="{CF2DBA34-93B2-4C2E-A73C-4C250359CAFF}"/>
                        </a:ext>
                      </a:extLst>
                    </p:cNvPr>
                    <p:cNvSpPr>
                      <a:spLocks noChangeShapeType="1"/>
                    </p:cNvSpPr>
                    <p:nvPr/>
                  </p:nvSpPr>
                  <p:spPr bwMode="auto">
                    <a:xfrm flipV="1">
                      <a:off x="1809" y="3596"/>
                      <a:ext cx="0" cy="35"/>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86" name="Line 1045">
                      <a:extLst>
                        <a:ext uri="{FF2B5EF4-FFF2-40B4-BE49-F238E27FC236}">
                          <a16:creationId xmlns:a16="http://schemas.microsoft.com/office/drawing/2014/main" id="{FFB94A29-3870-448F-BDB5-CA449FE0C59A}"/>
                        </a:ext>
                      </a:extLst>
                    </p:cNvPr>
                    <p:cNvSpPr>
                      <a:spLocks noChangeShapeType="1"/>
                    </p:cNvSpPr>
                    <p:nvPr/>
                  </p:nvSpPr>
                  <p:spPr bwMode="auto">
                    <a:xfrm flipV="1">
                      <a:off x="1812" y="3494"/>
                      <a:ext cx="0" cy="13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87" name="Line 1046">
                      <a:extLst>
                        <a:ext uri="{FF2B5EF4-FFF2-40B4-BE49-F238E27FC236}">
                          <a16:creationId xmlns:a16="http://schemas.microsoft.com/office/drawing/2014/main" id="{251133A2-DBC8-4DF8-B7F8-737EB00E411C}"/>
                        </a:ext>
                      </a:extLst>
                    </p:cNvPr>
                    <p:cNvSpPr>
                      <a:spLocks noChangeShapeType="1"/>
                    </p:cNvSpPr>
                    <p:nvPr/>
                  </p:nvSpPr>
                  <p:spPr bwMode="auto">
                    <a:xfrm flipV="1">
                      <a:off x="1814" y="3436"/>
                      <a:ext cx="0" cy="195"/>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88" name="Line 1047">
                      <a:extLst>
                        <a:ext uri="{FF2B5EF4-FFF2-40B4-BE49-F238E27FC236}">
                          <a16:creationId xmlns:a16="http://schemas.microsoft.com/office/drawing/2014/main" id="{0B0768A0-335D-4E15-A86A-02AEF686B4EA}"/>
                        </a:ext>
                      </a:extLst>
                    </p:cNvPr>
                    <p:cNvSpPr>
                      <a:spLocks noChangeShapeType="1"/>
                    </p:cNvSpPr>
                    <p:nvPr/>
                  </p:nvSpPr>
                  <p:spPr bwMode="auto">
                    <a:xfrm flipV="1">
                      <a:off x="1817" y="3610"/>
                      <a:ext cx="0" cy="21"/>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89" name="Line 1048">
                      <a:extLst>
                        <a:ext uri="{FF2B5EF4-FFF2-40B4-BE49-F238E27FC236}">
                          <a16:creationId xmlns:a16="http://schemas.microsoft.com/office/drawing/2014/main" id="{31947F1A-1C78-410F-BFA4-32DF7DC950B8}"/>
                        </a:ext>
                      </a:extLst>
                    </p:cNvPr>
                    <p:cNvSpPr>
                      <a:spLocks noChangeShapeType="1"/>
                    </p:cNvSpPr>
                    <p:nvPr/>
                  </p:nvSpPr>
                  <p:spPr bwMode="auto">
                    <a:xfrm flipV="1">
                      <a:off x="1830"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90" name="Line 1049">
                      <a:extLst>
                        <a:ext uri="{FF2B5EF4-FFF2-40B4-BE49-F238E27FC236}">
                          <a16:creationId xmlns:a16="http://schemas.microsoft.com/office/drawing/2014/main" id="{D08B7C8C-A143-4EB9-BF0C-92E880D2E639}"/>
                        </a:ext>
                      </a:extLst>
                    </p:cNvPr>
                    <p:cNvSpPr>
                      <a:spLocks noChangeShapeType="1"/>
                    </p:cNvSpPr>
                    <p:nvPr/>
                  </p:nvSpPr>
                  <p:spPr bwMode="auto">
                    <a:xfrm flipV="1">
                      <a:off x="1833"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91" name="Line 1050">
                      <a:extLst>
                        <a:ext uri="{FF2B5EF4-FFF2-40B4-BE49-F238E27FC236}">
                          <a16:creationId xmlns:a16="http://schemas.microsoft.com/office/drawing/2014/main" id="{34CBE51D-A7DF-4BD7-A513-B127887F18F6}"/>
                        </a:ext>
                      </a:extLst>
                    </p:cNvPr>
                    <p:cNvSpPr>
                      <a:spLocks noChangeShapeType="1"/>
                    </p:cNvSpPr>
                    <p:nvPr/>
                  </p:nvSpPr>
                  <p:spPr bwMode="auto">
                    <a:xfrm flipV="1">
                      <a:off x="1835" y="3616"/>
                      <a:ext cx="0" cy="15"/>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92" name="Line 1051">
                      <a:extLst>
                        <a:ext uri="{FF2B5EF4-FFF2-40B4-BE49-F238E27FC236}">
                          <a16:creationId xmlns:a16="http://schemas.microsoft.com/office/drawing/2014/main" id="{A572E405-72C1-4320-8E22-7C8CB0C0738D}"/>
                        </a:ext>
                      </a:extLst>
                    </p:cNvPr>
                    <p:cNvSpPr>
                      <a:spLocks noChangeShapeType="1"/>
                    </p:cNvSpPr>
                    <p:nvPr/>
                  </p:nvSpPr>
                  <p:spPr bwMode="auto">
                    <a:xfrm flipV="1">
                      <a:off x="1838" y="3614"/>
                      <a:ext cx="0"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93" name="Line 1052">
                      <a:extLst>
                        <a:ext uri="{FF2B5EF4-FFF2-40B4-BE49-F238E27FC236}">
                          <a16:creationId xmlns:a16="http://schemas.microsoft.com/office/drawing/2014/main" id="{DD7FF1FB-E063-4B8D-BD26-A48E919C7385}"/>
                        </a:ext>
                      </a:extLst>
                    </p:cNvPr>
                    <p:cNvSpPr>
                      <a:spLocks noChangeShapeType="1"/>
                    </p:cNvSpPr>
                    <p:nvPr/>
                  </p:nvSpPr>
                  <p:spPr bwMode="auto">
                    <a:xfrm flipV="1">
                      <a:off x="1841"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94" name="Line 1053">
                      <a:extLst>
                        <a:ext uri="{FF2B5EF4-FFF2-40B4-BE49-F238E27FC236}">
                          <a16:creationId xmlns:a16="http://schemas.microsoft.com/office/drawing/2014/main" id="{0B010C57-C17C-42F6-A9E7-78144440E118}"/>
                        </a:ext>
                      </a:extLst>
                    </p:cNvPr>
                    <p:cNvSpPr>
                      <a:spLocks noChangeShapeType="1"/>
                    </p:cNvSpPr>
                    <p:nvPr/>
                  </p:nvSpPr>
                  <p:spPr bwMode="auto">
                    <a:xfrm flipV="1">
                      <a:off x="1843"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95" name="Line 1054">
                      <a:extLst>
                        <a:ext uri="{FF2B5EF4-FFF2-40B4-BE49-F238E27FC236}">
                          <a16:creationId xmlns:a16="http://schemas.microsoft.com/office/drawing/2014/main" id="{F5B6A86B-8EFB-43DE-876D-35D8AF67AB7D}"/>
                        </a:ext>
                      </a:extLst>
                    </p:cNvPr>
                    <p:cNvSpPr>
                      <a:spLocks noChangeShapeType="1"/>
                    </p:cNvSpPr>
                    <p:nvPr/>
                  </p:nvSpPr>
                  <p:spPr bwMode="auto">
                    <a:xfrm flipV="1">
                      <a:off x="1846"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96" name="Line 1055">
                      <a:extLst>
                        <a:ext uri="{FF2B5EF4-FFF2-40B4-BE49-F238E27FC236}">
                          <a16:creationId xmlns:a16="http://schemas.microsoft.com/office/drawing/2014/main" id="{E3AB8FD2-5C91-4481-9381-217460A050B1}"/>
                        </a:ext>
                      </a:extLst>
                    </p:cNvPr>
                    <p:cNvSpPr>
                      <a:spLocks noChangeShapeType="1"/>
                    </p:cNvSpPr>
                    <p:nvPr/>
                  </p:nvSpPr>
                  <p:spPr bwMode="auto">
                    <a:xfrm flipV="1">
                      <a:off x="1849" y="3622"/>
                      <a:ext cx="0" cy="9"/>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97" name="Line 1056">
                      <a:extLst>
                        <a:ext uri="{FF2B5EF4-FFF2-40B4-BE49-F238E27FC236}">
                          <a16:creationId xmlns:a16="http://schemas.microsoft.com/office/drawing/2014/main" id="{D6AA3D82-2C14-4A04-92EB-48908CBA0B67}"/>
                        </a:ext>
                      </a:extLst>
                    </p:cNvPr>
                    <p:cNvSpPr>
                      <a:spLocks noChangeShapeType="1"/>
                    </p:cNvSpPr>
                    <p:nvPr/>
                  </p:nvSpPr>
                  <p:spPr bwMode="auto">
                    <a:xfrm flipV="1">
                      <a:off x="1851"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98" name="Line 1057">
                      <a:extLst>
                        <a:ext uri="{FF2B5EF4-FFF2-40B4-BE49-F238E27FC236}">
                          <a16:creationId xmlns:a16="http://schemas.microsoft.com/office/drawing/2014/main" id="{35A233F4-1BB2-480F-AF99-4C6134CDA1C7}"/>
                        </a:ext>
                      </a:extLst>
                    </p:cNvPr>
                    <p:cNvSpPr>
                      <a:spLocks noChangeShapeType="1"/>
                    </p:cNvSpPr>
                    <p:nvPr/>
                  </p:nvSpPr>
                  <p:spPr bwMode="auto">
                    <a:xfrm flipV="1">
                      <a:off x="1859"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99" name="Line 1058">
                      <a:extLst>
                        <a:ext uri="{FF2B5EF4-FFF2-40B4-BE49-F238E27FC236}">
                          <a16:creationId xmlns:a16="http://schemas.microsoft.com/office/drawing/2014/main" id="{478253E4-D3EE-4EEC-BA6D-A991DC664388}"/>
                        </a:ext>
                      </a:extLst>
                    </p:cNvPr>
                    <p:cNvSpPr>
                      <a:spLocks noChangeShapeType="1"/>
                    </p:cNvSpPr>
                    <p:nvPr/>
                  </p:nvSpPr>
                  <p:spPr bwMode="auto">
                    <a:xfrm flipV="1">
                      <a:off x="1862"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00" name="Line 1059">
                      <a:extLst>
                        <a:ext uri="{FF2B5EF4-FFF2-40B4-BE49-F238E27FC236}">
                          <a16:creationId xmlns:a16="http://schemas.microsoft.com/office/drawing/2014/main" id="{D0D3F208-B628-47C6-B309-44877E09C38E}"/>
                        </a:ext>
                      </a:extLst>
                    </p:cNvPr>
                    <p:cNvSpPr>
                      <a:spLocks noChangeShapeType="1"/>
                    </p:cNvSpPr>
                    <p:nvPr/>
                  </p:nvSpPr>
                  <p:spPr bwMode="auto">
                    <a:xfrm flipV="1">
                      <a:off x="1865" y="3619"/>
                      <a:ext cx="0" cy="12"/>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01" name="Line 1060">
                      <a:extLst>
                        <a:ext uri="{FF2B5EF4-FFF2-40B4-BE49-F238E27FC236}">
                          <a16:creationId xmlns:a16="http://schemas.microsoft.com/office/drawing/2014/main" id="{9153F1B1-2E03-477B-AA38-DB1367297430}"/>
                        </a:ext>
                      </a:extLst>
                    </p:cNvPr>
                    <p:cNvSpPr>
                      <a:spLocks noChangeShapeType="1"/>
                    </p:cNvSpPr>
                    <p:nvPr/>
                  </p:nvSpPr>
                  <p:spPr bwMode="auto">
                    <a:xfrm flipV="1">
                      <a:off x="1867" y="3619"/>
                      <a:ext cx="0" cy="12"/>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02" name="Line 1061">
                      <a:extLst>
                        <a:ext uri="{FF2B5EF4-FFF2-40B4-BE49-F238E27FC236}">
                          <a16:creationId xmlns:a16="http://schemas.microsoft.com/office/drawing/2014/main" id="{9C3DEF00-9BE8-4D74-8E12-3DB8A9BD8354}"/>
                        </a:ext>
                      </a:extLst>
                    </p:cNvPr>
                    <p:cNvSpPr>
                      <a:spLocks noChangeShapeType="1"/>
                    </p:cNvSpPr>
                    <p:nvPr/>
                  </p:nvSpPr>
                  <p:spPr bwMode="auto">
                    <a:xfrm flipV="1">
                      <a:off x="1870" y="3585"/>
                      <a:ext cx="0" cy="4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03" name="Line 1062">
                      <a:extLst>
                        <a:ext uri="{FF2B5EF4-FFF2-40B4-BE49-F238E27FC236}">
                          <a16:creationId xmlns:a16="http://schemas.microsoft.com/office/drawing/2014/main" id="{3FB34918-4E55-46CD-9985-BA0D9E4B3AFA}"/>
                        </a:ext>
                      </a:extLst>
                    </p:cNvPr>
                    <p:cNvSpPr>
                      <a:spLocks noChangeShapeType="1"/>
                    </p:cNvSpPr>
                    <p:nvPr/>
                  </p:nvSpPr>
                  <p:spPr bwMode="auto">
                    <a:xfrm flipV="1">
                      <a:off x="1873" y="3581"/>
                      <a:ext cx="0" cy="50"/>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04" name="Line 1063">
                      <a:extLst>
                        <a:ext uri="{FF2B5EF4-FFF2-40B4-BE49-F238E27FC236}">
                          <a16:creationId xmlns:a16="http://schemas.microsoft.com/office/drawing/2014/main" id="{666AD878-F5FD-41A8-858D-0463AB84D8CE}"/>
                        </a:ext>
                      </a:extLst>
                    </p:cNvPr>
                    <p:cNvSpPr>
                      <a:spLocks noChangeShapeType="1"/>
                    </p:cNvSpPr>
                    <p:nvPr/>
                  </p:nvSpPr>
                  <p:spPr bwMode="auto">
                    <a:xfrm flipV="1">
                      <a:off x="1875"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05" name="Line 1064">
                      <a:extLst>
                        <a:ext uri="{FF2B5EF4-FFF2-40B4-BE49-F238E27FC236}">
                          <a16:creationId xmlns:a16="http://schemas.microsoft.com/office/drawing/2014/main" id="{B98A53D4-5CE0-4405-A1C6-E38509DB3672}"/>
                        </a:ext>
                      </a:extLst>
                    </p:cNvPr>
                    <p:cNvSpPr>
                      <a:spLocks noChangeShapeType="1"/>
                    </p:cNvSpPr>
                    <p:nvPr/>
                  </p:nvSpPr>
                  <p:spPr bwMode="auto">
                    <a:xfrm flipV="1">
                      <a:off x="1881" y="3622"/>
                      <a:ext cx="0" cy="9"/>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06" name="Line 1065">
                      <a:extLst>
                        <a:ext uri="{FF2B5EF4-FFF2-40B4-BE49-F238E27FC236}">
                          <a16:creationId xmlns:a16="http://schemas.microsoft.com/office/drawing/2014/main" id="{AEEF9FF6-5CF8-4A49-BC82-0993076ADF2D}"/>
                        </a:ext>
                      </a:extLst>
                    </p:cNvPr>
                    <p:cNvSpPr>
                      <a:spLocks noChangeShapeType="1"/>
                    </p:cNvSpPr>
                    <p:nvPr/>
                  </p:nvSpPr>
                  <p:spPr bwMode="auto">
                    <a:xfrm flipV="1">
                      <a:off x="1883"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07" name="Line 1066">
                      <a:extLst>
                        <a:ext uri="{FF2B5EF4-FFF2-40B4-BE49-F238E27FC236}">
                          <a16:creationId xmlns:a16="http://schemas.microsoft.com/office/drawing/2014/main" id="{FC996DF0-85B0-4406-8FCA-EE79285DF58C}"/>
                        </a:ext>
                      </a:extLst>
                    </p:cNvPr>
                    <p:cNvSpPr>
                      <a:spLocks noChangeShapeType="1"/>
                    </p:cNvSpPr>
                    <p:nvPr/>
                  </p:nvSpPr>
                  <p:spPr bwMode="auto">
                    <a:xfrm flipV="1">
                      <a:off x="1886"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08" name="Line 1067">
                      <a:extLst>
                        <a:ext uri="{FF2B5EF4-FFF2-40B4-BE49-F238E27FC236}">
                          <a16:creationId xmlns:a16="http://schemas.microsoft.com/office/drawing/2014/main" id="{49014CC4-DD63-4D5D-A052-7F0E3A768EA6}"/>
                        </a:ext>
                      </a:extLst>
                    </p:cNvPr>
                    <p:cNvSpPr>
                      <a:spLocks noChangeShapeType="1"/>
                    </p:cNvSpPr>
                    <p:nvPr/>
                  </p:nvSpPr>
                  <p:spPr bwMode="auto">
                    <a:xfrm flipV="1">
                      <a:off x="1894"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09" name="Line 1068">
                      <a:extLst>
                        <a:ext uri="{FF2B5EF4-FFF2-40B4-BE49-F238E27FC236}">
                          <a16:creationId xmlns:a16="http://schemas.microsoft.com/office/drawing/2014/main" id="{CB1930CE-629B-401D-B903-4D09F363E304}"/>
                        </a:ext>
                      </a:extLst>
                    </p:cNvPr>
                    <p:cNvSpPr>
                      <a:spLocks noChangeShapeType="1"/>
                    </p:cNvSpPr>
                    <p:nvPr/>
                  </p:nvSpPr>
                  <p:spPr bwMode="auto">
                    <a:xfrm flipV="1">
                      <a:off x="1897" y="3619"/>
                      <a:ext cx="0" cy="12"/>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0" name="Line 1069">
                      <a:extLst>
                        <a:ext uri="{FF2B5EF4-FFF2-40B4-BE49-F238E27FC236}">
                          <a16:creationId xmlns:a16="http://schemas.microsoft.com/office/drawing/2014/main" id="{5BADC114-531F-4020-B384-FD0FCAFAED86}"/>
                        </a:ext>
                      </a:extLst>
                    </p:cNvPr>
                    <p:cNvSpPr>
                      <a:spLocks noChangeShapeType="1"/>
                    </p:cNvSpPr>
                    <p:nvPr/>
                  </p:nvSpPr>
                  <p:spPr bwMode="auto">
                    <a:xfrm flipV="1">
                      <a:off x="1899" y="3573"/>
                      <a:ext cx="0" cy="58"/>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1" name="Line 1070">
                      <a:extLst>
                        <a:ext uri="{FF2B5EF4-FFF2-40B4-BE49-F238E27FC236}">
                          <a16:creationId xmlns:a16="http://schemas.microsoft.com/office/drawing/2014/main" id="{CEEA529C-2832-44ED-AAA9-F7C789939DC9}"/>
                        </a:ext>
                      </a:extLst>
                    </p:cNvPr>
                    <p:cNvSpPr>
                      <a:spLocks noChangeShapeType="1"/>
                    </p:cNvSpPr>
                    <p:nvPr/>
                  </p:nvSpPr>
                  <p:spPr bwMode="auto">
                    <a:xfrm flipV="1">
                      <a:off x="1902"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2" name="Line 1071">
                      <a:extLst>
                        <a:ext uri="{FF2B5EF4-FFF2-40B4-BE49-F238E27FC236}">
                          <a16:creationId xmlns:a16="http://schemas.microsoft.com/office/drawing/2014/main" id="{8544AC39-7519-457D-ABBE-9982983DE731}"/>
                        </a:ext>
                      </a:extLst>
                    </p:cNvPr>
                    <p:cNvSpPr>
                      <a:spLocks noChangeShapeType="1"/>
                    </p:cNvSpPr>
                    <p:nvPr/>
                  </p:nvSpPr>
                  <p:spPr bwMode="auto">
                    <a:xfrm flipV="1">
                      <a:off x="1913"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3" name="Line 1072">
                      <a:extLst>
                        <a:ext uri="{FF2B5EF4-FFF2-40B4-BE49-F238E27FC236}">
                          <a16:creationId xmlns:a16="http://schemas.microsoft.com/office/drawing/2014/main" id="{CF87DF07-E96F-4452-86DA-CE6417432ECC}"/>
                        </a:ext>
                      </a:extLst>
                    </p:cNvPr>
                    <p:cNvSpPr>
                      <a:spLocks noChangeShapeType="1"/>
                    </p:cNvSpPr>
                    <p:nvPr/>
                  </p:nvSpPr>
                  <p:spPr bwMode="auto">
                    <a:xfrm flipV="1">
                      <a:off x="1915"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4" name="Line 1073">
                      <a:extLst>
                        <a:ext uri="{FF2B5EF4-FFF2-40B4-BE49-F238E27FC236}">
                          <a16:creationId xmlns:a16="http://schemas.microsoft.com/office/drawing/2014/main" id="{47C334A2-528B-43BF-A83C-1EC02DCE01B4}"/>
                        </a:ext>
                      </a:extLst>
                    </p:cNvPr>
                    <p:cNvSpPr>
                      <a:spLocks noChangeShapeType="1"/>
                    </p:cNvSpPr>
                    <p:nvPr/>
                  </p:nvSpPr>
                  <p:spPr bwMode="auto">
                    <a:xfrm flipV="1">
                      <a:off x="1921"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5" name="Line 1074">
                      <a:extLst>
                        <a:ext uri="{FF2B5EF4-FFF2-40B4-BE49-F238E27FC236}">
                          <a16:creationId xmlns:a16="http://schemas.microsoft.com/office/drawing/2014/main" id="{E672128C-AF40-403F-BEC6-C34D32F0E097}"/>
                        </a:ext>
                      </a:extLst>
                    </p:cNvPr>
                    <p:cNvSpPr>
                      <a:spLocks noChangeShapeType="1"/>
                    </p:cNvSpPr>
                    <p:nvPr/>
                  </p:nvSpPr>
                  <p:spPr bwMode="auto">
                    <a:xfrm flipV="1">
                      <a:off x="1926" y="3622"/>
                      <a:ext cx="0" cy="9"/>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6" name="Line 1075">
                      <a:extLst>
                        <a:ext uri="{FF2B5EF4-FFF2-40B4-BE49-F238E27FC236}">
                          <a16:creationId xmlns:a16="http://schemas.microsoft.com/office/drawing/2014/main" id="{8778766C-FE3A-4932-B00F-479B2819F9EB}"/>
                        </a:ext>
                      </a:extLst>
                    </p:cNvPr>
                    <p:cNvSpPr>
                      <a:spLocks noChangeShapeType="1"/>
                    </p:cNvSpPr>
                    <p:nvPr/>
                  </p:nvSpPr>
                  <p:spPr bwMode="auto">
                    <a:xfrm flipV="1">
                      <a:off x="1928" y="3602"/>
                      <a:ext cx="0" cy="29"/>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7" name="Line 1076">
                      <a:extLst>
                        <a:ext uri="{FF2B5EF4-FFF2-40B4-BE49-F238E27FC236}">
                          <a16:creationId xmlns:a16="http://schemas.microsoft.com/office/drawing/2014/main" id="{E3D8D0EB-0D21-4252-9F50-AE9BC91C0492}"/>
                        </a:ext>
                      </a:extLst>
                    </p:cNvPr>
                    <p:cNvSpPr>
                      <a:spLocks noChangeShapeType="1"/>
                    </p:cNvSpPr>
                    <p:nvPr/>
                  </p:nvSpPr>
                  <p:spPr bwMode="auto">
                    <a:xfrm flipV="1">
                      <a:off x="1931" y="3616"/>
                      <a:ext cx="0" cy="15"/>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8" name="Line 1077">
                      <a:extLst>
                        <a:ext uri="{FF2B5EF4-FFF2-40B4-BE49-F238E27FC236}">
                          <a16:creationId xmlns:a16="http://schemas.microsoft.com/office/drawing/2014/main" id="{3F63996F-5BE2-4DD2-ACD3-034C0990258C}"/>
                        </a:ext>
                      </a:extLst>
                    </p:cNvPr>
                    <p:cNvSpPr>
                      <a:spLocks noChangeShapeType="1"/>
                    </p:cNvSpPr>
                    <p:nvPr/>
                  </p:nvSpPr>
                  <p:spPr bwMode="auto">
                    <a:xfrm flipV="1">
                      <a:off x="1934" y="3616"/>
                      <a:ext cx="0" cy="15"/>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9" name="Line 1078">
                      <a:extLst>
                        <a:ext uri="{FF2B5EF4-FFF2-40B4-BE49-F238E27FC236}">
                          <a16:creationId xmlns:a16="http://schemas.microsoft.com/office/drawing/2014/main" id="{8B1A04BC-EF8E-4A20-9E29-940A99288F5D}"/>
                        </a:ext>
                      </a:extLst>
                    </p:cNvPr>
                    <p:cNvSpPr>
                      <a:spLocks noChangeShapeType="1"/>
                    </p:cNvSpPr>
                    <p:nvPr/>
                  </p:nvSpPr>
                  <p:spPr bwMode="auto">
                    <a:xfrm flipV="1">
                      <a:off x="1944"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0" name="Line 1079">
                      <a:extLst>
                        <a:ext uri="{FF2B5EF4-FFF2-40B4-BE49-F238E27FC236}">
                          <a16:creationId xmlns:a16="http://schemas.microsoft.com/office/drawing/2014/main" id="{DE80B506-AC77-4990-8469-157D5AAE9837}"/>
                        </a:ext>
                      </a:extLst>
                    </p:cNvPr>
                    <p:cNvSpPr>
                      <a:spLocks noChangeShapeType="1"/>
                    </p:cNvSpPr>
                    <p:nvPr/>
                  </p:nvSpPr>
                  <p:spPr bwMode="auto">
                    <a:xfrm flipV="1">
                      <a:off x="1950"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1" name="Line 1080">
                      <a:extLst>
                        <a:ext uri="{FF2B5EF4-FFF2-40B4-BE49-F238E27FC236}">
                          <a16:creationId xmlns:a16="http://schemas.microsoft.com/office/drawing/2014/main" id="{E41CBF4C-7E27-4831-977E-1F5194CAEFF8}"/>
                        </a:ext>
                      </a:extLst>
                    </p:cNvPr>
                    <p:cNvSpPr>
                      <a:spLocks noChangeShapeType="1"/>
                    </p:cNvSpPr>
                    <p:nvPr/>
                  </p:nvSpPr>
                  <p:spPr bwMode="auto">
                    <a:xfrm flipV="1">
                      <a:off x="1960" y="3529"/>
                      <a:ext cx="0" cy="102"/>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2" name="Line 1081">
                      <a:extLst>
                        <a:ext uri="{FF2B5EF4-FFF2-40B4-BE49-F238E27FC236}">
                          <a16:creationId xmlns:a16="http://schemas.microsoft.com/office/drawing/2014/main" id="{44EAAB65-8BC1-40B5-9CF4-8C426C98687C}"/>
                        </a:ext>
                      </a:extLst>
                    </p:cNvPr>
                    <p:cNvSpPr>
                      <a:spLocks noChangeShapeType="1"/>
                    </p:cNvSpPr>
                    <p:nvPr/>
                  </p:nvSpPr>
                  <p:spPr bwMode="auto">
                    <a:xfrm flipV="1">
                      <a:off x="1963" y="3477"/>
                      <a:ext cx="0" cy="154"/>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3" name="Line 1082">
                      <a:extLst>
                        <a:ext uri="{FF2B5EF4-FFF2-40B4-BE49-F238E27FC236}">
                          <a16:creationId xmlns:a16="http://schemas.microsoft.com/office/drawing/2014/main" id="{258F5E43-2616-43FF-9CFF-4D00F8400193}"/>
                        </a:ext>
                      </a:extLst>
                    </p:cNvPr>
                    <p:cNvSpPr>
                      <a:spLocks noChangeShapeType="1"/>
                    </p:cNvSpPr>
                    <p:nvPr/>
                  </p:nvSpPr>
                  <p:spPr bwMode="auto">
                    <a:xfrm flipV="1">
                      <a:off x="1966" y="3596"/>
                      <a:ext cx="0" cy="35"/>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4" name="Line 1083">
                      <a:extLst>
                        <a:ext uri="{FF2B5EF4-FFF2-40B4-BE49-F238E27FC236}">
                          <a16:creationId xmlns:a16="http://schemas.microsoft.com/office/drawing/2014/main" id="{B3E2A773-9D3F-417D-90CB-38043D22E0F9}"/>
                        </a:ext>
                      </a:extLst>
                    </p:cNvPr>
                    <p:cNvSpPr>
                      <a:spLocks noChangeShapeType="1"/>
                    </p:cNvSpPr>
                    <p:nvPr/>
                  </p:nvSpPr>
                  <p:spPr bwMode="auto">
                    <a:xfrm flipV="1">
                      <a:off x="1968"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5" name="Line 1084">
                      <a:extLst>
                        <a:ext uri="{FF2B5EF4-FFF2-40B4-BE49-F238E27FC236}">
                          <a16:creationId xmlns:a16="http://schemas.microsoft.com/office/drawing/2014/main" id="{E90EA762-3BA1-4798-A0F1-D038886F1E6D}"/>
                        </a:ext>
                      </a:extLst>
                    </p:cNvPr>
                    <p:cNvSpPr>
                      <a:spLocks noChangeShapeType="1"/>
                    </p:cNvSpPr>
                    <p:nvPr/>
                  </p:nvSpPr>
                  <p:spPr bwMode="auto">
                    <a:xfrm flipV="1">
                      <a:off x="1984"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6" name="Line 1085">
                      <a:extLst>
                        <a:ext uri="{FF2B5EF4-FFF2-40B4-BE49-F238E27FC236}">
                          <a16:creationId xmlns:a16="http://schemas.microsoft.com/office/drawing/2014/main" id="{C77875D0-E959-4111-A42E-67CF44848858}"/>
                        </a:ext>
                      </a:extLst>
                    </p:cNvPr>
                    <p:cNvSpPr>
                      <a:spLocks noChangeShapeType="1"/>
                    </p:cNvSpPr>
                    <p:nvPr/>
                  </p:nvSpPr>
                  <p:spPr bwMode="auto">
                    <a:xfrm flipV="1">
                      <a:off x="1987"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7" name="Line 1086">
                      <a:extLst>
                        <a:ext uri="{FF2B5EF4-FFF2-40B4-BE49-F238E27FC236}">
                          <a16:creationId xmlns:a16="http://schemas.microsoft.com/office/drawing/2014/main" id="{A9E44D00-C554-4E70-8891-E4A5A41E233B}"/>
                        </a:ext>
                      </a:extLst>
                    </p:cNvPr>
                    <p:cNvSpPr>
                      <a:spLocks noChangeShapeType="1"/>
                    </p:cNvSpPr>
                    <p:nvPr/>
                  </p:nvSpPr>
                  <p:spPr bwMode="auto">
                    <a:xfrm flipV="1">
                      <a:off x="1990" y="3616"/>
                      <a:ext cx="0" cy="15"/>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8" name="Line 1087">
                      <a:extLst>
                        <a:ext uri="{FF2B5EF4-FFF2-40B4-BE49-F238E27FC236}">
                          <a16:creationId xmlns:a16="http://schemas.microsoft.com/office/drawing/2014/main" id="{213DA621-0554-4CA5-83F0-E89A77FA2BC4}"/>
                        </a:ext>
                      </a:extLst>
                    </p:cNvPr>
                    <p:cNvSpPr>
                      <a:spLocks noChangeShapeType="1"/>
                    </p:cNvSpPr>
                    <p:nvPr/>
                  </p:nvSpPr>
                  <p:spPr bwMode="auto">
                    <a:xfrm flipV="1">
                      <a:off x="1992" y="3570"/>
                      <a:ext cx="0" cy="61"/>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9" name="Line 1088">
                      <a:extLst>
                        <a:ext uri="{FF2B5EF4-FFF2-40B4-BE49-F238E27FC236}">
                          <a16:creationId xmlns:a16="http://schemas.microsoft.com/office/drawing/2014/main" id="{4119E8B5-4640-4768-A520-DFD3077BD840}"/>
                        </a:ext>
                      </a:extLst>
                    </p:cNvPr>
                    <p:cNvSpPr>
                      <a:spLocks noChangeShapeType="1"/>
                    </p:cNvSpPr>
                    <p:nvPr/>
                  </p:nvSpPr>
                  <p:spPr bwMode="auto">
                    <a:xfrm flipV="1">
                      <a:off x="1995" y="3477"/>
                      <a:ext cx="0" cy="154"/>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0" name="Line 1089">
                      <a:extLst>
                        <a:ext uri="{FF2B5EF4-FFF2-40B4-BE49-F238E27FC236}">
                          <a16:creationId xmlns:a16="http://schemas.microsoft.com/office/drawing/2014/main" id="{8C0B36EB-8810-44CB-8C6D-62AEA54D965C}"/>
                        </a:ext>
                      </a:extLst>
                    </p:cNvPr>
                    <p:cNvSpPr>
                      <a:spLocks noChangeShapeType="1"/>
                    </p:cNvSpPr>
                    <p:nvPr/>
                  </p:nvSpPr>
                  <p:spPr bwMode="auto">
                    <a:xfrm flipV="1">
                      <a:off x="1998" y="3384"/>
                      <a:ext cx="0" cy="24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1" name="Line 1090">
                      <a:extLst>
                        <a:ext uri="{FF2B5EF4-FFF2-40B4-BE49-F238E27FC236}">
                          <a16:creationId xmlns:a16="http://schemas.microsoft.com/office/drawing/2014/main" id="{2F7298B4-094B-4D90-8135-879B02CA038B}"/>
                        </a:ext>
                      </a:extLst>
                    </p:cNvPr>
                    <p:cNvSpPr>
                      <a:spLocks noChangeShapeType="1"/>
                    </p:cNvSpPr>
                    <p:nvPr/>
                  </p:nvSpPr>
                  <p:spPr bwMode="auto">
                    <a:xfrm flipV="1">
                      <a:off x="2016" y="3570"/>
                      <a:ext cx="0" cy="61"/>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2" name="Line 1091">
                      <a:extLst>
                        <a:ext uri="{FF2B5EF4-FFF2-40B4-BE49-F238E27FC236}">
                          <a16:creationId xmlns:a16="http://schemas.microsoft.com/office/drawing/2014/main" id="{EF864B7C-8B8B-4413-B6FB-9B5903129444}"/>
                        </a:ext>
                      </a:extLst>
                    </p:cNvPr>
                    <p:cNvSpPr>
                      <a:spLocks noChangeShapeType="1"/>
                    </p:cNvSpPr>
                    <p:nvPr/>
                  </p:nvSpPr>
                  <p:spPr bwMode="auto">
                    <a:xfrm flipV="1">
                      <a:off x="2019" y="3558"/>
                      <a:ext cx="0" cy="7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3" name="Line 1092">
                      <a:extLst>
                        <a:ext uri="{FF2B5EF4-FFF2-40B4-BE49-F238E27FC236}">
                          <a16:creationId xmlns:a16="http://schemas.microsoft.com/office/drawing/2014/main" id="{3E0B3E0F-BC20-4C99-AABB-1CF91A623C24}"/>
                        </a:ext>
                      </a:extLst>
                    </p:cNvPr>
                    <p:cNvSpPr>
                      <a:spLocks noChangeShapeType="1"/>
                    </p:cNvSpPr>
                    <p:nvPr/>
                  </p:nvSpPr>
                  <p:spPr bwMode="auto">
                    <a:xfrm flipV="1">
                      <a:off x="2021" y="3614"/>
                      <a:ext cx="0"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4" name="Line 1093">
                      <a:extLst>
                        <a:ext uri="{FF2B5EF4-FFF2-40B4-BE49-F238E27FC236}">
                          <a16:creationId xmlns:a16="http://schemas.microsoft.com/office/drawing/2014/main" id="{7B6673B4-431D-429D-B367-D5C8B1504A63}"/>
                        </a:ext>
                      </a:extLst>
                    </p:cNvPr>
                    <p:cNvSpPr>
                      <a:spLocks noChangeShapeType="1"/>
                    </p:cNvSpPr>
                    <p:nvPr/>
                  </p:nvSpPr>
                  <p:spPr bwMode="auto">
                    <a:xfrm flipV="1">
                      <a:off x="2024"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5" name="Line 1094">
                      <a:extLst>
                        <a:ext uri="{FF2B5EF4-FFF2-40B4-BE49-F238E27FC236}">
                          <a16:creationId xmlns:a16="http://schemas.microsoft.com/office/drawing/2014/main" id="{51CE7B65-5936-49FC-9CBF-EEB69FFAA82B}"/>
                        </a:ext>
                      </a:extLst>
                    </p:cNvPr>
                    <p:cNvSpPr>
                      <a:spLocks noChangeShapeType="1"/>
                    </p:cNvSpPr>
                    <p:nvPr/>
                  </p:nvSpPr>
                  <p:spPr bwMode="auto">
                    <a:xfrm flipV="1">
                      <a:off x="2027"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6" name="Line 1095">
                      <a:extLst>
                        <a:ext uri="{FF2B5EF4-FFF2-40B4-BE49-F238E27FC236}">
                          <a16:creationId xmlns:a16="http://schemas.microsoft.com/office/drawing/2014/main" id="{F5E3D0E9-08D9-421D-A221-005901303726}"/>
                        </a:ext>
                      </a:extLst>
                    </p:cNvPr>
                    <p:cNvSpPr>
                      <a:spLocks noChangeShapeType="1"/>
                    </p:cNvSpPr>
                    <p:nvPr/>
                  </p:nvSpPr>
                  <p:spPr bwMode="auto">
                    <a:xfrm flipV="1">
                      <a:off x="2045"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7" name="Line 1096">
                      <a:extLst>
                        <a:ext uri="{FF2B5EF4-FFF2-40B4-BE49-F238E27FC236}">
                          <a16:creationId xmlns:a16="http://schemas.microsoft.com/office/drawing/2014/main" id="{ADDF04D8-9999-4EEE-BE3B-4536F657506F}"/>
                        </a:ext>
                      </a:extLst>
                    </p:cNvPr>
                    <p:cNvSpPr>
                      <a:spLocks noChangeShapeType="1"/>
                    </p:cNvSpPr>
                    <p:nvPr/>
                  </p:nvSpPr>
                  <p:spPr bwMode="auto">
                    <a:xfrm flipV="1">
                      <a:off x="2048" y="3602"/>
                      <a:ext cx="0" cy="29"/>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8" name="Line 1097">
                      <a:extLst>
                        <a:ext uri="{FF2B5EF4-FFF2-40B4-BE49-F238E27FC236}">
                          <a16:creationId xmlns:a16="http://schemas.microsoft.com/office/drawing/2014/main" id="{14AB32F3-4EA1-407A-B15E-63F4F22BB00D}"/>
                        </a:ext>
                      </a:extLst>
                    </p:cNvPr>
                    <p:cNvSpPr>
                      <a:spLocks noChangeShapeType="1"/>
                    </p:cNvSpPr>
                    <p:nvPr/>
                  </p:nvSpPr>
                  <p:spPr bwMode="auto">
                    <a:xfrm flipV="1">
                      <a:off x="2051" y="3596"/>
                      <a:ext cx="0" cy="35"/>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9" name="Line 1098">
                      <a:extLst>
                        <a:ext uri="{FF2B5EF4-FFF2-40B4-BE49-F238E27FC236}">
                          <a16:creationId xmlns:a16="http://schemas.microsoft.com/office/drawing/2014/main" id="{C09C482C-4FA5-465B-81A1-361B23C2E5B5}"/>
                        </a:ext>
                      </a:extLst>
                    </p:cNvPr>
                    <p:cNvSpPr>
                      <a:spLocks noChangeShapeType="1"/>
                    </p:cNvSpPr>
                    <p:nvPr/>
                  </p:nvSpPr>
                  <p:spPr bwMode="auto">
                    <a:xfrm flipV="1">
                      <a:off x="2053" y="3622"/>
                      <a:ext cx="0" cy="9"/>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0" name="Line 1099">
                      <a:extLst>
                        <a:ext uri="{FF2B5EF4-FFF2-40B4-BE49-F238E27FC236}">
                          <a16:creationId xmlns:a16="http://schemas.microsoft.com/office/drawing/2014/main" id="{C99DFD94-A5F2-4570-949C-03741288D28C}"/>
                        </a:ext>
                      </a:extLst>
                    </p:cNvPr>
                    <p:cNvSpPr>
                      <a:spLocks noChangeShapeType="1"/>
                    </p:cNvSpPr>
                    <p:nvPr/>
                  </p:nvSpPr>
                  <p:spPr bwMode="auto">
                    <a:xfrm flipV="1">
                      <a:off x="2056"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1" name="Line 1100">
                      <a:extLst>
                        <a:ext uri="{FF2B5EF4-FFF2-40B4-BE49-F238E27FC236}">
                          <a16:creationId xmlns:a16="http://schemas.microsoft.com/office/drawing/2014/main" id="{467183E5-B3DA-4B3F-8498-ACFDDD9D8287}"/>
                        </a:ext>
                      </a:extLst>
                    </p:cNvPr>
                    <p:cNvSpPr>
                      <a:spLocks noChangeShapeType="1"/>
                    </p:cNvSpPr>
                    <p:nvPr/>
                  </p:nvSpPr>
                  <p:spPr bwMode="auto">
                    <a:xfrm flipV="1">
                      <a:off x="2059" y="3622"/>
                      <a:ext cx="0" cy="9"/>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2" name="Line 1101">
                      <a:extLst>
                        <a:ext uri="{FF2B5EF4-FFF2-40B4-BE49-F238E27FC236}">
                          <a16:creationId xmlns:a16="http://schemas.microsoft.com/office/drawing/2014/main" id="{C03B710C-FFA7-4ACC-A907-1B84D5071AEB}"/>
                        </a:ext>
                      </a:extLst>
                    </p:cNvPr>
                    <p:cNvSpPr>
                      <a:spLocks noChangeShapeType="1"/>
                    </p:cNvSpPr>
                    <p:nvPr/>
                  </p:nvSpPr>
                  <p:spPr bwMode="auto">
                    <a:xfrm flipV="1">
                      <a:off x="2061"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3" name="Line 1102">
                      <a:extLst>
                        <a:ext uri="{FF2B5EF4-FFF2-40B4-BE49-F238E27FC236}">
                          <a16:creationId xmlns:a16="http://schemas.microsoft.com/office/drawing/2014/main" id="{FF9193AE-C359-408E-B023-17CA5CDBF3E7}"/>
                        </a:ext>
                      </a:extLst>
                    </p:cNvPr>
                    <p:cNvSpPr>
                      <a:spLocks noChangeShapeType="1"/>
                    </p:cNvSpPr>
                    <p:nvPr/>
                  </p:nvSpPr>
                  <p:spPr bwMode="auto">
                    <a:xfrm flipV="1">
                      <a:off x="2077" y="3619"/>
                      <a:ext cx="0" cy="12"/>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4" name="Line 1103">
                      <a:extLst>
                        <a:ext uri="{FF2B5EF4-FFF2-40B4-BE49-F238E27FC236}">
                          <a16:creationId xmlns:a16="http://schemas.microsoft.com/office/drawing/2014/main" id="{80FCCB43-D67B-4657-B001-613217B29FE2}"/>
                        </a:ext>
                      </a:extLst>
                    </p:cNvPr>
                    <p:cNvSpPr>
                      <a:spLocks noChangeShapeType="1"/>
                    </p:cNvSpPr>
                    <p:nvPr/>
                  </p:nvSpPr>
                  <p:spPr bwMode="auto">
                    <a:xfrm flipV="1">
                      <a:off x="2080" y="3607"/>
                      <a:ext cx="0" cy="24"/>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5" name="Line 1104">
                      <a:extLst>
                        <a:ext uri="{FF2B5EF4-FFF2-40B4-BE49-F238E27FC236}">
                          <a16:creationId xmlns:a16="http://schemas.microsoft.com/office/drawing/2014/main" id="{E8E4A2D9-2A4E-4DF6-9DD7-1ACDC232A59D}"/>
                        </a:ext>
                      </a:extLst>
                    </p:cNvPr>
                    <p:cNvSpPr>
                      <a:spLocks noChangeShapeType="1"/>
                    </p:cNvSpPr>
                    <p:nvPr/>
                  </p:nvSpPr>
                  <p:spPr bwMode="auto">
                    <a:xfrm flipV="1">
                      <a:off x="2083" y="3622"/>
                      <a:ext cx="0" cy="9"/>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6" name="Line 1105">
                      <a:extLst>
                        <a:ext uri="{FF2B5EF4-FFF2-40B4-BE49-F238E27FC236}">
                          <a16:creationId xmlns:a16="http://schemas.microsoft.com/office/drawing/2014/main" id="{2A13C5FC-D4FA-4B6F-A92E-E9D3A1BDB961}"/>
                        </a:ext>
                      </a:extLst>
                    </p:cNvPr>
                    <p:cNvSpPr>
                      <a:spLocks noChangeShapeType="1"/>
                    </p:cNvSpPr>
                    <p:nvPr/>
                  </p:nvSpPr>
                  <p:spPr bwMode="auto">
                    <a:xfrm flipV="1">
                      <a:off x="2085" y="3616"/>
                      <a:ext cx="0" cy="15"/>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7" name="Line 1106">
                      <a:extLst>
                        <a:ext uri="{FF2B5EF4-FFF2-40B4-BE49-F238E27FC236}">
                          <a16:creationId xmlns:a16="http://schemas.microsoft.com/office/drawing/2014/main" id="{B589678B-5689-46AC-8DBC-C44334609AFB}"/>
                        </a:ext>
                      </a:extLst>
                    </p:cNvPr>
                    <p:cNvSpPr>
                      <a:spLocks noChangeShapeType="1"/>
                    </p:cNvSpPr>
                    <p:nvPr/>
                  </p:nvSpPr>
                  <p:spPr bwMode="auto">
                    <a:xfrm flipV="1">
                      <a:off x="2088"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8" name="Line 1107">
                      <a:extLst>
                        <a:ext uri="{FF2B5EF4-FFF2-40B4-BE49-F238E27FC236}">
                          <a16:creationId xmlns:a16="http://schemas.microsoft.com/office/drawing/2014/main" id="{DFA48C20-8E5B-4D4E-B9AC-F36028EFE4F4}"/>
                        </a:ext>
                      </a:extLst>
                    </p:cNvPr>
                    <p:cNvSpPr>
                      <a:spLocks noChangeShapeType="1"/>
                    </p:cNvSpPr>
                    <p:nvPr/>
                  </p:nvSpPr>
                  <p:spPr bwMode="auto">
                    <a:xfrm flipV="1">
                      <a:off x="2091"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9" name="Line 1108">
                      <a:extLst>
                        <a:ext uri="{FF2B5EF4-FFF2-40B4-BE49-F238E27FC236}">
                          <a16:creationId xmlns:a16="http://schemas.microsoft.com/office/drawing/2014/main" id="{A5B01018-BD39-4449-ADB1-1EC8B384BDB4}"/>
                        </a:ext>
                      </a:extLst>
                    </p:cNvPr>
                    <p:cNvSpPr>
                      <a:spLocks noChangeShapeType="1"/>
                    </p:cNvSpPr>
                    <p:nvPr/>
                  </p:nvSpPr>
                  <p:spPr bwMode="auto">
                    <a:xfrm flipV="1">
                      <a:off x="2093"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0" name="Line 1109">
                      <a:extLst>
                        <a:ext uri="{FF2B5EF4-FFF2-40B4-BE49-F238E27FC236}">
                          <a16:creationId xmlns:a16="http://schemas.microsoft.com/office/drawing/2014/main" id="{2A4E3D00-FD56-4E6B-A849-94CA8F4E8C12}"/>
                        </a:ext>
                      </a:extLst>
                    </p:cNvPr>
                    <p:cNvSpPr>
                      <a:spLocks noChangeShapeType="1"/>
                    </p:cNvSpPr>
                    <p:nvPr/>
                  </p:nvSpPr>
                  <p:spPr bwMode="auto">
                    <a:xfrm flipV="1">
                      <a:off x="2096"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1" name="Line 1110">
                      <a:extLst>
                        <a:ext uri="{FF2B5EF4-FFF2-40B4-BE49-F238E27FC236}">
                          <a16:creationId xmlns:a16="http://schemas.microsoft.com/office/drawing/2014/main" id="{BBE99FF4-D795-4E21-8271-BA8DC2817C8F}"/>
                        </a:ext>
                      </a:extLst>
                    </p:cNvPr>
                    <p:cNvSpPr>
                      <a:spLocks noChangeShapeType="1"/>
                    </p:cNvSpPr>
                    <p:nvPr/>
                  </p:nvSpPr>
                  <p:spPr bwMode="auto">
                    <a:xfrm flipV="1">
                      <a:off x="2107" y="3616"/>
                      <a:ext cx="0" cy="15"/>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2" name="Line 1111">
                      <a:extLst>
                        <a:ext uri="{FF2B5EF4-FFF2-40B4-BE49-F238E27FC236}">
                          <a16:creationId xmlns:a16="http://schemas.microsoft.com/office/drawing/2014/main" id="{B52580E6-63CE-46D8-A44B-05D81EA3842F}"/>
                        </a:ext>
                      </a:extLst>
                    </p:cNvPr>
                    <p:cNvSpPr>
                      <a:spLocks noChangeShapeType="1"/>
                    </p:cNvSpPr>
                    <p:nvPr/>
                  </p:nvSpPr>
                  <p:spPr bwMode="auto">
                    <a:xfrm flipV="1">
                      <a:off x="2109" y="3602"/>
                      <a:ext cx="0" cy="29"/>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3" name="Line 1112">
                      <a:extLst>
                        <a:ext uri="{FF2B5EF4-FFF2-40B4-BE49-F238E27FC236}">
                          <a16:creationId xmlns:a16="http://schemas.microsoft.com/office/drawing/2014/main" id="{6D7E37C7-2165-4A26-AF39-3900DE7AA8BE}"/>
                        </a:ext>
                      </a:extLst>
                    </p:cNvPr>
                    <p:cNvSpPr>
                      <a:spLocks noChangeShapeType="1"/>
                    </p:cNvSpPr>
                    <p:nvPr/>
                  </p:nvSpPr>
                  <p:spPr bwMode="auto">
                    <a:xfrm flipV="1">
                      <a:off x="2112"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4" name="Line 1113">
                      <a:extLst>
                        <a:ext uri="{FF2B5EF4-FFF2-40B4-BE49-F238E27FC236}">
                          <a16:creationId xmlns:a16="http://schemas.microsoft.com/office/drawing/2014/main" id="{F4562FD3-62AB-46A3-A9F4-43170EC3A147}"/>
                        </a:ext>
                      </a:extLst>
                    </p:cNvPr>
                    <p:cNvSpPr>
                      <a:spLocks noChangeShapeType="1"/>
                    </p:cNvSpPr>
                    <p:nvPr/>
                  </p:nvSpPr>
                  <p:spPr bwMode="auto">
                    <a:xfrm flipV="1">
                      <a:off x="2117"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5" name="Line 1114">
                      <a:extLst>
                        <a:ext uri="{FF2B5EF4-FFF2-40B4-BE49-F238E27FC236}">
                          <a16:creationId xmlns:a16="http://schemas.microsoft.com/office/drawing/2014/main" id="{F0C83A6C-149C-48B5-A7BB-42D4333CBD3B}"/>
                        </a:ext>
                      </a:extLst>
                    </p:cNvPr>
                    <p:cNvSpPr>
                      <a:spLocks noChangeShapeType="1"/>
                    </p:cNvSpPr>
                    <p:nvPr/>
                  </p:nvSpPr>
                  <p:spPr bwMode="auto">
                    <a:xfrm flipV="1">
                      <a:off x="2122"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6" name="Line 1115">
                      <a:extLst>
                        <a:ext uri="{FF2B5EF4-FFF2-40B4-BE49-F238E27FC236}">
                          <a16:creationId xmlns:a16="http://schemas.microsoft.com/office/drawing/2014/main" id="{605E6EE2-39D8-4BE2-8AD8-F483FC2F4930}"/>
                        </a:ext>
                      </a:extLst>
                    </p:cNvPr>
                    <p:cNvSpPr>
                      <a:spLocks noChangeShapeType="1"/>
                    </p:cNvSpPr>
                    <p:nvPr/>
                  </p:nvSpPr>
                  <p:spPr bwMode="auto">
                    <a:xfrm flipV="1">
                      <a:off x="2125"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7" name="Line 1116">
                      <a:extLst>
                        <a:ext uri="{FF2B5EF4-FFF2-40B4-BE49-F238E27FC236}">
                          <a16:creationId xmlns:a16="http://schemas.microsoft.com/office/drawing/2014/main" id="{4FD1F624-7066-49D3-B490-4068141479C4}"/>
                        </a:ext>
                      </a:extLst>
                    </p:cNvPr>
                    <p:cNvSpPr>
                      <a:spLocks noChangeShapeType="1"/>
                    </p:cNvSpPr>
                    <p:nvPr/>
                  </p:nvSpPr>
                  <p:spPr bwMode="auto">
                    <a:xfrm flipV="1">
                      <a:off x="2128"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8" name="Line 1117">
                      <a:extLst>
                        <a:ext uri="{FF2B5EF4-FFF2-40B4-BE49-F238E27FC236}">
                          <a16:creationId xmlns:a16="http://schemas.microsoft.com/office/drawing/2014/main" id="{EAEDA81C-056D-40AA-97D1-4144C555D231}"/>
                        </a:ext>
                      </a:extLst>
                    </p:cNvPr>
                    <p:cNvSpPr>
                      <a:spLocks noChangeShapeType="1"/>
                    </p:cNvSpPr>
                    <p:nvPr/>
                  </p:nvSpPr>
                  <p:spPr bwMode="auto">
                    <a:xfrm flipV="1">
                      <a:off x="2136" y="3622"/>
                      <a:ext cx="0" cy="9"/>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9" name="Line 1118">
                      <a:extLst>
                        <a:ext uri="{FF2B5EF4-FFF2-40B4-BE49-F238E27FC236}">
                          <a16:creationId xmlns:a16="http://schemas.microsoft.com/office/drawing/2014/main" id="{49EDB80F-C7FA-4C38-9333-5E3AC1122727}"/>
                        </a:ext>
                      </a:extLst>
                    </p:cNvPr>
                    <p:cNvSpPr>
                      <a:spLocks noChangeShapeType="1"/>
                    </p:cNvSpPr>
                    <p:nvPr/>
                  </p:nvSpPr>
                  <p:spPr bwMode="auto">
                    <a:xfrm flipV="1">
                      <a:off x="2138" y="3590"/>
                      <a:ext cx="0" cy="41"/>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0" name="Line 1119">
                      <a:extLst>
                        <a:ext uri="{FF2B5EF4-FFF2-40B4-BE49-F238E27FC236}">
                          <a16:creationId xmlns:a16="http://schemas.microsoft.com/office/drawing/2014/main" id="{4058C2B4-1061-4B13-B7A6-9BF3D6461AF3}"/>
                        </a:ext>
                      </a:extLst>
                    </p:cNvPr>
                    <p:cNvSpPr>
                      <a:spLocks noChangeShapeType="1"/>
                    </p:cNvSpPr>
                    <p:nvPr/>
                  </p:nvSpPr>
                  <p:spPr bwMode="auto">
                    <a:xfrm flipV="1">
                      <a:off x="2141" y="3544"/>
                      <a:ext cx="0" cy="8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1" name="Line 1120">
                      <a:extLst>
                        <a:ext uri="{FF2B5EF4-FFF2-40B4-BE49-F238E27FC236}">
                          <a16:creationId xmlns:a16="http://schemas.microsoft.com/office/drawing/2014/main" id="{280AB32F-C075-4DD2-8AD6-6730E60A0522}"/>
                        </a:ext>
                      </a:extLst>
                    </p:cNvPr>
                    <p:cNvSpPr>
                      <a:spLocks noChangeShapeType="1"/>
                    </p:cNvSpPr>
                    <p:nvPr/>
                  </p:nvSpPr>
                  <p:spPr bwMode="auto">
                    <a:xfrm flipV="1">
                      <a:off x="2144" y="3500"/>
                      <a:ext cx="0" cy="131"/>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2" name="Line 1121">
                      <a:extLst>
                        <a:ext uri="{FF2B5EF4-FFF2-40B4-BE49-F238E27FC236}">
                          <a16:creationId xmlns:a16="http://schemas.microsoft.com/office/drawing/2014/main" id="{366E17A1-AEE4-4FBF-A53B-C32344BC8A10}"/>
                        </a:ext>
                      </a:extLst>
                    </p:cNvPr>
                    <p:cNvSpPr>
                      <a:spLocks noChangeShapeType="1"/>
                    </p:cNvSpPr>
                    <p:nvPr/>
                  </p:nvSpPr>
                  <p:spPr bwMode="auto">
                    <a:xfrm flipV="1">
                      <a:off x="2149" y="3622"/>
                      <a:ext cx="0" cy="9"/>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3" name="Line 1122">
                      <a:extLst>
                        <a:ext uri="{FF2B5EF4-FFF2-40B4-BE49-F238E27FC236}">
                          <a16:creationId xmlns:a16="http://schemas.microsoft.com/office/drawing/2014/main" id="{70A404BC-1F13-4FB5-B38F-964EC6C77027}"/>
                        </a:ext>
                      </a:extLst>
                    </p:cNvPr>
                    <p:cNvSpPr>
                      <a:spLocks noChangeShapeType="1"/>
                    </p:cNvSpPr>
                    <p:nvPr/>
                  </p:nvSpPr>
                  <p:spPr bwMode="auto">
                    <a:xfrm flipV="1">
                      <a:off x="2152"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4" name="Line 1123">
                      <a:extLst>
                        <a:ext uri="{FF2B5EF4-FFF2-40B4-BE49-F238E27FC236}">
                          <a16:creationId xmlns:a16="http://schemas.microsoft.com/office/drawing/2014/main" id="{91B3E4D4-F417-4923-B658-EDB1C46FC40E}"/>
                        </a:ext>
                      </a:extLst>
                    </p:cNvPr>
                    <p:cNvSpPr>
                      <a:spLocks noChangeShapeType="1"/>
                    </p:cNvSpPr>
                    <p:nvPr/>
                  </p:nvSpPr>
                  <p:spPr bwMode="auto">
                    <a:xfrm flipV="1">
                      <a:off x="2160"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5" name="Line 1124">
                      <a:extLst>
                        <a:ext uri="{FF2B5EF4-FFF2-40B4-BE49-F238E27FC236}">
                          <a16:creationId xmlns:a16="http://schemas.microsoft.com/office/drawing/2014/main" id="{72867AAE-6AA2-4D26-BC6B-876031A2B604}"/>
                        </a:ext>
                      </a:extLst>
                    </p:cNvPr>
                    <p:cNvSpPr>
                      <a:spLocks noChangeShapeType="1"/>
                    </p:cNvSpPr>
                    <p:nvPr/>
                  </p:nvSpPr>
                  <p:spPr bwMode="auto">
                    <a:xfrm flipV="1">
                      <a:off x="2168"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6" name="Line 1125">
                      <a:extLst>
                        <a:ext uri="{FF2B5EF4-FFF2-40B4-BE49-F238E27FC236}">
                          <a16:creationId xmlns:a16="http://schemas.microsoft.com/office/drawing/2014/main" id="{A7A7B93F-9403-4860-AF37-912A00A16223}"/>
                        </a:ext>
                      </a:extLst>
                    </p:cNvPr>
                    <p:cNvSpPr>
                      <a:spLocks noChangeShapeType="1"/>
                    </p:cNvSpPr>
                    <p:nvPr/>
                  </p:nvSpPr>
                  <p:spPr bwMode="auto">
                    <a:xfrm flipV="1">
                      <a:off x="2170"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7" name="Line 1126">
                      <a:extLst>
                        <a:ext uri="{FF2B5EF4-FFF2-40B4-BE49-F238E27FC236}">
                          <a16:creationId xmlns:a16="http://schemas.microsoft.com/office/drawing/2014/main" id="{343F0F52-3552-4778-8188-0B9A5E7DA396}"/>
                        </a:ext>
                      </a:extLst>
                    </p:cNvPr>
                    <p:cNvSpPr>
                      <a:spLocks noChangeShapeType="1"/>
                    </p:cNvSpPr>
                    <p:nvPr/>
                  </p:nvSpPr>
                  <p:spPr bwMode="auto">
                    <a:xfrm flipV="1">
                      <a:off x="2173" y="3570"/>
                      <a:ext cx="0" cy="61"/>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8" name="Line 1127">
                      <a:extLst>
                        <a:ext uri="{FF2B5EF4-FFF2-40B4-BE49-F238E27FC236}">
                          <a16:creationId xmlns:a16="http://schemas.microsoft.com/office/drawing/2014/main" id="{32D2862F-C320-472D-B76F-E3FCCB45AD4A}"/>
                        </a:ext>
                      </a:extLst>
                    </p:cNvPr>
                    <p:cNvSpPr>
                      <a:spLocks noChangeShapeType="1"/>
                    </p:cNvSpPr>
                    <p:nvPr/>
                  </p:nvSpPr>
                  <p:spPr bwMode="auto">
                    <a:xfrm flipV="1">
                      <a:off x="2176" y="3483"/>
                      <a:ext cx="0" cy="148"/>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9" name="Line 1128">
                      <a:extLst>
                        <a:ext uri="{FF2B5EF4-FFF2-40B4-BE49-F238E27FC236}">
                          <a16:creationId xmlns:a16="http://schemas.microsoft.com/office/drawing/2014/main" id="{D7E17DCC-4713-4C0E-BF81-774E0532C959}"/>
                        </a:ext>
                      </a:extLst>
                    </p:cNvPr>
                    <p:cNvSpPr>
                      <a:spLocks noChangeShapeType="1"/>
                    </p:cNvSpPr>
                    <p:nvPr/>
                  </p:nvSpPr>
                  <p:spPr bwMode="auto">
                    <a:xfrm flipV="1">
                      <a:off x="2178" y="3570"/>
                      <a:ext cx="0" cy="61"/>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0" name="Line 1129">
                      <a:extLst>
                        <a:ext uri="{FF2B5EF4-FFF2-40B4-BE49-F238E27FC236}">
                          <a16:creationId xmlns:a16="http://schemas.microsoft.com/office/drawing/2014/main" id="{5A7C7521-E068-4950-8996-FA3C3E922A51}"/>
                        </a:ext>
                      </a:extLst>
                    </p:cNvPr>
                    <p:cNvSpPr>
                      <a:spLocks noChangeShapeType="1"/>
                    </p:cNvSpPr>
                    <p:nvPr/>
                  </p:nvSpPr>
                  <p:spPr bwMode="auto">
                    <a:xfrm flipV="1">
                      <a:off x="2181"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1" name="Line 1130">
                      <a:extLst>
                        <a:ext uri="{FF2B5EF4-FFF2-40B4-BE49-F238E27FC236}">
                          <a16:creationId xmlns:a16="http://schemas.microsoft.com/office/drawing/2014/main" id="{A43AA520-9EA5-4DF2-8DE9-FEC6FC0C8C30}"/>
                        </a:ext>
                      </a:extLst>
                    </p:cNvPr>
                    <p:cNvSpPr>
                      <a:spLocks noChangeShapeType="1"/>
                    </p:cNvSpPr>
                    <p:nvPr/>
                  </p:nvSpPr>
                  <p:spPr bwMode="auto">
                    <a:xfrm flipV="1">
                      <a:off x="2184" y="3622"/>
                      <a:ext cx="0" cy="9"/>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2" name="Line 1131">
                      <a:extLst>
                        <a:ext uri="{FF2B5EF4-FFF2-40B4-BE49-F238E27FC236}">
                          <a16:creationId xmlns:a16="http://schemas.microsoft.com/office/drawing/2014/main" id="{6EA43F99-FD7D-4162-83C5-5B4F8CF3F7F5}"/>
                        </a:ext>
                      </a:extLst>
                    </p:cNvPr>
                    <p:cNvSpPr>
                      <a:spLocks noChangeShapeType="1"/>
                    </p:cNvSpPr>
                    <p:nvPr/>
                  </p:nvSpPr>
                  <p:spPr bwMode="auto">
                    <a:xfrm flipV="1">
                      <a:off x="2186"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3" name="Line 1132">
                      <a:extLst>
                        <a:ext uri="{FF2B5EF4-FFF2-40B4-BE49-F238E27FC236}">
                          <a16:creationId xmlns:a16="http://schemas.microsoft.com/office/drawing/2014/main" id="{41FDEFDE-388D-4C33-8BB8-9BBFE24D93FF}"/>
                        </a:ext>
                      </a:extLst>
                    </p:cNvPr>
                    <p:cNvSpPr>
                      <a:spLocks noChangeShapeType="1"/>
                    </p:cNvSpPr>
                    <p:nvPr/>
                  </p:nvSpPr>
                  <p:spPr bwMode="auto">
                    <a:xfrm flipV="1">
                      <a:off x="2197"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4" name="Line 1133">
                      <a:extLst>
                        <a:ext uri="{FF2B5EF4-FFF2-40B4-BE49-F238E27FC236}">
                          <a16:creationId xmlns:a16="http://schemas.microsoft.com/office/drawing/2014/main" id="{D14DA781-7F6F-4F31-8316-E6A08A2124FB}"/>
                        </a:ext>
                      </a:extLst>
                    </p:cNvPr>
                    <p:cNvSpPr>
                      <a:spLocks noChangeShapeType="1"/>
                    </p:cNvSpPr>
                    <p:nvPr/>
                  </p:nvSpPr>
                  <p:spPr bwMode="auto">
                    <a:xfrm flipV="1">
                      <a:off x="2200" y="3622"/>
                      <a:ext cx="0" cy="9"/>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5" name="Line 1134">
                      <a:extLst>
                        <a:ext uri="{FF2B5EF4-FFF2-40B4-BE49-F238E27FC236}">
                          <a16:creationId xmlns:a16="http://schemas.microsoft.com/office/drawing/2014/main" id="{775E4725-43AB-439C-991C-F468FE90BC0F}"/>
                        </a:ext>
                      </a:extLst>
                    </p:cNvPr>
                    <p:cNvSpPr>
                      <a:spLocks noChangeShapeType="1"/>
                    </p:cNvSpPr>
                    <p:nvPr/>
                  </p:nvSpPr>
                  <p:spPr bwMode="auto">
                    <a:xfrm flipV="1">
                      <a:off x="2202"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6" name="Line 1135">
                      <a:extLst>
                        <a:ext uri="{FF2B5EF4-FFF2-40B4-BE49-F238E27FC236}">
                          <a16:creationId xmlns:a16="http://schemas.microsoft.com/office/drawing/2014/main" id="{432DB1D3-47E5-4B8A-A8FB-0A0FAF347F92}"/>
                        </a:ext>
                      </a:extLst>
                    </p:cNvPr>
                    <p:cNvSpPr>
                      <a:spLocks noChangeShapeType="1"/>
                    </p:cNvSpPr>
                    <p:nvPr/>
                  </p:nvSpPr>
                  <p:spPr bwMode="auto">
                    <a:xfrm flipV="1">
                      <a:off x="2205"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7" name="Line 1136">
                      <a:extLst>
                        <a:ext uri="{FF2B5EF4-FFF2-40B4-BE49-F238E27FC236}">
                          <a16:creationId xmlns:a16="http://schemas.microsoft.com/office/drawing/2014/main" id="{6263DA35-8C33-46CE-9E17-AD39BFB8A29E}"/>
                        </a:ext>
                      </a:extLst>
                    </p:cNvPr>
                    <p:cNvSpPr>
                      <a:spLocks noChangeShapeType="1"/>
                    </p:cNvSpPr>
                    <p:nvPr/>
                  </p:nvSpPr>
                  <p:spPr bwMode="auto">
                    <a:xfrm flipV="1">
                      <a:off x="2208"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8" name="Line 1137">
                      <a:extLst>
                        <a:ext uri="{FF2B5EF4-FFF2-40B4-BE49-F238E27FC236}">
                          <a16:creationId xmlns:a16="http://schemas.microsoft.com/office/drawing/2014/main" id="{EEBC4929-7D38-4168-9DAA-24D386486A35}"/>
                        </a:ext>
                      </a:extLst>
                    </p:cNvPr>
                    <p:cNvSpPr>
                      <a:spLocks noChangeShapeType="1"/>
                    </p:cNvSpPr>
                    <p:nvPr/>
                  </p:nvSpPr>
                  <p:spPr bwMode="auto">
                    <a:xfrm flipV="1">
                      <a:off x="2215"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9" name="Line 1138">
                      <a:extLst>
                        <a:ext uri="{FF2B5EF4-FFF2-40B4-BE49-F238E27FC236}">
                          <a16:creationId xmlns:a16="http://schemas.microsoft.com/office/drawing/2014/main" id="{F30B254D-D488-41F9-81F9-A49A3EA4B78C}"/>
                        </a:ext>
                      </a:extLst>
                    </p:cNvPr>
                    <p:cNvSpPr>
                      <a:spLocks noChangeShapeType="1"/>
                    </p:cNvSpPr>
                    <p:nvPr/>
                  </p:nvSpPr>
                  <p:spPr bwMode="auto">
                    <a:xfrm flipV="1">
                      <a:off x="2226"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0" name="Line 1139">
                      <a:extLst>
                        <a:ext uri="{FF2B5EF4-FFF2-40B4-BE49-F238E27FC236}">
                          <a16:creationId xmlns:a16="http://schemas.microsoft.com/office/drawing/2014/main" id="{847EEFA6-4EB8-4D56-83E8-03CE6C30198F}"/>
                        </a:ext>
                      </a:extLst>
                    </p:cNvPr>
                    <p:cNvSpPr>
                      <a:spLocks noChangeShapeType="1"/>
                    </p:cNvSpPr>
                    <p:nvPr/>
                  </p:nvSpPr>
                  <p:spPr bwMode="auto">
                    <a:xfrm flipV="1">
                      <a:off x="2229" y="3614"/>
                      <a:ext cx="0"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1" name="Line 1140">
                      <a:extLst>
                        <a:ext uri="{FF2B5EF4-FFF2-40B4-BE49-F238E27FC236}">
                          <a16:creationId xmlns:a16="http://schemas.microsoft.com/office/drawing/2014/main" id="{3A77CD6A-5F5E-4C39-B6DD-0C4230F6FC22}"/>
                        </a:ext>
                      </a:extLst>
                    </p:cNvPr>
                    <p:cNvSpPr>
                      <a:spLocks noChangeShapeType="1"/>
                    </p:cNvSpPr>
                    <p:nvPr/>
                  </p:nvSpPr>
                  <p:spPr bwMode="auto">
                    <a:xfrm flipV="1">
                      <a:off x="2231" y="3602"/>
                      <a:ext cx="0" cy="29"/>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2" name="Line 1141">
                      <a:extLst>
                        <a:ext uri="{FF2B5EF4-FFF2-40B4-BE49-F238E27FC236}">
                          <a16:creationId xmlns:a16="http://schemas.microsoft.com/office/drawing/2014/main" id="{D0D67EC9-CCC7-4DA8-9C18-BD4AF3013F6E}"/>
                        </a:ext>
                      </a:extLst>
                    </p:cNvPr>
                    <p:cNvSpPr>
                      <a:spLocks noChangeShapeType="1"/>
                    </p:cNvSpPr>
                    <p:nvPr/>
                  </p:nvSpPr>
                  <p:spPr bwMode="auto">
                    <a:xfrm flipV="1">
                      <a:off x="2234" y="3564"/>
                      <a:ext cx="0" cy="6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3" name="Line 1142">
                      <a:extLst>
                        <a:ext uri="{FF2B5EF4-FFF2-40B4-BE49-F238E27FC236}">
                          <a16:creationId xmlns:a16="http://schemas.microsoft.com/office/drawing/2014/main" id="{D447462A-9784-409A-8DCB-604C1DF3D693}"/>
                        </a:ext>
                      </a:extLst>
                    </p:cNvPr>
                    <p:cNvSpPr>
                      <a:spLocks noChangeShapeType="1"/>
                    </p:cNvSpPr>
                    <p:nvPr/>
                  </p:nvSpPr>
                  <p:spPr bwMode="auto">
                    <a:xfrm flipV="1">
                      <a:off x="2237"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4" name="Line 1143">
                      <a:extLst>
                        <a:ext uri="{FF2B5EF4-FFF2-40B4-BE49-F238E27FC236}">
                          <a16:creationId xmlns:a16="http://schemas.microsoft.com/office/drawing/2014/main" id="{B07C8F6F-7F80-42F2-995F-06383069A9CD}"/>
                        </a:ext>
                      </a:extLst>
                    </p:cNvPr>
                    <p:cNvSpPr>
                      <a:spLocks noChangeShapeType="1"/>
                    </p:cNvSpPr>
                    <p:nvPr/>
                  </p:nvSpPr>
                  <p:spPr bwMode="auto">
                    <a:xfrm flipV="1">
                      <a:off x="2242"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5" name="Line 1144">
                      <a:extLst>
                        <a:ext uri="{FF2B5EF4-FFF2-40B4-BE49-F238E27FC236}">
                          <a16:creationId xmlns:a16="http://schemas.microsoft.com/office/drawing/2014/main" id="{283AC389-DB33-43B9-9E63-11717079267A}"/>
                        </a:ext>
                      </a:extLst>
                    </p:cNvPr>
                    <p:cNvSpPr>
                      <a:spLocks noChangeShapeType="1"/>
                    </p:cNvSpPr>
                    <p:nvPr/>
                  </p:nvSpPr>
                  <p:spPr bwMode="auto">
                    <a:xfrm flipV="1">
                      <a:off x="2253"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6" name="Line 1145">
                      <a:extLst>
                        <a:ext uri="{FF2B5EF4-FFF2-40B4-BE49-F238E27FC236}">
                          <a16:creationId xmlns:a16="http://schemas.microsoft.com/office/drawing/2014/main" id="{6717A4CF-17FA-489A-981B-8688284FFB07}"/>
                        </a:ext>
                      </a:extLst>
                    </p:cNvPr>
                    <p:cNvSpPr>
                      <a:spLocks noChangeShapeType="1"/>
                    </p:cNvSpPr>
                    <p:nvPr/>
                  </p:nvSpPr>
                  <p:spPr bwMode="auto">
                    <a:xfrm flipV="1">
                      <a:off x="2255"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7" name="Line 1146">
                      <a:extLst>
                        <a:ext uri="{FF2B5EF4-FFF2-40B4-BE49-F238E27FC236}">
                          <a16:creationId xmlns:a16="http://schemas.microsoft.com/office/drawing/2014/main" id="{B5E2EB05-EC26-4C59-98E8-545280045AF0}"/>
                        </a:ext>
                      </a:extLst>
                    </p:cNvPr>
                    <p:cNvSpPr>
                      <a:spLocks noChangeShapeType="1"/>
                    </p:cNvSpPr>
                    <p:nvPr/>
                  </p:nvSpPr>
                  <p:spPr bwMode="auto">
                    <a:xfrm flipV="1">
                      <a:off x="2258"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8" name="Line 1147">
                      <a:extLst>
                        <a:ext uri="{FF2B5EF4-FFF2-40B4-BE49-F238E27FC236}">
                          <a16:creationId xmlns:a16="http://schemas.microsoft.com/office/drawing/2014/main" id="{2C157CEC-DB5B-40AD-9897-89733808777A}"/>
                        </a:ext>
                      </a:extLst>
                    </p:cNvPr>
                    <p:cNvSpPr>
                      <a:spLocks noChangeShapeType="1"/>
                    </p:cNvSpPr>
                    <p:nvPr/>
                  </p:nvSpPr>
                  <p:spPr bwMode="auto">
                    <a:xfrm flipV="1">
                      <a:off x="2261"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9" name="Line 1148">
                      <a:extLst>
                        <a:ext uri="{FF2B5EF4-FFF2-40B4-BE49-F238E27FC236}">
                          <a16:creationId xmlns:a16="http://schemas.microsoft.com/office/drawing/2014/main" id="{1877C36F-128A-4B3B-9781-B25B703DA2CD}"/>
                        </a:ext>
                      </a:extLst>
                    </p:cNvPr>
                    <p:cNvSpPr>
                      <a:spLocks noChangeShapeType="1"/>
                    </p:cNvSpPr>
                    <p:nvPr/>
                  </p:nvSpPr>
                  <p:spPr bwMode="auto">
                    <a:xfrm flipV="1">
                      <a:off x="2263" y="3593"/>
                      <a:ext cx="0" cy="38"/>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0" name="Line 1149">
                      <a:extLst>
                        <a:ext uri="{FF2B5EF4-FFF2-40B4-BE49-F238E27FC236}">
                          <a16:creationId xmlns:a16="http://schemas.microsoft.com/office/drawing/2014/main" id="{21191535-B9BB-4FA4-855D-3D031869ACF1}"/>
                        </a:ext>
                      </a:extLst>
                    </p:cNvPr>
                    <p:cNvSpPr>
                      <a:spLocks noChangeShapeType="1"/>
                    </p:cNvSpPr>
                    <p:nvPr/>
                  </p:nvSpPr>
                  <p:spPr bwMode="auto">
                    <a:xfrm flipV="1">
                      <a:off x="2266" y="3538"/>
                      <a:ext cx="0" cy="9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1" name="Line 1150">
                      <a:extLst>
                        <a:ext uri="{FF2B5EF4-FFF2-40B4-BE49-F238E27FC236}">
                          <a16:creationId xmlns:a16="http://schemas.microsoft.com/office/drawing/2014/main" id="{5340271E-9341-4017-842A-9994B1BAAE31}"/>
                        </a:ext>
                      </a:extLst>
                    </p:cNvPr>
                    <p:cNvSpPr>
                      <a:spLocks noChangeShapeType="1"/>
                    </p:cNvSpPr>
                    <p:nvPr/>
                  </p:nvSpPr>
                  <p:spPr bwMode="auto">
                    <a:xfrm flipV="1">
                      <a:off x="2269" y="3596"/>
                      <a:ext cx="0" cy="35"/>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 name="Line 1151">
                      <a:extLst>
                        <a:ext uri="{FF2B5EF4-FFF2-40B4-BE49-F238E27FC236}">
                          <a16:creationId xmlns:a16="http://schemas.microsoft.com/office/drawing/2014/main" id="{722BF5D5-2535-4EDD-AFCB-C9987ED49FBF}"/>
                        </a:ext>
                      </a:extLst>
                    </p:cNvPr>
                    <p:cNvSpPr>
                      <a:spLocks noChangeShapeType="1"/>
                    </p:cNvSpPr>
                    <p:nvPr/>
                  </p:nvSpPr>
                  <p:spPr bwMode="auto">
                    <a:xfrm flipV="1">
                      <a:off x="2287"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3" name="Line 1152">
                      <a:extLst>
                        <a:ext uri="{FF2B5EF4-FFF2-40B4-BE49-F238E27FC236}">
                          <a16:creationId xmlns:a16="http://schemas.microsoft.com/office/drawing/2014/main" id="{F22E6723-B0CC-458F-9635-8DA4AB102DB5}"/>
                        </a:ext>
                      </a:extLst>
                    </p:cNvPr>
                    <p:cNvSpPr>
                      <a:spLocks noChangeShapeType="1"/>
                    </p:cNvSpPr>
                    <p:nvPr/>
                  </p:nvSpPr>
                  <p:spPr bwMode="auto">
                    <a:xfrm flipV="1">
                      <a:off x="2290"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4" name="Line 1153">
                      <a:extLst>
                        <a:ext uri="{FF2B5EF4-FFF2-40B4-BE49-F238E27FC236}">
                          <a16:creationId xmlns:a16="http://schemas.microsoft.com/office/drawing/2014/main" id="{BD1C3976-48CD-440F-A966-03899C7F9FD9}"/>
                        </a:ext>
                      </a:extLst>
                    </p:cNvPr>
                    <p:cNvSpPr>
                      <a:spLocks noChangeShapeType="1"/>
                    </p:cNvSpPr>
                    <p:nvPr/>
                  </p:nvSpPr>
                  <p:spPr bwMode="auto">
                    <a:xfrm flipV="1">
                      <a:off x="2293"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5" name="Line 1154">
                      <a:extLst>
                        <a:ext uri="{FF2B5EF4-FFF2-40B4-BE49-F238E27FC236}">
                          <a16:creationId xmlns:a16="http://schemas.microsoft.com/office/drawing/2014/main" id="{7906E2C3-A499-46D3-8E3B-CC06ED176FA0}"/>
                        </a:ext>
                      </a:extLst>
                    </p:cNvPr>
                    <p:cNvSpPr>
                      <a:spLocks noChangeShapeType="1"/>
                    </p:cNvSpPr>
                    <p:nvPr/>
                  </p:nvSpPr>
                  <p:spPr bwMode="auto">
                    <a:xfrm flipV="1">
                      <a:off x="2295"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6" name="Line 1155">
                      <a:extLst>
                        <a:ext uri="{FF2B5EF4-FFF2-40B4-BE49-F238E27FC236}">
                          <a16:creationId xmlns:a16="http://schemas.microsoft.com/office/drawing/2014/main" id="{CE8DEAC0-ACA8-4CB5-83D4-664A048417FC}"/>
                        </a:ext>
                      </a:extLst>
                    </p:cNvPr>
                    <p:cNvSpPr>
                      <a:spLocks noChangeShapeType="1"/>
                    </p:cNvSpPr>
                    <p:nvPr/>
                  </p:nvSpPr>
                  <p:spPr bwMode="auto">
                    <a:xfrm flipV="1">
                      <a:off x="2316" y="3607"/>
                      <a:ext cx="0" cy="24"/>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7" name="Line 1156">
                      <a:extLst>
                        <a:ext uri="{FF2B5EF4-FFF2-40B4-BE49-F238E27FC236}">
                          <a16:creationId xmlns:a16="http://schemas.microsoft.com/office/drawing/2014/main" id="{663A7632-921E-4569-BC15-324AD4F2A65D}"/>
                        </a:ext>
                      </a:extLst>
                    </p:cNvPr>
                    <p:cNvSpPr>
                      <a:spLocks noChangeShapeType="1"/>
                    </p:cNvSpPr>
                    <p:nvPr/>
                  </p:nvSpPr>
                  <p:spPr bwMode="auto">
                    <a:xfrm flipV="1">
                      <a:off x="2319" y="3581"/>
                      <a:ext cx="0" cy="50"/>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8" name="Line 1157">
                      <a:extLst>
                        <a:ext uri="{FF2B5EF4-FFF2-40B4-BE49-F238E27FC236}">
                          <a16:creationId xmlns:a16="http://schemas.microsoft.com/office/drawing/2014/main" id="{1026D4D0-697B-4CA4-8E0C-D84A472FBBA3}"/>
                        </a:ext>
                      </a:extLst>
                    </p:cNvPr>
                    <p:cNvSpPr>
                      <a:spLocks noChangeShapeType="1"/>
                    </p:cNvSpPr>
                    <p:nvPr/>
                  </p:nvSpPr>
                  <p:spPr bwMode="auto">
                    <a:xfrm flipV="1">
                      <a:off x="2322" y="3523"/>
                      <a:ext cx="0" cy="108"/>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9" name="Line 1158">
                      <a:extLst>
                        <a:ext uri="{FF2B5EF4-FFF2-40B4-BE49-F238E27FC236}">
                          <a16:creationId xmlns:a16="http://schemas.microsoft.com/office/drawing/2014/main" id="{FEFA46A8-28D9-41BA-8A0A-7C72696ABB5E}"/>
                        </a:ext>
                      </a:extLst>
                    </p:cNvPr>
                    <p:cNvSpPr>
                      <a:spLocks noChangeShapeType="1"/>
                    </p:cNvSpPr>
                    <p:nvPr/>
                  </p:nvSpPr>
                  <p:spPr bwMode="auto">
                    <a:xfrm flipV="1">
                      <a:off x="2324"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0" name="Line 1159">
                      <a:extLst>
                        <a:ext uri="{FF2B5EF4-FFF2-40B4-BE49-F238E27FC236}">
                          <a16:creationId xmlns:a16="http://schemas.microsoft.com/office/drawing/2014/main" id="{F74F628E-13EC-4AEC-9319-C9613C506D0B}"/>
                        </a:ext>
                      </a:extLst>
                    </p:cNvPr>
                    <p:cNvSpPr>
                      <a:spLocks noChangeShapeType="1"/>
                    </p:cNvSpPr>
                    <p:nvPr/>
                  </p:nvSpPr>
                  <p:spPr bwMode="auto">
                    <a:xfrm flipV="1">
                      <a:off x="2327" y="3622"/>
                      <a:ext cx="0" cy="9"/>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1" name="Line 1160">
                      <a:extLst>
                        <a:ext uri="{FF2B5EF4-FFF2-40B4-BE49-F238E27FC236}">
                          <a16:creationId xmlns:a16="http://schemas.microsoft.com/office/drawing/2014/main" id="{A919A364-A51A-4292-AE03-8A1A839BA57E}"/>
                        </a:ext>
                      </a:extLst>
                    </p:cNvPr>
                    <p:cNvSpPr>
                      <a:spLocks noChangeShapeType="1"/>
                    </p:cNvSpPr>
                    <p:nvPr/>
                  </p:nvSpPr>
                  <p:spPr bwMode="auto">
                    <a:xfrm flipV="1">
                      <a:off x="2332"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2" name="Line 1161">
                      <a:extLst>
                        <a:ext uri="{FF2B5EF4-FFF2-40B4-BE49-F238E27FC236}">
                          <a16:creationId xmlns:a16="http://schemas.microsoft.com/office/drawing/2014/main" id="{AD15FC3A-6F2C-4DC3-A383-F5C5148C56F4}"/>
                        </a:ext>
                      </a:extLst>
                    </p:cNvPr>
                    <p:cNvSpPr>
                      <a:spLocks noChangeShapeType="1"/>
                    </p:cNvSpPr>
                    <p:nvPr/>
                  </p:nvSpPr>
                  <p:spPr bwMode="auto">
                    <a:xfrm flipV="1">
                      <a:off x="2335"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3" name="Line 1162">
                      <a:extLst>
                        <a:ext uri="{FF2B5EF4-FFF2-40B4-BE49-F238E27FC236}">
                          <a16:creationId xmlns:a16="http://schemas.microsoft.com/office/drawing/2014/main" id="{2EC98FC7-2E8A-441D-BA8E-AE239E3EDE0C}"/>
                        </a:ext>
                      </a:extLst>
                    </p:cNvPr>
                    <p:cNvSpPr>
                      <a:spLocks noChangeShapeType="1"/>
                    </p:cNvSpPr>
                    <p:nvPr/>
                  </p:nvSpPr>
                  <p:spPr bwMode="auto">
                    <a:xfrm flipV="1">
                      <a:off x="2340"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4" name="Line 1163">
                      <a:extLst>
                        <a:ext uri="{FF2B5EF4-FFF2-40B4-BE49-F238E27FC236}">
                          <a16:creationId xmlns:a16="http://schemas.microsoft.com/office/drawing/2014/main" id="{0D5952BA-02B9-4E3A-85E3-2BB5BF81AABF}"/>
                        </a:ext>
                      </a:extLst>
                    </p:cNvPr>
                    <p:cNvSpPr>
                      <a:spLocks noChangeShapeType="1"/>
                    </p:cNvSpPr>
                    <p:nvPr/>
                  </p:nvSpPr>
                  <p:spPr bwMode="auto">
                    <a:xfrm flipV="1">
                      <a:off x="2348" y="3616"/>
                      <a:ext cx="0" cy="15"/>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5" name="Line 1164">
                      <a:extLst>
                        <a:ext uri="{FF2B5EF4-FFF2-40B4-BE49-F238E27FC236}">
                          <a16:creationId xmlns:a16="http://schemas.microsoft.com/office/drawing/2014/main" id="{202A5621-60B0-4194-A1F4-ACACC7F0B0DA}"/>
                        </a:ext>
                      </a:extLst>
                    </p:cNvPr>
                    <p:cNvSpPr>
                      <a:spLocks noChangeShapeType="1"/>
                    </p:cNvSpPr>
                    <p:nvPr/>
                  </p:nvSpPr>
                  <p:spPr bwMode="auto">
                    <a:xfrm flipV="1">
                      <a:off x="2351" y="3547"/>
                      <a:ext cx="0" cy="84"/>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6" name="Line 1165">
                      <a:extLst>
                        <a:ext uri="{FF2B5EF4-FFF2-40B4-BE49-F238E27FC236}">
                          <a16:creationId xmlns:a16="http://schemas.microsoft.com/office/drawing/2014/main" id="{E7AB4204-E605-41B8-9FA8-68D41191F6E9}"/>
                        </a:ext>
                      </a:extLst>
                    </p:cNvPr>
                    <p:cNvSpPr>
                      <a:spLocks noChangeShapeType="1"/>
                    </p:cNvSpPr>
                    <p:nvPr/>
                  </p:nvSpPr>
                  <p:spPr bwMode="auto">
                    <a:xfrm flipV="1">
                      <a:off x="2354" y="3587"/>
                      <a:ext cx="0" cy="44"/>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7" name="Line 1166">
                      <a:extLst>
                        <a:ext uri="{FF2B5EF4-FFF2-40B4-BE49-F238E27FC236}">
                          <a16:creationId xmlns:a16="http://schemas.microsoft.com/office/drawing/2014/main" id="{A7DCF451-534E-4DF5-B838-E212FB135D6C}"/>
                        </a:ext>
                      </a:extLst>
                    </p:cNvPr>
                    <p:cNvSpPr>
                      <a:spLocks noChangeShapeType="1"/>
                    </p:cNvSpPr>
                    <p:nvPr/>
                  </p:nvSpPr>
                  <p:spPr bwMode="auto">
                    <a:xfrm flipV="1">
                      <a:off x="2356"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8" name="Line 1167">
                      <a:extLst>
                        <a:ext uri="{FF2B5EF4-FFF2-40B4-BE49-F238E27FC236}">
                          <a16:creationId xmlns:a16="http://schemas.microsoft.com/office/drawing/2014/main" id="{B4834B2D-D4FE-4885-93F1-EB9FC3E98A59}"/>
                        </a:ext>
                      </a:extLst>
                    </p:cNvPr>
                    <p:cNvSpPr>
                      <a:spLocks noChangeShapeType="1"/>
                    </p:cNvSpPr>
                    <p:nvPr/>
                  </p:nvSpPr>
                  <p:spPr bwMode="auto">
                    <a:xfrm flipV="1">
                      <a:off x="2359"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9" name="Line 1168">
                      <a:extLst>
                        <a:ext uri="{FF2B5EF4-FFF2-40B4-BE49-F238E27FC236}">
                          <a16:creationId xmlns:a16="http://schemas.microsoft.com/office/drawing/2014/main" id="{22B9F615-61FA-4763-B9D1-BA53D43BA241}"/>
                        </a:ext>
                      </a:extLst>
                    </p:cNvPr>
                    <p:cNvSpPr>
                      <a:spLocks noChangeShapeType="1"/>
                    </p:cNvSpPr>
                    <p:nvPr/>
                  </p:nvSpPr>
                  <p:spPr bwMode="auto">
                    <a:xfrm flipV="1">
                      <a:off x="2362"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0" name="Line 1169">
                      <a:extLst>
                        <a:ext uri="{FF2B5EF4-FFF2-40B4-BE49-F238E27FC236}">
                          <a16:creationId xmlns:a16="http://schemas.microsoft.com/office/drawing/2014/main" id="{4444E6C2-23A4-4AD6-944F-AD2F67EB6630}"/>
                        </a:ext>
                      </a:extLst>
                    </p:cNvPr>
                    <p:cNvSpPr>
                      <a:spLocks noChangeShapeType="1"/>
                    </p:cNvSpPr>
                    <p:nvPr/>
                  </p:nvSpPr>
                  <p:spPr bwMode="auto">
                    <a:xfrm flipV="1">
                      <a:off x="2364"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1" name="Line 1170">
                      <a:extLst>
                        <a:ext uri="{FF2B5EF4-FFF2-40B4-BE49-F238E27FC236}">
                          <a16:creationId xmlns:a16="http://schemas.microsoft.com/office/drawing/2014/main" id="{C0AAADD6-ACC6-4710-96AB-02248DF382D4}"/>
                        </a:ext>
                      </a:extLst>
                    </p:cNvPr>
                    <p:cNvSpPr>
                      <a:spLocks noChangeShapeType="1"/>
                    </p:cNvSpPr>
                    <p:nvPr/>
                  </p:nvSpPr>
                  <p:spPr bwMode="auto">
                    <a:xfrm flipV="1">
                      <a:off x="2367"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2" name="Line 1171">
                      <a:extLst>
                        <a:ext uri="{FF2B5EF4-FFF2-40B4-BE49-F238E27FC236}">
                          <a16:creationId xmlns:a16="http://schemas.microsoft.com/office/drawing/2014/main" id="{811AF82A-60A7-49FE-B7CF-32BAF261BDF2}"/>
                        </a:ext>
                      </a:extLst>
                    </p:cNvPr>
                    <p:cNvSpPr>
                      <a:spLocks noChangeShapeType="1"/>
                    </p:cNvSpPr>
                    <p:nvPr/>
                  </p:nvSpPr>
                  <p:spPr bwMode="auto">
                    <a:xfrm flipV="1">
                      <a:off x="2378"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 name="Line 1172">
                      <a:extLst>
                        <a:ext uri="{FF2B5EF4-FFF2-40B4-BE49-F238E27FC236}">
                          <a16:creationId xmlns:a16="http://schemas.microsoft.com/office/drawing/2014/main" id="{778A0661-66AF-43F2-A1CF-141DAF2505F6}"/>
                        </a:ext>
                      </a:extLst>
                    </p:cNvPr>
                    <p:cNvSpPr>
                      <a:spLocks noChangeShapeType="1"/>
                    </p:cNvSpPr>
                    <p:nvPr/>
                  </p:nvSpPr>
                  <p:spPr bwMode="auto">
                    <a:xfrm flipV="1">
                      <a:off x="2380" y="3619"/>
                      <a:ext cx="0" cy="12"/>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4" name="Line 1173">
                      <a:extLst>
                        <a:ext uri="{FF2B5EF4-FFF2-40B4-BE49-F238E27FC236}">
                          <a16:creationId xmlns:a16="http://schemas.microsoft.com/office/drawing/2014/main" id="{20000009-5FD2-44FA-8DA4-594F3747E2C9}"/>
                        </a:ext>
                      </a:extLst>
                    </p:cNvPr>
                    <p:cNvSpPr>
                      <a:spLocks noChangeShapeType="1"/>
                    </p:cNvSpPr>
                    <p:nvPr/>
                  </p:nvSpPr>
                  <p:spPr bwMode="auto">
                    <a:xfrm flipV="1">
                      <a:off x="2383"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5" name="Line 1174">
                      <a:extLst>
                        <a:ext uri="{FF2B5EF4-FFF2-40B4-BE49-F238E27FC236}">
                          <a16:creationId xmlns:a16="http://schemas.microsoft.com/office/drawing/2014/main" id="{90A320E0-680B-497B-811A-558AF3CB1CAF}"/>
                        </a:ext>
                      </a:extLst>
                    </p:cNvPr>
                    <p:cNvSpPr>
                      <a:spLocks noChangeShapeType="1"/>
                    </p:cNvSpPr>
                    <p:nvPr/>
                  </p:nvSpPr>
                  <p:spPr bwMode="auto">
                    <a:xfrm flipV="1">
                      <a:off x="2386" y="3616"/>
                      <a:ext cx="0" cy="15"/>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6" name="Line 1175">
                      <a:extLst>
                        <a:ext uri="{FF2B5EF4-FFF2-40B4-BE49-F238E27FC236}">
                          <a16:creationId xmlns:a16="http://schemas.microsoft.com/office/drawing/2014/main" id="{5C012AF9-BAEA-40F7-AFBD-3A94265BF4DE}"/>
                        </a:ext>
                      </a:extLst>
                    </p:cNvPr>
                    <p:cNvSpPr>
                      <a:spLocks noChangeShapeType="1"/>
                    </p:cNvSpPr>
                    <p:nvPr/>
                  </p:nvSpPr>
                  <p:spPr bwMode="auto">
                    <a:xfrm flipV="1">
                      <a:off x="2388"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7" name="Line 1176">
                      <a:extLst>
                        <a:ext uri="{FF2B5EF4-FFF2-40B4-BE49-F238E27FC236}">
                          <a16:creationId xmlns:a16="http://schemas.microsoft.com/office/drawing/2014/main" id="{AFD340B0-A62C-4A07-AEC7-10ABC5743A0F}"/>
                        </a:ext>
                      </a:extLst>
                    </p:cNvPr>
                    <p:cNvSpPr>
                      <a:spLocks noChangeShapeType="1"/>
                    </p:cNvSpPr>
                    <p:nvPr/>
                  </p:nvSpPr>
                  <p:spPr bwMode="auto">
                    <a:xfrm flipV="1">
                      <a:off x="2394"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8" name="Line 1177">
                      <a:extLst>
                        <a:ext uri="{FF2B5EF4-FFF2-40B4-BE49-F238E27FC236}">
                          <a16:creationId xmlns:a16="http://schemas.microsoft.com/office/drawing/2014/main" id="{07865271-ADB3-405C-8EB9-0BA549A7E749}"/>
                        </a:ext>
                      </a:extLst>
                    </p:cNvPr>
                    <p:cNvSpPr>
                      <a:spLocks noChangeShapeType="1"/>
                    </p:cNvSpPr>
                    <p:nvPr/>
                  </p:nvSpPr>
                  <p:spPr bwMode="auto">
                    <a:xfrm flipV="1">
                      <a:off x="2409" y="3614"/>
                      <a:ext cx="0"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9" name="Line 1178">
                      <a:extLst>
                        <a:ext uri="{FF2B5EF4-FFF2-40B4-BE49-F238E27FC236}">
                          <a16:creationId xmlns:a16="http://schemas.microsoft.com/office/drawing/2014/main" id="{541E7D60-D491-428A-A888-AC3AEED4EF72}"/>
                        </a:ext>
                      </a:extLst>
                    </p:cNvPr>
                    <p:cNvSpPr>
                      <a:spLocks noChangeShapeType="1"/>
                    </p:cNvSpPr>
                    <p:nvPr/>
                  </p:nvSpPr>
                  <p:spPr bwMode="auto">
                    <a:xfrm flipV="1">
                      <a:off x="2412" y="3561"/>
                      <a:ext cx="0" cy="70"/>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0" name="Line 1179">
                      <a:extLst>
                        <a:ext uri="{FF2B5EF4-FFF2-40B4-BE49-F238E27FC236}">
                          <a16:creationId xmlns:a16="http://schemas.microsoft.com/office/drawing/2014/main" id="{B46E5023-C900-4660-B234-694EFE3D615B}"/>
                        </a:ext>
                      </a:extLst>
                    </p:cNvPr>
                    <p:cNvSpPr>
                      <a:spLocks noChangeShapeType="1"/>
                    </p:cNvSpPr>
                    <p:nvPr/>
                  </p:nvSpPr>
                  <p:spPr bwMode="auto">
                    <a:xfrm flipV="1">
                      <a:off x="2415" y="3567"/>
                      <a:ext cx="0" cy="64"/>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1" name="Line 1180">
                      <a:extLst>
                        <a:ext uri="{FF2B5EF4-FFF2-40B4-BE49-F238E27FC236}">
                          <a16:creationId xmlns:a16="http://schemas.microsoft.com/office/drawing/2014/main" id="{3F44A8FA-3292-49F6-A396-67FF6211F8E3}"/>
                        </a:ext>
                      </a:extLst>
                    </p:cNvPr>
                    <p:cNvSpPr>
                      <a:spLocks noChangeShapeType="1"/>
                    </p:cNvSpPr>
                    <p:nvPr/>
                  </p:nvSpPr>
                  <p:spPr bwMode="auto">
                    <a:xfrm flipV="1">
                      <a:off x="2417" y="3599"/>
                      <a:ext cx="0" cy="32"/>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2" name="Line 1181">
                      <a:extLst>
                        <a:ext uri="{FF2B5EF4-FFF2-40B4-BE49-F238E27FC236}">
                          <a16:creationId xmlns:a16="http://schemas.microsoft.com/office/drawing/2014/main" id="{1C42DFFA-C638-4B8A-828B-77CF853C639C}"/>
                        </a:ext>
                      </a:extLst>
                    </p:cNvPr>
                    <p:cNvSpPr>
                      <a:spLocks noChangeShapeType="1"/>
                    </p:cNvSpPr>
                    <p:nvPr/>
                  </p:nvSpPr>
                  <p:spPr bwMode="auto">
                    <a:xfrm flipV="1">
                      <a:off x="2420" y="3622"/>
                      <a:ext cx="0" cy="9"/>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3" name="Line 1182">
                      <a:extLst>
                        <a:ext uri="{FF2B5EF4-FFF2-40B4-BE49-F238E27FC236}">
                          <a16:creationId xmlns:a16="http://schemas.microsoft.com/office/drawing/2014/main" id="{FC96CDCE-517E-4AF1-91B4-F18EBFC91DF1}"/>
                        </a:ext>
                      </a:extLst>
                    </p:cNvPr>
                    <p:cNvSpPr>
                      <a:spLocks noChangeShapeType="1"/>
                    </p:cNvSpPr>
                    <p:nvPr/>
                  </p:nvSpPr>
                  <p:spPr bwMode="auto">
                    <a:xfrm flipV="1">
                      <a:off x="2441" y="3622"/>
                      <a:ext cx="0" cy="9"/>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4" name="Line 1183">
                      <a:extLst>
                        <a:ext uri="{FF2B5EF4-FFF2-40B4-BE49-F238E27FC236}">
                          <a16:creationId xmlns:a16="http://schemas.microsoft.com/office/drawing/2014/main" id="{8370A13F-3399-45C7-8DAD-532A8D2780B2}"/>
                        </a:ext>
                      </a:extLst>
                    </p:cNvPr>
                    <p:cNvSpPr>
                      <a:spLocks noChangeShapeType="1"/>
                    </p:cNvSpPr>
                    <p:nvPr/>
                  </p:nvSpPr>
                  <p:spPr bwMode="auto">
                    <a:xfrm flipV="1">
                      <a:off x="2444" y="3607"/>
                      <a:ext cx="0" cy="24"/>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5" name="Line 1184">
                      <a:extLst>
                        <a:ext uri="{FF2B5EF4-FFF2-40B4-BE49-F238E27FC236}">
                          <a16:creationId xmlns:a16="http://schemas.microsoft.com/office/drawing/2014/main" id="{DE9605D5-7C5E-4710-97D7-8668CA46604E}"/>
                        </a:ext>
                      </a:extLst>
                    </p:cNvPr>
                    <p:cNvSpPr>
                      <a:spLocks noChangeShapeType="1"/>
                    </p:cNvSpPr>
                    <p:nvPr/>
                  </p:nvSpPr>
                  <p:spPr bwMode="auto">
                    <a:xfrm flipV="1">
                      <a:off x="2447" y="3564"/>
                      <a:ext cx="0" cy="6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6" name="Line 1185">
                      <a:extLst>
                        <a:ext uri="{FF2B5EF4-FFF2-40B4-BE49-F238E27FC236}">
                          <a16:creationId xmlns:a16="http://schemas.microsoft.com/office/drawing/2014/main" id="{069F4C52-42CB-4D6E-8CEB-B8182C591BAA}"/>
                        </a:ext>
                      </a:extLst>
                    </p:cNvPr>
                    <p:cNvSpPr>
                      <a:spLocks noChangeShapeType="1"/>
                    </p:cNvSpPr>
                    <p:nvPr/>
                  </p:nvSpPr>
                  <p:spPr bwMode="auto">
                    <a:xfrm flipV="1">
                      <a:off x="2452" y="3593"/>
                      <a:ext cx="0" cy="38"/>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7" name="Line 1186">
                      <a:extLst>
                        <a:ext uri="{FF2B5EF4-FFF2-40B4-BE49-F238E27FC236}">
                          <a16:creationId xmlns:a16="http://schemas.microsoft.com/office/drawing/2014/main" id="{1F30759D-1ECE-4F4E-AD07-2BD680E476A8}"/>
                        </a:ext>
                      </a:extLst>
                    </p:cNvPr>
                    <p:cNvSpPr>
                      <a:spLocks noChangeShapeType="1"/>
                    </p:cNvSpPr>
                    <p:nvPr/>
                  </p:nvSpPr>
                  <p:spPr bwMode="auto">
                    <a:xfrm flipV="1">
                      <a:off x="2465"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8" name="Line 1187">
                      <a:extLst>
                        <a:ext uri="{FF2B5EF4-FFF2-40B4-BE49-F238E27FC236}">
                          <a16:creationId xmlns:a16="http://schemas.microsoft.com/office/drawing/2014/main" id="{53E62B06-2AF5-43AF-8AE7-8B9EC5C67702}"/>
                        </a:ext>
                      </a:extLst>
                    </p:cNvPr>
                    <p:cNvSpPr>
                      <a:spLocks noChangeShapeType="1"/>
                    </p:cNvSpPr>
                    <p:nvPr/>
                  </p:nvSpPr>
                  <p:spPr bwMode="auto">
                    <a:xfrm flipV="1">
                      <a:off x="2468"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9" name="Line 1188">
                      <a:extLst>
                        <a:ext uri="{FF2B5EF4-FFF2-40B4-BE49-F238E27FC236}">
                          <a16:creationId xmlns:a16="http://schemas.microsoft.com/office/drawing/2014/main" id="{FA4BC73E-0C87-4CE0-A3E1-4BB638C96F9A}"/>
                        </a:ext>
                      </a:extLst>
                    </p:cNvPr>
                    <p:cNvSpPr>
                      <a:spLocks noChangeShapeType="1"/>
                    </p:cNvSpPr>
                    <p:nvPr/>
                  </p:nvSpPr>
                  <p:spPr bwMode="auto">
                    <a:xfrm flipV="1">
                      <a:off x="2473"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30" name="Line 1189">
                      <a:extLst>
                        <a:ext uri="{FF2B5EF4-FFF2-40B4-BE49-F238E27FC236}">
                          <a16:creationId xmlns:a16="http://schemas.microsoft.com/office/drawing/2014/main" id="{1C91E3BF-12A2-4A71-8E94-1FC8D2066F52}"/>
                        </a:ext>
                      </a:extLst>
                    </p:cNvPr>
                    <p:cNvSpPr>
                      <a:spLocks noChangeShapeType="1"/>
                    </p:cNvSpPr>
                    <p:nvPr/>
                  </p:nvSpPr>
                  <p:spPr bwMode="auto">
                    <a:xfrm flipV="1">
                      <a:off x="2476"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31" name="Line 1190">
                      <a:extLst>
                        <a:ext uri="{FF2B5EF4-FFF2-40B4-BE49-F238E27FC236}">
                          <a16:creationId xmlns:a16="http://schemas.microsoft.com/office/drawing/2014/main" id="{3382E555-CD89-4542-BB22-DD1D8DF112BB}"/>
                        </a:ext>
                      </a:extLst>
                    </p:cNvPr>
                    <p:cNvSpPr>
                      <a:spLocks noChangeShapeType="1"/>
                    </p:cNvSpPr>
                    <p:nvPr/>
                  </p:nvSpPr>
                  <p:spPr bwMode="auto">
                    <a:xfrm flipV="1">
                      <a:off x="2479" y="3622"/>
                      <a:ext cx="0" cy="9"/>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32" name="Line 1191">
                      <a:extLst>
                        <a:ext uri="{FF2B5EF4-FFF2-40B4-BE49-F238E27FC236}">
                          <a16:creationId xmlns:a16="http://schemas.microsoft.com/office/drawing/2014/main" id="{4902E567-7348-4F01-AE1A-B16B24D810A7}"/>
                        </a:ext>
                      </a:extLst>
                    </p:cNvPr>
                    <p:cNvSpPr>
                      <a:spLocks noChangeShapeType="1"/>
                    </p:cNvSpPr>
                    <p:nvPr/>
                  </p:nvSpPr>
                  <p:spPr bwMode="auto">
                    <a:xfrm flipV="1">
                      <a:off x="2481"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33" name="Line 1192">
                      <a:extLst>
                        <a:ext uri="{FF2B5EF4-FFF2-40B4-BE49-F238E27FC236}">
                          <a16:creationId xmlns:a16="http://schemas.microsoft.com/office/drawing/2014/main" id="{A62CC348-379A-4612-9BB5-989894C0A272}"/>
                        </a:ext>
                      </a:extLst>
                    </p:cNvPr>
                    <p:cNvSpPr>
                      <a:spLocks noChangeShapeType="1"/>
                    </p:cNvSpPr>
                    <p:nvPr/>
                  </p:nvSpPr>
                  <p:spPr bwMode="auto">
                    <a:xfrm flipV="1">
                      <a:off x="2484"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34" name="Line 1193">
                      <a:extLst>
                        <a:ext uri="{FF2B5EF4-FFF2-40B4-BE49-F238E27FC236}">
                          <a16:creationId xmlns:a16="http://schemas.microsoft.com/office/drawing/2014/main" id="{10AD3838-35E6-4100-B90E-DD615777FE7F}"/>
                        </a:ext>
                      </a:extLst>
                    </p:cNvPr>
                    <p:cNvSpPr>
                      <a:spLocks noChangeShapeType="1"/>
                    </p:cNvSpPr>
                    <p:nvPr/>
                  </p:nvSpPr>
                  <p:spPr bwMode="auto">
                    <a:xfrm flipV="1">
                      <a:off x="2487"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35" name="Line 1194">
                      <a:extLst>
                        <a:ext uri="{FF2B5EF4-FFF2-40B4-BE49-F238E27FC236}">
                          <a16:creationId xmlns:a16="http://schemas.microsoft.com/office/drawing/2014/main" id="{B42B43CA-A997-47FC-8C2A-26CAEC85C45E}"/>
                        </a:ext>
                      </a:extLst>
                    </p:cNvPr>
                    <p:cNvSpPr>
                      <a:spLocks noChangeShapeType="1"/>
                    </p:cNvSpPr>
                    <p:nvPr/>
                  </p:nvSpPr>
                  <p:spPr bwMode="auto">
                    <a:xfrm flipV="1">
                      <a:off x="2497" y="3567"/>
                      <a:ext cx="0" cy="64"/>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36" name="Line 1195">
                      <a:extLst>
                        <a:ext uri="{FF2B5EF4-FFF2-40B4-BE49-F238E27FC236}">
                          <a16:creationId xmlns:a16="http://schemas.microsoft.com/office/drawing/2014/main" id="{5682CE5D-7697-4050-8936-2F5379726549}"/>
                        </a:ext>
                      </a:extLst>
                    </p:cNvPr>
                    <p:cNvSpPr>
                      <a:spLocks noChangeShapeType="1"/>
                    </p:cNvSpPr>
                    <p:nvPr/>
                  </p:nvSpPr>
                  <p:spPr bwMode="auto">
                    <a:xfrm flipV="1">
                      <a:off x="2500" y="3610"/>
                      <a:ext cx="0" cy="21"/>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37" name="Line 1196">
                      <a:extLst>
                        <a:ext uri="{FF2B5EF4-FFF2-40B4-BE49-F238E27FC236}">
                          <a16:creationId xmlns:a16="http://schemas.microsoft.com/office/drawing/2014/main" id="{D7EE057C-F4EB-457C-A74D-A5966F4BCE1A}"/>
                        </a:ext>
                      </a:extLst>
                    </p:cNvPr>
                    <p:cNvSpPr>
                      <a:spLocks noChangeShapeType="1"/>
                    </p:cNvSpPr>
                    <p:nvPr/>
                  </p:nvSpPr>
                  <p:spPr bwMode="auto">
                    <a:xfrm flipV="1">
                      <a:off x="2502"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38" name="Line 1197">
                      <a:extLst>
                        <a:ext uri="{FF2B5EF4-FFF2-40B4-BE49-F238E27FC236}">
                          <a16:creationId xmlns:a16="http://schemas.microsoft.com/office/drawing/2014/main" id="{F783931A-3EF0-4D88-B4BD-CE0240AF7401}"/>
                        </a:ext>
                      </a:extLst>
                    </p:cNvPr>
                    <p:cNvSpPr>
                      <a:spLocks noChangeShapeType="1"/>
                    </p:cNvSpPr>
                    <p:nvPr/>
                  </p:nvSpPr>
                  <p:spPr bwMode="auto">
                    <a:xfrm flipV="1">
                      <a:off x="2510" y="3625"/>
                      <a:ext cx="0" cy="6"/>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39" name="Line 1198">
                      <a:extLst>
                        <a:ext uri="{FF2B5EF4-FFF2-40B4-BE49-F238E27FC236}">
                          <a16:creationId xmlns:a16="http://schemas.microsoft.com/office/drawing/2014/main" id="{5A885A66-9500-4BE9-BD74-BEAA653BE39B}"/>
                        </a:ext>
                      </a:extLst>
                    </p:cNvPr>
                    <p:cNvSpPr>
                      <a:spLocks noChangeShapeType="1"/>
                    </p:cNvSpPr>
                    <p:nvPr/>
                  </p:nvSpPr>
                  <p:spPr bwMode="auto">
                    <a:xfrm flipV="1">
                      <a:off x="2516"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40" name="Line 1199">
                      <a:extLst>
                        <a:ext uri="{FF2B5EF4-FFF2-40B4-BE49-F238E27FC236}">
                          <a16:creationId xmlns:a16="http://schemas.microsoft.com/office/drawing/2014/main" id="{B3AF0F00-A04F-481C-BDCB-0BA6425403B5}"/>
                        </a:ext>
                      </a:extLst>
                    </p:cNvPr>
                    <p:cNvSpPr>
                      <a:spLocks noChangeShapeType="1"/>
                    </p:cNvSpPr>
                    <p:nvPr/>
                  </p:nvSpPr>
                  <p:spPr bwMode="auto">
                    <a:xfrm flipV="1">
                      <a:off x="2529" y="3463"/>
                      <a:ext cx="0" cy="168"/>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41" name="Line 1200">
                      <a:extLst>
                        <a:ext uri="{FF2B5EF4-FFF2-40B4-BE49-F238E27FC236}">
                          <a16:creationId xmlns:a16="http://schemas.microsoft.com/office/drawing/2014/main" id="{9ACD8D3C-95AD-4320-97A1-154547CBD9B5}"/>
                        </a:ext>
                      </a:extLst>
                    </p:cNvPr>
                    <p:cNvSpPr>
                      <a:spLocks noChangeShapeType="1"/>
                    </p:cNvSpPr>
                    <p:nvPr/>
                  </p:nvSpPr>
                  <p:spPr bwMode="auto">
                    <a:xfrm flipV="1">
                      <a:off x="2532" y="3019"/>
                      <a:ext cx="0" cy="612"/>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42" name="Line 1201">
                      <a:extLst>
                        <a:ext uri="{FF2B5EF4-FFF2-40B4-BE49-F238E27FC236}">
                          <a16:creationId xmlns:a16="http://schemas.microsoft.com/office/drawing/2014/main" id="{4E36A3F7-A72D-4556-9475-DC64EFAB24EC}"/>
                        </a:ext>
                      </a:extLst>
                    </p:cNvPr>
                    <p:cNvSpPr>
                      <a:spLocks noChangeShapeType="1"/>
                    </p:cNvSpPr>
                    <p:nvPr/>
                  </p:nvSpPr>
                  <p:spPr bwMode="auto">
                    <a:xfrm flipV="1">
                      <a:off x="2534" y="3378"/>
                      <a:ext cx="0" cy="25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43" name="Line 1202">
                      <a:extLst>
                        <a:ext uri="{FF2B5EF4-FFF2-40B4-BE49-F238E27FC236}">
                          <a16:creationId xmlns:a16="http://schemas.microsoft.com/office/drawing/2014/main" id="{C31FDB29-B9FB-451A-821F-2E1F73C7453A}"/>
                        </a:ext>
                      </a:extLst>
                    </p:cNvPr>
                    <p:cNvSpPr>
                      <a:spLocks noChangeShapeType="1"/>
                    </p:cNvSpPr>
                    <p:nvPr/>
                  </p:nvSpPr>
                  <p:spPr bwMode="auto">
                    <a:xfrm flipV="1">
                      <a:off x="2548"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44" name="Line 1203">
                      <a:extLst>
                        <a:ext uri="{FF2B5EF4-FFF2-40B4-BE49-F238E27FC236}">
                          <a16:creationId xmlns:a16="http://schemas.microsoft.com/office/drawing/2014/main" id="{A9C94EC1-0DE7-4FCB-8239-B936802B399E}"/>
                        </a:ext>
                      </a:extLst>
                    </p:cNvPr>
                    <p:cNvSpPr>
                      <a:spLocks noChangeShapeType="1"/>
                    </p:cNvSpPr>
                    <p:nvPr/>
                  </p:nvSpPr>
                  <p:spPr bwMode="auto">
                    <a:xfrm flipV="1">
                      <a:off x="2553"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45" name="Line 1204">
                      <a:extLst>
                        <a:ext uri="{FF2B5EF4-FFF2-40B4-BE49-F238E27FC236}">
                          <a16:creationId xmlns:a16="http://schemas.microsoft.com/office/drawing/2014/main" id="{3FC877E5-2062-43FD-98FC-A942590522DB}"/>
                        </a:ext>
                      </a:extLst>
                    </p:cNvPr>
                    <p:cNvSpPr>
                      <a:spLocks noChangeShapeType="1"/>
                    </p:cNvSpPr>
                    <p:nvPr/>
                  </p:nvSpPr>
                  <p:spPr bwMode="auto">
                    <a:xfrm flipV="1">
                      <a:off x="2564" y="3610"/>
                      <a:ext cx="0" cy="21"/>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46" name="Line 1205">
                      <a:extLst>
                        <a:ext uri="{FF2B5EF4-FFF2-40B4-BE49-F238E27FC236}">
                          <a16:creationId xmlns:a16="http://schemas.microsoft.com/office/drawing/2014/main" id="{640DDA19-1356-457D-8CB4-DE175077F7A0}"/>
                        </a:ext>
                      </a:extLst>
                    </p:cNvPr>
                    <p:cNvSpPr>
                      <a:spLocks noChangeShapeType="1"/>
                    </p:cNvSpPr>
                    <p:nvPr/>
                  </p:nvSpPr>
                  <p:spPr bwMode="auto">
                    <a:xfrm flipV="1">
                      <a:off x="2566" y="3614"/>
                      <a:ext cx="0" cy="17"/>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47" name="Line 1206">
                      <a:extLst>
                        <a:ext uri="{FF2B5EF4-FFF2-40B4-BE49-F238E27FC236}">
                          <a16:creationId xmlns:a16="http://schemas.microsoft.com/office/drawing/2014/main" id="{758AA469-EE9E-4BEB-B406-B86CEDEAB6BE}"/>
                        </a:ext>
                      </a:extLst>
                    </p:cNvPr>
                    <p:cNvSpPr>
                      <a:spLocks noChangeShapeType="1"/>
                    </p:cNvSpPr>
                    <p:nvPr/>
                  </p:nvSpPr>
                  <p:spPr bwMode="auto">
                    <a:xfrm flipV="1">
                      <a:off x="2577"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48" name="Line 1207">
                      <a:extLst>
                        <a:ext uri="{FF2B5EF4-FFF2-40B4-BE49-F238E27FC236}">
                          <a16:creationId xmlns:a16="http://schemas.microsoft.com/office/drawing/2014/main" id="{A4642F46-89BA-4180-8279-C0AB1172E3BF}"/>
                        </a:ext>
                      </a:extLst>
                    </p:cNvPr>
                    <p:cNvSpPr>
                      <a:spLocks noChangeShapeType="1"/>
                    </p:cNvSpPr>
                    <p:nvPr/>
                  </p:nvSpPr>
                  <p:spPr bwMode="auto">
                    <a:xfrm flipV="1">
                      <a:off x="2585"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49" name="Line 1208">
                      <a:extLst>
                        <a:ext uri="{FF2B5EF4-FFF2-40B4-BE49-F238E27FC236}">
                          <a16:creationId xmlns:a16="http://schemas.microsoft.com/office/drawing/2014/main" id="{F163C882-4D77-42FB-9E6C-4CE4DEAB9613}"/>
                        </a:ext>
                      </a:extLst>
                    </p:cNvPr>
                    <p:cNvSpPr>
                      <a:spLocks noChangeShapeType="1"/>
                    </p:cNvSpPr>
                    <p:nvPr/>
                  </p:nvSpPr>
                  <p:spPr bwMode="auto">
                    <a:xfrm flipV="1">
                      <a:off x="2587"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50" name="Line 1209">
                      <a:extLst>
                        <a:ext uri="{FF2B5EF4-FFF2-40B4-BE49-F238E27FC236}">
                          <a16:creationId xmlns:a16="http://schemas.microsoft.com/office/drawing/2014/main" id="{15EA7DB8-8E6F-4B1E-8E6F-F6A45088E623}"/>
                        </a:ext>
                      </a:extLst>
                    </p:cNvPr>
                    <p:cNvSpPr>
                      <a:spLocks noChangeShapeType="1"/>
                    </p:cNvSpPr>
                    <p:nvPr/>
                  </p:nvSpPr>
                  <p:spPr bwMode="auto">
                    <a:xfrm flipV="1">
                      <a:off x="2595" y="3622"/>
                      <a:ext cx="0" cy="9"/>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51" name="Line 1210">
                      <a:extLst>
                        <a:ext uri="{FF2B5EF4-FFF2-40B4-BE49-F238E27FC236}">
                          <a16:creationId xmlns:a16="http://schemas.microsoft.com/office/drawing/2014/main" id="{67C240D6-B9F6-4C39-BE25-49122170AFE6}"/>
                        </a:ext>
                      </a:extLst>
                    </p:cNvPr>
                    <p:cNvSpPr>
                      <a:spLocks noChangeShapeType="1"/>
                    </p:cNvSpPr>
                    <p:nvPr/>
                  </p:nvSpPr>
                  <p:spPr bwMode="auto">
                    <a:xfrm flipV="1">
                      <a:off x="2598" y="3570"/>
                      <a:ext cx="0" cy="61"/>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52" name="Line 1211">
                      <a:extLst>
                        <a:ext uri="{FF2B5EF4-FFF2-40B4-BE49-F238E27FC236}">
                          <a16:creationId xmlns:a16="http://schemas.microsoft.com/office/drawing/2014/main" id="{CFE625AD-82CB-4849-81DE-4E2E6D8DE4BF}"/>
                        </a:ext>
                      </a:extLst>
                    </p:cNvPr>
                    <p:cNvSpPr>
                      <a:spLocks noChangeShapeType="1"/>
                    </p:cNvSpPr>
                    <p:nvPr/>
                  </p:nvSpPr>
                  <p:spPr bwMode="auto">
                    <a:xfrm flipV="1">
                      <a:off x="2630" y="3593"/>
                      <a:ext cx="0" cy="38"/>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53" name="Line 1212">
                      <a:extLst>
                        <a:ext uri="{FF2B5EF4-FFF2-40B4-BE49-F238E27FC236}">
                          <a16:creationId xmlns:a16="http://schemas.microsoft.com/office/drawing/2014/main" id="{1DE08EB8-344D-452D-8050-D8C517F3A487}"/>
                        </a:ext>
                      </a:extLst>
                    </p:cNvPr>
                    <p:cNvSpPr>
                      <a:spLocks noChangeShapeType="1"/>
                    </p:cNvSpPr>
                    <p:nvPr/>
                  </p:nvSpPr>
                  <p:spPr bwMode="auto">
                    <a:xfrm flipV="1">
                      <a:off x="2633" y="3610"/>
                      <a:ext cx="0" cy="21"/>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54" name="Line 1213">
                      <a:extLst>
                        <a:ext uri="{FF2B5EF4-FFF2-40B4-BE49-F238E27FC236}">
                          <a16:creationId xmlns:a16="http://schemas.microsoft.com/office/drawing/2014/main" id="{A68775C4-015A-4967-AA22-B35AB8C79157}"/>
                        </a:ext>
                      </a:extLst>
                    </p:cNvPr>
                    <p:cNvSpPr>
                      <a:spLocks noChangeShapeType="1"/>
                    </p:cNvSpPr>
                    <p:nvPr/>
                  </p:nvSpPr>
                  <p:spPr bwMode="auto">
                    <a:xfrm flipV="1">
                      <a:off x="2662"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55" name="Line 1214">
                      <a:extLst>
                        <a:ext uri="{FF2B5EF4-FFF2-40B4-BE49-F238E27FC236}">
                          <a16:creationId xmlns:a16="http://schemas.microsoft.com/office/drawing/2014/main" id="{16443ED1-50E3-43B1-84E9-75A1A8E33BFE}"/>
                        </a:ext>
                      </a:extLst>
                    </p:cNvPr>
                    <p:cNvSpPr>
                      <a:spLocks noChangeShapeType="1"/>
                    </p:cNvSpPr>
                    <p:nvPr/>
                  </p:nvSpPr>
                  <p:spPr bwMode="auto">
                    <a:xfrm flipV="1">
                      <a:off x="2728"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56" name="Line 1215">
                      <a:extLst>
                        <a:ext uri="{FF2B5EF4-FFF2-40B4-BE49-F238E27FC236}">
                          <a16:creationId xmlns:a16="http://schemas.microsoft.com/office/drawing/2014/main" id="{3B76EB65-DC2C-456C-853E-58DC7CE91F85}"/>
                        </a:ext>
                      </a:extLst>
                    </p:cNvPr>
                    <p:cNvSpPr>
                      <a:spLocks noChangeShapeType="1"/>
                    </p:cNvSpPr>
                    <p:nvPr/>
                  </p:nvSpPr>
                  <p:spPr bwMode="auto">
                    <a:xfrm flipV="1">
                      <a:off x="2731" y="3619"/>
                      <a:ext cx="0" cy="12"/>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57" name="Line 1216">
                      <a:extLst>
                        <a:ext uri="{FF2B5EF4-FFF2-40B4-BE49-F238E27FC236}">
                          <a16:creationId xmlns:a16="http://schemas.microsoft.com/office/drawing/2014/main" id="{F64DAA35-4432-4834-B1B5-0675588C637A}"/>
                        </a:ext>
                      </a:extLst>
                    </p:cNvPr>
                    <p:cNvSpPr>
                      <a:spLocks noChangeShapeType="1"/>
                    </p:cNvSpPr>
                    <p:nvPr/>
                  </p:nvSpPr>
                  <p:spPr bwMode="auto">
                    <a:xfrm flipV="1">
                      <a:off x="2734" y="3628"/>
                      <a:ext cx="0" cy="3"/>
                    </a:xfrm>
                    <a:prstGeom prst="line">
                      <a:avLst/>
                    </a:prstGeom>
                    <a:noFill/>
                    <a:ln w="127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17" name="Rectangle 1217">
                    <a:extLst>
                      <a:ext uri="{FF2B5EF4-FFF2-40B4-BE49-F238E27FC236}">
                        <a16:creationId xmlns:a16="http://schemas.microsoft.com/office/drawing/2014/main" id="{319A53D1-7446-491F-9DF2-0B2296CFD0BC}"/>
                      </a:ext>
                    </a:extLst>
                  </p:cNvPr>
                  <p:cNvSpPr>
                    <a:spLocks noChangeArrowheads="1"/>
                  </p:cNvSpPr>
                  <p:nvPr/>
                </p:nvSpPr>
                <p:spPr bwMode="auto">
                  <a:xfrm>
                    <a:off x="4375" y="4068"/>
                    <a:ext cx="15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i="1">
                        <a:solidFill>
                          <a:srgbClr val="000000"/>
                        </a:solidFill>
                        <a:latin typeface="Calibri" panose="020F0502020204030204" pitchFamily="34" charset="0"/>
                        <a:cs typeface="Calibri" panose="020F0502020204030204" pitchFamily="34" charset="0"/>
                      </a:rPr>
                      <a:t>m/z</a:t>
                    </a:r>
                    <a:endParaRPr lang="en-US" altLang="en-US" sz="1200" b="1" i="1">
                      <a:latin typeface="Calibri" panose="020F0502020204030204" pitchFamily="34" charset="0"/>
                      <a:cs typeface="Calibri" panose="020F0502020204030204" pitchFamily="34" charset="0"/>
                    </a:endParaRPr>
                  </a:p>
                </p:txBody>
              </p:sp>
              <p:sp>
                <p:nvSpPr>
                  <p:cNvPr id="4318" name="Text Box 1218">
                    <a:extLst>
                      <a:ext uri="{FF2B5EF4-FFF2-40B4-BE49-F238E27FC236}">
                        <a16:creationId xmlns:a16="http://schemas.microsoft.com/office/drawing/2014/main" id="{6A3C146C-851D-4966-A9D3-A837D4925E79}"/>
                      </a:ext>
                    </a:extLst>
                  </p:cNvPr>
                  <p:cNvSpPr txBox="1">
                    <a:spLocks noChangeArrowheads="1"/>
                  </p:cNvSpPr>
                  <p:nvPr/>
                </p:nvSpPr>
                <p:spPr bwMode="auto">
                  <a:xfrm>
                    <a:off x="3825" y="3388"/>
                    <a:ext cx="431"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Tx/>
                      <a:buNone/>
                    </a:pPr>
                    <a:r>
                      <a:rPr lang="en-US" altLang="en-US" sz="1200" b="1">
                        <a:latin typeface="Calibri" panose="020F0502020204030204" pitchFamily="34" charset="0"/>
                        <a:cs typeface="Calibri" panose="020F0502020204030204" pitchFamily="34" charset="0"/>
                      </a:rPr>
                      <a:t>MS/MS</a:t>
                    </a:r>
                  </a:p>
                </p:txBody>
              </p:sp>
              <p:sp>
                <p:nvSpPr>
                  <p:cNvPr id="4319" name="Text Box 1219">
                    <a:extLst>
                      <a:ext uri="{FF2B5EF4-FFF2-40B4-BE49-F238E27FC236}">
                        <a16:creationId xmlns:a16="http://schemas.microsoft.com/office/drawing/2014/main" id="{691D74EE-5CCD-443F-9896-1BC0C5E4518E}"/>
                      </a:ext>
                    </a:extLst>
                  </p:cNvPr>
                  <p:cNvSpPr txBox="1">
                    <a:spLocks noChangeArrowheads="1"/>
                  </p:cNvSpPr>
                  <p:nvPr/>
                </p:nvSpPr>
                <p:spPr bwMode="auto">
                  <a:xfrm rot="-5400000">
                    <a:off x="3504" y="3683"/>
                    <a:ext cx="478"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latin typeface="Calibri" panose="020F0502020204030204" pitchFamily="34" charset="0"/>
                        <a:cs typeface="Calibri" panose="020F0502020204030204" pitchFamily="34" charset="0"/>
                      </a:rPr>
                      <a:t>Intensity</a:t>
                    </a:r>
                  </a:p>
                </p:txBody>
              </p:sp>
            </p:grpSp>
          </p:grpSp>
          <p:grpSp>
            <p:nvGrpSpPr>
              <p:cNvPr id="4112" name="Group 1293">
                <a:extLst>
                  <a:ext uri="{FF2B5EF4-FFF2-40B4-BE49-F238E27FC236}">
                    <a16:creationId xmlns:a16="http://schemas.microsoft.com/office/drawing/2014/main" id="{22CDC9FA-134B-4F86-AA19-55F5C7E77AF9}"/>
                  </a:ext>
                </a:extLst>
              </p:cNvPr>
              <p:cNvGrpSpPr>
                <a:grpSpLocks/>
              </p:cNvGrpSpPr>
              <p:nvPr/>
            </p:nvGrpSpPr>
            <p:grpSpPr bwMode="auto">
              <a:xfrm>
                <a:off x="4245754" y="4145671"/>
                <a:ext cx="3405297" cy="1255773"/>
                <a:chOff x="2636" y="2272"/>
                <a:chExt cx="2145" cy="852"/>
              </a:xfrm>
            </p:grpSpPr>
            <p:sp>
              <p:nvSpPr>
                <p:cNvPr id="4261" name="Line 1228">
                  <a:extLst>
                    <a:ext uri="{FF2B5EF4-FFF2-40B4-BE49-F238E27FC236}">
                      <a16:creationId xmlns:a16="http://schemas.microsoft.com/office/drawing/2014/main" id="{AA5789B6-0DD5-488B-A61D-E6501C8C5968}"/>
                    </a:ext>
                  </a:extLst>
                </p:cNvPr>
                <p:cNvSpPr>
                  <a:spLocks noChangeShapeType="1"/>
                </p:cNvSpPr>
                <p:nvPr/>
              </p:nvSpPr>
              <p:spPr bwMode="auto">
                <a:xfrm>
                  <a:off x="2814" y="2272"/>
                  <a:ext cx="1" cy="66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2" name="Line 1229">
                  <a:extLst>
                    <a:ext uri="{FF2B5EF4-FFF2-40B4-BE49-F238E27FC236}">
                      <a16:creationId xmlns:a16="http://schemas.microsoft.com/office/drawing/2014/main" id="{67B48F09-639E-4644-BC60-B1AB85F5AA1B}"/>
                    </a:ext>
                  </a:extLst>
                </p:cNvPr>
                <p:cNvSpPr>
                  <a:spLocks noChangeShapeType="1"/>
                </p:cNvSpPr>
                <p:nvPr/>
              </p:nvSpPr>
              <p:spPr bwMode="auto">
                <a:xfrm>
                  <a:off x="2805" y="2941"/>
                  <a:ext cx="9"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3" name="Line 1230">
                  <a:extLst>
                    <a:ext uri="{FF2B5EF4-FFF2-40B4-BE49-F238E27FC236}">
                      <a16:creationId xmlns:a16="http://schemas.microsoft.com/office/drawing/2014/main" id="{432B1687-EF25-4D42-9F6B-B481CF5688D4}"/>
                    </a:ext>
                  </a:extLst>
                </p:cNvPr>
                <p:cNvSpPr>
                  <a:spLocks noChangeShapeType="1"/>
                </p:cNvSpPr>
                <p:nvPr/>
              </p:nvSpPr>
              <p:spPr bwMode="auto">
                <a:xfrm>
                  <a:off x="2805" y="2807"/>
                  <a:ext cx="9"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4" name="Line 1231">
                  <a:extLst>
                    <a:ext uri="{FF2B5EF4-FFF2-40B4-BE49-F238E27FC236}">
                      <a16:creationId xmlns:a16="http://schemas.microsoft.com/office/drawing/2014/main" id="{3EC89809-73B3-4EBF-A872-D3D3888C1672}"/>
                    </a:ext>
                  </a:extLst>
                </p:cNvPr>
                <p:cNvSpPr>
                  <a:spLocks noChangeShapeType="1"/>
                </p:cNvSpPr>
                <p:nvPr/>
              </p:nvSpPr>
              <p:spPr bwMode="auto">
                <a:xfrm>
                  <a:off x="2805" y="2673"/>
                  <a:ext cx="9"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5" name="Line 1232">
                  <a:extLst>
                    <a:ext uri="{FF2B5EF4-FFF2-40B4-BE49-F238E27FC236}">
                      <a16:creationId xmlns:a16="http://schemas.microsoft.com/office/drawing/2014/main" id="{6743B959-B5CA-4BE2-803D-F5B61781BFF6}"/>
                    </a:ext>
                  </a:extLst>
                </p:cNvPr>
                <p:cNvSpPr>
                  <a:spLocks noChangeShapeType="1"/>
                </p:cNvSpPr>
                <p:nvPr/>
              </p:nvSpPr>
              <p:spPr bwMode="auto">
                <a:xfrm>
                  <a:off x="2805" y="2540"/>
                  <a:ext cx="9"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6" name="Line 1233">
                  <a:extLst>
                    <a:ext uri="{FF2B5EF4-FFF2-40B4-BE49-F238E27FC236}">
                      <a16:creationId xmlns:a16="http://schemas.microsoft.com/office/drawing/2014/main" id="{A5306B18-CB70-4233-ACF0-F20B29212EFD}"/>
                    </a:ext>
                  </a:extLst>
                </p:cNvPr>
                <p:cNvSpPr>
                  <a:spLocks noChangeShapeType="1"/>
                </p:cNvSpPr>
                <p:nvPr/>
              </p:nvSpPr>
              <p:spPr bwMode="auto">
                <a:xfrm>
                  <a:off x="2805" y="2406"/>
                  <a:ext cx="9"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7" name="Line 1234">
                  <a:extLst>
                    <a:ext uri="{FF2B5EF4-FFF2-40B4-BE49-F238E27FC236}">
                      <a16:creationId xmlns:a16="http://schemas.microsoft.com/office/drawing/2014/main" id="{02BF0359-1DB5-4BB3-9765-7E01FB657AFE}"/>
                    </a:ext>
                  </a:extLst>
                </p:cNvPr>
                <p:cNvSpPr>
                  <a:spLocks noChangeShapeType="1"/>
                </p:cNvSpPr>
                <p:nvPr/>
              </p:nvSpPr>
              <p:spPr bwMode="auto">
                <a:xfrm>
                  <a:off x="2805" y="2272"/>
                  <a:ext cx="9"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8" name="Line 1235">
                  <a:extLst>
                    <a:ext uri="{FF2B5EF4-FFF2-40B4-BE49-F238E27FC236}">
                      <a16:creationId xmlns:a16="http://schemas.microsoft.com/office/drawing/2014/main" id="{0278556F-E496-494A-B48B-22018A5FAA12}"/>
                    </a:ext>
                  </a:extLst>
                </p:cNvPr>
                <p:cNvSpPr>
                  <a:spLocks noChangeShapeType="1"/>
                </p:cNvSpPr>
                <p:nvPr/>
              </p:nvSpPr>
              <p:spPr bwMode="auto">
                <a:xfrm>
                  <a:off x="2814" y="2941"/>
                  <a:ext cx="177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9" name="Line 1236">
                  <a:extLst>
                    <a:ext uri="{FF2B5EF4-FFF2-40B4-BE49-F238E27FC236}">
                      <a16:creationId xmlns:a16="http://schemas.microsoft.com/office/drawing/2014/main" id="{1F6B348F-E2FA-4AAB-AEB7-5B7FCD3916C2}"/>
                    </a:ext>
                  </a:extLst>
                </p:cNvPr>
                <p:cNvSpPr>
                  <a:spLocks noChangeShapeType="1"/>
                </p:cNvSpPr>
                <p:nvPr/>
              </p:nvSpPr>
              <p:spPr bwMode="auto">
                <a:xfrm flipV="1">
                  <a:off x="2814" y="2941"/>
                  <a:ext cx="1" cy="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0" name="Line 1237">
                  <a:extLst>
                    <a:ext uri="{FF2B5EF4-FFF2-40B4-BE49-F238E27FC236}">
                      <a16:creationId xmlns:a16="http://schemas.microsoft.com/office/drawing/2014/main" id="{02C67E77-A421-4223-B4A1-8A30431A7B63}"/>
                    </a:ext>
                  </a:extLst>
                </p:cNvPr>
                <p:cNvSpPr>
                  <a:spLocks noChangeShapeType="1"/>
                </p:cNvSpPr>
                <p:nvPr/>
              </p:nvSpPr>
              <p:spPr bwMode="auto">
                <a:xfrm flipV="1">
                  <a:off x="2888" y="2941"/>
                  <a:ext cx="1" cy="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1" name="Line 1238">
                  <a:extLst>
                    <a:ext uri="{FF2B5EF4-FFF2-40B4-BE49-F238E27FC236}">
                      <a16:creationId xmlns:a16="http://schemas.microsoft.com/office/drawing/2014/main" id="{AA9C34A8-E0D4-4726-84C2-3229FD27D611}"/>
                    </a:ext>
                  </a:extLst>
                </p:cNvPr>
                <p:cNvSpPr>
                  <a:spLocks noChangeShapeType="1"/>
                </p:cNvSpPr>
                <p:nvPr/>
              </p:nvSpPr>
              <p:spPr bwMode="auto">
                <a:xfrm flipV="1">
                  <a:off x="2962" y="2941"/>
                  <a:ext cx="0" cy="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2" name="Line 1239">
                  <a:extLst>
                    <a:ext uri="{FF2B5EF4-FFF2-40B4-BE49-F238E27FC236}">
                      <a16:creationId xmlns:a16="http://schemas.microsoft.com/office/drawing/2014/main" id="{D9803D57-87B9-431B-881E-5078CC5303DD}"/>
                    </a:ext>
                  </a:extLst>
                </p:cNvPr>
                <p:cNvSpPr>
                  <a:spLocks noChangeShapeType="1"/>
                </p:cNvSpPr>
                <p:nvPr/>
              </p:nvSpPr>
              <p:spPr bwMode="auto">
                <a:xfrm flipV="1">
                  <a:off x="3036" y="2941"/>
                  <a:ext cx="0" cy="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3" name="Line 1240">
                  <a:extLst>
                    <a:ext uri="{FF2B5EF4-FFF2-40B4-BE49-F238E27FC236}">
                      <a16:creationId xmlns:a16="http://schemas.microsoft.com/office/drawing/2014/main" id="{8627ADA7-35E1-4F2D-B67E-1364CE50B1A3}"/>
                    </a:ext>
                  </a:extLst>
                </p:cNvPr>
                <p:cNvSpPr>
                  <a:spLocks noChangeShapeType="1"/>
                </p:cNvSpPr>
                <p:nvPr/>
              </p:nvSpPr>
              <p:spPr bwMode="auto">
                <a:xfrm flipV="1">
                  <a:off x="3112" y="2941"/>
                  <a:ext cx="0" cy="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4" name="Line 1241">
                  <a:extLst>
                    <a:ext uri="{FF2B5EF4-FFF2-40B4-BE49-F238E27FC236}">
                      <a16:creationId xmlns:a16="http://schemas.microsoft.com/office/drawing/2014/main" id="{D0399566-FC45-4DE8-A013-12306EC92D5D}"/>
                    </a:ext>
                  </a:extLst>
                </p:cNvPr>
                <p:cNvSpPr>
                  <a:spLocks noChangeShapeType="1"/>
                </p:cNvSpPr>
                <p:nvPr/>
              </p:nvSpPr>
              <p:spPr bwMode="auto">
                <a:xfrm flipV="1">
                  <a:off x="3186" y="2941"/>
                  <a:ext cx="0" cy="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5" name="Line 1242">
                  <a:extLst>
                    <a:ext uri="{FF2B5EF4-FFF2-40B4-BE49-F238E27FC236}">
                      <a16:creationId xmlns:a16="http://schemas.microsoft.com/office/drawing/2014/main" id="{637A16F4-6D45-46B8-8D3B-22FA67CE7EB1}"/>
                    </a:ext>
                  </a:extLst>
                </p:cNvPr>
                <p:cNvSpPr>
                  <a:spLocks noChangeShapeType="1"/>
                </p:cNvSpPr>
                <p:nvPr/>
              </p:nvSpPr>
              <p:spPr bwMode="auto">
                <a:xfrm flipV="1">
                  <a:off x="3259" y="2941"/>
                  <a:ext cx="1" cy="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6" name="Line 1243">
                  <a:extLst>
                    <a:ext uri="{FF2B5EF4-FFF2-40B4-BE49-F238E27FC236}">
                      <a16:creationId xmlns:a16="http://schemas.microsoft.com/office/drawing/2014/main" id="{6182CFC6-AB9F-486F-899B-A38907071091}"/>
                    </a:ext>
                  </a:extLst>
                </p:cNvPr>
                <p:cNvSpPr>
                  <a:spLocks noChangeShapeType="1"/>
                </p:cNvSpPr>
                <p:nvPr/>
              </p:nvSpPr>
              <p:spPr bwMode="auto">
                <a:xfrm flipV="1">
                  <a:off x="3333" y="2941"/>
                  <a:ext cx="0" cy="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7" name="Line 1244">
                  <a:extLst>
                    <a:ext uri="{FF2B5EF4-FFF2-40B4-BE49-F238E27FC236}">
                      <a16:creationId xmlns:a16="http://schemas.microsoft.com/office/drawing/2014/main" id="{CE294ABB-1DA4-4798-B646-5FFE9BE319F5}"/>
                    </a:ext>
                  </a:extLst>
                </p:cNvPr>
                <p:cNvSpPr>
                  <a:spLocks noChangeShapeType="1"/>
                </p:cNvSpPr>
                <p:nvPr/>
              </p:nvSpPr>
              <p:spPr bwMode="auto">
                <a:xfrm flipV="1">
                  <a:off x="3407" y="2941"/>
                  <a:ext cx="0" cy="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8" name="Line 1245">
                  <a:extLst>
                    <a:ext uri="{FF2B5EF4-FFF2-40B4-BE49-F238E27FC236}">
                      <a16:creationId xmlns:a16="http://schemas.microsoft.com/office/drawing/2014/main" id="{10A88DB8-A230-4241-BD5B-F5D03AE1A06D}"/>
                    </a:ext>
                  </a:extLst>
                </p:cNvPr>
                <p:cNvSpPr>
                  <a:spLocks noChangeShapeType="1"/>
                </p:cNvSpPr>
                <p:nvPr/>
              </p:nvSpPr>
              <p:spPr bwMode="auto">
                <a:xfrm flipV="1">
                  <a:off x="3481" y="2941"/>
                  <a:ext cx="0" cy="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9" name="Line 1246">
                  <a:extLst>
                    <a:ext uri="{FF2B5EF4-FFF2-40B4-BE49-F238E27FC236}">
                      <a16:creationId xmlns:a16="http://schemas.microsoft.com/office/drawing/2014/main" id="{A9D4CEFB-DCB5-49ED-8B9D-3812708E3299}"/>
                    </a:ext>
                  </a:extLst>
                </p:cNvPr>
                <p:cNvSpPr>
                  <a:spLocks noChangeShapeType="1"/>
                </p:cNvSpPr>
                <p:nvPr/>
              </p:nvSpPr>
              <p:spPr bwMode="auto">
                <a:xfrm flipV="1">
                  <a:off x="3554" y="2941"/>
                  <a:ext cx="1" cy="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0" name="Line 1247">
                  <a:extLst>
                    <a:ext uri="{FF2B5EF4-FFF2-40B4-BE49-F238E27FC236}">
                      <a16:creationId xmlns:a16="http://schemas.microsoft.com/office/drawing/2014/main" id="{DE687B44-39AB-4520-ADCC-7295FF91769D}"/>
                    </a:ext>
                  </a:extLst>
                </p:cNvPr>
                <p:cNvSpPr>
                  <a:spLocks noChangeShapeType="1"/>
                </p:cNvSpPr>
                <p:nvPr/>
              </p:nvSpPr>
              <p:spPr bwMode="auto">
                <a:xfrm flipV="1">
                  <a:off x="3628" y="2941"/>
                  <a:ext cx="0" cy="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1" name="Line 1248">
                  <a:extLst>
                    <a:ext uri="{FF2B5EF4-FFF2-40B4-BE49-F238E27FC236}">
                      <a16:creationId xmlns:a16="http://schemas.microsoft.com/office/drawing/2014/main" id="{A563241E-044A-4F55-A8A0-BB1D4130B7D6}"/>
                    </a:ext>
                  </a:extLst>
                </p:cNvPr>
                <p:cNvSpPr>
                  <a:spLocks noChangeShapeType="1"/>
                </p:cNvSpPr>
                <p:nvPr/>
              </p:nvSpPr>
              <p:spPr bwMode="auto">
                <a:xfrm flipV="1">
                  <a:off x="3704" y="2941"/>
                  <a:ext cx="0" cy="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2" name="Line 1249">
                  <a:extLst>
                    <a:ext uri="{FF2B5EF4-FFF2-40B4-BE49-F238E27FC236}">
                      <a16:creationId xmlns:a16="http://schemas.microsoft.com/office/drawing/2014/main" id="{98ED543C-F15D-44A5-84EB-4AFABB43FC4B}"/>
                    </a:ext>
                  </a:extLst>
                </p:cNvPr>
                <p:cNvSpPr>
                  <a:spLocks noChangeShapeType="1"/>
                </p:cNvSpPr>
                <p:nvPr/>
              </p:nvSpPr>
              <p:spPr bwMode="auto">
                <a:xfrm flipV="1">
                  <a:off x="3778" y="2941"/>
                  <a:ext cx="0" cy="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3" name="Line 1250">
                  <a:extLst>
                    <a:ext uri="{FF2B5EF4-FFF2-40B4-BE49-F238E27FC236}">
                      <a16:creationId xmlns:a16="http://schemas.microsoft.com/office/drawing/2014/main" id="{00223C84-690E-43C9-A223-9E037983AFC1}"/>
                    </a:ext>
                  </a:extLst>
                </p:cNvPr>
                <p:cNvSpPr>
                  <a:spLocks noChangeShapeType="1"/>
                </p:cNvSpPr>
                <p:nvPr/>
              </p:nvSpPr>
              <p:spPr bwMode="auto">
                <a:xfrm flipV="1">
                  <a:off x="3852" y="2941"/>
                  <a:ext cx="0" cy="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4" name="Line 1251">
                  <a:extLst>
                    <a:ext uri="{FF2B5EF4-FFF2-40B4-BE49-F238E27FC236}">
                      <a16:creationId xmlns:a16="http://schemas.microsoft.com/office/drawing/2014/main" id="{01AF8E8E-5CD8-494F-A5E2-7849DB09E297}"/>
                    </a:ext>
                  </a:extLst>
                </p:cNvPr>
                <p:cNvSpPr>
                  <a:spLocks noChangeShapeType="1"/>
                </p:cNvSpPr>
                <p:nvPr/>
              </p:nvSpPr>
              <p:spPr bwMode="auto">
                <a:xfrm flipV="1">
                  <a:off x="3925" y="2941"/>
                  <a:ext cx="1" cy="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5" name="Line 1252">
                  <a:extLst>
                    <a:ext uri="{FF2B5EF4-FFF2-40B4-BE49-F238E27FC236}">
                      <a16:creationId xmlns:a16="http://schemas.microsoft.com/office/drawing/2014/main" id="{7DF47B6D-7227-4740-9659-BE6818C0BB7C}"/>
                    </a:ext>
                  </a:extLst>
                </p:cNvPr>
                <p:cNvSpPr>
                  <a:spLocks noChangeShapeType="1"/>
                </p:cNvSpPr>
                <p:nvPr/>
              </p:nvSpPr>
              <p:spPr bwMode="auto">
                <a:xfrm flipV="1">
                  <a:off x="3999" y="2941"/>
                  <a:ext cx="0" cy="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6" name="Line 1253">
                  <a:extLst>
                    <a:ext uri="{FF2B5EF4-FFF2-40B4-BE49-F238E27FC236}">
                      <a16:creationId xmlns:a16="http://schemas.microsoft.com/office/drawing/2014/main" id="{F8E60872-BD77-4EC2-9F87-22F9A281B035}"/>
                    </a:ext>
                  </a:extLst>
                </p:cNvPr>
                <p:cNvSpPr>
                  <a:spLocks noChangeShapeType="1"/>
                </p:cNvSpPr>
                <p:nvPr/>
              </p:nvSpPr>
              <p:spPr bwMode="auto">
                <a:xfrm flipV="1">
                  <a:off x="4073" y="2941"/>
                  <a:ext cx="0" cy="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7" name="Line 1254">
                  <a:extLst>
                    <a:ext uri="{FF2B5EF4-FFF2-40B4-BE49-F238E27FC236}">
                      <a16:creationId xmlns:a16="http://schemas.microsoft.com/office/drawing/2014/main" id="{B9809A0B-2C5A-453F-A746-A41CCED940DA}"/>
                    </a:ext>
                  </a:extLst>
                </p:cNvPr>
                <p:cNvSpPr>
                  <a:spLocks noChangeShapeType="1"/>
                </p:cNvSpPr>
                <p:nvPr/>
              </p:nvSpPr>
              <p:spPr bwMode="auto">
                <a:xfrm flipV="1">
                  <a:off x="4147" y="2941"/>
                  <a:ext cx="0" cy="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8" name="Line 1255">
                  <a:extLst>
                    <a:ext uri="{FF2B5EF4-FFF2-40B4-BE49-F238E27FC236}">
                      <a16:creationId xmlns:a16="http://schemas.microsoft.com/office/drawing/2014/main" id="{626EA827-3866-41FA-B355-A33CB01D4742}"/>
                    </a:ext>
                  </a:extLst>
                </p:cNvPr>
                <p:cNvSpPr>
                  <a:spLocks noChangeShapeType="1"/>
                </p:cNvSpPr>
                <p:nvPr/>
              </p:nvSpPr>
              <p:spPr bwMode="auto">
                <a:xfrm flipV="1">
                  <a:off x="4220" y="2941"/>
                  <a:ext cx="0" cy="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9" name="Line 1256">
                  <a:extLst>
                    <a:ext uri="{FF2B5EF4-FFF2-40B4-BE49-F238E27FC236}">
                      <a16:creationId xmlns:a16="http://schemas.microsoft.com/office/drawing/2014/main" id="{8BA10D2D-017C-4FD1-87C1-31A64EFF3E7A}"/>
                    </a:ext>
                  </a:extLst>
                </p:cNvPr>
                <p:cNvSpPr>
                  <a:spLocks noChangeShapeType="1"/>
                </p:cNvSpPr>
                <p:nvPr/>
              </p:nvSpPr>
              <p:spPr bwMode="auto">
                <a:xfrm flipV="1">
                  <a:off x="4296" y="2941"/>
                  <a:ext cx="1" cy="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0" name="Line 1257">
                  <a:extLst>
                    <a:ext uri="{FF2B5EF4-FFF2-40B4-BE49-F238E27FC236}">
                      <a16:creationId xmlns:a16="http://schemas.microsoft.com/office/drawing/2014/main" id="{9D1D1D97-F654-4088-B0CA-E9BDEA2FF829}"/>
                    </a:ext>
                  </a:extLst>
                </p:cNvPr>
                <p:cNvSpPr>
                  <a:spLocks noChangeShapeType="1"/>
                </p:cNvSpPr>
                <p:nvPr/>
              </p:nvSpPr>
              <p:spPr bwMode="auto">
                <a:xfrm flipV="1">
                  <a:off x="4370" y="2941"/>
                  <a:ext cx="0" cy="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1" name="Line 1258">
                  <a:extLst>
                    <a:ext uri="{FF2B5EF4-FFF2-40B4-BE49-F238E27FC236}">
                      <a16:creationId xmlns:a16="http://schemas.microsoft.com/office/drawing/2014/main" id="{E4018A11-1C97-49A3-BFE0-80AE6FA93355}"/>
                    </a:ext>
                  </a:extLst>
                </p:cNvPr>
                <p:cNvSpPr>
                  <a:spLocks noChangeShapeType="1"/>
                </p:cNvSpPr>
                <p:nvPr/>
              </p:nvSpPr>
              <p:spPr bwMode="auto">
                <a:xfrm flipV="1">
                  <a:off x="4444" y="2941"/>
                  <a:ext cx="0" cy="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2" name="Line 1259">
                  <a:extLst>
                    <a:ext uri="{FF2B5EF4-FFF2-40B4-BE49-F238E27FC236}">
                      <a16:creationId xmlns:a16="http://schemas.microsoft.com/office/drawing/2014/main" id="{42B748BB-EF7D-43AB-86A8-440A81A39C6C}"/>
                    </a:ext>
                  </a:extLst>
                </p:cNvPr>
                <p:cNvSpPr>
                  <a:spLocks noChangeShapeType="1"/>
                </p:cNvSpPr>
                <p:nvPr/>
              </p:nvSpPr>
              <p:spPr bwMode="auto">
                <a:xfrm flipV="1">
                  <a:off x="4518" y="2941"/>
                  <a:ext cx="0" cy="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3" name="Line 1260">
                  <a:extLst>
                    <a:ext uri="{FF2B5EF4-FFF2-40B4-BE49-F238E27FC236}">
                      <a16:creationId xmlns:a16="http://schemas.microsoft.com/office/drawing/2014/main" id="{5F25B2B7-71DF-4738-A529-88D271405C5A}"/>
                    </a:ext>
                  </a:extLst>
                </p:cNvPr>
                <p:cNvSpPr>
                  <a:spLocks noChangeShapeType="1"/>
                </p:cNvSpPr>
                <p:nvPr/>
              </p:nvSpPr>
              <p:spPr bwMode="auto">
                <a:xfrm flipV="1">
                  <a:off x="4591" y="2941"/>
                  <a:ext cx="1" cy="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4" name="Freeform 1261">
                  <a:extLst>
                    <a:ext uri="{FF2B5EF4-FFF2-40B4-BE49-F238E27FC236}">
                      <a16:creationId xmlns:a16="http://schemas.microsoft.com/office/drawing/2014/main" id="{30BE9794-EC29-4425-84B6-D300D5219C3F}"/>
                    </a:ext>
                  </a:extLst>
                </p:cNvPr>
                <p:cNvSpPr>
                  <a:spLocks/>
                </p:cNvSpPr>
                <p:nvPr/>
              </p:nvSpPr>
              <p:spPr bwMode="auto">
                <a:xfrm>
                  <a:off x="2814" y="2272"/>
                  <a:ext cx="77" cy="669"/>
                </a:xfrm>
                <a:custGeom>
                  <a:avLst/>
                  <a:gdLst>
                    <a:gd name="T0" fmla="*/ 5 w 31"/>
                    <a:gd name="T1" fmla="*/ 1041 h 430"/>
                    <a:gd name="T2" fmla="*/ 5 w 31"/>
                    <a:gd name="T3" fmla="*/ 1041 h 430"/>
                    <a:gd name="T4" fmla="*/ 12 w 31"/>
                    <a:gd name="T5" fmla="*/ 1041 h 430"/>
                    <a:gd name="T6" fmla="*/ 12 w 31"/>
                    <a:gd name="T7" fmla="*/ 1041 h 430"/>
                    <a:gd name="T8" fmla="*/ 17 w 31"/>
                    <a:gd name="T9" fmla="*/ 1041 h 430"/>
                    <a:gd name="T10" fmla="*/ 17 w 31"/>
                    <a:gd name="T11" fmla="*/ 1041 h 430"/>
                    <a:gd name="T12" fmla="*/ 25 w 31"/>
                    <a:gd name="T13" fmla="*/ 1041 h 430"/>
                    <a:gd name="T14" fmla="*/ 25 w 31"/>
                    <a:gd name="T15" fmla="*/ 1041 h 430"/>
                    <a:gd name="T16" fmla="*/ 30 w 31"/>
                    <a:gd name="T17" fmla="*/ 1041 h 430"/>
                    <a:gd name="T18" fmla="*/ 30 w 31"/>
                    <a:gd name="T19" fmla="*/ 1041 h 430"/>
                    <a:gd name="T20" fmla="*/ 37 w 31"/>
                    <a:gd name="T21" fmla="*/ 1041 h 430"/>
                    <a:gd name="T22" fmla="*/ 37 w 31"/>
                    <a:gd name="T23" fmla="*/ 1041 h 430"/>
                    <a:gd name="T24" fmla="*/ 42 w 31"/>
                    <a:gd name="T25" fmla="*/ 1041 h 430"/>
                    <a:gd name="T26" fmla="*/ 42 w 31"/>
                    <a:gd name="T27" fmla="*/ 1041 h 430"/>
                    <a:gd name="T28" fmla="*/ 50 w 31"/>
                    <a:gd name="T29" fmla="*/ 1041 h 430"/>
                    <a:gd name="T30" fmla="*/ 50 w 31"/>
                    <a:gd name="T31" fmla="*/ 1041 h 430"/>
                    <a:gd name="T32" fmla="*/ 55 w 31"/>
                    <a:gd name="T33" fmla="*/ 1041 h 430"/>
                    <a:gd name="T34" fmla="*/ 55 w 31"/>
                    <a:gd name="T35" fmla="*/ 1041 h 430"/>
                    <a:gd name="T36" fmla="*/ 62 w 31"/>
                    <a:gd name="T37" fmla="*/ 1041 h 430"/>
                    <a:gd name="T38" fmla="*/ 62 w 31"/>
                    <a:gd name="T39" fmla="*/ 1041 h 430"/>
                    <a:gd name="T40" fmla="*/ 67 w 31"/>
                    <a:gd name="T41" fmla="*/ 1041 h 430"/>
                    <a:gd name="T42" fmla="*/ 67 w 31"/>
                    <a:gd name="T43" fmla="*/ 1038 h 430"/>
                    <a:gd name="T44" fmla="*/ 75 w 31"/>
                    <a:gd name="T45" fmla="*/ 1036 h 430"/>
                    <a:gd name="T46" fmla="*/ 75 w 31"/>
                    <a:gd name="T47" fmla="*/ 1033 h 430"/>
                    <a:gd name="T48" fmla="*/ 79 w 31"/>
                    <a:gd name="T49" fmla="*/ 1033 h 430"/>
                    <a:gd name="T50" fmla="*/ 79 w 31"/>
                    <a:gd name="T51" fmla="*/ 1033 h 430"/>
                    <a:gd name="T52" fmla="*/ 87 w 31"/>
                    <a:gd name="T53" fmla="*/ 1032 h 430"/>
                    <a:gd name="T54" fmla="*/ 87 w 31"/>
                    <a:gd name="T55" fmla="*/ 1033 h 430"/>
                    <a:gd name="T56" fmla="*/ 92 w 31"/>
                    <a:gd name="T57" fmla="*/ 1032 h 430"/>
                    <a:gd name="T58" fmla="*/ 92 w 31"/>
                    <a:gd name="T59" fmla="*/ 1019 h 430"/>
                    <a:gd name="T60" fmla="*/ 99 w 31"/>
                    <a:gd name="T61" fmla="*/ 1002 h 430"/>
                    <a:gd name="T62" fmla="*/ 99 w 31"/>
                    <a:gd name="T63" fmla="*/ 988 h 430"/>
                    <a:gd name="T64" fmla="*/ 104 w 31"/>
                    <a:gd name="T65" fmla="*/ 975 h 430"/>
                    <a:gd name="T66" fmla="*/ 104 w 31"/>
                    <a:gd name="T67" fmla="*/ 966 h 430"/>
                    <a:gd name="T68" fmla="*/ 112 w 31"/>
                    <a:gd name="T69" fmla="*/ 946 h 430"/>
                    <a:gd name="T70" fmla="*/ 112 w 31"/>
                    <a:gd name="T71" fmla="*/ 902 h 430"/>
                    <a:gd name="T72" fmla="*/ 117 w 31"/>
                    <a:gd name="T73" fmla="*/ 809 h 430"/>
                    <a:gd name="T74" fmla="*/ 117 w 31"/>
                    <a:gd name="T75" fmla="*/ 636 h 430"/>
                    <a:gd name="T76" fmla="*/ 124 w 31"/>
                    <a:gd name="T77" fmla="*/ 389 h 430"/>
                    <a:gd name="T78" fmla="*/ 124 w 31"/>
                    <a:gd name="T79" fmla="*/ 179 h 430"/>
                    <a:gd name="T80" fmla="*/ 129 w 31"/>
                    <a:gd name="T81" fmla="*/ 171 h 430"/>
                    <a:gd name="T82" fmla="*/ 129 w 31"/>
                    <a:gd name="T83" fmla="*/ 232 h 430"/>
                    <a:gd name="T84" fmla="*/ 137 w 31"/>
                    <a:gd name="T85" fmla="*/ 247 h 430"/>
                    <a:gd name="T86" fmla="*/ 137 w 31"/>
                    <a:gd name="T87" fmla="*/ 247 h 430"/>
                    <a:gd name="T88" fmla="*/ 142 w 31"/>
                    <a:gd name="T89" fmla="*/ 236 h 430"/>
                    <a:gd name="T90" fmla="*/ 142 w 31"/>
                    <a:gd name="T91" fmla="*/ 227 h 430"/>
                    <a:gd name="T92" fmla="*/ 149 w 31"/>
                    <a:gd name="T93" fmla="*/ 205 h 430"/>
                    <a:gd name="T94" fmla="*/ 149 w 31"/>
                    <a:gd name="T95" fmla="*/ 135 h 430"/>
                    <a:gd name="T96" fmla="*/ 154 w 31"/>
                    <a:gd name="T97" fmla="*/ 17 h 430"/>
                    <a:gd name="T98" fmla="*/ 154 w 31"/>
                    <a:gd name="T99" fmla="*/ 40 h 430"/>
                    <a:gd name="T100" fmla="*/ 161 w 31"/>
                    <a:gd name="T101" fmla="*/ 65 h 430"/>
                    <a:gd name="T102" fmla="*/ 161 w 31"/>
                    <a:gd name="T103" fmla="*/ 68 h 430"/>
                    <a:gd name="T104" fmla="*/ 166 w 31"/>
                    <a:gd name="T105" fmla="*/ 58 h 430"/>
                    <a:gd name="T106" fmla="*/ 166 w 31"/>
                    <a:gd name="T107" fmla="*/ 47 h 430"/>
                    <a:gd name="T108" fmla="*/ 174 w 31"/>
                    <a:gd name="T109" fmla="*/ 40 h 430"/>
                    <a:gd name="T110" fmla="*/ 174 w 31"/>
                    <a:gd name="T111" fmla="*/ 39 h 430"/>
                    <a:gd name="T112" fmla="*/ 179 w 31"/>
                    <a:gd name="T113" fmla="*/ 34 h 430"/>
                    <a:gd name="T114" fmla="*/ 179 w 31"/>
                    <a:gd name="T115" fmla="*/ 26 h 430"/>
                    <a:gd name="T116" fmla="*/ 186 w 31"/>
                    <a:gd name="T117" fmla="*/ 19 h 430"/>
                    <a:gd name="T118" fmla="*/ 186 w 31"/>
                    <a:gd name="T119" fmla="*/ 12 h 430"/>
                    <a:gd name="T120" fmla="*/ 191 w 31"/>
                    <a:gd name="T121" fmla="*/ 5 h 430"/>
                    <a:gd name="T122" fmla="*/ 191 w 31"/>
                    <a:gd name="T123" fmla="*/ 0 h 4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1" h="430">
                      <a:moveTo>
                        <a:pt x="0" y="430"/>
                      </a:moveTo>
                      <a:lnTo>
                        <a:pt x="0" y="430"/>
                      </a:lnTo>
                      <a:lnTo>
                        <a:pt x="1" y="430"/>
                      </a:lnTo>
                      <a:lnTo>
                        <a:pt x="2" y="430"/>
                      </a:lnTo>
                      <a:lnTo>
                        <a:pt x="3" y="430"/>
                      </a:lnTo>
                      <a:lnTo>
                        <a:pt x="4" y="430"/>
                      </a:lnTo>
                      <a:lnTo>
                        <a:pt x="5" y="430"/>
                      </a:lnTo>
                      <a:lnTo>
                        <a:pt x="6" y="430"/>
                      </a:lnTo>
                      <a:lnTo>
                        <a:pt x="7" y="430"/>
                      </a:lnTo>
                      <a:lnTo>
                        <a:pt x="8" y="430"/>
                      </a:lnTo>
                      <a:lnTo>
                        <a:pt x="9" y="430"/>
                      </a:lnTo>
                      <a:lnTo>
                        <a:pt x="10" y="430"/>
                      </a:lnTo>
                      <a:lnTo>
                        <a:pt x="11" y="430"/>
                      </a:lnTo>
                      <a:lnTo>
                        <a:pt x="11" y="429"/>
                      </a:lnTo>
                      <a:lnTo>
                        <a:pt x="11" y="430"/>
                      </a:lnTo>
                      <a:lnTo>
                        <a:pt x="11" y="429"/>
                      </a:lnTo>
                      <a:lnTo>
                        <a:pt x="11" y="430"/>
                      </a:lnTo>
                      <a:lnTo>
                        <a:pt x="11" y="429"/>
                      </a:lnTo>
                      <a:lnTo>
                        <a:pt x="11" y="428"/>
                      </a:lnTo>
                      <a:lnTo>
                        <a:pt x="12" y="428"/>
                      </a:lnTo>
                      <a:lnTo>
                        <a:pt x="12" y="427"/>
                      </a:lnTo>
                      <a:lnTo>
                        <a:pt x="13" y="427"/>
                      </a:lnTo>
                      <a:lnTo>
                        <a:pt x="14" y="427"/>
                      </a:lnTo>
                      <a:lnTo>
                        <a:pt x="14" y="426"/>
                      </a:lnTo>
                      <a:lnTo>
                        <a:pt x="14" y="427"/>
                      </a:lnTo>
                      <a:lnTo>
                        <a:pt x="14" y="426"/>
                      </a:lnTo>
                      <a:lnTo>
                        <a:pt x="15" y="426"/>
                      </a:lnTo>
                      <a:lnTo>
                        <a:pt x="15" y="425"/>
                      </a:lnTo>
                      <a:lnTo>
                        <a:pt x="15" y="424"/>
                      </a:lnTo>
                      <a:lnTo>
                        <a:pt x="15" y="423"/>
                      </a:lnTo>
                      <a:lnTo>
                        <a:pt x="15" y="422"/>
                      </a:lnTo>
                      <a:lnTo>
                        <a:pt x="15" y="421"/>
                      </a:lnTo>
                      <a:lnTo>
                        <a:pt x="15" y="420"/>
                      </a:lnTo>
                      <a:lnTo>
                        <a:pt x="15" y="419"/>
                      </a:lnTo>
                      <a:lnTo>
                        <a:pt x="15" y="418"/>
                      </a:lnTo>
                      <a:lnTo>
                        <a:pt x="15" y="417"/>
                      </a:lnTo>
                      <a:lnTo>
                        <a:pt x="15" y="416"/>
                      </a:lnTo>
                      <a:lnTo>
                        <a:pt x="15" y="415"/>
                      </a:lnTo>
                      <a:lnTo>
                        <a:pt x="16" y="415"/>
                      </a:lnTo>
                      <a:lnTo>
                        <a:pt x="16" y="414"/>
                      </a:lnTo>
                      <a:lnTo>
                        <a:pt x="16" y="413"/>
                      </a:lnTo>
                      <a:lnTo>
                        <a:pt x="16" y="412"/>
                      </a:lnTo>
                      <a:lnTo>
                        <a:pt x="16" y="411"/>
                      </a:lnTo>
                      <a:lnTo>
                        <a:pt x="16" y="410"/>
                      </a:lnTo>
                      <a:lnTo>
                        <a:pt x="16" y="409"/>
                      </a:lnTo>
                      <a:lnTo>
                        <a:pt x="16" y="408"/>
                      </a:lnTo>
                      <a:lnTo>
                        <a:pt x="16" y="407"/>
                      </a:lnTo>
                      <a:lnTo>
                        <a:pt x="16" y="406"/>
                      </a:lnTo>
                      <a:lnTo>
                        <a:pt x="16" y="405"/>
                      </a:lnTo>
                      <a:lnTo>
                        <a:pt x="16" y="404"/>
                      </a:lnTo>
                      <a:lnTo>
                        <a:pt x="17" y="404"/>
                      </a:lnTo>
                      <a:lnTo>
                        <a:pt x="17" y="403"/>
                      </a:lnTo>
                      <a:lnTo>
                        <a:pt x="17" y="402"/>
                      </a:lnTo>
                      <a:lnTo>
                        <a:pt x="17" y="401"/>
                      </a:lnTo>
                      <a:lnTo>
                        <a:pt x="17" y="400"/>
                      </a:lnTo>
                      <a:lnTo>
                        <a:pt x="17" y="399"/>
                      </a:lnTo>
                      <a:lnTo>
                        <a:pt x="17" y="398"/>
                      </a:lnTo>
                      <a:lnTo>
                        <a:pt x="17" y="397"/>
                      </a:lnTo>
                      <a:lnTo>
                        <a:pt x="17" y="396"/>
                      </a:lnTo>
                      <a:lnTo>
                        <a:pt x="17" y="395"/>
                      </a:lnTo>
                      <a:lnTo>
                        <a:pt x="17" y="394"/>
                      </a:lnTo>
                      <a:lnTo>
                        <a:pt x="17" y="393"/>
                      </a:lnTo>
                      <a:lnTo>
                        <a:pt x="18" y="393"/>
                      </a:lnTo>
                      <a:lnTo>
                        <a:pt x="18" y="392"/>
                      </a:lnTo>
                      <a:lnTo>
                        <a:pt x="18" y="391"/>
                      </a:lnTo>
                      <a:lnTo>
                        <a:pt x="18" y="390"/>
                      </a:lnTo>
                      <a:lnTo>
                        <a:pt x="18" y="389"/>
                      </a:lnTo>
                      <a:lnTo>
                        <a:pt x="18" y="388"/>
                      </a:lnTo>
                      <a:lnTo>
                        <a:pt x="18" y="387"/>
                      </a:lnTo>
                      <a:lnTo>
                        <a:pt x="18" y="386"/>
                      </a:lnTo>
                      <a:lnTo>
                        <a:pt x="18" y="385"/>
                      </a:lnTo>
                      <a:lnTo>
                        <a:pt x="18" y="384"/>
                      </a:lnTo>
                      <a:lnTo>
                        <a:pt x="18" y="383"/>
                      </a:lnTo>
                      <a:lnTo>
                        <a:pt x="18" y="382"/>
                      </a:lnTo>
                      <a:lnTo>
                        <a:pt x="18" y="381"/>
                      </a:lnTo>
                      <a:lnTo>
                        <a:pt x="18" y="380"/>
                      </a:lnTo>
                      <a:lnTo>
                        <a:pt x="18" y="379"/>
                      </a:lnTo>
                      <a:lnTo>
                        <a:pt x="18" y="377"/>
                      </a:lnTo>
                      <a:lnTo>
                        <a:pt x="18" y="376"/>
                      </a:lnTo>
                      <a:lnTo>
                        <a:pt x="18" y="375"/>
                      </a:lnTo>
                      <a:lnTo>
                        <a:pt x="18" y="373"/>
                      </a:lnTo>
                      <a:lnTo>
                        <a:pt x="18" y="372"/>
                      </a:lnTo>
                      <a:lnTo>
                        <a:pt x="18" y="371"/>
                      </a:lnTo>
                      <a:lnTo>
                        <a:pt x="18" y="369"/>
                      </a:lnTo>
                      <a:lnTo>
                        <a:pt x="18" y="367"/>
                      </a:lnTo>
                      <a:lnTo>
                        <a:pt x="18" y="366"/>
                      </a:lnTo>
                      <a:lnTo>
                        <a:pt x="18" y="364"/>
                      </a:lnTo>
                      <a:lnTo>
                        <a:pt x="18" y="362"/>
                      </a:lnTo>
                      <a:lnTo>
                        <a:pt x="18" y="360"/>
                      </a:lnTo>
                      <a:lnTo>
                        <a:pt x="18" y="359"/>
                      </a:lnTo>
                      <a:lnTo>
                        <a:pt x="18" y="357"/>
                      </a:lnTo>
                      <a:lnTo>
                        <a:pt x="18" y="355"/>
                      </a:lnTo>
                      <a:lnTo>
                        <a:pt x="18" y="353"/>
                      </a:lnTo>
                      <a:lnTo>
                        <a:pt x="18" y="351"/>
                      </a:lnTo>
                      <a:lnTo>
                        <a:pt x="18" y="349"/>
                      </a:lnTo>
                      <a:lnTo>
                        <a:pt x="18" y="347"/>
                      </a:lnTo>
                      <a:lnTo>
                        <a:pt x="18" y="344"/>
                      </a:lnTo>
                      <a:lnTo>
                        <a:pt x="19" y="342"/>
                      </a:lnTo>
                      <a:lnTo>
                        <a:pt x="19" y="339"/>
                      </a:lnTo>
                      <a:lnTo>
                        <a:pt x="19" y="337"/>
                      </a:lnTo>
                      <a:lnTo>
                        <a:pt x="19" y="334"/>
                      </a:lnTo>
                      <a:lnTo>
                        <a:pt x="19" y="331"/>
                      </a:lnTo>
                      <a:lnTo>
                        <a:pt x="19" y="328"/>
                      </a:lnTo>
                      <a:lnTo>
                        <a:pt x="19" y="325"/>
                      </a:lnTo>
                      <a:lnTo>
                        <a:pt x="19" y="323"/>
                      </a:lnTo>
                      <a:lnTo>
                        <a:pt x="19" y="320"/>
                      </a:lnTo>
                      <a:lnTo>
                        <a:pt x="19" y="316"/>
                      </a:lnTo>
                      <a:lnTo>
                        <a:pt x="19" y="313"/>
                      </a:lnTo>
                      <a:lnTo>
                        <a:pt x="19" y="310"/>
                      </a:lnTo>
                      <a:lnTo>
                        <a:pt x="19" y="306"/>
                      </a:lnTo>
                      <a:lnTo>
                        <a:pt x="19" y="303"/>
                      </a:lnTo>
                      <a:lnTo>
                        <a:pt x="19" y="299"/>
                      </a:lnTo>
                      <a:lnTo>
                        <a:pt x="19" y="296"/>
                      </a:lnTo>
                      <a:lnTo>
                        <a:pt x="19" y="292"/>
                      </a:lnTo>
                      <a:lnTo>
                        <a:pt x="19" y="288"/>
                      </a:lnTo>
                      <a:lnTo>
                        <a:pt x="19" y="284"/>
                      </a:lnTo>
                      <a:lnTo>
                        <a:pt x="19" y="280"/>
                      </a:lnTo>
                      <a:lnTo>
                        <a:pt x="19" y="276"/>
                      </a:lnTo>
                      <a:lnTo>
                        <a:pt x="19" y="272"/>
                      </a:lnTo>
                      <a:lnTo>
                        <a:pt x="19" y="267"/>
                      </a:lnTo>
                      <a:lnTo>
                        <a:pt x="19" y="263"/>
                      </a:lnTo>
                      <a:lnTo>
                        <a:pt x="19" y="258"/>
                      </a:lnTo>
                      <a:lnTo>
                        <a:pt x="19" y="253"/>
                      </a:lnTo>
                      <a:lnTo>
                        <a:pt x="19" y="249"/>
                      </a:lnTo>
                      <a:lnTo>
                        <a:pt x="19" y="244"/>
                      </a:lnTo>
                      <a:lnTo>
                        <a:pt x="19" y="239"/>
                      </a:lnTo>
                      <a:lnTo>
                        <a:pt x="19" y="234"/>
                      </a:lnTo>
                      <a:lnTo>
                        <a:pt x="19" y="229"/>
                      </a:lnTo>
                      <a:lnTo>
                        <a:pt x="19" y="224"/>
                      </a:lnTo>
                      <a:lnTo>
                        <a:pt x="19" y="218"/>
                      </a:lnTo>
                      <a:lnTo>
                        <a:pt x="19" y="213"/>
                      </a:lnTo>
                      <a:lnTo>
                        <a:pt x="19" y="208"/>
                      </a:lnTo>
                      <a:lnTo>
                        <a:pt x="19" y="203"/>
                      </a:lnTo>
                      <a:lnTo>
                        <a:pt x="19" y="198"/>
                      </a:lnTo>
                      <a:lnTo>
                        <a:pt x="19" y="193"/>
                      </a:lnTo>
                      <a:lnTo>
                        <a:pt x="19" y="187"/>
                      </a:lnTo>
                      <a:lnTo>
                        <a:pt x="19" y="182"/>
                      </a:lnTo>
                      <a:lnTo>
                        <a:pt x="20" y="177"/>
                      </a:lnTo>
                      <a:lnTo>
                        <a:pt x="20" y="172"/>
                      </a:lnTo>
                      <a:lnTo>
                        <a:pt x="20" y="167"/>
                      </a:lnTo>
                      <a:lnTo>
                        <a:pt x="20" y="161"/>
                      </a:lnTo>
                      <a:lnTo>
                        <a:pt x="20" y="156"/>
                      </a:lnTo>
                      <a:lnTo>
                        <a:pt x="20" y="151"/>
                      </a:lnTo>
                      <a:lnTo>
                        <a:pt x="20" y="146"/>
                      </a:lnTo>
                      <a:lnTo>
                        <a:pt x="20" y="142"/>
                      </a:lnTo>
                      <a:lnTo>
                        <a:pt x="20" y="137"/>
                      </a:lnTo>
                      <a:lnTo>
                        <a:pt x="20" y="132"/>
                      </a:lnTo>
                      <a:lnTo>
                        <a:pt x="20" y="127"/>
                      </a:lnTo>
                      <a:lnTo>
                        <a:pt x="20" y="122"/>
                      </a:lnTo>
                      <a:lnTo>
                        <a:pt x="20" y="118"/>
                      </a:lnTo>
                      <a:lnTo>
                        <a:pt x="20" y="113"/>
                      </a:lnTo>
                      <a:lnTo>
                        <a:pt x="20" y="109"/>
                      </a:lnTo>
                      <a:lnTo>
                        <a:pt x="20" y="105"/>
                      </a:lnTo>
                      <a:lnTo>
                        <a:pt x="20" y="100"/>
                      </a:lnTo>
                      <a:lnTo>
                        <a:pt x="20" y="96"/>
                      </a:lnTo>
                      <a:lnTo>
                        <a:pt x="20" y="92"/>
                      </a:lnTo>
                      <a:lnTo>
                        <a:pt x="20" y="88"/>
                      </a:lnTo>
                      <a:lnTo>
                        <a:pt x="20" y="84"/>
                      </a:lnTo>
                      <a:lnTo>
                        <a:pt x="20" y="81"/>
                      </a:lnTo>
                      <a:lnTo>
                        <a:pt x="20" y="77"/>
                      </a:lnTo>
                      <a:lnTo>
                        <a:pt x="20" y="74"/>
                      </a:lnTo>
                      <a:lnTo>
                        <a:pt x="20" y="70"/>
                      </a:lnTo>
                      <a:lnTo>
                        <a:pt x="20" y="67"/>
                      </a:lnTo>
                      <a:lnTo>
                        <a:pt x="20" y="64"/>
                      </a:lnTo>
                      <a:lnTo>
                        <a:pt x="20" y="61"/>
                      </a:lnTo>
                      <a:lnTo>
                        <a:pt x="20" y="59"/>
                      </a:lnTo>
                      <a:lnTo>
                        <a:pt x="20" y="57"/>
                      </a:lnTo>
                      <a:lnTo>
                        <a:pt x="20" y="56"/>
                      </a:lnTo>
                      <a:lnTo>
                        <a:pt x="20" y="55"/>
                      </a:lnTo>
                      <a:lnTo>
                        <a:pt x="20" y="54"/>
                      </a:lnTo>
                      <a:lnTo>
                        <a:pt x="20" y="55"/>
                      </a:lnTo>
                      <a:lnTo>
                        <a:pt x="20" y="57"/>
                      </a:lnTo>
                      <a:lnTo>
                        <a:pt x="20" y="59"/>
                      </a:lnTo>
                      <a:lnTo>
                        <a:pt x="20" y="60"/>
                      </a:lnTo>
                      <a:lnTo>
                        <a:pt x="20" y="63"/>
                      </a:lnTo>
                      <a:lnTo>
                        <a:pt x="21" y="65"/>
                      </a:lnTo>
                      <a:lnTo>
                        <a:pt x="21" y="67"/>
                      </a:lnTo>
                      <a:lnTo>
                        <a:pt x="21" y="69"/>
                      </a:lnTo>
                      <a:lnTo>
                        <a:pt x="21" y="71"/>
                      </a:lnTo>
                      <a:lnTo>
                        <a:pt x="21" y="73"/>
                      </a:lnTo>
                      <a:lnTo>
                        <a:pt x="21" y="74"/>
                      </a:lnTo>
                      <a:lnTo>
                        <a:pt x="21" y="76"/>
                      </a:lnTo>
                      <a:lnTo>
                        <a:pt x="21" y="77"/>
                      </a:lnTo>
                      <a:lnTo>
                        <a:pt x="21" y="78"/>
                      </a:lnTo>
                      <a:lnTo>
                        <a:pt x="21" y="79"/>
                      </a:lnTo>
                      <a:lnTo>
                        <a:pt x="21" y="80"/>
                      </a:lnTo>
                      <a:lnTo>
                        <a:pt x="21" y="82"/>
                      </a:lnTo>
                      <a:lnTo>
                        <a:pt x="21" y="83"/>
                      </a:lnTo>
                      <a:lnTo>
                        <a:pt x="21" y="84"/>
                      </a:lnTo>
                      <a:lnTo>
                        <a:pt x="21" y="86"/>
                      </a:lnTo>
                      <a:lnTo>
                        <a:pt x="21" y="87"/>
                      </a:lnTo>
                      <a:lnTo>
                        <a:pt x="21" y="88"/>
                      </a:lnTo>
                      <a:lnTo>
                        <a:pt x="21" y="89"/>
                      </a:lnTo>
                      <a:lnTo>
                        <a:pt x="21" y="91"/>
                      </a:lnTo>
                      <a:lnTo>
                        <a:pt x="21" y="92"/>
                      </a:lnTo>
                      <a:lnTo>
                        <a:pt x="21" y="94"/>
                      </a:lnTo>
                      <a:lnTo>
                        <a:pt x="21" y="95"/>
                      </a:lnTo>
                      <a:lnTo>
                        <a:pt x="21" y="96"/>
                      </a:lnTo>
                      <a:lnTo>
                        <a:pt x="21" y="97"/>
                      </a:lnTo>
                      <a:lnTo>
                        <a:pt x="21" y="98"/>
                      </a:lnTo>
                      <a:lnTo>
                        <a:pt x="21" y="99"/>
                      </a:lnTo>
                      <a:lnTo>
                        <a:pt x="21" y="100"/>
                      </a:lnTo>
                      <a:lnTo>
                        <a:pt x="21" y="101"/>
                      </a:lnTo>
                      <a:lnTo>
                        <a:pt x="22" y="102"/>
                      </a:lnTo>
                      <a:lnTo>
                        <a:pt x="22" y="103"/>
                      </a:lnTo>
                      <a:lnTo>
                        <a:pt x="22" y="102"/>
                      </a:lnTo>
                      <a:lnTo>
                        <a:pt x="22" y="101"/>
                      </a:lnTo>
                      <a:lnTo>
                        <a:pt x="22" y="100"/>
                      </a:lnTo>
                      <a:lnTo>
                        <a:pt x="22" y="99"/>
                      </a:lnTo>
                      <a:lnTo>
                        <a:pt x="22" y="98"/>
                      </a:lnTo>
                      <a:lnTo>
                        <a:pt x="23" y="98"/>
                      </a:lnTo>
                      <a:lnTo>
                        <a:pt x="23" y="97"/>
                      </a:lnTo>
                      <a:lnTo>
                        <a:pt x="23" y="96"/>
                      </a:lnTo>
                      <a:lnTo>
                        <a:pt x="23" y="95"/>
                      </a:lnTo>
                      <a:lnTo>
                        <a:pt x="23" y="94"/>
                      </a:lnTo>
                      <a:lnTo>
                        <a:pt x="23" y="93"/>
                      </a:lnTo>
                      <a:lnTo>
                        <a:pt x="23" y="92"/>
                      </a:lnTo>
                      <a:lnTo>
                        <a:pt x="23" y="91"/>
                      </a:lnTo>
                      <a:lnTo>
                        <a:pt x="23" y="90"/>
                      </a:lnTo>
                      <a:lnTo>
                        <a:pt x="23" y="89"/>
                      </a:lnTo>
                      <a:lnTo>
                        <a:pt x="23" y="88"/>
                      </a:lnTo>
                      <a:lnTo>
                        <a:pt x="24" y="88"/>
                      </a:lnTo>
                      <a:lnTo>
                        <a:pt x="24" y="87"/>
                      </a:lnTo>
                      <a:lnTo>
                        <a:pt x="24" y="86"/>
                      </a:lnTo>
                      <a:lnTo>
                        <a:pt x="24" y="85"/>
                      </a:lnTo>
                      <a:lnTo>
                        <a:pt x="24" y="84"/>
                      </a:lnTo>
                      <a:lnTo>
                        <a:pt x="24" y="83"/>
                      </a:lnTo>
                      <a:lnTo>
                        <a:pt x="24" y="82"/>
                      </a:lnTo>
                      <a:lnTo>
                        <a:pt x="24" y="80"/>
                      </a:lnTo>
                      <a:lnTo>
                        <a:pt x="24" y="79"/>
                      </a:lnTo>
                      <a:lnTo>
                        <a:pt x="24" y="78"/>
                      </a:lnTo>
                      <a:lnTo>
                        <a:pt x="24" y="76"/>
                      </a:lnTo>
                      <a:lnTo>
                        <a:pt x="24" y="74"/>
                      </a:lnTo>
                      <a:lnTo>
                        <a:pt x="24" y="73"/>
                      </a:lnTo>
                      <a:lnTo>
                        <a:pt x="24" y="71"/>
                      </a:lnTo>
                      <a:lnTo>
                        <a:pt x="24" y="69"/>
                      </a:lnTo>
                      <a:lnTo>
                        <a:pt x="24" y="67"/>
                      </a:lnTo>
                      <a:lnTo>
                        <a:pt x="24" y="65"/>
                      </a:lnTo>
                      <a:lnTo>
                        <a:pt x="24" y="63"/>
                      </a:lnTo>
                      <a:lnTo>
                        <a:pt x="24" y="61"/>
                      </a:lnTo>
                      <a:lnTo>
                        <a:pt x="24" y="58"/>
                      </a:lnTo>
                      <a:lnTo>
                        <a:pt x="24" y="56"/>
                      </a:lnTo>
                      <a:lnTo>
                        <a:pt x="24" y="53"/>
                      </a:lnTo>
                      <a:lnTo>
                        <a:pt x="24" y="51"/>
                      </a:lnTo>
                      <a:lnTo>
                        <a:pt x="24" y="48"/>
                      </a:lnTo>
                      <a:lnTo>
                        <a:pt x="24" y="45"/>
                      </a:lnTo>
                      <a:lnTo>
                        <a:pt x="24" y="42"/>
                      </a:lnTo>
                      <a:lnTo>
                        <a:pt x="24" y="39"/>
                      </a:lnTo>
                      <a:lnTo>
                        <a:pt x="24" y="36"/>
                      </a:lnTo>
                      <a:lnTo>
                        <a:pt x="24" y="32"/>
                      </a:lnTo>
                      <a:lnTo>
                        <a:pt x="24" y="30"/>
                      </a:lnTo>
                      <a:lnTo>
                        <a:pt x="24" y="26"/>
                      </a:lnTo>
                      <a:lnTo>
                        <a:pt x="24" y="24"/>
                      </a:lnTo>
                      <a:lnTo>
                        <a:pt x="24" y="21"/>
                      </a:lnTo>
                      <a:lnTo>
                        <a:pt x="24" y="18"/>
                      </a:lnTo>
                      <a:lnTo>
                        <a:pt x="24" y="16"/>
                      </a:lnTo>
                      <a:lnTo>
                        <a:pt x="24" y="14"/>
                      </a:lnTo>
                      <a:lnTo>
                        <a:pt x="25" y="12"/>
                      </a:lnTo>
                      <a:lnTo>
                        <a:pt x="25" y="11"/>
                      </a:lnTo>
                      <a:lnTo>
                        <a:pt x="25" y="9"/>
                      </a:lnTo>
                      <a:lnTo>
                        <a:pt x="25" y="8"/>
                      </a:lnTo>
                      <a:lnTo>
                        <a:pt x="25" y="7"/>
                      </a:lnTo>
                      <a:lnTo>
                        <a:pt x="25" y="6"/>
                      </a:lnTo>
                      <a:lnTo>
                        <a:pt x="25" y="5"/>
                      </a:lnTo>
                      <a:lnTo>
                        <a:pt x="25" y="6"/>
                      </a:lnTo>
                      <a:lnTo>
                        <a:pt x="25" y="7"/>
                      </a:lnTo>
                      <a:lnTo>
                        <a:pt x="25" y="8"/>
                      </a:lnTo>
                      <a:lnTo>
                        <a:pt x="25" y="9"/>
                      </a:lnTo>
                      <a:lnTo>
                        <a:pt x="25" y="10"/>
                      </a:lnTo>
                      <a:lnTo>
                        <a:pt x="25" y="11"/>
                      </a:lnTo>
                      <a:lnTo>
                        <a:pt x="25" y="12"/>
                      </a:lnTo>
                      <a:lnTo>
                        <a:pt x="25" y="13"/>
                      </a:lnTo>
                      <a:lnTo>
                        <a:pt x="25" y="14"/>
                      </a:lnTo>
                      <a:lnTo>
                        <a:pt x="25" y="15"/>
                      </a:lnTo>
                      <a:lnTo>
                        <a:pt x="25" y="16"/>
                      </a:lnTo>
                      <a:lnTo>
                        <a:pt x="25" y="17"/>
                      </a:lnTo>
                      <a:lnTo>
                        <a:pt x="25" y="18"/>
                      </a:lnTo>
                      <a:lnTo>
                        <a:pt x="25" y="19"/>
                      </a:lnTo>
                      <a:lnTo>
                        <a:pt x="25" y="20"/>
                      </a:lnTo>
                      <a:lnTo>
                        <a:pt x="25" y="21"/>
                      </a:lnTo>
                      <a:lnTo>
                        <a:pt x="25" y="22"/>
                      </a:lnTo>
                      <a:lnTo>
                        <a:pt x="25" y="23"/>
                      </a:lnTo>
                      <a:lnTo>
                        <a:pt x="25" y="24"/>
                      </a:lnTo>
                      <a:lnTo>
                        <a:pt x="25" y="25"/>
                      </a:lnTo>
                      <a:lnTo>
                        <a:pt x="25" y="26"/>
                      </a:lnTo>
                      <a:lnTo>
                        <a:pt x="26" y="27"/>
                      </a:lnTo>
                      <a:lnTo>
                        <a:pt x="26" y="28"/>
                      </a:lnTo>
                      <a:lnTo>
                        <a:pt x="26" y="29"/>
                      </a:lnTo>
                      <a:lnTo>
                        <a:pt x="26" y="28"/>
                      </a:lnTo>
                      <a:lnTo>
                        <a:pt x="26" y="27"/>
                      </a:lnTo>
                      <a:lnTo>
                        <a:pt x="26" y="26"/>
                      </a:lnTo>
                      <a:lnTo>
                        <a:pt x="26" y="25"/>
                      </a:lnTo>
                      <a:lnTo>
                        <a:pt x="27" y="25"/>
                      </a:lnTo>
                      <a:lnTo>
                        <a:pt x="27" y="24"/>
                      </a:lnTo>
                      <a:lnTo>
                        <a:pt x="27" y="23"/>
                      </a:lnTo>
                      <a:lnTo>
                        <a:pt x="27" y="22"/>
                      </a:lnTo>
                      <a:lnTo>
                        <a:pt x="27" y="21"/>
                      </a:lnTo>
                      <a:lnTo>
                        <a:pt x="27" y="20"/>
                      </a:lnTo>
                      <a:lnTo>
                        <a:pt x="27" y="19"/>
                      </a:lnTo>
                      <a:lnTo>
                        <a:pt x="27" y="18"/>
                      </a:lnTo>
                      <a:lnTo>
                        <a:pt x="27" y="17"/>
                      </a:lnTo>
                      <a:lnTo>
                        <a:pt x="28" y="17"/>
                      </a:lnTo>
                      <a:lnTo>
                        <a:pt x="28" y="16"/>
                      </a:lnTo>
                      <a:lnTo>
                        <a:pt x="28" y="17"/>
                      </a:lnTo>
                      <a:lnTo>
                        <a:pt x="28" y="16"/>
                      </a:lnTo>
                      <a:lnTo>
                        <a:pt x="28" y="15"/>
                      </a:lnTo>
                      <a:lnTo>
                        <a:pt x="28" y="16"/>
                      </a:lnTo>
                      <a:lnTo>
                        <a:pt x="28" y="15"/>
                      </a:lnTo>
                      <a:lnTo>
                        <a:pt x="28" y="14"/>
                      </a:lnTo>
                      <a:lnTo>
                        <a:pt x="29" y="14"/>
                      </a:lnTo>
                      <a:lnTo>
                        <a:pt x="29" y="13"/>
                      </a:lnTo>
                      <a:lnTo>
                        <a:pt x="29" y="12"/>
                      </a:lnTo>
                      <a:lnTo>
                        <a:pt x="29" y="11"/>
                      </a:lnTo>
                      <a:lnTo>
                        <a:pt x="29" y="10"/>
                      </a:lnTo>
                      <a:lnTo>
                        <a:pt x="29" y="9"/>
                      </a:lnTo>
                      <a:lnTo>
                        <a:pt x="30" y="9"/>
                      </a:lnTo>
                      <a:lnTo>
                        <a:pt x="30" y="8"/>
                      </a:lnTo>
                      <a:lnTo>
                        <a:pt x="30" y="7"/>
                      </a:lnTo>
                      <a:lnTo>
                        <a:pt x="30" y="6"/>
                      </a:lnTo>
                      <a:lnTo>
                        <a:pt x="30" y="7"/>
                      </a:lnTo>
                      <a:lnTo>
                        <a:pt x="30" y="6"/>
                      </a:lnTo>
                      <a:lnTo>
                        <a:pt x="30" y="5"/>
                      </a:lnTo>
                      <a:lnTo>
                        <a:pt x="30" y="4"/>
                      </a:lnTo>
                      <a:lnTo>
                        <a:pt x="30" y="3"/>
                      </a:lnTo>
                      <a:lnTo>
                        <a:pt x="31" y="3"/>
                      </a:lnTo>
                      <a:lnTo>
                        <a:pt x="31" y="2"/>
                      </a:lnTo>
                      <a:lnTo>
                        <a:pt x="31" y="1"/>
                      </a:lnTo>
                      <a:lnTo>
                        <a:pt x="31" y="0"/>
                      </a:lnTo>
                      <a:lnTo>
                        <a:pt x="31" y="1"/>
                      </a:lnTo>
                      <a:lnTo>
                        <a:pt x="31" y="0"/>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95" name="Freeform 1262">
                  <a:extLst>
                    <a:ext uri="{FF2B5EF4-FFF2-40B4-BE49-F238E27FC236}">
                      <a16:creationId xmlns:a16="http://schemas.microsoft.com/office/drawing/2014/main" id="{6A1D9A67-F42E-4204-A098-A5BDC03C1745}"/>
                    </a:ext>
                  </a:extLst>
                </p:cNvPr>
                <p:cNvSpPr>
                  <a:spLocks/>
                </p:cNvSpPr>
                <p:nvPr/>
              </p:nvSpPr>
              <p:spPr bwMode="auto">
                <a:xfrm>
                  <a:off x="2898" y="2272"/>
                  <a:ext cx="0" cy="0"/>
                </a:xfrm>
                <a:custGeom>
                  <a:avLst/>
                  <a:gdLst>
                    <a:gd name="T0" fmla="*/ 0 60000 65536"/>
                    <a:gd name="T1" fmla="*/ 0 60000 65536"/>
                    <a:gd name="T2" fmla="*/ 0 60000 65536"/>
                    <a:gd name="T3" fmla="*/ 0 60000 65536"/>
                  </a:gdLst>
                  <a:ahLst/>
                  <a:cxnLst>
                    <a:cxn ang="T0">
                      <a:pos x="0" y="0"/>
                    </a:cxn>
                    <a:cxn ang="T1">
                      <a:pos x="0" y="0"/>
                    </a:cxn>
                    <a:cxn ang="T2">
                      <a:pos x="0" y="0"/>
                    </a:cxn>
                    <a:cxn ang="T3">
                      <a:pos x="0" y="0"/>
                    </a:cxn>
                  </a:cxnLst>
                  <a:rect l="0" t="0" r="r" b="b"/>
                  <a:pathLst>
                    <a:path>
                      <a:moveTo>
                        <a:pt x="0" y="0"/>
                      </a:moveTo>
                      <a:lnTo>
                        <a:pt x="0" y="0"/>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96" name="Freeform 1263">
                  <a:extLst>
                    <a:ext uri="{FF2B5EF4-FFF2-40B4-BE49-F238E27FC236}">
                      <a16:creationId xmlns:a16="http://schemas.microsoft.com/office/drawing/2014/main" id="{B8D16ECA-B11A-4546-BB80-F2557CB2C35A}"/>
                    </a:ext>
                  </a:extLst>
                </p:cNvPr>
                <p:cNvSpPr>
                  <a:spLocks/>
                </p:cNvSpPr>
                <p:nvPr/>
              </p:nvSpPr>
              <p:spPr bwMode="auto">
                <a:xfrm>
                  <a:off x="2898" y="2272"/>
                  <a:ext cx="128" cy="619"/>
                </a:xfrm>
                <a:custGeom>
                  <a:avLst/>
                  <a:gdLst>
                    <a:gd name="T0" fmla="*/ 5 w 52"/>
                    <a:gd name="T1" fmla="*/ 8 h 398"/>
                    <a:gd name="T2" fmla="*/ 12 w 52"/>
                    <a:gd name="T3" fmla="*/ 19 h 398"/>
                    <a:gd name="T4" fmla="*/ 17 w 52"/>
                    <a:gd name="T5" fmla="*/ 40 h 398"/>
                    <a:gd name="T6" fmla="*/ 25 w 52"/>
                    <a:gd name="T7" fmla="*/ 65 h 398"/>
                    <a:gd name="T8" fmla="*/ 25 w 52"/>
                    <a:gd name="T9" fmla="*/ 101 h 398"/>
                    <a:gd name="T10" fmla="*/ 30 w 52"/>
                    <a:gd name="T11" fmla="*/ 157 h 398"/>
                    <a:gd name="T12" fmla="*/ 37 w 52"/>
                    <a:gd name="T13" fmla="*/ 230 h 398"/>
                    <a:gd name="T14" fmla="*/ 42 w 52"/>
                    <a:gd name="T15" fmla="*/ 323 h 398"/>
                    <a:gd name="T16" fmla="*/ 49 w 52"/>
                    <a:gd name="T17" fmla="*/ 440 h 398"/>
                    <a:gd name="T18" fmla="*/ 54 w 52"/>
                    <a:gd name="T19" fmla="*/ 563 h 398"/>
                    <a:gd name="T20" fmla="*/ 54 w 52"/>
                    <a:gd name="T21" fmla="*/ 633 h 398"/>
                    <a:gd name="T22" fmla="*/ 62 w 52"/>
                    <a:gd name="T23" fmla="*/ 661 h 398"/>
                    <a:gd name="T24" fmla="*/ 66 w 52"/>
                    <a:gd name="T25" fmla="*/ 663 h 398"/>
                    <a:gd name="T26" fmla="*/ 74 w 52"/>
                    <a:gd name="T27" fmla="*/ 655 h 398"/>
                    <a:gd name="T28" fmla="*/ 79 w 52"/>
                    <a:gd name="T29" fmla="*/ 644 h 398"/>
                    <a:gd name="T30" fmla="*/ 84 w 52"/>
                    <a:gd name="T31" fmla="*/ 624 h 398"/>
                    <a:gd name="T32" fmla="*/ 84 w 52"/>
                    <a:gd name="T33" fmla="*/ 622 h 398"/>
                    <a:gd name="T34" fmla="*/ 91 w 52"/>
                    <a:gd name="T35" fmla="*/ 639 h 398"/>
                    <a:gd name="T36" fmla="*/ 96 w 52"/>
                    <a:gd name="T37" fmla="*/ 655 h 398"/>
                    <a:gd name="T38" fmla="*/ 103 w 52"/>
                    <a:gd name="T39" fmla="*/ 680 h 398"/>
                    <a:gd name="T40" fmla="*/ 108 w 52"/>
                    <a:gd name="T41" fmla="*/ 726 h 398"/>
                    <a:gd name="T42" fmla="*/ 116 w 52"/>
                    <a:gd name="T43" fmla="*/ 764 h 398"/>
                    <a:gd name="T44" fmla="*/ 116 w 52"/>
                    <a:gd name="T45" fmla="*/ 789 h 398"/>
                    <a:gd name="T46" fmla="*/ 121 w 52"/>
                    <a:gd name="T47" fmla="*/ 810 h 398"/>
                    <a:gd name="T48" fmla="*/ 128 w 52"/>
                    <a:gd name="T49" fmla="*/ 840 h 398"/>
                    <a:gd name="T50" fmla="*/ 133 w 52"/>
                    <a:gd name="T51" fmla="*/ 871 h 398"/>
                    <a:gd name="T52" fmla="*/ 140 w 52"/>
                    <a:gd name="T53" fmla="*/ 890 h 398"/>
                    <a:gd name="T54" fmla="*/ 145 w 52"/>
                    <a:gd name="T55" fmla="*/ 905 h 398"/>
                    <a:gd name="T56" fmla="*/ 145 w 52"/>
                    <a:gd name="T57" fmla="*/ 915 h 398"/>
                    <a:gd name="T58" fmla="*/ 153 w 52"/>
                    <a:gd name="T59" fmla="*/ 922 h 398"/>
                    <a:gd name="T60" fmla="*/ 158 w 52"/>
                    <a:gd name="T61" fmla="*/ 927 h 398"/>
                    <a:gd name="T62" fmla="*/ 162 w 52"/>
                    <a:gd name="T63" fmla="*/ 932 h 398"/>
                    <a:gd name="T64" fmla="*/ 170 w 52"/>
                    <a:gd name="T65" fmla="*/ 936 h 398"/>
                    <a:gd name="T66" fmla="*/ 175 w 52"/>
                    <a:gd name="T67" fmla="*/ 938 h 398"/>
                    <a:gd name="T68" fmla="*/ 175 w 52"/>
                    <a:gd name="T69" fmla="*/ 941 h 398"/>
                    <a:gd name="T70" fmla="*/ 182 w 52"/>
                    <a:gd name="T71" fmla="*/ 946 h 398"/>
                    <a:gd name="T72" fmla="*/ 187 w 52"/>
                    <a:gd name="T73" fmla="*/ 949 h 398"/>
                    <a:gd name="T74" fmla="*/ 194 w 52"/>
                    <a:gd name="T75" fmla="*/ 950 h 398"/>
                    <a:gd name="T76" fmla="*/ 199 w 52"/>
                    <a:gd name="T77" fmla="*/ 950 h 398"/>
                    <a:gd name="T78" fmla="*/ 199 w 52"/>
                    <a:gd name="T79" fmla="*/ 953 h 398"/>
                    <a:gd name="T80" fmla="*/ 207 w 52"/>
                    <a:gd name="T81" fmla="*/ 955 h 398"/>
                    <a:gd name="T82" fmla="*/ 212 w 52"/>
                    <a:gd name="T83" fmla="*/ 955 h 398"/>
                    <a:gd name="T84" fmla="*/ 219 w 52"/>
                    <a:gd name="T85" fmla="*/ 958 h 398"/>
                    <a:gd name="T86" fmla="*/ 224 w 52"/>
                    <a:gd name="T87" fmla="*/ 958 h 398"/>
                    <a:gd name="T88" fmla="*/ 231 w 52"/>
                    <a:gd name="T89" fmla="*/ 958 h 398"/>
                    <a:gd name="T90" fmla="*/ 231 w 52"/>
                    <a:gd name="T91" fmla="*/ 960 h 398"/>
                    <a:gd name="T92" fmla="*/ 236 w 52"/>
                    <a:gd name="T93" fmla="*/ 960 h 398"/>
                    <a:gd name="T94" fmla="*/ 241 w 52"/>
                    <a:gd name="T95" fmla="*/ 960 h 398"/>
                    <a:gd name="T96" fmla="*/ 249 w 52"/>
                    <a:gd name="T97" fmla="*/ 960 h 398"/>
                    <a:gd name="T98" fmla="*/ 254 w 52"/>
                    <a:gd name="T99" fmla="*/ 963 h 398"/>
                    <a:gd name="T100" fmla="*/ 261 w 52"/>
                    <a:gd name="T101" fmla="*/ 960 h 398"/>
                    <a:gd name="T102" fmla="*/ 261 w 52"/>
                    <a:gd name="T103" fmla="*/ 963 h 398"/>
                    <a:gd name="T104" fmla="*/ 266 w 52"/>
                    <a:gd name="T105" fmla="*/ 963 h 398"/>
                    <a:gd name="T106" fmla="*/ 273 w 52"/>
                    <a:gd name="T107" fmla="*/ 960 h 398"/>
                    <a:gd name="T108" fmla="*/ 278 w 52"/>
                    <a:gd name="T109" fmla="*/ 960 h 398"/>
                    <a:gd name="T110" fmla="*/ 286 w 52"/>
                    <a:gd name="T111" fmla="*/ 960 h 398"/>
                    <a:gd name="T112" fmla="*/ 290 w 52"/>
                    <a:gd name="T113" fmla="*/ 960 h 398"/>
                    <a:gd name="T114" fmla="*/ 290 w 52"/>
                    <a:gd name="T115" fmla="*/ 960 h 398"/>
                    <a:gd name="T116" fmla="*/ 298 w 52"/>
                    <a:gd name="T117" fmla="*/ 958 h 398"/>
                    <a:gd name="T118" fmla="*/ 303 w 52"/>
                    <a:gd name="T119" fmla="*/ 955 h 398"/>
                    <a:gd name="T120" fmla="*/ 310 w 52"/>
                    <a:gd name="T121" fmla="*/ 953 h 398"/>
                    <a:gd name="T122" fmla="*/ 315 w 52"/>
                    <a:gd name="T123" fmla="*/ 936 h 39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2" h="398">
                      <a:moveTo>
                        <a:pt x="0" y="0"/>
                      </a:moveTo>
                      <a:lnTo>
                        <a:pt x="0" y="0"/>
                      </a:lnTo>
                      <a:lnTo>
                        <a:pt x="1" y="0"/>
                      </a:lnTo>
                      <a:lnTo>
                        <a:pt x="1" y="1"/>
                      </a:lnTo>
                      <a:lnTo>
                        <a:pt x="1" y="2"/>
                      </a:lnTo>
                      <a:lnTo>
                        <a:pt x="1" y="3"/>
                      </a:lnTo>
                      <a:lnTo>
                        <a:pt x="1" y="4"/>
                      </a:lnTo>
                      <a:lnTo>
                        <a:pt x="1" y="5"/>
                      </a:lnTo>
                      <a:lnTo>
                        <a:pt x="2" y="5"/>
                      </a:lnTo>
                      <a:lnTo>
                        <a:pt x="2" y="6"/>
                      </a:lnTo>
                      <a:lnTo>
                        <a:pt x="2" y="7"/>
                      </a:lnTo>
                      <a:lnTo>
                        <a:pt x="2" y="8"/>
                      </a:lnTo>
                      <a:lnTo>
                        <a:pt x="2" y="9"/>
                      </a:lnTo>
                      <a:lnTo>
                        <a:pt x="2" y="10"/>
                      </a:lnTo>
                      <a:lnTo>
                        <a:pt x="2" y="11"/>
                      </a:lnTo>
                      <a:lnTo>
                        <a:pt x="2" y="12"/>
                      </a:lnTo>
                      <a:lnTo>
                        <a:pt x="2" y="13"/>
                      </a:lnTo>
                      <a:lnTo>
                        <a:pt x="3" y="13"/>
                      </a:lnTo>
                      <a:lnTo>
                        <a:pt x="3" y="14"/>
                      </a:lnTo>
                      <a:lnTo>
                        <a:pt x="3" y="15"/>
                      </a:lnTo>
                      <a:lnTo>
                        <a:pt x="3" y="16"/>
                      </a:lnTo>
                      <a:lnTo>
                        <a:pt x="3" y="17"/>
                      </a:lnTo>
                      <a:lnTo>
                        <a:pt x="3" y="18"/>
                      </a:lnTo>
                      <a:lnTo>
                        <a:pt x="3" y="19"/>
                      </a:lnTo>
                      <a:lnTo>
                        <a:pt x="3" y="20"/>
                      </a:lnTo>
                      <a:lnTo>
                        <a:pt x="3" y="21"/>
                      </a:lnTo>
                      <a:lnTo>
                        <a:pt x="3" y="22"/>
                      </a:lnTo>
                      <a:lnTo>
                        <a:pt x="3" y="23"/>
                      </a:lnTo>
                      <a:lnTo>
                        <a:pt x="3" y="24"/>
                      </a:lnTo>
                      <a:lnTo>
                        <a:pt x="3" y="25"/>
                      </a:lnTo>
                      <a:lnTo>
                        <a:pt x="4" y="25"/>
                      </a:lnTo>
                      <a:lnTo>
                        <a:pt x="4" y="26"/>
                      </a:lnTo>
                      <a:lnTo>
                        <a:pt x="4" y="27"/>
                      </a:lnTo>
                      <a:lnTo>
                        <a:pt x="4" y="28"/>
                      </a:lnTo>
                      <a:lnTo>
                        <a:pt x="4" y="29"/>
                      </a:lnTo>
                      <a:lnTo>
                        <a:pt x="4" y="30"/>
                      </a:lnTo>
                      <a:lnTo>
                        <a:pt x="4" y="31"/>
                      </a:lnTo>
                      <a:lnTo>
                        <a:pt x="4" y="32"/>
                      </a:lnTo>
                      <a:lnTo>
                        <a:pt x="4" y="33"/>
                      </a:lnTo>
                      <a:lnTo>
                        <a:pt x="4" y="34"/>
                      </a:lnTo>
                      <a:lnTo>
                        <a:pt x="4" y="35"/>
                      </a:lnTo>
                      <a:lnTo>
                        <a:pt x="4" y="36"/>
                      </a:lnTo>
                      <a:lnTo>
                        <a:pt x="4" y="37"/>
                      </a:lnTo>
                      <a:lnTo>
                        <a:pt x="4" y="38"/>
                      </a:lnTo>
                      <a:lnTo>
                        <a:pt x="4" y="39"/>
                      </a:lnTo>
                      <a:lnTo>
                        <a:pt x="4" y="40"/>
                      </a:lnTo>
                      <a:lnTo>
                        <a:pt x="4" y="41"/>
                      </a:lnTo>
                      <a:lnTo>
                        <a:pt x="4" y="42"/>
                      </a:lnTo>
                      <a:lnTo>
                        <a:pt x="5" y="43"/>
                      </a:lnTo>
                      <a:lnTo>
                        <a:pt x="5" y="44"/>
                      </a:lnTo>
                      <a:lnTo>
                        <a:pt x="5" y="45"/>
                      </a:lnTo>
                      <a:lnTo>
                        <a:pt x="5" y="46"/>
                      </a:lnTo>
                      <a:lnTo>
                        <a:pt x="5" y="47"/>
                      </a:lnTo>
                      <a:lnTo>
                        <a:pt x="5" y="48"/>
                      </a:lnTo>
                      <a:lnTo>
                        <a:pt x="5" y="49"/>
                      </a:lnTo>
                      <a:lnTo>
                        <a:pt x="5" y="50"/>
                      </a:lnTo>
                      <a:lnTo>
                        <a:pt x="5" y="51"/>
                      </a:lnTo>
                      <a:lnTo>
                        <a:pt x="5" y="52"/>
                      </a:lnTo>
                      <a:lnTo>
                        <a:pt x="5" y="53"/>
                      </a:lnTo>
                      <a:lnTo>
                        <a:pt x="5" y="54"/>
                      </a:lnTo>
                      <a:lnTo>
                        <a:pt x="5" y="55"/>
                      </a:lnTo>
                      <a:lnTo>
                        <a:pt x="5" y="56"/>
                      </a:lnTo>
                      <a:lnTo>
                        <a:pt x="5" y="57"/>
                      </a:lnTo>
                      <a:lnTo>
                        <a:pt x="5" y="58"/>
                      </a:lnTo>
                      <a:lnTo>
                        <a:pt x="5" y="59"/>
                      </a:lnTo>
                      <a:lnTo>
                        <a:pt x="5" y="60"/>
                      </a:lnTo>
                      <a:lnTo>
                        <a:pt x="5" y="61"/>
                      </a:lnTo>
                      <a:lnTo>
                        <a:pt x="5" y="62"/>
                      </a:lnTo>
                      <a:lnTo>
                        <a:pt x="5" y="63"/>
                      </a:lnTo>
                      <a:lnTo>
                        <a:pt x="5" y="64"/>
                      </a:lnTo>
                      <a:lnTo>
                        <a:pt x="5" y="65"/>
                      </a:lnTo>
                      <a:lnTo>
                        <a:pt x="5" y="66"/>
                      </a:lnTo>
                      <a:lnTo>
                        <a:pt x="5" y="67"/>
                      </a:lnTo>
                      <a:lnTo>
                        <a:pt x="5" y="68"/>
                      </a:lnTo>
                      <a:lnTo>
                        <a:pt x="5" y="69"/>
                      </a:lnTo>
                      <a:lnTo>
                        <a:pt x="5" y="70"/>
                      </a:lnTo>
                      <a:lnTo>
                        <a:pt x="5" y="71"/>
                      </a:lnTo>
                      <a:lnTo>
                        <a:pt x="6" y="71"/>
                      </a:lnTo>
                      <a:lnTo>
                        <a:pt x="6" y="72"/>
                      </a:lnTo>
                      <a:lnTo>
                        <a:pt x="6" y="73"/>
                      </a:lnTo>
                      <a:lnTo>
                        <a:pt x="6" y="74"/>
                      </a:lnTo>
                      <a:lnTo>
                        <a:pt x="6" y="75"/>
                      </a:lnTo>
                      <a:lnTo>
                        <a:pt x="6" y="76"/>
                      </a:lnTo>
                      <a:lnTo>
                        <a:pt x="6" y="77"/>
                      </a:lnTo>
                      <a:lnTo>
                        <a:pt x="6" y="78"/>
                      </a:lnTo>
                      <a:lnTo>
                        <a:pt x="6" y="79"/>
                      </a:lnTo>
                      <a:lnTo>
                        <a:pt x="6" y="80"/>
                      </a:lnTo>
                      <a:lnTo>
                        <a:pt x="6" y="81"/>
                      </a:lnTo>
                      <a:lnTo>
                        <a:pt x="6" y="82"/>
                      </a:lnTo>
                      <a:lnTo>
                        <a:pt x="6" y="83"/>
                      </a:lnTo>
                      <a:lnTo>
                        <a:pt x="6" y="84"/>
                      </a:lnTo>
                      <a:lnTo>
                        <a:pt x="6" y="85"/>
                      </a:lnTo>
                      <a:lnTo>
                        <a:pt x="6" y="86"/>
                      </a:lnTo>
                      <a:lnTo>
                        <a:pt x="6" y="87"/>
                      </a:lnTo>
                      <a:lnTo>
                        <a:pt x="6" y="88"/>
                      </a:lnTo>
                      <a:lnTo>
                        <a:pt x="6" y="89"/>
                      </a:lnTo>
                      <a:lnTo>
                        <a:pt x="6" y="90"/>
                      </a:lnTo>
                      <a:lnTo>
                        <a:pt x="6" y="91"/>
                      </a:lnTo>
                      <a:lnTo>
                        <a:pt x="6" y="93"/>
                      </a:lnTo>
                      <a:lnTo>
                        <a:pt x="6" y="94"/>
                      </a:lnTo>
                      <a:lnTo>
                        <a:pt x="6" y="95"/>
                      </a:lnTo>
                      <a:lnTo>
                        <a:pt x="6" y="96"/>
                      </a:lnTo>
                      <a:lnTo>
                        <a:pt x="6" y="97"/>
                      </a:lnTo>
                      <a:lnTo>
                        <a:pt x="6" y="98"/>
                      </a:lnTo>
                      <a:lnTo>
                        <a:pt x="6" y="99"/>
                      </a:lnTo>
                      <a:lnTo>
                        <a:pt x="6" y="100"/>
                      </a:lnTo>
                      <a:lnTo>
                        <a:pt x="6" y="101"/>
                      </a:lnTo>
                      <a:lnTo>
                        <a:pt x="6" y="102"/>
                      </a:lnTo>
                      <a:lnTo>
                        <a:pt x="6" y="104"/>
                      </a:lnTo>
                      <a:lnTo>
                        <a:pt x="6" y="105"/>
                      </a:lnTo>
                      <a:lnTo>
                        <a:pt x="6" y="106"/>
                      </a:lnTo>
                      <a:lnTo>
                        <a:pt x="6" y="107"/>
                      </a:lnTo>
                      <a:lnTo>
                        <a:pt x="6" y="108"/>
                      </a:lnTo>
                      <a:lnTo>
                        <a:pt x="6" y="109"/>
                      </a:lnTo>
                      <a:lnTo>
                        <a:pt x="6" y="110"/>
                      </a:lnTo>
                      <a:lnTo>
                        <a:pt x="7" y="112"/>
                      </a:lnTo>
                      <a:lnTo>
                        <a:pt x="7" y="113"/>
                      </a:lnTo>
                      <a:lnTo>
                        <a:pt x="7" y="114"/>
                      </a:lnTo>
                      <a:lnTo>
                        <a:pt x="7" y="115"/>
                      </a:lnTo>
                      <a:lnTo>
                        <a:pt x="7" y="116"/>
                      </a:lnTo>
                      <a:lnTo>
                        <a:pt x="7" y="118"/>
                      </a:lnTo>
                      <a:lnTo>
                        <a:pt x="7" y="119"/>
                      </a:lnTo>
                      <a:lnTo>
                        <a:pt x="7" y="120"/>
                      </a:lnTo>
                      <a:lnTo>
                        <a:pt x="7" y="122"/>
                      </a:lnTo>
                      <a:lnTo>
                        <a:pt x="7" y="123"/>
                      </a:lnTo>
                      <a:lnTo>
                        <a:pt x="7" y="124"/>
                      </a:lnTo>
                      <a:lnTo>
                        <a:pt x="7" y="125"/>
                      </a:lnTo>
                      <a:lnTo>
                        <a:pt x="7" y="127"/>
                      </a:lnTo>
                      <a:lnTo>
                        <a:pt x="7" y="128"/>
                      </a:lnTo>
                      <a:lnTo>
                        <a:pt x="7" y="129"/>
                      </a:lnTo>
                      <a:lnTo>
                        <a:pt x="7" y="130"/>
                      </a:lnTo>
                      <a:lnTo>
                        <a:pt x="7" y="132"/>
                      </a:lnTo>
                      <a:lnTo>
                        <a:pt x="7" y="133"/>
                      </a:lnTo>
                      <a:lnTo>
                        <a:pt x="7" y="134"/>
                      </a:lnTo>
                      <a:lnTo>
                        <a:pt x="7" y="136"/>
                      </a:lnTo>
                      <a:lnTo>
                        <a:pt x="7" y="137"/>
                      </a:lnTo>
                      <a:lnTo>
                        <a:pt x="7" y="138"/>
                      </a:lnTo>
                      <a:lnTo>
                        <a:pt x="7" y="140"/>
                      </a:lnTo>
                      <a:lnTo>
                        <a:pt x="7" y="141"/>
                      </a:lnTo>
                      <a:lnTo>
                        <a:pt x="7" y="142"/>
                      </a:lnTo>
                      <a:lnTo>
                        <a:pt x="7" y="144"/>
                      </a:lnTo>
                      <a:lnTo>
                        <a:pt x="7" y="145"/>
                      </a:lnTo>
                      <a:lnTo>
                        <a:pt x="7" y="147"/>
                      </a:lnTo>
                      <a:lnTo>
                        <a:pt x="7" y="148"/>
                      </a:lnTo>
                      <a:lnTo>
                        <a:pt x="7" y="150"/>
                      </a:lnTo>
                      <a:lnTo>
                        <a:pt x="7" y="151"/>
                      </a:lnTo>
                      <a:lnTo>
                        <a:pt x="7" y="152"/>
                      </a:lnTo>
                      <a:lnTo>
                        <a:pt x="7" y="153"/>
                      </a:lnTo>
                      <a:lnTo>
                        <a:pt x="7" y="155"/>
                      </a:lnTo>
                      <a:lnTo>
                        <a:pt x="7" y="156"/>
                      </a:lnTo>
                      <a:lnTo>
                        <a:pt x="7" y="158"/>
                      </a:lnTo>
                      <a:lnTo>
                        <a:pt x="7" y="160"/>
                      </a:lnTo>
                      <a:lnTo>
                        <a:pt x="7" y="161"/>
                      </a:lnTo>
                      <a:lnTo>
                        <a:pt x="7" y="162"/>
                      </a:lnTo>
                      <a:lnTo>
                        <a:pt x="7" y="163"/>
                      </a:lnTo>
                      <a:lnTo>
                        <a:pt x="8" y="165"/>
                      </a:lnTo>
                      <a:lnTo>
                        <a:pt x="8" y="166"/>
                      </a:lnTo>
                      <a:lnTo>
                        <a:pt x="8" y="167"/>
                      </a:lnTo>
                      <a:lnTo>
                        <a:pt x="8" y="169"/>
                      </a:lnTo>
                      <a:lnTo>
                        <a:pt x="8" y="171"/>
                      </a:lnTo>
                      <a:lnTo>
                        <a:pt x="8" y="172"/>
                      </a:lnTo>
                      <a:lnTo>
                        <a:pt x="8" y="174"/>
                      </a:lnTo>
                      <a:lnTo>
                        <a:pt x="8" y="175"/>
                      </a:lnTo>
                      <a:lnTo>
                        <a:pt x="8" y="177"/>
                      </a:lnTo>
                      <a:lnTo>
                        <a:pt x="8" y="179"/>
                      </a:lnTo>
                      <a:lnTo>
                        <a:pt x="8" y="180"/>
                      </a:lnTo>
                      <a:lnTo>
                        <a:pt x="8" y="182"/>
                      </a:lnTo>
                      <a:lnTo>
                        <a:pt x="8" y="184"/>
                      </a:lnTo>
                      <a:lnTo>
                        <a:pt x="8" y="185"/>
                      </a:lnTo>
                      <a:lnTo>
                        <a:pt x="8" y="187"/>
                      </a:lnTo>
                      <a:lnTo>
                        <a:pt x="8" y="188"/>
                      </a:lnTo>
                      <a:lnTo>
                        <a:pt x="8" y="190"/>
                      </a:lnTo>
                      <a:lnTo>
                        <a:pt x="8" y="191"/>
                      </a:lnTo>
                      <a:lnTo>
                        <a:pt x="8" y="193"/>
                      </a:lnTo>
                      <a:lnTo>
                        <a:pt x="8" y="194"/>
                      </a:lnTo>
                      <a:lnTo>
                        <a:pt x="8" y="196"/>
                      </a:lnTo>
                      <a:lnTo>
                        <a:pt x="8" y="198"/>
                      </a:lnTo>
                      <a:lnTo>
                        <a:pt x="8" y="199"/>
                      </a:lnTo>
                      <a:lnTo>
                        <a:pt x="8" y="201"/>
                      </a:lnTo>
                      <a:lnTo>
                        <a:pt x="8" y="203"/>
                      </a:lnTo>
                      <a:lnTo>
                        <a:pt x="8" y="204"/>
                      </a:lnTo>
                      <a:lnTo>
                        <a:pt x="8" y="205"/>
                      </a:lnTo>
                      <a:lnTo>
                        <a:pt x="8" y="207"/>
                      </a:lnTo>
                      <a:lnTo>
                        <a:pt x="8" y="208"/>
                      </a:lnTo>
                      <a:lnTo>
                        <a:pt x="8" y="210"/>
                      </a:lnTo>
                      <a:lnTo>
                        <a:pt x="8" y="212"/>
                      </a:lnTo>
                      <a:lnTo>
                        <a:pt x="8" y="214"/>
                      </a:lnTo>
                      <a:lnTo>
                        <a:pt x="8" y="215"/>
                      </a:lnTo>
                      <a:lnTo>
                        <a:pt x="8" y="217"/>
                      </a:lnTo>
                      <a:lnTo>
                        <a:pt x="8" y="218"/>
                      </a:lnTo>
                      <a:lnTo>
                        <a:pt x="8" y="220"/>
                      </a:lnTo>
                      <a:lnTo>
                        <a:pt x="8" y="221"/>
                      </a:lnTo>
                      <a:lnTo>
                        <a:pt x="8" y="223"/>
                      </a:lnTo>
                      <a:lnTo>
                        <a:pt x="8" y="224"/>
                      </a:lnTo>
                      <a:lnTo>
                        <a:pt x="9" y="226"/>
                      </a:lnTo>
                      <a:lnTo>
                        <a:pt x="9" y="227"/>
                      </a:lnTo>
                      <a:lnTo>
                        <a:pt x="9" y="228"/>
                      </a:lnTo>
                      <a:lnTo>
                        <a:pt x="9" y="229"/>
                      </a:lnTo>
                      <a:lnTo>
                        <a:pt x="9" y="231"/>
                      </a:lnTo>
                      <a:lnTo>
                        <a:pt x="9" y="233"/>
                      </a:lnTo>
                      <a:lnTo>
                        <a:pt x="9" y="234"/>
                      </a:lnTo>
                      <a:lnTo>
                        <a:pt x="9" y="235"/>
                      </a:lnTo>
                      <a:lnTo>
                        <a:pt x="9" y="237"/>
                      </a:lnTo>
                      <a:lnTo>
                        <a:pt x="9" y="239"/>
                      </a:lnTo>
                      <a:lnTo>
                        <a:pt x="9" y="240"/>
                      </a:lnTo>
                      <a:lnTo>
                        <a:pt x="9" y="241"/>
                      </a:lnTo>
                      <a:lnTo>
                        <a:pt x="9" y="242"/>
                      </a:lnTo>
                      <a:lnTo>
                        <a:pt x="9" y="243"/>
                      </a:lnTo>
                      <a:lnTo>
                        <a:pt x="9" y="245"/>
                      </a:lnTo>
                      <a:lnTo>
                        <a:pt x="9" y="247"/>
                      </a:lnTo>
                      <a:lnTo>
                        <a:pt x="9" y="248"/>
                      </a:lnTo>
                      <a:lnTo>
                        <a:pt x="9" y="249"/>
                      </a:lnTo>
                      <a:lnTo>
                        <a:pt x="9" y="250"/>
                      </a:lnTo>
                      <a:lnTo>
                        <a:pt x="9" y="251"/>
                      </a:lnTo>
                      <a:lnTo>
                        <a:pt x="9" y="252"/>
                      </a:lnTo>
                      <a:lnTo>
                        <a:pt x="9" y="253"/>
                      </a:lnTo>
                      <a:lnTo>
                        <a:pt x="9" y="254"/>
                      </a:lnTo>
                      <a:lnTo>
                        <a:pt x="9" y="255"/>
                      </a:lnTo>
                      <a:lnTo>
                        <a:pt x="9" y="256"/>
                      </a:lnTo>
                      <a:lnTo>
                        <a:pt x="9" y="257"/>
                      </a:lnTo>
                      <a:lnTo>
                        <a:pt x="9" y="258"/>
                      </a:lnTo>
                      <a:lnTo>
                        <a:pt x="9" y="259"/>
                      </a:lnTo>
                      <a:lnTo>
                        <a:pt x="9" y="260"/>
                      </a:lnTo>
                      <a:lnTo>
                        <a:pt x="9" y="261"/>
                      </a:lnTo>
                      <a:lnTo>
                        <a:pt x="9" y="262"/>
                      </a:lnTo>
                      <a:lnTo>
                        <a:pt x="10" y="263"/>
                      </a:lnTo>
                      <a:lnTo>
                        <a:pt x="10" y="264"/>
                      </a:lnTo>
                      <a:lnTo>
                        <a:pt x="10" y="265"/>
                      </a:lnTo>
                      <a:lnTo>
                        <a:pt x="10" y="266"/>
                      </a:lnTo>
                      <a:lnTo>
                        <a:pt x="10" y="267"/>
                      </a:lnTo>
                      <a:lnTo>
                        <a:pt x="10" y="268"/>
                      </a:lnTo>
                      <a:lnTo>
                        <a:pt x="10" y="269"/>
                      </a:lnTo>
                      <a:lnTo>
                        <a:pt x="10" y="270"/>
                      </a:lnTo>
                      <a:lnTo>
                        <a:pt x="10" y="271"/>
                      </a:lnTo>
                      <a:lnTo>
                        <a:pt x="10" y="272"/>
                      </a:lnTo>
                      <a:lnTo>
                        <a:pt x="10" y="273"/>
                      </a:lnTo>
                      <a:lnTo>
                        <a:pt x="10" y="272"/>
                      </a:lnTo>
                      <a:lnTo>
                        <a:pt x="10" y="273"/>
                      </a:lnTo>
                      <a:lnTo>
                        <a:pt x="11" y="273"/>
                      </a:lnTo>
                      <a:lnTo>
                        <a:pt x="11" y="274"/>
                      </a:lnTo>
                      <a:lnTo>
                        <a:pt x="11" y="275"/>
                      </a:lnTo>
                      <a:lnTo>
                        <a:pt x="11" y="274"/>
                      </a:lnTo>
                      <a:lnTo>
                        <a:pt x="11" y="273"/>
                      </a:lnTo>
                      <a:lnTo>
                        <a:pt x="11" y="274"/>
                      </a:lnTo>
                      <a:lnTo>
                        <a:pt x="11" y="273"/>
                      </a:lnTo>
                      <a:lnTo>
                        <a:pt x="11" y="274"/>
                      </a:lnTo>
                      <a:lnTo>
                        <a:pt x="12" y="274"/>
                      </a:lnTo>
                      <a:lnTo>
                        <a:pt x="12" y="273"/>
                      </a:lnTo>
                      <a:lnTo>
                        <a:pt x="12" y="272"/>
                      </a:lnTo>
                      <a:lnTo>
                        <a:pt x="12" y="271"/>
                      </a:lnTo>
                      <a:lnTo>
                        <a:pt x="12" y="270"/>
                      </a:lnTo>
                      <a:lnTo>
                        <a:pt x="12" y="269"/>
                      </a:lnTo>
                      <a:lnTo>
                        <a:pt x="12" y="268"/>
                      </a:lnTo>
                      <a:lnTo>
                        <a:pt x="13" y="268"/>
                      </a:lnTo>
                      <a:lnTo>
                        <a:pt x="13" y="267"/>
                      </a:lnTo>
                      <a:lnTo>
                        <a:pt x="13" y="266"/>
                      </a:lnTo>
                      <a:lnTo>
                        <a:pt x="13" y="265"/>
                      </a:lnTo>
                      <a:lnTo>
                        <a:pt x="13" y="264"/>
                      </a:lnTo>
                      <a:lnTo>
                        <a:pt x="13" y="263"/>
                      </a:lnTo>
                      <a:lnTo>
                        <a:pt x="13" y="262"/>
                      </a:lnTo>
                      <a:lnTo>
                        <a:pt x="13" y="261"/>
                      </a:lnTo>
                      <a:lnTo>
                        <a:pt x="13" y="260"/>
                      </a:lnTo>
                      <a:lnTo>
                        <a:pt x="13" y="259"/>
                      </a:lnTo>
                      <a:lnTo>
                        <a:pt x="14" y="258"/>
                      </a:lnTo>
                      <a:lnTo>
                        <a:pt x="14" y="257"/>
                      </a:lnTo>
                      <a:lnTo>
                        <a:pt x="14" y="256"/>
                      </a:lnTo>
                      <a:lnTo>
                        <a:pt x="14" y="257"/>
                      </a:lnTo>
                      <a:lnTo>
                        <a:pt x="15" y="258"/>
                      </a:lnTo>
                      <a:lnTo>
                        <a:pt x="15" y="259"/>
                      </a:lnTo>
                      <a:lnTo>
                        <a:pt x="15" y="260"/>
                      </a:lnTo>
                      <a:lnTo>
                        <a:pt x="15" y="261"/>
                      </a:lnTo>
                      <a:lnTo>
                        <a:pt x="15" y="262"/>
                      </a:lnTo>
                      <a:lnTo>
                        <a:pt x="15" y="263"/>
                      </a:lnTo>
                      <a:lnTo>
                        <a:pt x="15" y="264"/>
                      </a:lnTo>
                      <a:lnTo>
                        <a:pt x="15" y="265"/>
                      </a:lnTo>
                      <a:lnTo>
                        <a:pt x="15" y="266"/>
                      </a:lnTo>
                      <a:lnTo>
                        <a:pt x="15" y="265"/>
                      </a:lnTo>
                      <a:lnTo>
                        <a:pt x="15" y="266"/>
                      </a:lnTo>
                      <a:lnTo>
                        <a:pt x="16" y="266"/>
                      </a:lnTo>
                      <a:lnTo>
                        <a:pt x="16" y="267"/>
                      </a:lnTo>
                      <a:lnTo>
                        <a:pt x="16" y="268"/>
                      </a:lnTo>
                      <a:lnTo>
                        <a:pt x="16" y="269"/>
                      </a:lnTo>
                      <a:lnTo>
                        <a:pt x="16" y="270"/>
                      </a:lnTo>
                      <a:lnTo>
                        <a:pt x="16" y="271"/>
                      </a:lnTo>
                      <a:lnTo>
                        <a:pt x="16" y="272"/>
                      </a:lnTo>
                      <a:lnTo>
                        <a:pt x="16" y="273"/>
                      </a:lnTo>
                      <a:lnTo>
                        <a:pt x="16" y="274"/>
                      </a:lnTo>
                      <a:lnTo>
                        <a:pt x="16" y="275"/>
                      </a:lnTo>
                      <a:lnTo>
                        <a:pt x="17" y="276"/>
                      </a:lnTo>
                      <a:lnTo>
                        <a:pt x="17" y="277"/>
                      </a:lnTo>
                      <a:lnTo>
                        <a:pt x="17" y="278"/>
                      </a:lnTo>
                      <a:lnTo>
                        <a:pt x="17" y="279"/>
                      </a:lnTo>
                      <a:lnTo>
                        <a:pt x="17" y="280"/>
                      </a:lnTo>
                      <a:lnTo>
                        <a:pt x="17" y="281"/>
                      </a:lnTo>
                      <a:lnTo>
                        <a:pt x="17" y="282"/>
                      </a:lnTo>
                      <a:lnTo>
                        <a:pt x="17" y="283"/>
                      </a:lnTo>
                      <a:lnTo>
                        <a:pt x="17" y="284"/>
                      </a:lnTo>
                      <a:lnTo>
                        <a:pt x="17" y="285"/>
                      </a:lnTo>
                      <a:lnTo>
                        <a:pt x="17" y="286"/>
                      </a:lnTo>
                      <a:lnTo>
                        <a:pt x="17" y="287"/>
                      </a:lnTo>
                      <a:lnTo>
                        <a:pt x="17" y="288"/>
                      </a:lnTo>
                      <a:lnTo>
                        <a:pt x="17" y="289"/>
                      </a:lnTo>
                      <a:lnTo>
                        <a:pt x="17" y="290"/>
                      </a:lnTo>
                      <a:lnTo>
                        <a:pt x="17" y="291"/>
                      </a:lnTo>
                      <a:lnTo>
                        <a:pt x="17" y="292"/>
                      </a:lnTo>
                      <a:lnTo>
                        <a:pt x="17" y="293"/>
                      </a:lnTo>
                      <a:lnTo>
                        <a:pt x="17" y="294"/>
                      </a:lnTo>
                      <a:lnTo>
                        <a:pt x="18" y="295"/>
                      </a:lnTo>
                      <a:lnTo>
                        <a:pt x="18" y="296"/>
                      </a:lnTo>
                      <a:lnTo>
                        <a:pt x="18" y="297"/>
                      </a:lnTo>
                      <a:lnTo>
                        <a:pt x="18" y="298"/>
                      </a:lnTo>
                      <a:lnTo>
                        <a:pt x="18" y="299"/>
                      </a:lnTo>
                      <a:lnTo>
                        <a:pt x="18" y="300"/>
                      </a:lnTo>
                      <a:lnTo>
                        <a:pt x="18" y="301"/>
                      </a:lnTo>
                      <a:lnTo>
                        <a:pt x="18" y="302"/>
                      </a:lnTo>
                      <a:lnTo>
                        <a:pt x="18" y="303"/>
                      </a:lnTo>
                      <a:lnTo>
                        <a:pt x="18" y="304"/>
                      </a:lnTo>
                      <a:lnTo>
                        <a:pt x="18" y="305"/>
                      </a:lnTo>
                      <a:lnTo>
                        <a:pt x="18" y="306"/>
                      </a:lnTo>
                      <a:lnTo>
                        <a:pt x="18" y="307"/>
                      </a:lnTo>
                      <a:lnTo>
                        <a:pt x="18" y="308"/>
                      </a:lnTo>
                      <a:lnTo>
                        <a:pt x="18" y="309"/>
                      </a:lnTo>
                      <a:lnTo>
                        <a:pt x="18" y="310"/>
                      </a:lnTo>
                      <a:lnTo>
                        <a:pt x="18" y="311"/>
                      </a:lnTo>
                      <a:lnTo>
                        <a:pt x="18" y="312"/>
                      </a:lnTo>
                      <a:lnTo>
                        <a:pt x="18" y="313"/>
                      </a:lnTo>
                      <a:lnTo>
                        <a:pt x="18" y="314"/>
                      </a:lnTo>
                      <a:lnTo>
                        <a:pt x="18" y="315"/>
                      </a:lnTo>
                      <a:lnTo>
                        <a:pt x="19" y="315"/>
                      </a:lnTo>
                      <a:lnTo>
                        <a:pt x="19" y="316"/>
                      </a:lnTo>
                      <a:lnTo>
                        <a:pt x="19" y="317"/>
                      </a:lnTo>
                      <a:lnTo>
                        <a:pt x="19" y="318"/>
                      </a:lnTo>
                      <a:lnTo>
                        <a:pt x="19" y="319"/>
                      </a:lnTo>
                      <a:lnTo>
                        <a:pt x="19" y="320"/>
                      </a:lnTo>
                      <a:lnTo>
                        <a:pt x="19" y="321"/>
                      </a:lnTo>
                      <a:lnTo>
                        <a:pt x="19" y="322"/>
                      </a:lnTo>
                      <a:lnTo>
                        <a:pt x="19" y="323"/>
                      </a:lnTo>
                      <a:lnTo>
                        <a:pt x="19" y="324"/>
                      </a:lnTo>
                      <a:lnTo>
                        <a:pt x="19" y="325"/>
                      </a:lnTo>
                      <a:lnTo>
                        <a:pt x="19" y="326"/>
                      </a:lnTo>
                      <a:lnTo>
                        <a:pt x="19" y="327"/>
                      </a:lnTo>
                      <a:lnTo>
                        <a:pt x="20" y="327"/>
                      </a:lnTo>
                      <a:lnTo>
                        <a:pt x="20" y="328"/>
                      </a:lnTo>
                      <a:lnTo>
                        <a:pt x="20" y="329"/>
                      </a:lnTo>
                      <a:lnTo>
                        <a:pt x="20" y="330"/>
                      </a:lnTo>
                      <a:lnTo>
                        <a:pt x="20" y="331"/>
                      </a:lnTo>
                      <a:lnTo>
                        <a:pt x="20" y="332"/>
                      </a:lnTo>
                      <a:lnTo>
                        <a:pt x="20" y="333"/>
                      </a:lnTo>
                      <a:lnTo>
                        <a:pt x="20" y="334"/>
                      </a:lnTo>
                      <a:lnTo>
                        <a:pt x="20" y="335"/>
                      </a:lnTo>
                      <a:lnTo>
                        <a:pt x="20" y="336"/>
                      </a:lnTo>
                      <a:lnTo>
                        <a:pt x="20" y="337"/>
                      </a:lnTo>
                      <a:lnTo>
                        <a:pt x="20" y="338"/>
                      </a:lnTo>
                      <a:lnTo>
                        <a:pt x="21" y="338"/>
                      </a:lnTo>
                      <a:lnTo>
                        <a:pt x="21" y="339"/>
                      </a:lnTo>
                      <a:lnTo>
                        <a:pt x="21" y="340"/>
                      </a:lnTo>
                      <a:lnTo>
                        <a:pt x="21" y="341"/>
                      </a:lnTo>
                      <a:lnTo>
                        <a:pt x="21" y="342"/>
                      </a:lnTo>
                      <a:lnTo>
                        <a:pt x="21" y="343"/>
                      </a:lnTo>
                      <a:lnTo>
                        <a:pt x="21" y="344"/>
                      </a:lnTo>
                      <a:lnTo>
                        <a:pt x="21" y="345"/>
                      </a:lnTo>
                      <a:lnTo>
                        <a:pt x="21" y="346"/>
                      </a:lnTo>
                      <a:lnTo>
                        <a:pt x="21" y="347"/>
                      </a:lnTo>
                      <a:lnTo>
                        <a:pt x="21" y="348"/>
                      </a:lnTo>
                      <a:lnTo>
                        <a:pt x="21" y="349"/>
                      </a:lnTo>
                      <a:lnTo>
                        <a:pt x="21" y="350"/>
                      </a:lnTo>
                      <a:lnTo>
                        <a:pt x="21" y="351"/>
                      </a:lnTo>
                      <a:lnTo>
                        <a:pt x="21" y="352"/>
                      </a:lnTo>
                      <a:lnTo>
                        <a:pt x="21" y="353"/>
                      </a:lnTo>
                      <a:lnTo>
                        <a:pt x="21" y="354"/>
                      </a:lnTo>
                      <a:lnTo>
                        <a:pt x="22" y="354"/>
                      </a:lnTo>
                      <a:lnTo>
                        <a:pt x="22" y="355"/>
                      </a:lnTo>
                      <a:lnTo>
                        <a:pt x="22" y="356"/>
                      </a:lnTo>
                      <a:lnTo>
                        <a:pt x="22" y="357"/>
                      </a:lnTo>
                      <a:lnTo>
                        <a:pt x="22" y="358"/>
                      </a:lnTo>
                      <a:lnTo>
                        <a:pt x="22" y="359"/>
                      </a:lnTo>
                      <a:lnTo>
                        <a:pt x="22" y="360"/>
                      </a:lnTo>
                      <a:lnTo>
                        <a:pt x="22" y="361"/>
                      </a:lnTo>
                      <a:lnTo>
                        <a:pt x="22" y="362"/>
                      </a:lnTo>
                      <a:lnTo>
                        <a:pt x="22" y="363"/>
                      </a:lnTo>
                      <a:lnTo>
                        <a:pt x="22" y="364"/>
                      </a:lnTo>
                      <a:lnTo>
                        <a:pt x="22" y="365"/>
                      </a:lnTo>
                      <a:lnTo>
                        <a:pt x="22" y="366"/>
                      </a:lnTo>
                      <a:lnTo>
                        <a:pt x="23" y="367"/>
                      </a:lnTo>
                      <a:lnTo>
                        <a:pt x="23" y="368"/>
                      </a:lnTo>
                      <a:lnTo>
                        <a:pt x="23" y="369"/>
                      </a:lnTo>
                      <a:lnTo>
                        <a:pt x="23" y="370"/>
                      </a:lnTo>
                      <a:lnTo>
                        <a:pt x="23" y="371"/>
                      </a:lnTo>
                      <a:lnTo>
                        <a:pt x="23" y="370"/>
                      </a:lnTo>
                      <a:lnTo>
                        <a:pt x="23" y="371"/>
                      </a:lnTo>
                      <a:lnTo>
                        <a:pt x="23" y="372"/>
                      </a:lnTo>
                      <a:lnTo>
                        <a:pt x="23" y="373"/>
                      </a:lnTo>
                      <a:lnTo>
                        <a:pt x="23" y="374"/>
                      </a:lnTo>
                      <a:lnTo>
                        <a:pt x="24" y="374"/>
                      </a:lnTo>
                      <a:lnTo>
                        <a:pt x="24" y="375"/>
                      </a:lnTo>
                      <a:lnTo>
                        <a:pt x="24" y="376"/>
                      </a:lnTo>
                      <a:lnTo>
                        <a:pt x="24" y="377"/>
                      </a:lnTo>
                      <a:lnTo>
                        <a:pt x="24" y="376"/>
                      </a:lnTo>
                      <a:lnTo>
                        <a:pt x="24" y="377"/>
                      </a:lnTo>
                      <a:lnTo>
                        <a:pt x="24" y="378"/>
                      </a:lnTo>
                      <a:lnTo>
                        <a:pt x="25" y="378"/>
                      </a:lnTo>
                      <a:lnTo>
                        <a:pt x="25" y="379"/>
                      </a:lnTo>
                      <a:lnTo>
                        <a:pt x="25" y="380"/>
                      </a:lnTo>
                      <a:lnTo>
                        <a:pt x="25" y="379"/>
                      </a:lnTo>
                      <a:lnTo>
                        <a:pt x="25" y="380"/>
                      </a:lnTo>
                      <a:lnTo>
                        <a:pt x="25" y="381"/>
                      </a:lnTo>
                      <a:lnTo>
                        <a:pt x="25" y="382"/>
                      </a:lnTo>
                      <a:lnTo>
                        <a:pt x="26" y="382"/>
                      </a:lnTo>
                      <a:lnTo>
                        <a:pt x="26" y="383"/>
                      </a:lnTo>
                      <a:lnTo>
                        <a:pt x="26" y="382"/>
                      </a:lnTo>
                      <a:lnTo>
                        <a:pt x="26" y="383"/>
                      </a:lnTo>
                      <a:lnTo>
                        <a:pt x="26" y="384"/>
                      </a:lnTo>
                      <a:lnTo>
                        <a:pt x="27" y="385"/>
                      </a:lnTo>
                      <a:lnTo>
                        <a:pt x="27" y="384"/>
                      </a:lnTo>
                      <a:lnTo>
                        <a:pt x="27" y="385"/>
                      </a:lnTo>
                      <a:lnTo>
                        <a:pt x="27" y="386"/>
                      </a:lnTo>
                      <a:lnTo>
                        <a:pt x="27" y="385"/>
                      </a:lnTo>
                      <a:lnTo>
                        <a:pt x="27" y="386"/>
                      </a:lnTo>
                      <a:lnTo>
                        <a:pt x="27" y="387"/>
                      </a:lnTo>
                      <a:lnTo>
                        <a:pt x="28" y="387"/>
                      </a:lnTo>
                      <a:lnTo>
                        <a:pt x="28" y="386"/>
                      </a:lnTo>
                      <a:lnTo>
                        <a:pt x="28" y="387"/>
                      </a:lnTo>
                      <a:lnTo>
                        <a:pt x="28" y="388"/>
                      </a:lnTo>
                      <a:lnTo>
                        <a:pt x="29" y="388"/>
                      </a:lnTo>
                      <a:lnTo>
                        <a:pt x="29" y="389"/>
                      </a:lnTo>
                      <a:lnTo>
                        <a:pt x="29" y="390"/>
                      </a:lnTo>
                      <a:lnTo>
                        <a:pt x="30" y="390"/>
                      </a:lnTo>
                      <a:lnTo>
                        <a:pt x="30" y="391"/>
                      </a:lnTo>
                      <a:lnTo>
                        <a:pt x="30" y="390"/>
                      </a:lnTo>
                      <a:lnTo>
                        <a:pt x="30" y="391"/>
                      </a:lnTo>
                      <a:lnTo>
                        <a:pt x="31" y="391"/>
                      </a:lnTo>
                      <a:lnTo>
                        <a:pt x="31" y="392"/>
                      </a:lnTo>
                      <a:lnTo>
                        <a:pt x="31" y="391"/>
                      </a:lnTo>
                      <a:lnTo>
                        <a:pt x="31" y="392"/>
                      </a:lnTo>
                      <a:lnTo>
                        <a:pt x="32" y="392"/>
                      </a:lnTo>
                      <a:lnTo>
                        <a:pt x="32" y="393"/>
                      </a:lnTo>
                      <a:lnTo>
                        <a:pt x="32" y="392"/>
                      </a:lnTo>
                      <a:lnTo>
                        <a:pt x="32" y="393"/>
                      </a:lnTo>
                      <a:lnTo>
                        <a:pt x="32" y="392"/>
                      </a:lnTo>
                      <a:lnTo>
                        <a:pt x="32" y="393"/>
                      </a:lnTo>
                      <a:lnTo>
                        <a:pt x="32" y="392"/>
                      </a:lnTo>
                      <a:lnTo>
                        <a:pt x="32" y="393"/>
                      </a:lnTo>
                      <a:lnTo>
                        <a:pt x="33" y="393"/>
                      </a:lnTo>
                      <a:lnTo>
                        <a:pt x="33" y="394"/>
                      </a:lnTo>
                      <a:lnTo>
                        <a:pt x="34" y="394"/>
                      </a:lnTo>
                      <a:lnTo>
                        <a:pt x="34" y="395"/>
                      </a:lnTo>
                      <a:lnTo>
                        <a:pt x="34" y="394"/>
                      </a:lnTo>
                      <a:lnTo>
                        <a:pt x="34" y="395"/>
                      </a:lnTo>
                      <a:lnTo>
                        <a:pt x="34" y="394"/>
                      </a:lnTo>
                      <a:lnTo>
                        <a:pt x="34" y="395"/>
                      </a:lnTo>
                      <a:lnTo>
                        <a:pt x="35" y="395"/>
                      </a:lnTo>
                      <a:lnTo>
                        <a:pt x="36" y="395"/>
                      </a:lnTo>
                      <a:lnTo>
                        <a:pt x="36" y="396"/>
                      </a:lnTo>
                      <a:lnTo>
                        <a:pt x="36" y="395"/>
                      </a:lnTo>
                      <a:lnTo>
                        <a:pt x="36" y="396"/>
                      </a:lnTo>
                      <a:lnTo>
                        <a:pt x="36" y="395"/>
                      </a:lnTo>
                      <a:lnTo>
                        <a:pt x="36" y="396"/>
                      </a:lnTo>
                      <a:lnTo>
                        <a:pt x="36" y="395"/>
                      </a:lnTo>
                      <a:lnTo>
                        <a:pt x="36" y="396"/>
                      </a:lnTo>
                      <a:lnTo>
                        <a:pt x="37" y="396"/>
                      </a:lnTo>
                      <a:lnTo>
                        <a:pt x="38" y="396"/>
                      </a:lnTo>
                      <a:lnTo>
                        <a:pt x="38" y="397"/>
                      </a:lnTo>
                      <a:lnTo>
                        <a:pt x="38" y="396"/>
                      </a:lnTo>
                      <a:lnTo>
                        <a:pt x="38" y="397"/>
                      </a:lnTo>
                      <a:lnTo>
                        <a:pt x="38" y="396"/>
                      </a:lnTo>
                      <a:lnTo>
                        <a:pt x="38" y="397"/>
                      </a:lnTo>
                      <a:lnTo>
                        <a:pt x="38" y="396"/>
                      </a:lnTo>
                      <a:lnTo>
                        <a:pt x="38" y="397"/>
                      </a:lnTo>
                      <a:lnTo>
                        <a:pt x="38" y="396"/>
                      </a:lnTo>
                      <a:lnTo>
                        <a:pt x="38" y="397"/>
                      </a:lnTo>
                      <a:lnTo>
                        <a:pt x="39" y="397"/>
                      </a:lnTo>
                      <a:lnTo>
                        <a:pt x="39" y="396"/>
                      </a:lnTo>
                      <a:lnTo>
                        <a:pt x="39" y="397"/>
                      </a:lnTo>
                      <a:lnTo>
                        <a:pt x="39" y="396"/>
                      </a:lnTo>
                      <a:lnTo>
                        <a:pt x="39" y="397"/>
                      </a:lnTo>
                      <a:lnTo>
                        <a:pt x="40" y="397"/>
                      </a:lnTo>
                      <a:lnTo>
                        <a:pt x="41" y="397"/>
                      </a:lnTo>
                      <a:lnTo>
                        <a:pt x="41" y="398"/>
                      </a:lnTo>
                      <a:lnTo>
                        <a:pt x="41" y="397"/>
                      </a:lnTo>
                      <a:lnTo>
                        <a:pt x="41" y="398"/>
                      </a:lnTo>
                      <a:lnTo>
                        <a:pt x="41" y="397"/>
                      </a:lnTo>
                      <a:lnTo>
                        <a:pt x="41" y="398"/>
                      </a:lnTo>
                      <a:lnTo>
                        <a:pt x="41" y="397"/>
                      </a:lnTo>
                      <a:lnTo>
                        <a:pt x="42" y="397"/>
                      </a:lnTo>
                      <a:lnTo>
                        <a:pt x="42" y="398"/>
                      </a:lnTo>
                      <a:lnTo>
                        <a:pt x="42" y="397"/>
                      </a:lnTo>
                      <a:lnTo>
                        <a:pt x="42" y="398"/>
                      </a:lnTo>
                      <a:lnTo>
                        <a:pt x="42" y="397"/>
                      </a:lnTo>
                      <a:lnTo>
                        <a:pt x="42" y="398"/>
                      </a:lnTo>
                      <a:lnTo>
                        <a:pt x="43" y="398"/>
                      </a:lnTo>
                      <a:lnTo>
                        <a:pt x="43" y="397"/>
                      </a:lnTo>
                      <a:lnTo>
                        <a:pt x="43" y="398"/>
                      </a:lnTo>
                      <a:lnTo>
                        <a:pt x="43" y="397"/>
                      </a:lnTo>
                      <a:lnTo>
                        <a:pt x="43" y="398"/>
                      </a:lnTo>
                      <a:lnTo>
                        <a:pt x="43" y="397"/>
                      </a:lnTo>
                      <a:lnTo>
                        <a:pt x="43" y="398"/>
                      </a:lnTo>
                      <a:lnTo>
                        <a:pt x="43" y="397"/>
                      </a:lnTo>
                      <a:lnTo>
                        <a:pt x="44" y="398"/>
                      </a:lnTo>
                      <a:lnTo>
                        <a:pt x="44" y="397"/>
                      </a:lnTo>
                      <a:lnTo>
                        <a:pt x="44" y="398"/>
                      </a:lnTo>
                      <a:lnTo>
                        <a:pt x="45" y="398"/>
                      </a:lnTo>
                      <a:lnTo>
                        <a:pt x="45" y="397"/>
                      </a:lnTo>
                      <a:lnTo>
                        <a:pt x="45" y="398"/>
                      </a:lnTo>
                      <a:lnTo>
                        <a:pt x="45" y="397"/>
                      </a:lnTo>
                      <a:lnTo>
                        <a:pt x="45" y="398"/>
                      </a:lnTo>
                      <a:lnTo>
                        <a:pt x="45" y="397"/>
                      </a:lnTo>
                      <a:lnTo>
                        <a:pt x="45" y="398"/>
                      </a:lnTo>
                      <a:lnTo>
                        <a:pt x="45" y="397"/>
                      </a:lnTo>
                      <a:lnTo>
                        <a:pt x="45" y="398"/>
                      </a:lnTo>
                      <a:lnTo>
                        <a:pt x="45" y="397"/>
                      </a:lnTo>
                      <a:lnTo>
                        <a:pt x="45" y="398"/>
                      </a:lnTo>
                      <a:lnTo>
                        <a:pt x="45" y="397"/>
                      </a:lnTo>
                      <a:lnTo>
                        <a:pt x="45" y="398"/>
                      </a:lnTo>
                      <a:lnTo>
                        <a:pt x="45" y="397"/>
                      </a:lnTo>
                      <a:lnTo>
                        <a:pt x="46" y="398"/>
                      </a:lnTo>
                      <a:lnTo>
                        <a:pt x="46" y="397"/>
                      </a:lnTo>
                      <a:lnTo>
                        <a:pt x="46" y="398"/>
                      </a:lnTo>
                      <a:lnTo>
                        <a:pt x="46" y="397"/>
                      </a:lnTo>
                      <a:lnTo>
                        <a:pt x="46" y="398"/>
                      </a:lnTo>
                      <a:lnTo>
                        <a:pt x="46" y="397"/>
                      </a:lnTo>
                      <a:lnTo>
                        <a:pt x="46" y="398"/>
                      </a:lnTo>
                      <a:lnTo>
                        <a:pt x="47" y="398"/>
                      </a:lnTo>
                      <a:lnTo>
                        <a:pt x="47" y="397"/>
                      </a:lnTo>
                      <a:lnTo>
                        <a:pt x="48" y="397"/>
                      </a:lnTo>
                      <a:lnTo>
                        <a:pt x="48" y="396"/>
                      </a:lnTo>
                      <a:lnTo>
                        <a:pt x="48" y="397"/>
                      </a:lnTo>
                      <a:lnTo>
                        <a:pt x="48" y="396"/>
                      </a:lnTo>
                      <a:lnTo>
                        <a:pt x="48" y="397"/>
                      </a:lnTo>
                      <a:lnTo>
                        <a:pt x="48" y="396"/>
                      </a:lnTo>
                      <a:lnTo>
                        <a:pt x="48" y="397"/>
                      </a:lnTo>
                      <a:lnTo>
                        <a:pt x="48" y="396"/>
                      </a:lnTo>
                      <a:lnTo>
                        <a:pt x="48" y="397"/>
                      </a:lnTo>
                      <a:lnTo>
                        <a:pt x="49" y="397"/>
                      </a:lnTo>
                      <a:lnTo>
                        <a:pt x="49" y="396"/>
                      </a:lnTo>
                      <a:lnTo>
                        <a:pt x="49" y="397"/>
                      </a:lnTo>
                      <a:lnTo>
                        <a:pt x="49" y="396"/>
                      </a:lnTo>
                      <a:lnTo>
                        <a:pt x="50" y="396"/>
                      </a:lnTo>
                      <a:lnTo>
                        <a:pt x="50" y="395"/>
                      </a:lnTo>
                      <a:lnTo>
                        <a:pt x="50" y="396"/>
                      </a:lnTo>
                      <a:lnTo>
                        <a:pt x="50" y="395"/>
                      </a:lnTo>
                      <a:lnTo>
                        <a:pt x="50" y="396"/>
                      </a:lnTo>
                      <a:lnTo>
                        <a:pt x="50" y="395"/>
                      </a:lnTo>
                      <a:lnTo>
                        <a:pt x="51" y="395"/>
                      </a:lnTo>
                      <a:lnTo>
                        <a:pt x="51" y="394"/>
                      </a:lnTo>
                      <a:lnTo>
                        <a:pt x="51" y="393"/>
                      </a:lnTo>
                      <a:lnTo>
                        <a:pt x="51" y="392"/>
                      </a:lnTo>
                      <a:lnTo>
                        <a:pt x="51" y="391"/>
                      </a:lnTo>
                      <a:lnTo>
                        <a:pt x="51" y="390"/>
                      </a:lnTo>
                      <a:lnTo>
                        <a:pt x="52" y="390"/>
                      </a:lnTo>
                      <a:lnTo>
                        <a:pt x="52" y="389"/>
                      </a:lnTo>
                      <a:lnTo>
                        <a:pt x="52" y="388"/>
                      </a:lnTo>
                      <a:lnTo>
                        <a:pt x="52" y="387"/>
                      </a:lnTo>
                      <a:lnTo>
                        <a:pt x="52" y="386"/>
                      </a:lnTo>
                      <a:lnTo>
                        <a:pt x="52" y="385"/>
                      </a:lnTo>
                      <a:lnTo>
                        <a:pt x="52" y="384"/>
                      </a:lnTo>
                      <a:lnTo>
                        <a:pt x="52" y="383"/>
                      </a:lnTo>
                      <a:lnTo>
                        <a:pt x="52" y="381"/>
                      </a:lnTo>
                      <a:lnTo>
                        <a:pt x="52" y="380"/>
                      </a:lnTo>
                      <a:lnTo>
                        <a:pt x="52" y="378"/>
                      </a:lnTo>
                      <a:lnTo>
                        <a:pt x="52" y="376"/>
                      </a:lnTo>
                      <a:lnTo>
                        <a:pt x="52" y="373"/>
                      </a:lnTo>
                      <a:lnTo>
                        <a:pt x="52" y="369"/>
                      </a:lnTo>
                      <a:lnTo>
                        <a:pt x="52" y="362"/>
                      </a:lnTo>
                      <a:lnTo>
                        <a:pt x="52" y="343"/>
                      </a:lnTo>
                      <a:lnTo>
                        <a:pt x="52" y="303"/>
                      </a:lnTo>
                      <a:lnTo>
                        <a:pt x="52" y="232"/>
                      </a:lnTo>
                      <a:lnTo>
                        <a:pt x="52" y="130"/>
                      </a:lnTo>
                      <a:lnTo>
                        <a:pt x="52" y="6"/>
                      </a:lnTo>
                      <a:lnTo>
                        <a:pt x="52" y="0"/>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97" name="Freeform 1264">
                  <a:extLst>
                    <a:ext uri="{FF2B5EF4-FFF2-40B4-BE49-F238E27FC236}">
                      <a16:creationId xmlns:a16="http://schemas.microsoft.com/office/drawing/2014/main" id="{C93F6B2F-FBFB-4806-A22A-63C6FF9BFCB8}"/>
                    </a:ext>
                  </a:extLst>
                </p:cNvPr>
                <p:cNvSpPr>
                  <a:spLocks/>
                </p:cNvSpPr>
                <p:nvPr/>
              </p:nvSpPr>
              <p:spPr bwMode="auto">
                <a:xfrm>
                  <a:off x="3028" y="2272"/>
                  <a:ext cx="1563" cy="574"/>
                </a:xfrm>
                <a:custGeom>
                  <a:avLst/>
                  <a:gdLst>
                    <a:gd name="T0" fmla="*/ 61 w 636"/>
                    <a:gd name="T1" fmla="*/ 862 h 369"/>
                    <a:gd name="T2" fmla="*/ 120 w 636"/>
                    <a:gd name="T3" fmla="*/ 831 h 369"/>
                    <a:gd name="T4" fmla="*/ 182 w 636"/>
                    <a:gd name="T5" fmla="*/ 754 h 369"/>
                    <a:gd name="T6" fmla="*/ 241 w 636"/>
                    <a:gd name="T7" fmla="*/ 672 h 369"/>
                    <a:gd name="T8" fmla="*/ 302 w 636"/>
                    <a:gd name="T9" fmla="*/ 569 h 369"/>
                    <a:gd name="T10" fmla="*/ 361 w 636"/>
                    <a:gd name="T11" fmla="*/ 496 h 369"/>
                    <a:gd name="T12" fmla="*/ 418 w 636"/>
                    <a:gd name="T13" fmla="*/ 411 h 369"/>
                    <a:gd name="T14" fmla="*/ 477 w 636"/>
                    <a:gd name="T15" fmla="*/ 336 h 369"/>
                    <a:gd name="T16" fmla="*/ 538 w 636"/>
                    <a:gd name="T17" fmla="*/ 106 h 369"/>
                    <a:gd name="T18" fmla="*/ 597 w 636"/>
                    <a:gd name="T19" fmla="*/ 134 h 369"/>
                    <a:gd name="T20" fmla="*/ 659 w 636"/>
                    <a:gd name="T21" fmla="*/ 422 h 369"/>
                    <a:gd name="T22" fmla="*/ 718 w 636"/>
                    <a:gd name="T23" fmla="*/ 544 h 369"/>
                    <a:gd name="T24" fmla="*/ 779 w 636"/>
                    <a:gd name="T25" fmla="*/ 663 h 369"/>
                    <a:gd name="T26" fmla="*/ 840 w 636"/>
                    <a:gd name="T27" fmla="*/ 711 h 369"/>
                    <a:gd name="T28" fmla="*/ 899 w 636"/>
                    <a:gd name="T29" fmla="*/ 683 h 369"/>
                    <a:gd name="T30" fmla="*/ 961 w 636"/>
                    <a:gd name="T31" fmla="*/ 697 h 369"/>
                    <a:gd name="T32" fmla="*/ 1020 w 636"/>
                    <a:gd name="T33" fmla="*/ 722 h 369"/>
                    <a:gd name="T34" fmla="*/ 1081 w 636"/>
                    <a:gd name="T35" fmla="*/ 639 h 369"/>
                    <a:gd name="T36" fmla="*/ 1140 w 636"/>
                    <a:gd name="T37" fmla="*/ 694 h 369"/>
                    <a:gd name="T38" fmla="*/ 1202 w 636"/>
                    <a:gd name="T39" fmla="*/ 678 h 369"/>
                    <a:gd name="T40" fmla="*/ 1263 w 636"/>
                    <a:gd name="T41" fmla="*/ 733 h 369"/>
                    <a:gd name="T42" fmla="*/ 1322 w 636"/>
                    <a:gd name="T43" fmla="*/ 723 h 369"/>
                    <a:gd name="T44" fmla="*/ 1384 w 636"/>
                    <a:gd name="T45" fmla="*/ 781 h 369"/>
                    <a:gd name="T46" fmla="*/ 1443 w 636"/>
                    <a:gd name="T47" fmla="*/ 722 h 369"/>
                    <a:gd name="T48" fmla="*/ 1504 w 636"/>
                    <a:gd name="T49" fmla="*/ 383 h 369"/>
                    <a:gd name="T50" fmla="*/ 1565 w 636"/>
                    <a:gd name="T51" fmla="*/ 723 h 369"/>
                    <a:gd name="T52" fmla="*/ 1624 w 636"/>
                    <a:gd name="T53" fmla="*/ 737 h 369"/>
                    <a:gd name="T54" fmla="*/ 1686 w 636"/>
                    <a:gd name="T55" fmla="*/ 711 h 369"/>
                    <a:gd name="T56" fmla="*/ 1745 w 636"/>
                    <a:gd name="T57" fmla="*/ 731 h 369"/>
                    <a:gd name="T58" fmla="*/ 1806 w 636"/>
                    <a:gd name="T59" fmla="*/ 744 h 369"/>
                    <a:gd name="T60" fmla="*/ 1865 w 636"/>
                    <a:gd name="T61" fmla="*/ 759 h 369"/>
                    <a:gd name="T62" fmla="*/ 1927 w 636"/>
                    <a:gd name="T63" fmla="*/ 711 h 369"/>
                    <a:gd name="T64" fmla="*/ 1988 w 636"/>
                    <a:gd name="T65" fmla="*/ 815 h 369"/>
                    <a:gd name="T66" fmla="*/ 2047 w 636"/>
                    <a:gd name="T67" fmla="*/ 849 h 369"/>
                    <a:gd name="T68" fmla="*/ 2109 w 636"/>
                    <a:gd name="T69" fmla="*/ 857 h 369"/>
                    <a:gd name="T70" fmla="*/ 2168 w 636"/>
                    <a:gd name="T71" fmla="*/ 862 h 369"/>
                    <a:gd name="T72" fmla="*/ 2222 w 636"/>
                    <a:gd name="T73" fmla="*/ 798 h 369"/>
                    <a:gd name="T74" fmla="*/ 2283 w 636"/>
                    <a:gd name="T75" fmla="*/ 809 h 369"/>
                    <a:gd name="T76" fmla="*/ 2345 w 636"/>
                    <a:gd name="T77" fmla="*/ 863 h 369"/>
                    <a:gd name="T78" fmla="*/ 2403 w 636"/>
                    <a:gd name="T79" fmla="*/ 859 h 369"/>
                    <a:gd name="T80" fmla="*/ 2465 w 636"/>
                    <a:gd name="T81" fmla="*/ 874 h 369"/>
                    <a:gd name="T82" fmla="*/ 2524 w 636"/>
                    <a:gd name="T83" fmla="*/ 842 h 369"/>
                    <a:gd name="T84" fmla="*/ 2585 w 636"/>
                    <a:gd name="T85" fmla="*/ 884 h 369"/>
                    <a:gd name="T86" fmla="*/ 2644 w 636"/>
                    <a:gd name="T87" fmla="*/ 880 h 369"/>
                    <a:gd name="T88" fmla="*/ 2706 w 636"/>
                    <a:gd name="T89" fmla="*/ 863 h 369"/>
                    <a:gd name="T90" fmla="*/ 2767 w 636"/>
                    <a:gd name="T91" fmla="*/ 776 h 369"/>
                    <a:gd name="T92" fmla="*/ 2826 w 636"/>
                    <a:gd name="T93" fmla="*/ 733 h 369"/>
                    <a:gd name="T94" fmla="*/ 2888 w 636"/>
                    <a:gd name="T95" fmla="*/ 744 h 369"/>
                    <a:gd name="T96" fmla="*/ 2947 w 636"/>
                    <a:gd name="T97" fmla="*/ 705 h 369"/>
                    <a:gd name="T98" fmla="*/ 3008 w 636"/>
                    <a:gd name="T99" fmla="*/ 689 h 369"/>
                    <a:gd name="T100" fmla="*/ 3067 w 636"/>
                    <a:gd name="T101" fmla="*/ 700 h 369"/>
                    <a:gd name="T102" fmla="*/ 3128 w 636"/>
                    <a:gd name="T103" fmla="*/ 736 h 369"/>
                    <a:gd name="T104" fmla="*/ 3190 w 636"/>
                    <a:gd name="T105" fmla="*/ 750 h 369"/>
                    <a:gd name="T106" fmla="*/ 3249 w 636"/>
                    <a:gd name="T107" fmla="*/ 767 h 369"/>
                    <a:gd name="T108" fmla="*/ 3310 w 636"/>
                    <a:gd name="T109" fmla="*/ 779 h 369"/>
                    <a:gd name="T110" fmla="*/ 3369 w 636"/>
                    <a:gd name="T111" fmla="*/ 758 h 369"/>
                    <a:gd name="T112" fmla="*/ 3431 w 636"/>
                    <a:gd name="T113" fmla="*/ 845 h 369"/>
                    <a:gd name="T114" fmla="*/ 3490 w 636"/>
                    <a:gd name="T115" fmla="*/ 857 h 369"/>
                    <a:gd name="T116" fmla="*/ 3551 w 636"/>
                    <a:gd name="T117" fmla="*/ 849 h 369"/>
                    <a:gd name="T118" fmla="*/ 3613 w 636"/>
                    <a:gd name="T119" fmla="*/ 815 h 369"/>
                    <a:gd name="T120" fmla="*/ 3672 w 636"/>
                    <a:gd name="T121" fmla="*/ 723 h 369"/>
                    <a:gd name="T122" fmla="*/ 3733 w 636"/>
                    <a:gd name="T123" fmla="*/ 820 h 369"/>
                    <a:gd name="T124" fmla="*/ 3792 w 636"/>
                    <a:gd name="T125" fmla="*/ 868 h 36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36" h="369">
                      <a:moveTo>
                        <a:pt x="0" y="0"/>
                      </a:moveTo>
                      <a:lnTo>
                        <a:pt x="0" y="10"/>
                      </a:lnTo>
                      <a:lnTo>
                        <a:pt x="0" y="42"/>
                      </a:lnTo>
                      <a:lnTo>
                        <a:pt x="0" y="69"/>
                      </a:lnTo>
                      <a:lnTo>
                        <a:pt x="0" y="93"/>
                      </a:lnTo>
                      <a:lnTo>
                        <a:pt x="0" y="113"/>
                      </a:lnTo>
                      <a:lnTo>
                        <a:pt x="0" y="131"/>
                      </a:lnTo>
                      <a:lnTo>
                        <a:pt x="0" y="147"/>
                      </a:lnTo>
                      <a:lnTo>
                        <a:pt x="0" y="160"/>
                      </a:lnTo>
                      <a:lnTo>
                        <a:pt x="0" y="172"/>
                      </a:lnTo>
                      <a:lnTo>
                        <a:pt x="0" y="183"/>
                      </a:lnTo>
                      <a:lnTo>
                        <a:pt x="0" y="193"/>
                      </a:lnTo>
                      <a:lnTo>
                        <a:pt x="0" y="202"/>
                      </a:lnTo>
                      <a:lnTo>
                        <a:pt x="0" y="210"/>
                      </a:lnTo>
                      <a:lnTo>
                        <a:pt x="0" y="217"/>
                      </a:lnTo>
                      <a:lnTo>
                        <a:pt x="0" y="223"/>
                      </a:lnTo>
                      <a:lnTo>
                        <a:pt x="0" y="229"/>
                      </a:lnTo>
                      <a:lnTo>
                        <a:pt x="0" y="234"/>
                      </a:lnTo>
                      <a:lnTo>
                        <a:pt x="0" y="239"/>
                      </a:lnTo>
                      <a:lnTo>
                        <a:pt x="0" y="243"/>
                      </a:lnTo>
                      <a:lnTo>
                        <a:pt x="0" y="248"/>
                      </a:lnTo>
                      <a:lnTo>
                        <a:pt x="0" y="251"/>
                      </a:lnTo>
                      <a:lnTo>
                        <a:pt x="0" y="255"/>
                      </a:lnTo>
                      <a:lnTo>
                        <a:pt x="0" y="258"/>
                      </a:lnTo>
                      <a:lnTo>
                        <a:pt x="0" y="261"/>
                      </a:lnTo>
                      <a:lnTo>
                        <a:pt x="0" y="264"/>
                      </a:lnTo>
                      <a:lnTo>
                        <a:pt x="0" y="267"/>
                      </a:lnTo>
                      <a:lnTo>
                        <a:pt x="0" y="270"/>
                      </a:lnTo>
                      <a:lnTo>
                        <a:pt x="0" y="272"/>
                      </a:lnTo>
                      <a:lnTo>
                        <a:pt x="0" y="275"/>
                      </a:lnTo>
                      <a:lnTo>
                        <a:pt x="1" y="277"/>
                      </a:lnTo>
                      <a:lnTo>
                        <a:pt x="1" y="279"/>
                      </a:lnTo>
                      <a:lnTo>
                        <a:pt x="1" y="281"/>
                      </a:lnTo>
                      <a:lnTo>
                        <a:pt x="1" y="283"/>
                      </a:lnTo>
                      <a:lnTo>
                        <a:pt x="1" y="285"/>
                      </a:lnTo>
                      <a:lnTo>
                        <a:pt x="1" y="287"/>
                      </a:lnTo>
                      <a:lnTo>
                        <a:pt x="1" y="289"/>
                      </a:lnTo>
                      <a:lnTo>
                        <a:pt x="1" y="291"/>
                      </a:lnTo>
                      <a:lnTo>
                        <a:pt x="1" y="293"/>
                      </a:lnTo>
                      <a:lnTo>
                        <a:pt x="1" y="295"/>
                      </a:lnTo>
                      <a:lnTo>
                        <a:pt x="1" y="296"/>
                      </a:lnTo>
                      <a:lnTo>
                        <a:pt x="1" y="298"/>
                      </a:lnTo>
                      <a:lnTo>
                        <a:pt x="1" y="299"/>
                      </a:lnTo>
                      <a:lnTo>
                        <a:pt x="1" y="301"/>
                      </a:lnTo>
                      <a:lnTo>
                        <a:pt x="1" y="302"/>
                      </a:lnTo>
                      <a:lnTo>
                        <a:pt x="1" y="304"/>
                      </a:lnTo>
                      <a:lnTo>
                        <a:pt x="1" y="305"/>
                      </a:lnTo>
                      <a:lnTo>
                        <a:pt x="1" y="306"/>
                      </a:lnTo>
                      <a:lnTo>
                        <a:pt x="1" y="308"/>
                      </a:lnTo>
                      <a:lnTo>
                        <a:pt x="1" y="309"/>
                      </a:lnTo>
                      <a:lnTo>
                        <a:pt x="1" y="311"/>
                      </a:lnTo>
                      <a:lnTo>
                        <a:pt x="1" y="312"/>
                      </a:lnTo>
                      <a:lnTo>
                        <a:pt x="1" y="313"/>
                      </a:lnTo>
                      <a:lnTo>
                        <a:pt x="1" y="314"/>
                      </a:lnTo>
                      <a:lnTo>
                        <a:pt x="1" y="315"/>
                      </a:lnTo>
                      <a:lnTo>
                        <a:pt x="1" y="316"/>
                      </a:lnTo>
                      <a:lnTo>
                        <a:pt x="1" y="317"/>
                      </a:lnTo>
                      <a:lnTo>
                        <a:pt x="1" y="318"/>
                      </a:lnTo>
                      <a:lnTo>
                        <a:pt x="1" y="319"/>
                      </a:lnTo>
                      <a:lnTo>
                        <a:pt x="1" y="320"/>
                      </a:lnTo>
                      <a:lnTo>
                        <a:pt x="1" y="321"/>
                      </a:lnTo>
                      <a:lnTo>
                        <a:pt x="1" y="322"/>
                      </a:lnTo>
                      <a:lnTo>
                        <a:pt x="1" y="323"/>
                      </a:lnTo>
                      <a:lnTo>
                        <a:pt x="1" y="324"/>
                      </a:lnTo>
                      <a:lnTo>
                        <a:pt x="1" y="325"/>
                      </a:lnTo>
                      <a:lnTo>
                        <a:pt x="1" y="326"/>
                      </a:lnTo>
                      <a:lnTo>
                        <a:pt x="1" y="327"/>
                      </a:lnTo>
                      <a:lnTo>
                        <a:pt x="1" y="328"/>
                      </a:lnTo>
                      <a:lnTo>
                        <a:pt x="2" y="329"/>
                      </a:lnTo>
                      <a:lnTo>
                        <a:pt x="2" y="330"/>
                      </a:lnTo>
                      <a:lnTo>
                        <a:pt x="2" y="331"/>
                      </a:lnTo>
                      <a:lnTo>
                        <a:pt x="2" y="332"/>
                      </a:lnTo>
                      <a:lnTo>
                        <a:pt x="2" y="333"/>
                      </a:lnTo>
                      <a:lnTo>
                        <a:pt x="2" y="334"/>
                      </a:lnTo>
                      <a:lnTo>
                        <a:pt x="2" y="335"/>
                      </a:lnTo>
                      <a:lnTo>
                        <a:pt x="2" y="336"/>
                      </a:lnTo>
                      <a:lnTo>
                        <a:pt x="2" y="337"/>
                      </a:lnTo>
                      <a:lnTo>
                        <a:pt x="2" y="338"/>
                      </a:lnTo>
                      <a:lnTo>
                        <a:pt x="2" y="339"/>
                      </a:lnTo>
                      <a:lnTo>
                        <a:pt x="2" y="340"/>
                      </a:lnTo>
                      <a:lnTo>
                        <a:pt x="2" y="341"/>
                      </a:lnTo>
                      <a:lnTo>
                        <a:pt x="2" y="342"/>
                      </a:lnTo>
                      <a:lnTo>
                        <a:pt x="2" y="343"/>
                      </a:lnTo>
                      <a:lnTo>
                        <a:pt x="2" y="344"/>
                      </a:lnTo>
                      <a:lnTo>
                        <a:pt x="3" y="345"/>
                      </a:lnTo>
                      <a:lnTo>
                        <a:pt x="3" y="346"/>
                      </a:lnTo>
                      <a:lnTo>
                        <a:pt x="3" y="347"/>
                      </a:lnTo>
                      <a:lnTo>
                        <a:pt x="3" y="348"/>
                      </a:lnTo>
                      <a:lnTo>
                        <a:pt x="3" y="349"/>
                      </a:lnTo>
                      <a:lnTo>
                        <a:pt x="3" y="348"/>
                      </a:lnTo>
                      <a:lnTo>
                        <a:pt x="3" y="349"/>
                      </a:lnTo>
                      <a:lnTo>
                        <a:pt x="3" y="350"/>
                      </a:lnTo>
                      <a:lnTo>
                        <a:pt x="4" y="350"/>
                      </a:lnTo>
                      <a:lnTo>
                        <a:pt x="4" y="351"/>
                      </a:lnTo>
                      <a:lnTo>
                        <a:pt x="4" y="352"/>
                      </a:lnTo>
                      <a:lnTo>
                        <a:pt x="4" y="353"/>
                      </a:lnTo>
                      <a:lnTo>
                        <a:pt x="4" y="354"/>
                      </a:lnTo>
                      <a:lnTo>
                        <a:pt x="5" y="354"/>
                      </a:lnTo>
                      <a:lnTo>
                        <a:pt x="5" y="355"/>
                      </a:lnTo>
                      <a:lnTo>
                        <a:pt x="5" y="354"/>
                      </a:lnTo>
                      <a:lnTo>
                        <a:pt x="5" y="355"/>
                      </a:lnTo>
                      <a:lnTo>
                        <a:pt x="5" y="356"/>
                      </a:lnTo>
                      <a:lnTo>
                        <a:pt x="5" y="355"/>
                      </a:lnTo>
                      <a:lnTo>
                        <a:pt x="5" y="356"/>
                      </a:lnTo>
                      <a:lnTo>
                        <a:pt x="6" y="356"/>
                      </a:lnTo>
                      <a:lnTo>
                        <a:pt x="6" y="357"/>
                      </a:lnTo>
                      <a:lnTo>
                        <a:pt x="6" y="356"/>
                      </a:lnTo>
                      <a:lnTo>
                        <a:pt x="6" y="357"/>
                      </a:lnTo>
                      <a:lnTo>
                        <a:pt x="6" y="356"/>
                      </a:lnTo>
                      <a:lnTo>
                        <a:pt x="6" y="357"/>
                      </a:lnTo>
                      <a:lnTo>
                        <a:pt x="6" y="356"/>
                      </a:lnTo>
                      <a:lnTo>
                        <a:pt x="6" y="357"/>
                      </a:lnTo>
                      <a:lnTo>
                        <a:pt x="7" y="357"/>
                      </a:lnTo>
                      <a:lnTo>
                        <a:pt x="7" y="356"/>
                      </a:lnTo>
                      <a:lnTo>
                        <a:pt x="7" y="357"/>
                      </a:lnTo>
                      <a:lnTo>
                        <a:pt x="7" y="356"/>
                      </a:lnTo>
                      <a:lnTo>
                        <a:pt x="7" y="357"/>
                      </a:lnTo>
                      <a:lnTo>
                        <a:pt x="8" y="357"/>
                      </a:lnTo>
                      <a:lnTo>
                        <a:pt x="8" y="356"/>
                      </a:lnTo>
                      <a:lnTo>
                        <a:pt x="8" y="357"/>
                      </a:lnTo>
                      <a:lnTo>
                        <a:pt x="8" y="356"/>
                      </a:lnTo>
                      <a:lnTo>
                        <a:pt x="9" y="356"/>
                      </a:lnTo>
                      <a:lnTo>
                        <a:pt x="9" y="357"/>
                      </a:lnTo>
                      <a:lnTo>
                        <a:pt x="9" y="356"/>
                      </a:lnTo>
                      <a:lnTo>
                        <a:pt x="9" y="357"/>
                      </a:lnTo>
                      <a:lnTo>
                        <a:pt x="9" y="356"/>
                      </a:lnTo>
                      <a:lnTo>
                        <a:pt x="9" y="357"/>
                      </a:lnTo>
                      <a:lnTo>
                        <a:pt x="10" y="357"/>
                      </a:lnTo>
                      <a:lnTo>
                        <a:pt x="10" y="356"/>
                      </a:lnTo>
                      <a:lnTo>
                        <a:pt x="10" y="355"/>
                      </a:lnTo>
                      <a:lnTo>
                        <a:pt x="10" y="356"/>
                      </a:lnTo>
                      <a:lnTo>
                        <a:pt x="11" y="356"/>
                      </a:lnTo>
                      <a:lnTo>
                        <a:pt x="11" y="355"/>
                      </a:lnTo>
                      <a:lnTo>
                        <a:pt x="11" y="356"/>
                      </a:lnTo>
                      <a:lnTo>
                        <a:pt x="11" y="355"/>
                      </a:lnTo>
                      <a:lnTo>
                        <a:pt x="12" y="355"/>
                      </a:lnTo>
                      <a:lnTo>
                        <a:pt x="12" y="354"/>
                      </a:lnTo>
                      <a:lnTo>
                        <a:pt x="12" y="355"/>
                      </a:lnTo>
                      <a:lnTo>
                        <a:pt x="12" y="354"/>
                      </a:lnTo>
                      <a:lnTo>
                        <a:pt x="12" y="355"/>
                      </a:lnTo>
                      <a:lnTo>
                        <a:pt x="12" y="354"/>
                      </a:lnTo>
                      <a:lnTo>
                        <a:pt x="12" y="355"/>
                      </a:lnTo>
                      <a:lnTo>
                        <a:pt x="12" y="354"/>
                      </a:lnTo>
                      <a:lnTo>
                        <a:pt x="12" y="355"/>
                      </a:lnTo>
                      <a:lnTo>
                        <a:pt x="12" y="354"/>
                      </a:lnTo>
                      <a:lnTo>
                        <a:pt x="12" y="355"/>
                      </a:lnTo>
                      <a:lnTo>
                        <a:pt x="12" y="354"/>
                      </a:lnTo>
                      <a:lnTo>
                        <a:pt x="13" y="354"/>
                      </a:lnTo>
                      <a:lnTo>
                        <a:pt x="13" y="353"/>
                      </a:lnTo>
                      <a:lnTo>
                        <a:pt x="13" y="354"/>
                      </a:lnTo>
                      <a:lnTo>
                        <a:pt x="13" y="353"/>
                      </a:lnTo>
                      <a:lnTo>
                        <a:pt x="13" y="354"/>
                      </a:lnTo>
                      <a:lnTo>
                        <a:pt x="13" y="353"/>
                      </a:lnTo>
                      <a:lnTo>
                        <a:pt x="14" y="353"/>
                      </a:lnTo>
                      <a:lnTo>
                        <a:pt x="14" y="352"/>
                      </a:lnTo>
                      <a:lnTo>
                        <a:pt x="14" y="351"/>
                      </a:lnTo>
                      <a:lnTo>
                        <a:pt x="14" y="352"/>
                      </a:lnTo>
                      <a:lnTo>
                        <a:pt x="14" y="351"/>
                      </a:lnTo>
                      <a:lnTo>
                        <a:pt x="15" y="351"/>
                      </a:lnTo>
                      <a:lnTo>
                        <a:pt x="15" y="350"/>
                      </a:lnTo>
                      <a:lnTo>
                        <a:pt x="15" y="351"/>
                      </a:lnTo>
                      <a:lnTo>
                        <a:pt x="15" y="350"/>
                      </a:lnTo>
                      <a:lnTo>
                        <a:pt x="15" y="349"/>
                      </a:lnTo>
                      <a:lnTo>
                        <a:pt x="15" y="350"/>
                      </a:lnTo>
                      <a:lnTo>
                        <a:pt x="15" y="349"/>
                      </a:lnTo>
                      <a:lnTo>
                        <a:pt x="15" y="350"/>
                      </a:lnTo>
                      <a:lnTo>
                        <a:pt x="15" y="349"/>
                      </a:lnTo>
                      <a:lnTo>
                        <a:pt x="16" y="349"/>
                      </a:lnTo>
                      <a:lnTo>
                        <a:pt x="16" y="348"/>
                      </a:lnTo>
                      <a:lnTo>
                        <a:pt x="16" y="349"/>
                      </a:lnTo>
                      <a:lnTo>
                        <a:pt x="16" y="348"/>
                      </a:lnTo>
                      <a:lnTo>
                        <a:pt x="16" y="347"/>
                      </a:lnTo>
                      <a:lnTo>
                        <a:pt x="17" y="348"/>
                      </a:lnTo>
                      <a:lnTo>
                        <a:pt x="17" y="347"/>
                      </a:lnTo>
                      <a:lnTo>
                        <a:pt x="17" y="346"/>
                      </a:lnTo>
                      <a:lnTo>
                        <a:pt x="17" y="347"/>
                      </a:lnTo>
                      <a:lnTo>
                        <a:pt x="17" y="346"/>
                      </a:lnTo>
                      <a:lnTo>
                        <a:pt x="18" y="346"/>
                      </a:lnTo>
                      <a:lnTo>
                        <a:pt x="18" y="345"/>
                      </a:lnTo>
                      <a:lnTo>
                        <a:pt x="18" y="346"/>
                      </a:lnTo>
                      <a:lnTo>
                        <a:pt x="18" y="345"/>
                      </a:lnTo>
                      <a:lnTo>
                        <a:pt x="18" y="346"/>
                      </a:lnTo>
                      <a:lnTo>
                        <a:pt x="18" y="345"/>
                      </a:lnTo>
                      <a:lnTo>
                        <a:pt x="18" y="344"/>
                      </a:lnTo>
                      <a:lnTo>
                        <a:pt x="18" y="345"/>
                      </a:lnTo>
                      <a:lnTo>
                        <a:pt x="18" y="344"/>
                      </a:lnTo>
                      <a:lnTo>
                        <a:pt x="18" y="345"/>
                      </a:lnTo>
                      <a:lnTo>
                        <a:pt x="19" y="345"/>
                      </a:lnTo>
                      <a:lnTo>
                        <a:pt x="19" y="344"/>
                      </a:lnTo>
                      <a:lnTo>
                        <a:pt x="19" y="343"/>
                      </a:lnTo>
                      <a:lnTo>
                        <a:pt x="20" y="343"/>
                      </a:lnTo>
                      <a:lnTo>
                        <a:pt x="20" y="342"/>
                      </a:lnTo>
                      <a:lnTo>
                        <a:pt x="20" y="343"/>
                      </a:lnTo>
                      <a:lnTo>
                        <a:pt x="20" y="342"/>
                      </a:lnTo>
                      <a:lnTo>
                        <a:pt x="20" y="341"/>
                      </a:lnTo>
                      <a:lnTo>
                        <a:pt x="20" y="342"/>
                      </a:lnTo>
                      <a:lnTo>
                        <a:pt x="21" y="342"/>
                      </a:lnTo>
                      <a:lnTo>
                        <a:pt x="21" y="341"/>
                      </a:lnTo>
                      <a:lnTo>
                        <a:pt x="21" y="340"/>
                      </a:lnTo>
                      <a:lnTo>
                        <a:pt x="21" y="341"/>
                      </a:lnTo>
                      <a:lnTo>
                        <a:pt x="21" y="340"/>
                      </a:lnTo>
                      <a:lnTo>
                        <a:pt x="21" y="341"/>
                      </a:lnTo>
                      <a:lnTo>
                        <a:pt x="21" y="340"/>
                      </a:lnTo>
                      <a:lnTo>
                        <a:pt x="21" y="339"/>
                      </a:lnTo>
                      <a:lnTo>
                        <a:pt x="21" y="340"/>
                      </a:lnTo>
                      <a:lnTo>
                        <a:pt x="22" y="340"/>
                      </a:lnTo>
                      <a:lnTo>
                        <a:pt x="22" y="339"/>
                      </a:lnTo>
                      <a:lnTo>
                        <a:pt x="22" y="338"/>
                      </a:lnTo>
                      <a:lnTo>
                        <a:pt x="22" y="337"/>
                      </a:lnTo>
                      <a:lnTo>
                        <a:pt x="22" y="338"/>
                      </a:lnTo>
                      <a:lnTo>
                        <a:pt x="23" y="338"/>
                      </a:lnTo>
                      <a:lnTo>
                        <a:pt x="23" y="337"/>
                      </a:lnTo>
                      <a:lnTo>
                        <a:pt x="23" y="336"/>
                      </a:lnTo>
                      <a:lnTo>
                        <a:pt x="23" y="337"/>
                      </a:lnTo>
                      <a:lnTo>
                        <a:pt x="23" y="336"/>
                      </a:lnTo>
                      <a:lnTo>
                        <a:pt x="23" y="335"/>
                      </a:lnTo>
                      <a:lnTo>
                        <a:pt x="23" y="336"/>
                      </a:lnTo>
                      <a:lnTo>
                        <a:pt x="24" y="335"/>
                      </a:lnTo>
                      <a:lnTo>
                        <a:pt x="24" y="336"/>
                      </a:lnTo>
                      <a:lnTo>
                        <a:pt x="24" y="335"/>
                      </a:lnTo>
                      <a:lnTo>
                        <a:pt x="24" y="334"/>
                      </a:lnTo>
                      <a:lnTo>
                        <a:pt x="24" y="333"/>
                      </a:lnTo>
                      <a:lnTo>
                        <a:pt x="25" y="333"/>
                      </a:lnTo>
                      <a:lnTo>
                        <a:pt x="25" y="332"/>
                      </a:lnTo>
                      <a:lnTo>
                        <a:pt x="25" y="331"/>
                      </a:lnTo>
                      <a:lnTo>
                        <a:pt x="25" y="330"/>
                      </a:lnTo>
                      <a:lnTo>
                        <a:pt x="26" y="330"/>
                      </a:lnTo>
                      <a:lnTo>
                        <a:pt x="26" y="329"/>
                      </a:lnTo>
                      <a:lnTo>
                        <a:pt x="26" y="328"/>
                      </a:lnTo>
                      <a:lnTo>
                        <a:pt x="26" y="327"/>
                      </a:lnTo>
                      <a:lnTo>
                        <a:pt x="26" y="326"/>
                      </a:lnTo>
                      <a:lnTo>
                        <a:pt x="27" y="325"/>
                      </a:lnTo>
                      <a:lnTo>
                        <a:pt x="27" y="324"/>
                      </a:lnTo>
                      <a:lnTo>
                        <a:pt x="27" y="323"/>
                      </a:lnTo>
                      <a:lnTo>
                        <a:pt x="27" y="322"/>
                      </a:lnTo>
                      <a:lnTo>
                        <a:pt x="28" y="321"/>
                      </a:lnTo>
                      <a:lnTo>
                        <a:pt x="28" y="320"/>
                      </a:lnTo>
                      <a:lnTo>
                        <a:pt x="28" y="319"/>
                      </a:lnTo>
                      <a:lnTo>
                        <a:pt x="28" y="320"/>
                      </a:lnTo>
                      <a:lnTo>
                        <a:pt x="28" y="319"/>
                      </a:lnTo>
                      <a:lnTo>
                        <a:pt x="28" y="318"/>
                      </a:lnTo>
                      <a:lnTo>
                        <a:pt x="28" y="317"/>
                      </a:lnTo>
                      <a:lnTo>
                        <a:pt x="28" y="318"/>
                      </a:lnTo>
                      <a:lnTo>
                        <a:pt x="28" y="317"/>
                      </a:lnTo>
                      <a:lnTo>
                        <a:pt x="29" y="317"/>
                      </a:lnTo>
                      <a:lnTo>
                        <a:pt x="29" y="316"/>
                      </a:lnTo>
                      <a:lnTo>
                        <a:pt x="29" y="315"/>
                      </a:lnTo>
                      <a:lnTo>
                        <a:pt x="29" y="314"/>
                      </a:lnTo>
                      <a:lnTo>
                        <a:pt x="29" y="313"/>
                      </a:lnTo>
                      <a:lnTo>
                        <a:pt x="29" y="314"/>
                      </a:lnTo>
                      <a:lnTo>
                        <a:pt x="29" y="313"/>
                      </a:lnTo>
                      <a:lnTo>
                        <a:pt x="30" y="312"/>
                      </a:lnTo>
                      <a:lnTo>
                        <a:pt x="30" y="311"/>
                      </a:lnTo>
                      <a:lnTo>
                        <a:pt x="30" y="310"/>
                      </a:lnTo>
                      <a:lnTo>
                        <a:pt x="30" y="311"/>
                      </a:lnTo>
                      <a:lnTo>
                        <a:pt x="30" y="310"/>
                      </a:lnTo>
                      <a:lnTo>
                        <a:pt x="30" y="311"/>
                      </a:lnTo>
                      <a:lnTo>
                        <a:pt x="30" y="310"/>
                      </a:lnTo>
                      <a:lnTo>
                        <a:pt x="30" y="309"/>
                      </a:lnTo>
                      <a:lnTo>
                        <a:pt x="30" y="308"/>
                      </a:lnTo>
                      <a:lnTo>
                        <a:pt x="31" y="308"/>
                      </a:lnTo>
                      <a:lnTo>
                        <a:pt x="31" y="307"/>
                      </a:lnTo>
                      <a:lnTo>
                        <a:pt x="31" y="306"/>
                      </a:lnTo>
                      <a:lnTo>
                        <a:pt x="31" y="305"/>
                      </a:lnTo>
                      <a:lnTo>
                        <a:pt x="31" y="306"/>
                      </a:lnTo>
                      <a:lnTo>
                        <a:pt x="31" y="305"/>
                      </a:lnTo>
                      <a:lnTo>
                        <a:pt x="31" y="304"/>
                      </a:lnTo>
                      <a:lnTo>
                        <a:pt x="32" y="304"/>
                      </a:lnTo>
                      <a:lnTo>
                        <a:pt x="32" y="303"/>
                      </a:lnTo>
                      <a:lnTo>
                        <a:pt x="32" y="304"/>
                      </a:lnTo>
                      <a:lnTo>
                        <a:pt x="32" y="303"/>
                      </a:lnTo>
                      <a:lnTo>
                        <a:pt x="32" y="302"/>
                      </a:lnTo>
                      <a:lnTo>
                        <a:pt x="32" y="301"/>
                      </a:lnTo>
                      <a:lnTo>
                        <a:pt x="32" y="300"/>
                      </a:lnTo>
                      <a:lnTo>
                        <a:pt x="32" y="301"/>
                      </a:lnTo>
                      <a:lnTo>
                        <a:pt x="32" y="300"/>
                      </a:lnTo>
                      <a:lnTo>
                        <a:pt x="32" y="301"/>
                      </a:lnTo>
                      <a:lnTo>
                        <a:pt x="32" y="300"/>
                      </a:lnTo>
                      <a:lnTo>
                        <a:pt x="33" y="300"/>
                      </a:lnTo>
                      <a:lnTo>
                        <a:pt x="33" y="299"/>
                      </a:lnTo>
                      <a:lnTo>
                        <a:pt x="33" y="300"/>
                      </a:lnTo>
                      <a:lnTo>
                        <a:pt x="33" y="299"/>
                      </a:lnTo>
                      <a:lnTo>
                        <a:pt x="33" y="298"/>
                      </a:lnTo>
                      <a:lnTo>
                        <a:pt x="33" y="297"/>
                      </a:lnTo>
                      <a:lnTo>
                        <a:pt x="34" y="297"/>
                      </a:lnTo>
                      <a:lnTo>
                        <a:pt x="34" y="296"/>
                      </a:lnTo>
                      <a:lnTo>
                        <a:pt x="34" y="295"/>
                      </a:lnTo>
                      <a:lnTo>
                        <a:pt x="35" y="294"/>
                      </a:lnTo>
                      <a:lnTo>
                        <a:pt x="35" y="293"/>
                      </a:lnTo>
                      <a:lnTo>
                        <a:pt x="35" y="292"/>
                      </a:lnTo>
                      <a:lnTo>
                        <a:pt x="35" y="293"/>
                      </a:lnTo>
                      <a:lnTo>
                        <a:pt x="35" y="292"/>
                      </a:lnTo>
                      <a:lnTo>
                        <a:pt x="35" y="293"/>
                      </a:lnTo>
                      <a:lnTo>
                        <a:pt x="35" y="292"/>
                      </a:lnTo>
                      <a:lnTo>
                        <a:pt x="36" y="292"/>
                      </a:lnTo>
                      <a:lnTo>
                        <a:pt x="36" y="291"/>
                      </a:lnTo>
                      <a:lnTo>
                        <a:pt x="36" y="290"/>
                      </a:lnTo>
                      <a:lnTo>
                        <a:pt x="36" y="291"/>
                      </a:lnTo>
                      <a:lnTo>
                        <a:pt x="36" y="290"/>
                      </a:lnTo>
                      <a:lnTo>
                        <a:pt x="37" y="290"/>
                      </a:lnTo>
                      <a:lnTo>
                        <a:pt x="37" y="289"/>
                      </a:lnTo>
                      <a:lnTo>
                        <a:pt x="37" y="288"/>
                      </a:lnTo>
                      <a:lnTo>
                        <a:pt x="37" y="287"/>
                      </a:lnTo>
                      <a:lnTo>
                        <a:pt x="37" y="288"/>
                      </a:lnTo>
                      <a:lnTo>
                        <a:pt x="37" y="287"/>
                      </a:lnTo>
                      <a:lnTo>
                        <a:pt x="37" y="286"/>
                      </a:lnTo>
                      <a:lnTo>
                        <a:pt x="38" y="285"/>
                      </a:lnTo>
                      <a:lnTo>
                        <a:pt x="38" y="286"/>
                      </a:lnTo>
                      <a:lnTo>
                        <a:pt x="38" y="285"/>
                      </a:lnTo>
                      <a:lnTo>
                        <a:pt x="38" y="284"/>
                      </a:lnTo>
                      <a:lnTo>
                        <a:pt x="38" y="283"/>
                      </a:lnTo>
                      <a:lnTo>
                        <a:pt x="38" y="284"/>
                      </a:lnTo>
                      <a:lnTo>
                        <a:pt x="38" y="283"/>
                      </a:lnTo>
                      <a:lnTo>
                        <a:pt x="38" y="282"/>
                      </a:lnTo>
                      <a:lnTo>
                        <a:pt x="39" y="282"/>
                      </a:lnTo>
                      <a:lnTo>
                        <a:pt x="39" y="281"/>
                      </a:lnTo>
                      <a:lnTo>
                        <a:pt x="39" y="280"/>
                      </a:lnTo>
                      <a:lnTo>
                        <a:pt x="39" y="279"/>
                      </a:lnTo>
                      <a:lnTo>
                        <a:pt x="39" y="278"/>
                      </a:lnTo>
                      <a:lnTo>
                        <a:pt x="40" y="278"/>
                      </a:lnTo>
                      <a:lnTo>
                        <a:pt x="40" y="277"/>
                      </a:lnTo>
                      <a:lnTo>
                        <a:pt x="40" y="276"/>
                      </a:lnTo>
                      <a:lnTo>
                        <a:pt x="40" y="275"/>
                      </a:lnTo>
                      <a:lnTo>
                        <a:pt x="40" y="276"/>
                      </a:lnTo>
                      <a:lnTo>
                        <a:pt x="40" y="275"/>
                      </a:lnTo>
                      <a:lnTo>
                        <a:pt x="40" y="276"/>
                      </a:lnTo>
                      <a:lnTo>
                        <a:pt x="40" y="275"/>
                      </a:lnTo>
                      <a:lnTo>
                        <a:pt x="40" y="274"/>
                      </a:lnTo>
                      <a:lnTo>
                        <a:pt x="41" y="274"/>
                      </a:lnTo>
                      <a:lnTo>
                        <a:pt x="41" y="273"/>
                      </a:lnTo>
                      <a:lnTo>
                        <a:pt x="41" y="272"/>
                      </a:lnTo>
                      <a:lnTo>
                        <a:pt x="41" y="271"/>
                      </a:lnTo>
                      <a:lnTo>
                        <a:pt x="41" y="270"/>
                      </a:lnTo>
                      <a:lnTo>
                        <a:pt x="42" y="270"/>
                      </a:lnTo>
                      <a:lnTo>
                        <a:pt x="42" y="269"/>
                      </a:lnTo>
                      <a:lnTo>
                        <a:pt x="42" y="268"/>
                      </a:lnTo>
                      <a:lnTo>
                        <a:pt x="42" y="267"/>
                      </a:lnTo>
                      <a:lnTo>
                        <a:pt x="42" y="266"/>
                      </a:lnTo>
                      <a:lnTo>
                        <a:pt x="43" y="266"/>
                      </a:lnTo>
                      <a:lnTo>
                        <a:pt x="43" y="265"/>
                      </a:lnTo>
                      <a:lnTo>
                        <a:pt x="43" y="264"/>
                      </a:lnTo>
                      <a:lnTo>
                        <a:pt x="43" y="263"/>
                      </a:lnTo>
                      <a:lnTo>
                        <a:pt x="43" y="264"/>
                      </a:lnTo>
                      <a:lnTo>
                        <a:pt x="43" y="263"/>
                      </a:lnTo>
                      <a:lnTo>
                        <a:pt x="43" y="262"/>
                      </a:lnTo>
                      <a:lnTo>
                        <a:pt x="43" y="263"/>
                      </a:lnTo>
                      <a:lnTo>
                        <a:pt x="43" y="262"/>
                      </a:lnTo>
                      <a:lnTo>
                        <a:pt x="43" y="261"/>
                      </a:lnTo>
                      <a:lnTo>
                        <a:pt x="44" y="261"/>
                      </a:lnTo>
                      <a:lnTo>
                        <a:pt x="44" y="260"/>
                      </a:lnTo>
                      <a:lnTo>
                        <a:pt x="44" y="259"/>
                      </a:lnTo>
                      <a:lnTo>
                        <a:pt x="44" y="258"/>
                      </a:lnTo>
                      <a:lnTo>
                        <a:pt x="44" y="257"/>
                      </a:lnTo>
                      <a:lnTo>
                        <a:pt x="45" y="257"/>
                      </a:lnTo>
                      <a:lnTo>
                        <a:pt x="45" y="256"/>
                      </a:lnTo>
                      <a:lnTo>
                        <a:pt x="45" y="255"/>
                      </a:lnTo>
                      <a:lnTo>
                        <a:pt x="45" y="254"/>
                      </a:lnTo>
                      <a:lnTo>
                        <a:pt x="45" y="253"/>
                      </a:lnTo>
                      <a:lnTo>
                        <a:pt x="45" y="252"/>
                      </a:lnTo>
                      <a:lnTo>
                        <a:pt x="45" y="253"/>
                      </a:lnTo>
                      <a:lnTo>
                        <a:pt x="45" y="252"/>
                      </a:lnTo>
                      <a:lnTo>
                        <a:pt x="45" y="251"/>
                      </a:lnTo>
                      <a:lnTo>
                        <a:pt x="46" y="251"/>
                      </a:lnTo>
                      <a:lnTo>
                        <a:pt x="46" y="250"/>
                      </a:lnTo>
                      <a:lnTo>
                        <a:pt x="46" y="249"/>
                      </a:lnTo>
                      <a:lnTo>
                        <a:pt x="46" y="248"/>
                      </a:lnTo>
                      <a:lnTo>
                        <a:pt x="46" y="247"/>
                      </a:lnTo>
                      <a:lnTo>
                        <a:pt x="46" y="246"/>
                      </a:lnTo>
                      <a:lnTo>
                        <a:pt x="47" y="246"/>
                      </a:lnTo>
                      <a:lnTo>
                        <a:pt x="47" y="245"/>
                      </a:lnTo>
                      <a:lnTo>
                        <a:pt x="47" y="246"/>
                      </a:lnTo>
                      <a:lnTo>
                        <a:pt x="47" y="245"/>
                      </a:lnTo>
                      <a:lnTo>
                        <a:pt x="47" y="244"/>
                      </a:lnTo>
                      <a:lnTo>
                        <a:pt x="47" y="243"/>
                      </a:lnTo>
                      <a:lnTo>
                        <a:pt x="47" y="242"/>
                      </a:lnTo>
                      <a:lnTo>
                        <a:pt x="48" y="242"/>
                      </a:lnTo>
                      <a:lnTo>
                        <a:pt x="48" y="241"/>
                      </a:lnTo>
                      <a:lnTo>
                        <a:pt x="48" y="242"/>
                      </a:lnTo>
                      <a:lnTo>
                        <a:pt x="48" y="241"/>
                      </a:lnTo>
                      <a:lnTo>
                        <a:pt x="48" y="240"/>
                      </a:lnTo>
                      <a:lnTo>
                        <a:pt x="48" y="239"/>
                      </a:lnTo>
                      <a:lnTo>
                        <a:pt x="49" y="238"/>
                      </a:lnTo>
                      <a:lnTo>
                        <a:pt x="49" y="239"/>
                      </a:lnTo>
                      <a:lnTo>
                        <a:pt x="49" y="238"/>
                      </a:lnTo>
                      <a:lnTo>
                        <a:pt x="49" y="237"/>
                      </a:lnTo>
                      <a:lnTo>
                        <a:pt x="49" y="236"/>
                      </a:lnTo>
                      <a:lnTo>
                        <a:pt x="49" y="235"/>
                      </a:lnTo>
                      <a:lnTo>
                        <a:pt x="50" y="235"/>
                      </a:lnTo>
                      <a:lnTo>
                        <a:pt x="50" y="234"/>
                      </a:lnTo>
                      <a:lnTo>
                        <a:pt x="50" y="233"/>
                      </a:lnTo>
                      <a:lnTo>
                        <a:pt x="50" y="232"/>
                      </a:lnTo>
                      <a:lnTo>
                        <a:pt x="51" y="232"/>
                      </a:lnTo>
                      <a:lnTo>
                        <a:pt x="51" y="231"/>
                      </a:lnTo>
                      <a:lnTo>
                        <a:pt x="51" y="232"/>
                      </a:lnTo>
                      <a:lnTo>
                        <a:pt x="51" y="231"/>
                      </a:lnTo>
                      <a:lnTo>
                        <a:pt x="51" y="230"/>
                      </a:lnTo>
                      <a:lnTo>
                        <a:pt x="51" y="231"/>
                      </a:lnTo>
                      <a:lnTo>
                        <a:pt x="51" y="230"/>
                      </a:lnTo>
                      <a:lnTo>
                        <a:pt x="52" y="230"/>
                      </a:lnTo>
                      <a:lnTo>
                        <a:pt x="52" y="229"/>
                      </a:lnTo>
                      <a:lnTo>
                        <a:pt x="52" y="228"/>
                      </a:lnTo>
                      <a:lnTo>
                        <a:pt x="52" y="227"/>
                      </a:lnTo>
                      <a:lnTo>
                        <a:pt x="53" y="227"/>
                      </a:lnTo>
                      <a:lnTo>
                        <a:pt x="53" y="228"/>
                      </a:lnTo>
                      <a:lnTo>
                        <a:pt x="53" y="227"/>
                      </a:lnTo>
                      <a:lnTo>
                        <a:pt x="53" y="228"/>
                      </a:lnTo>
                      <a:lnTo>
                        <a:pt x="53" y="227"/>
                      </a:lnTo>
                      <a:lnTo>
                        <a:pt x="53" y="226"/>
                      </a:lnTo>
                      <a:lnTo>
                        <a:pt x="53" y="227"/>
                      </a:lnTo>
                      <a:lnTo>
                        <a:pt x="53" y="226"/>
                      </a:lnTo>
                      <a:lnTo>
                        <a:pt x="53" y="225"/>
                      </a:lnTo>
                      <a:lnTo>
                        <a:pt x="53" y="226"/>
                      </a:lnTo>
                      <a:lnTo>
                        <a:pt x="53" y="225"/>
                      </a:lnTo>
                      <a:lnTo>
                        <a:pt x="53" y="226"/>
                      </a:lnTo>
                      <a:lnTo>
                        <a:pt x="53" y="225"/>
                      </a:lnTo>
                      <a:lnTo>
                        <a:pt x="53" y="226"/>
                      </a:lnTo>
                      <a:lnTo>
                        <a:pt x="53" y="225"/>
                      </a:lnTo>
                      <a:lnTo>
                        <a:pt x="53" y="224"/>
                      </a:lnTo>
                      <a:lnTo>
                        <a:pt x="53" y="225"/>
                      </a:lnTo>
                      <a:lnTo>
                        <a:pt x="53" y="224"/>
                      </a:lnTo>
                      <a:lnTo>
                        <a:pt x="54" y="224"/>
                      </a:lnTo>
                      <a:lnTo>
                        <a:pt x="54" y="223"/>
                      </a:lnTo>
                      <a:lnTo>
                        <a:pt x="54" y="222"/>
                      </a:lnTo>
                      <a:lnTo>
                        <a:pt x="54" y="223"/>
                      </a:lnTo>
                      <a:lnTo>
                        <a:pt x="54" y="222"/>
                      </a:lnTo>
                      <a:lnTo>
                        <a:pt x="54" y="221"/>
                      </a:lnTo>
                      <a:lnTo>
                        <a:pt x="55" y="222"/>
                      </a:lnTo>
                      <a:lnTo>
                        <a:pt x="55" y="221"/>
                      </a:lnTo>
                      <a:lnTo>
                        <a:pt x="55" y="222"/>
                      </a:lnTo>
                      <a:lnTo>
                        <a:pt x="55" y="221"/>
                      </a:lnTo>
                      <a:lnTo>
                        <a:pt x="55" y="220"/>
                      </a:lnTo>
                      <a:lnTo>
                        <a:pt x="55" y="219"/>
                      </a:lnTo>
                      <a:lnTo>
                        <a:pt x="55" y="218"/>
                      </a:lnTo>
                      <a:lnTo>
                        <a:pt x="56" y="218"/>
                      </a:lnTo>
                      <a:lnTo>
                        <a:pt x="56" y="217"/>
                      </a:lnTo>
                      <a:lnTo>
                        <a:pt x="56" y="218"/>
                      </a:lnTo>
                      <a:lnTo>
                        <a:pt x="56" y="217"/>
                      </a:lnTo>
                      <a:lnTo>
                        <a:pt x="56" y="218"/>
                      </a:lnTo>
                      <a:lnTo>
                        <a:pt x="56" y="217"/>
                      </a:lnTo>
                      <a:lnTo>
                        <a:pt x="56" y="216"/>
                      </a:lnTo>
                      <a:lnTo>
                        <a:pt x="56" y="215"/>
                      </a:lnTo>
                      <a:lnTo>
                        <a:pt x="57" y="215"/>
                      </a:lnTo>
                      <a:lnTo>
                        <a:pt x="57" y="216"/>
                      </a:lnTo>
                      <a:lnTo>
                        <a:pt x="57" y="215"/>
                      </a:lnTo>
                      <a:lnTo>
                        <a:pt x="57" y="214"/>
                      </a:lnTo>
                      <a:lnTo>
                        <a:pt x="57" y="213"/>
                      </a:lnTo>
                      <a:lnTo>
                        <a:pt x="57" y="214"/>
                      </a:lnTo>
                      <a:lnTo>
                        <a:pt x="57" y="213"/>
                      </a:lnTo>
                      <a:lnTo>
                        <a:pt x="57" y="212"/>
                      </a:lnTo>
                      <a:lnTo>
                        <a:pt x="58" y="213"/>
                      </a:lnTo>
                      <a:lnTo>
                        <a:pt x="58" y="212"/>
                      </a:lnTo>
                      <a:lnTo>
                        <a:pt x="58" y="211"/>
                      </a:lnTo>
                      <a:lnTo>
                        <a:pt x="58" y="210"/>
                      </a:lnTo>
                      <a:lnTo>
                        <a:pt x="58" y="211"/>
                      </a:lnTo>
                      <a:lnTo>
                        <a:pt x="58" y="210"/>
                      </a:lnTo>
                      <a:lnTo>
                        <a:pt x="58" y="209"/>
                      </a:lnTo>
                      <a:lnTo>
                        <a:pt x="59" y="209"/>
                      </a:lnTo>
                      <a:lnTo>
                        <a:pt x="59" y="208"/>
                      </a:lnTo>
                      <a:lnTo>
                        <a:pt x="59" y="209"/>
                      </a:lnTo>
                      <a:lnTo>
                        <a:pt x="59" y="208"/>
                      </a:lnTo>
                      <a:lnTo>
                        <a:pt x="59" y="207"/>
                      </a:lnTo>
                      <a:lnTo>
                        <a:pt x="59" y="206"/>
                      </a:lnTo>
                      <a:lnTo>
                        <a:pt x="59" y="207"/>
                      </a:lnTo>
                      <a:lnTo>
                        <a:pt x="59" y="206"/>
                      </a:lnTo>
                      <a:lnTo>
                        <a:pt x="59" y="205"/>
                      </a:lnTo>
                      <a:lnTo>
                        <a:pt x="60" y="205"/>
                      </a:lnTo>
                      <a:lnTo>
                        <a:pt x="60" y="204"/>
                      </a:lnTo>
                      <a:lnTo>
                        <a:pt x="60" y="203"/>
                      </a:lnTo>
                      <a:lnTo>
                        <a:pt x="60" y="204"/>
                      </a:lnTo>
                      <a:lnTo>
                        <a:pt x="60" y="203"/>
                      </a:lnTo>
                      <a:lnTo>
                        <a:pt x="60" y="202"/>
                      </a:lnTo>
                      <a:lnTo>
                        <a:pt x="60" y="201"/>
                      </a:lnTo>
                      <a:lnTo>
                        <a:pt x="60" y="202"/>
                      </a:lnTo>
                      <a:lnTo>
                        <a:pt x="60" y="201"/>
                      </a:lnTo>
                      <a:lnTo>
                        <a:pt x="61" y="201"/>
                      </a:lnTo>
                      <a:lnTo>
                        <a:pt x="61" y="200"/>
                      </a:lnTo>
                      <a:lnTo>
                        <a:pt x="61" y="199"/>
                      </a:lnTo>
                      <a:lnTo>
                        <a:pt x="61" y="198"/>
                      </a:lnTo>
                      <a:lnTo>
                        <a:pt x="61" y="197"/>
                      </a:lnTo>
                      <a:lnTo>
                        <a:pt x="61" y="198"/>
                      </a:lnTo>
                      <a:lnTo>
                        <a:pt x="61" y="197"/>
                      </a:lnTo>
                      <a:lnTo>
                        <a:pt x="61" y="196"/>
                      </a:lnTo>
                      <a:lnTo>
                        <a:pt x="61" y="195"/>
                      </a:lnTo>
                      <a:lnTo>
                        <a:pt x="61" y="196"/>
                      </a:lnTo>
                      <a:lnTo>
                        <a:pt x="61" y="195"/>
                      </a:lnTo>
                      <a:lnTo>
                        <a:pt x="62" y="195"/>
                      </a:lnTo>
                      <a:lnTo>
                        <a:pt x="62" y="194"/>
                      </a:lnTo>
                      <a:lnTo>
                        <a:pt x="62" y="193"/>
                      </a:lnTo>
                      <a:lnTo>
                        <a:pt x="62" y="192"/>
                      </a:lnTo>
                      <a:lnTo>
                        <a:pt x="62" y="193"/>
                      </a:lnTo>
                      <a:lnTo>
                        <a:pt x="62" y="192"/>
                      </a:lnTo>
                      <a:lnTo>
                        <a:pt x="62" y="191"/>
                      </a:lnTo>
                      <a:lnTo>
                        <a:pt x="62" y="190"/>
                      </a:lnTo>
                      <a:lnTo>
                        <a:pt x="62" y="189"/>
                      </a:lnTo>
                      <a:lnTo>
                        <a:pt x="63" y="189"/>
                      </a:lnTo>
                      <a:lnTo>
                        <a:pt x="63" y="188"/>
                      </a:lnTo>
                      <a:lnTo>
                        <a:pt x="63" y="187"/>
                      </a:lnTo>
                      <a:lnTo>
                        <a:pt x="63" y="186"/>
                      </a:lnTo>
                      <a:lnTo>
                        <a:pt x="63" y="185"/>
                      </a:lnTo>
                      <a:lnTo>
                        <a:pt x="63" y="184"/>
                      </a:lnTo>
                      <a:lnTo>
                        <a:pt x="63" y="183"/>
                      </a:lnTo>
                      <a:lnTo>
                        <a:pt x="63" y="182"/>
                      </a:lnTo>
                      <a:lnTo>
                        <a:pt x="63" y="183"/>
                      </a:lnTo>
                      <a:lnTo>
                        <a:pt x="63" y="182"/>
                      </a:lnTo>
                      <a:lnTo>
                        <a:pt x="64" y="182"/>
                      </a:lnTo>
                      <a:lnTo>
                        <a:pt x="64" y="181"/>
                      </a:lnTo>
                      <a:lnTo>
                        <a:pt x="64" y="180"/>
                      </a:lnTo>
                      <a:lnTo>
                        <a:pt x="64" y="179"/>
                      </a:lnTo>
                      <a:lnTo>
                        <a:pt x="64" y="180"/>
                      </a:lnTo>
                      <a:lnTo>
                        <a:pt x="64" y="179"/>
                      </a:lnTo>
                      <a:lnTo>
                        <a:pt x="64" y="178"/>
                      </a:lnTo>
                      <a:lnTo>
                        <a:pt x="64" y="177"/>
                      </a:lnTo>
                      <a:lnTo>
                        <a:pt x="65" y="176"/>
                      </a:lnTo>
                      <a:lnTo>
                        <a:pt x="65" y="175"/>
                      </a:lnTo>
                      <a:lnTo>
                        <a:pt x="65" y="174"/>
                      </a:lnTo>
                      <a:lnTo>
                        <a:pt x="65" y="175"/>
                      </a:lnTo>
                      <a:lnTo>
                        <a:pt x="65" y="174"/>
                      </a:lnTo>
                      <a:lnTo>
                        <a:pt x="65" y="173"/>
                      </a:lnTo>
                      <a:lnTo>
                        <a:pt x="65" y="172"/>
                      </a:lnTo>
                      <a:lnTo>
                        <a:pt x="65" y="173"/>
                      </a:lnTo>
                      <a:lnTo>
                        <a:pt x="66" y="173"/>
                      </a:lnTo>
                      <a:lnTo>
                        <a:pt x="66" y="172"/>
                      </a:lnTo>
                      <a:lnTo>
                        <a:pt x="66" y="171"/>
                      </a:lnTo>
                      <a:lnTo>
                        <a:pt x="66" y="170"/>
                      </a:lnTo>
                      <a:lnTo>
                        <a:pt x="66" y="171"/>
                      </a:lnTo>
                      <a:lnTo>
                        <a:pt x="67" y="171"/>
                      </a:lnTo>
                      <a:lnTo>
                        <a:pt x="67" y="170"/>
                      </a:lnTo>
                      <a:lnTo>
                        <a:pt x="67" y="171"/>
                      </a:lnTo>
                      <a:lnTo>
                        <a:pt x="67" y="170"/>
                      </a:lnTo>
                      <a:lnTo>
                        <a:pt x="68" y="170"/>
                      </a:lnTo>
                      <a:lnTo>
                        <a:pt x="68" y="171"/>
                      </a:lnTo>
                      <a:lnTo>
                        <a:pt x="68" y="170"/>
                      </a:lnTo>
                      <a:lnTo>
                        <a:pt x="68" y="171"/>
                      </a:lnTo>
                      <a:lnTo>
                        <a:pt x="68" y="170"/>
                      </a:lnTo>
                      <a:lnTo>
                        <a:pt x="68" y="171"/>
                      </a:lnTo>
                      <a:lnTo>
                        <a:pt x="69" y="171"/>
                      </a:lnTo>
                      <a:lnTo>
                        <a:pt x="69" y="170"/>
                      </a:lnTo>
                      <a:lnTo>
                        <a:pt x="69" y="171"/>
                      </a:lnTo>
                      <a:lnTo>
                        <a:pt x="69" y="170"/>
                      </a:lnTo>
                      <a:lnTo>
                        <a:pt x="69" y="171"/>
                      </a:lnTo>
                      <a:lnTo>
                        <a:pt x="69" y="170"/>
                      </a:lnTo>
                      <a:lnTo>
                        <a:pt x="70" y="170"/>
                      </a:lnTo>
                      <a:lnTo>
                        <a:pt x="70" y="171"/>
                      </a:lnTo>
                      <a:lnTo>
                        <a:pt x="70" y="170"/>
                      </a:lnTo>
                      <a:lnTo>
                        <a:pt x="70" y="171"/>
                      </a:lnTo>
                      <a:lnTo>
                        <a:pt x="70" y="170"/>
                      </a:lnTo>
                      <a:lnTo>
                        <a:pt x="70" y="169"/>
                      </a:lnTo>
                      <a:lnTo>
                        <a:pt x="70" y="170"/>
                      </a:lnTo>
                      <a:lnTo>
                        <a:pt x="70" y="169"/>
                      </a:lnTo>
                      <a:lnTo>
                        <a:pt x="70" y="168"/>
                      </a:lnTo>
                      <a:lnTo>
                        <a:pt x="71" y="168"/>
                      </a:lnTo>
                      <a:lnTo>
                        <a:pt x="71" y="167"/>
                      </a:lnTo>
                      <a:lnTo>
                        <a:pt x="71" y="166"/>
                      </a:lnTo>
                      <a:lnTo>
                        <a:pt x="71" y="165"/>
                      </a:lnTo>
                      <a:lnTo>
                        <a:pt x="71" y="164"/>
                      </a:lnTo>
                      <a:lnTo>
                        <a:pt x="71" y="163"/>
                      </a:lnTo>
                      <a:lnTo>
                        <a:pt x="72" y="162"/>
                      </a:lnTo>
                      <a:lnTo>
                        <a:pt x="72" y="163"/>
                      </a:lnTo>
                      <a:lnTo>
                        <a:pt x="72" y="162"/>
                      </a:lnTo>
                      <a:lnTo>
                        <a:pt x="72" y="161"/>
                      </a:lnTo>
                      <a:lnTo>
                        <a:pt x="72" y="162"/>
                      </a:lnTo>
                      <a:lnTo>
                        <a:pt x="72" y="161"/>
                      </a:lnTo>
                      <a:lnTo>
                        <a:pt x="72" y="160"/>
                      </a:lnTo>
                      <a:lnTo>
                        <a:pt x="72" y="159"/>
                      </a:lnTo>
                      <a:lnTo>
                        <a:pt x="72" y="158"/>
                      </a:lnTo>
                      <a:lnTo>
                        <a:pt x="72" y="157"/>
                      </a:lnTo>
                      <a:lnTo>
                        <a:pt x="72" y="156"/>
                      </a:lnTo>
                      <a:lnTo>
                        <a:pt x="72" y="155"/>
                      </a:lnTo>
                      <a:lnTo>
                        <a:pt x="73" y="155"/>
                      </a:lnTo>
                      <a:lnTo>
                        <a:pt x="73" y="154"/>
                      </a:lnTo>
                      <a:lnTo>
                        <a:pt x="73" y="153"/>
                      </a:lnTo>
                      <a:lnTo>
                        <a:pt x="73" y="152"/>
                      </a:lnTo>
                      <a:lnTo>
                        <a:pt x="73" y="151"/>
                      </a:lnTo>
                      <a:lnTo>
                        <a:pt x="73" y="150"/>
                      </a:lnTo>
                      <a:lnTo>
                        <a:pt x="73" y="149"/>
                      </a:lnTo>
                      <a:lnTo>
                        <a:pt x="73" y="148"/>
                      </a:lnTo>
                      <a:lnTo>
                        <a:pt x="73" y="147"/>
                      </a:lnTo>
                      <a:lnTo>
                        <a:pt x="73" y="146"/>
                      </a:lnTo>
                      <a:lnTo>
                        <a:pt x="73" y="145"/>
                      </a:lnTo>
                      <a:lnTo>
                        <a:pt x="74" y="145"/>
                      </a:lnTo>
                      <a:lnTo>
                        <a:pt x="74" y="144"/>
                      </a:lnTo>
                      <a:lnTo>
                        <a:pt x="74" y="143"/>
                      </a:lnTo>
                      <a:lnTo>
                        <a:pt x="74" y="142"/>
                      </a:lnTo>
                      <a:lnTo>
                        <a:pt x="74" y="141"/>
                      </a:lnTo>
                      <a:lnTo>
                        <a:pt x="74" y="142"/>
                      </a:lnTo>
                      <a:lnTo>
                        <a:pt x="74" y="141"/>
                      </a:lnTo>
                      <a:lnTo>
                        <a:pt x="74" y="140"/>
                      </a:lnTo>
                      <a:lnTo>
                        <a:pt x="74" y="139"/>
                      </a:lnTo>
                      <a:lnTo>
                        <a:pt x="74" y="138"/>
                      </a:lnTo>
                      <a:lnTo>
                        <a:pt x="74" y="139"/>
                      </a:lnTo>
                      <a:lnTo>
                        <a:pt x="75" y="139"/>
                      </a:lnTo>
                      <a:lnTo>
                        <a:pt x="75" y="138"/>
                      </a:lnTo>
                      <a:lnTo>
                        <a:pt x="75" y="139"/>
                      </a:lnTo>
                      <a:lnTo>
                        <a:pt x="75" y="138"/>
                      </a:lnTo>
                      <a:lnTo>
                        <a:pt x="75" y="137"/>
                      </a:lnTo>
                      <a:lnTo>
                        <a:pt x="75" y="136"/>
                      </a:lnTo>
                      <a:lnTo>
                        <a:pt x="75" y="137"/>
                      </a:lnTo>
                      <a:lnTo>
                        <a:pt x="75" y="136"/>
                      </a:lnTo>
                      <a:lnTo>
                        <a:pt x="75" y="137"/>
                      </a:lnTo>
                      <a:lnTo>
                        <a:pt x="76" y="137"/>
                      </a:lnTo>
                      <a:lnTo>
                        <a:pt x="76" y="136"/>
                      </a:lnTo>
                      <a:lnTo>
                        <a:pt x="76" y="137"/>
                      </a:lnTo>
                      <a:lnTo>
                        <a:pt x="76" y="136"/>
                      </a:lnTo>
                      <a:lnTo>
                        <a:pt x="76" y="137"/>
                      </a:lnTo>
                      <a:lnTo>
                        <a:pt x="76" y="136"/>
                      </a:lnTo>
                      <a:lnTo>
                        <a:pt x="76" y="137"/>
                      </a:lnTo>
                      <a:lnTo>
                        <a:pt x="77" y="137"/>
                      </a:lnTo>
                      <a:lnTo>
                        <a:pt x="77" y="138"/>
                      </a:lnTo>
                      <a:lnTo>
                        <a:pt x="77" y="137"/>
                      </a:lnTo>
                      <a:lnTo>
                        <a:pt x="77" y="138"/>
                      </a:lnTo>
                      <a:lnTo>
                        <a:pt x="78" y="138"/>
                      </a:lnTo>
                      <a:lnTo>
                        <a:pt x="78" y="137"/>
                      </a:lnTo>
                      <a:lnTo>
                        <a:pt x="78" y="138"/>
                      </a:lnTo>
                      <a:lnTo>
                        <a:pt x="78" y="139"/>
                      </a:lnTo>
                      <a:lnTo>
                        <a:pt x="78" y="138"/>
                      </a:lnTo>
                      <a:lnTo>
                        <a:pt x="78" y="139"/>
                      </a:lnTo>
                      <a:lnTo>
                        <a:pt x="79" y="139"/>
                      </a:lnTo>
                      <a:lnTo>
                        <a:pt x="79" y="138"/>
                      </a:lnTo>
                      <a:lnTo>
                        <a:pt x="79" y="139"/>
                      </a:lnTo>
                      <a:lnTo>
                        <a:pt x="80" y="139"/>
                      </a:lnTo>
                      <a:lnTo>
                        <a:pt x="80" y="138"/>
                      </a:lnTo>
                      <a:lnTo>
                        <a:pt x="80" y="139"/>
                      </a:lnTo>
                      <a:lnTo>
                        <a:pt x="80" y="138"/>
                      </a:lnTo>
                      <a:lnTo>
                        <a:pt x="80" y="137"/>
                      </a:lnTo>
                      <a:lnTo>
                        <a:pt x="81" y="137"/>
                      </a:lnTo>
                      <a:lnTo>
                        <a:pt x="81" y="136"/>
                      </a:lnTo>
                      <a:lnTo>
                        <a:pt x="81" y="135"/>
                      </a:lnTo>
                      <a:lnTo>
                        <a:pt x="81" y="134"/>
                      </a:lnTo>
                      <a:lnTo>
                        <a:pt x="81" y="135"/>
                      </a:lnTo>
                      <a:lnTo>
                        <a:pt x="81" y="134"/>
                      </a:lnTo>
                      <a:lnTo>
                        <a:pt x="81" y="133"/>
                      </a:lnTo>
                      <a:lnTo>
                        <a:pt x="81" y="132"/>
                      </a:lnTo>
                      <a:lnTo>
                        <a:pt x="81" y="131"/>
                      </a:lnTo>
                      <a:lnTo>
                        <a:pt x="81" y="130"/>
                      </a:lnTo>
                      <a:lnTo>
                        <a:pt x="82" y="130"/>
                      </a:lnTo>
                      <a:lnTo>
                        <a:pt x="82" y="129"/>
                      </a:lnTo>
                      <a:lnTo>
                        <a:pt x="82" y="128"/>
                      </a:lnTo>
                      <a:lnTo>
                        <a:pt x="82" y="127"/>
                      </a:lnTo>
                      <a:lnTo>
                        <a:pt x="82" y="126"/>
                      </a:lnTo>
                      <a:lnTo>
                        <a:pt x="82" y="125"/>
                      </a:lnTo>
                      <a:lnTo>
                        <a:pt x="82" y="124"/>
                      </a:lnTo>
                      <a:lnTo>
                        <a:pt x="82" y="123"/>
                      </a:lnTo>
                      <a:lnTo>
                        <a:pt x="82" y="122"/>
                      </a:lnTo>
                      <a:lnTo>
                        <a:pt x="82" y="121"/>
                      </a:lnTo>
                      <a:lnTo>
                        <a:pt x="82" y="120"/>
                      </a:lnTo>
                      <a:lnTo>
                        <a:pt x="83" y="119"/>
                      </a:lnTo>
                      <a:lnTo>
                        <a:pt x="83" y="118"/>
                      </a:lnTo>
                      <a:lnTo>
                        <a:pt x="83" y="117"/>
                      </a:lnTo>
                      <a:lnTo>
                        <a:pt x="83" y="116"/>
                      </a:lnTo>
                      <a:lnTo>
                        <a:pt x="83" y="115"/>
                      </a:lnTo>
                      <a:lnTo>
                        <a:pt x="83" y="114"/>
                      </a:lnTo>
                      <a:lnTo>
                        <a:pt x="83" y="113"/>
                      </a:lnTo>
                      <a:lnTo>
                        <a:pt x="83" y="112"/>
                      </a:lnTo>
                      <a:lnTo>
                        <a:pt x="83" y="111"/>
                      </a:lnTo>
                      <a:lnTo>
                        <a:pt x="83" y="110"/>
                      </a:lnTo>
                      <a:lnTo>
                        <a:pt x="83" y="109"/>
                      </a:lnTo>
                      <a:lnTo>
                        <a:pt x="83" y="108"/>
                      </a:lnTo>
                      <a:lnTo>
                        <a:pt x="83" y="107"/>
                      </a:lnTo>
                      <a:lnTo>
                        <a:pt x="83" y="106"/>
                      </a:lnTo>
                      <a:lnTo>
                        <a:pt x="83" y="105"/>
                      </a:lnTo>
                      <a:lnTo>
                        <a:pt x="83" y="104"/>
                      </a:lnTo>
                      <a:lnTo>
                        <a:pt x="84" y="103"/>
                      </a:lnTo>
                      <a:lnTo>
                        <a:pt x="84" y="102"/>
                      </a:lnTo>
                      <a:lnTo>
                        <a:pt x="84" y="101"/>
                      </a:lnTo>
                      <a:lnTo>
                        <a:pt x="84" y="100"/>
                      </a:lnTo>
                      <a:lnTo>
                        <a:pt x="84" y="99"/>
                      </a:lnTo>
                      <a:lnTo>
                        <a:pt x="84" y="98"/>
                      </a:lnTo>
                      <a:lnTo>
                        <a:pt x="84" y="97"/>
                      </a:lnTo>
                      <a:lnTo>
                        <a:pt x="84" y="96"/>
                      </a:lnTo>
                      <a:lnTo>
                        <a:pt x="84" y="95"/>
                      </a:lnTo>
                      <a:lnTo>
                        <a:pt x="84" y="94"/>
                      </a:lnTo>
                      <a:lnTo>
                        <a:pt x="84" y="93"/>
                      </a:lnTo>
                      <a:lnTo>
                        <a:pt x="84" y="92"/>
                      </a:lnTo>
                      <a:lnTo>
                        <a:pt x="84" y="91"/>
                      </a:lnTo>
                      <a:lnTo>
                        <a:pt x="84" y="90"/>
                      </a:lnTo>
                      <a:lnTo>
                        <a:pt x="84" y="89"/>
                      </a:lnTo>
                      <a:lnTo>
                        <a:pt x="84" y="88"/>
                      </a:lnTo>
                      <a:lnTo>
                        <a:pt x="84" y="87"/>
                      </a:lnTo>
                      <a:lnTo>
                        <a:pt x="84" y="86"/>
                      </a:lnTo>
                      <a:lnTo>
                        <a:pt x="84" y="85"/>
                      </a:lnTo>
                      <a:lnTo>
                        <a:pt x="84" y="84"/>
                      </a:lnTo>
                      <a:lnTo>
                        <a:pt x="84" y="83"/>
                      </a:lnTo>
                      <a:lnTo>
                        <a:pt x="84" y="82"/>
                      </a:lnTo>
                      <a:lnTo>
                        <a:pt x="85" y="82"/>
                      </a:lnTo>
                      <a:lnTo>
                        <a:pt x="85" y="81"/>
                      </a:lnTo>
                      <a:lnTo>
                        <a:pt x="85" y="80"/>
                      </a:lnTo>
                      <a:lnTo>
                        <a:pt x="85" y="79"/>
                      </a:lnTo>
                      <a:lnTo>
                        <a:pt x="85" y="78"/>
                      </a:lnTo>
                      <a:lnTo>
                        <a:pt x="85" y="77"/>
                      </a:lnTo>
                      <a:lnTo>
                        <a:pt x="85" y="76"/>
                      </a:lnTo>
                      <a:lnTo>
                        <a:pt x="85" y="75"/>
                      </a:lnTo>
                      <a:lnTo>
                        <a:pt x="85" y="74"/>
                      </a:lnTo>
                      <a:lnTo>
                        <a:pt x="85" y="73"/>
                      </a:lnTo>
                      <a:lnTo>
                        <a:pt x="85" y="72"/>
                      </a:lnTo>
                      <a:lnTo>
                        <a:pt x="85" y="71"/>
                      </a:lnTo>
                      <a:lnTo>
                        <a:pt x="85" y="70"/>
                      </a:lnTo>
                      <a:lnTo>
                        <a:pt x="85" y="69"/>
                      </a:lnTo>
                      <a:lnTo>
                        <a:pt x="85" y="68"/>
                      </a:lnTo>
                      <a:lnTo>
                        <a:pt x="85" y="67"/>
                      </a:lnTo>
                      <a:lnTo>
                        <a:pt x="85" y="66"/>
                      </a:lnTo>
                      <a:lnTo>
                        <a:pt x="85" y="65"/>
                      </a:lnTo>
                      <a:lnTo>
                        <a:pt x="85" y="64"/>
                      </a:lnTo>
                      <a:lnTo>
                        <a:pt x="85" y="63"/>
                      </a:lnTo>
                      <a:lnTo>
                        <a:pt x="85" y="62"/>
                      </a:lnTo>
                      <a:lnTo>
                        <a:pt x="85" y="61"/>
                      </a:lnTo>
                      <a:lnTo>
                        <a:pt x="86" y="60"/>
                      </a:lnTo>
                      <a:lnTo>
                        <a:pt x="86" y="59"/>
                      </a:lnTo>
                      <a:lnTo>
                        <a:pt x="86" y="58"/>
                      </a:lnTo>
                      <a:lnTo>
                        <a:pt x="86" y="57"/>
                      </a:lnTo>
                      <a:lnTo>
                        <a:pt x="86" y="56"/>
                      </a:lnTo>
                      <a:lnTo>
                        <a:pt x="86" y="55"/>
                      </a:lnTo>
                      <a:lnTo>
                        <a:pt x="86" y="54"/>
                      </a:lnTo>
                      <a:lnTo>
                        <a:pt x="86" y="53"/>
                      </a:lnTo>
                      <a:lnTo>
                        <a:pt x="86" y="52"/>
                      </a:lnTo>
                      <a:lnTo>
                        <a:pt x="86" y="51"/>
                      </a:lnTo>
                      <a:lnTo>
                        <a:pt x="86" y="50"/>
                      </a:lnTo>
                      <a:lnTo>
                        <a:pt x="86" y="49"/>
                      </a:lnTo>
                      <a:lnTo>
                        <a:pt x="86" y="48"/>
                      </a:lnTo>
                      <a:lnTo>
                        <a:pt x="86" y="47"/>
                      </a:lnTo>
                      <a:lnTo>
                        <a:pt x="86" y="46"/>
                      </a:lnTo>
                      <a:lnTo>
                        <a:pt x="87" y="46"/>
                      </a:lnTo>
                      <a:lnTo>
                        <a:pt x="87" y="45"/>
                      </a:lnTo>
                      <a:lnTo>
                        <a:pt x="87" y="44"/>
                      </a:lnTo>
                      <a:lnTo>
                        <a:pt x="87" y="43"/>
                      </a:lnTo>
                      <a:lnTo>
                        <a:pt x="87" y="42"/>
                      </a:lnTo>
                      <a:lnTo>
                        <a:pt x="87" y="41"/>
                      </a:lnTo>
                      <a:lnTo>
                        <a:pt x="87" y="40"/>
                      </a:lnTo>
                      <a:lnTo>
                        <a:pt x="88" y="41"/>
                      </a:lnTo>
                      <a:lnTo>
                        <a:pt x="88" y="40"/>
                      </a:lnTo>
                      <a:lnTo>
                        <a:pt x="88" y="39"/>
                      </a:lnTo>
                      <a:lnTo>
                        <a:pt x="88" y="40"/>
                      </a:lnTo>
                      <a:lnTo>
                        <a:pt x="88" y="39"/>
                      </a:lnTo>
                      <a:lnTo>
                        <a:pt x="88" y="40"/>
                      </a:lnTo>
                      <a:lnTo>
                        <a:pt x="88" y="41"/>
                      </a:lnTo>
                      <a:lnTo>
                        <a:pt x="88" y="40"/>
                      </a:lnTo>
                      <a:lnTo>
                        <a:pt x="88" y="41"/>
                      </a:lnTo>
                      <a:lnTo>
                        <a:pt x="88" y="40"/>
                      </a:lnTo>
                      <a:lnTo>
                        <a:pt x="89" y="41"/>
                      </a:lnTo>
                      <a:lnTo>
                        <a:pt x="89" y="40"/>
                      </a:lnTo>
                      <a:lnTo>
                        <a:pt x="89" y="41"/>
                      </a:lnTo>
                      <a:lnTo>
                        <a:pt x="89" y="42"/>
                      </a:lnTo>
                      <a:lnTo>
                        <a:pt x="89" y="43"/>
                      </a:lnTo>
                      <a:lnTo>
                        <a:pt x="89" y="42"/>
                      </a:lnTo>
                      <a:lnTo>
                        <a:pt x="89" y="43"/>
                      </a:lnTo>
                      <a:lnTo>
                        <a:pt x="89" y="44"/>
                      </a:lnTo>
                      <a:lnTo>
                        <a:pt x="90" y="44"/>
                      </a:lnTo>
                      <a:lnTo>
                        <a:pt x="90" y="45"/>
                      </a:lnTo>
                      <a:lnTo>
                        <a:pt x="90" y="46"/>
                      </a:lnTo>
                      <a:lnTo>
                        <a:pt x="90" y="47"/>
                      </a:lnTo>
                      <a:lnTo>
                        <a:pt x="90" y="46"/>
                      </a:lnTo>
                      <a:lnTo>
                        <a:pt x="90" y="47"/>
                      </a:lnTo>
                      <a:lnTo>
                        <a:pt x="90" y="48"/>
                      </a:lnTo>
                      <a:lnTo>
                        <a:pt x="90" y="49"/>
                      </a:lnTo>
                      <a:lnTo>
                        <a:pt x="90" y="48"/>
                      </a:lnTo>
                      <a:lnTo>
                        <a:pt x="90" y="49"/>
                      </a:lnTo>
                      <a:lnTo>
                        <a:pt x="90" y="50"/>
                      </a:lnTo>
                      <a:lnTo>
                        <a:pt x="91" y="50"/>
                      </a:lnTo>
                      <a:lnTo>
                        <a:pt x="91" y="51"/>
                      </a:lnTo>
                      <a:lnTo>
                        <a:pt x="91" y="52"/>
                      </a:lnTo>
                      <a:lnTo>
                        <a:pt x="91" y="51"/>
                      </a:lnTo>
                      <a:lnTo>
                        <a:pt x="91" y="52"/>
                      </a:lnTo>
                      <a:lnTo>
                        <a:pt x="91" y="51"/>
                      </a:lnTo>
                      <a:lnTo>
                        <a:pt x="91" y="52"/>
                      </a:lnTo>
                      <a:lnTo>
                        <a:pt x="91" y="53"/>
                      </a:lnTo>
                      <a:lnTo>
                        <a:pt x="91" y="54"/>
                      </a:lnTo>
                      <a:lnTo>
                        <a:pt x="92" y="54"/>
                      </a:lnTo>
                      <a:lnTo>
                        <a:pt x="92" y="55"/>
                      </a:lnTo>
                      <a:lnTo>
                        <a:pt x="92" y="54"/>
                      </a:lnTo>
                      <a:lnTo>
                        <a:pt x="92" y="55"/>
                      </a:lnTo>
                      <a:lnTo>
                        <a:pt x="92" y="56"/>
                      </a:lnTo>
                      <a:lnTo>
                        <a:pt x="93" y="56"/>
                      </a:lnTo>
                      <a:lnTo>
                        <a:pt x="93" y="57"/>
                      </a:lnTo>
                      <a:lnTo>
                        <a:pt x="93" y="56"/>
                      </a:lnTo>
                      <a:lnTo>
                        <a:pt x="93" y="57"/>
                      </a:lnTo>
                      <a:lnTo>
                        <a:pt x="93" y="58"/>
                      </a:lnTo>
                      <a:lnTo>
                        <a:pt x="93" y="57"/>
                      </a:lnTo>
                      <a:lnTo>
                        <a:pt x="94" y="57"/>
                      </a:lnTo>
                      <a:lnTo>
                        <a:pt x="94" y="58"/>
                      </a:lnTo>
                      <a:lnTo>
                        <a:pt x="94" y="57"/>
                      </a:lnTo>
                      <a:lnTo>
                        <a:pt x="94" y="58"/>
                      </a:lnTo>
                      <a:lnTo>
                        <a:pt x="94" y="57"/>
                      </a:lnTo>
                      <a:lnTo>
                        <a:pt x="94" y="58"/>
                      </a:lnTo>
                      <a:lnTo>
                        <a:pt x="94" y="57"/>
                      </a:lnTo>
                      <a:lnTo>
                        <a:pt x="94" y="58"/>
                      </a:lnTo>
                      <a:lnTo>
                        <a:pt x="95" y="57"/>
                      </a:lnTo>
                      <a:lnTo>
                        <a:pt x="95" y="58"/>
                      </a:lnTo>
                      <a:lnTo>
                        <a:pt x="95" y="57"/>
                      </a:lnTo>
                      <a:lnTo>
                        <a:pt x="95" y="58"/>
                      </a:lnTo>
                      <a:lnTo>
                        <a:pt x="95" y="57"/>
                      </a:lnTo>
                      <a:lnTo>
                        <a:pt x="95" y="56"/>
                      </a:lnTo>
                      <a:lnTo>
                        <a:pt x="95" y="57"/>
                      </a:lnTo>
                      <a:lnTo>
                        <a:pt x="96" y="56"/>
                      </a:lnTo>
                      <a:lnTo>
                        <a:pt x="96" y="55"/>
                      </a:lnTo>
                      <a:lnTo>
                        <a:pt x="96" y="56"/>
                      </a:lnTo>
                      <a:lnTo>
                        <a:pt x="96" y="55"/>
                      </a:lnTo>
                      <a:lnTo>
                        <a:pt x="96" y="54"/>
                      </a:lnTo>
                      <a:lnTo>
                        <a:pt x="96" y="55"/>
                      </a:lnTo>
                      <a:lnTo>
                        <a:pt x="96" y="54"/>
                      </a:lnTo>
                      <a:lnTo>
                        <a:pt x="97" y="54"/>
                      </a:lnTo>
                      <a:lnTo>
                        <a:pt x="97" y="53"/>
                      </a:lnTo>
                      <a:lnTo>
                        <a:pt x="97" y="52"/>
                      </a:lnTo>
                      <a:lnTo>
                        <a:pt x="97" y="51"/>
                      </a:lnTo>
                      <a:lnTo>
                        <a:pt x="98" y="51"/>
                      </a:lnTo>
                      <a:lnTo>
                        <a:pt x="98" y="50"/>
                      </a:lnTo>
                      <a:lnTo>
                        <a:pt x="98" y="51"/>
                      </a:lnTo>
                      <a:lnTo>
                        <a:pt x="98" y="52"/>
                      </a:lnTo>
                      <a:lnTo>
                        <a:pt x="98" y="51"/>
                      </a:lnTo>
                      <a:lnTo>
                        <a:pt x="99" y="51"/>
                      </a:lnTo>
                      <a:lnTo>
                        <a:pt x="99" y="52"/>
                      </a:lnTo>
                      <a:lnTo>
                        <a:pt x="99" y="53"/>
                      </a:lnTo>
                      <a:lnTo>
                        <a:pt x="99" y="54"/>
                      </a:lnTo>
                      <a:lnTo>
                        <a:pt x="99" y="55"/>
                      </a:lnTo>
                      <a:lnTo>
                        <a:pt x="99" y="56"/>
                      </a:lnTo>
                      <a:lnTo>
                        <a:pt x="100" y="56"/>
                      </a:lnTo>
                      <a:lnTo>
                        <a:pt x="100" y="57"/>
                      </a:lnTo>
                      <a:lnTo>
                        <a:pt x="100" y="58"/>
                      </a:lnTo>
                      <a:lnTo>
                        <a:pt x="100" y="59"/>
                      </a:lnTo>
                      <a:lnTo>
                        <a:pt x="100" y="60"/>
                      </a:lnTo>
                      <a:lnTo>
                        <a:pt x="100" y="61"/>
                      </a:lnTo>
                      <a:lnTo>
                        <a:pt x="100" y="62"/>
                      </a:lnTo>
                      <a:lnTo>
                        <a:pt x="100" y="63"/>
                      </a:lnTo>
                      <a:lnTo>
                        <a:pt x="100" y="64"/>
                      </a:lnTo>
                      <a:lnTo>
                        <a:pt x="101" y="64"/>
                      </a:lnTo>
                      <a:lnTo>
                        <a:pt x="101" y="65"/>
                      </a:lnTo>
                      <a:lnTo>
                        <a:pt x="101" y="66"/>
                      </a:lnTo>
                      <a:lnTo>
                        <a:pt x="101" y="67"/>
                      </a:lnTo>
                      <a:lnTo>
                        <a:pt x="101" y="68"/>
                      </a:lnTo>
                      <a:lnTo>
                        <a:pt x="101" y="69"/>
                      </a:lnTo>
                      <a:lnTo>
                        <a:pt x="101" y="70"/>
                      </a:lnTo>
                      <a:lnTo>
                        <a:pt x="101" y="71"/>
                      </a:lnTo>
                      <a:lnTo>
                        <a:pt x="101" y="72"/>
                      </a:lnTo>
                      <a:lnTo>
                        <a:pt x="101" y="73"/>
                      </a:lnTo>
                      <a:lnTo>
                        <a:pt x="102" y="73"/>
                      </a:lnTo>
                      <a:lnTo>
                        <a:pt x="102" y="74"/>
                      </a:lnTo>
                      <a:lnTo>
                        <a:pt x="102" y="75"/>
                      </a:lnTo>
                      <a:lnTo>
                        <a:pt x="102" y="76"/>
                      </a:lnTo>
                      <a:lnTo>
                        <a:pt x="102" y="75"/>
                      </a:lnTo>
                      <a:lnTo>
                        <a:pt x="102" y="76"/>
                      </a:lnTo>
                      <a:lnTo>
                        <a:pt x="102" y="77"/>
                      </a:lnTo>
                      <a:lnTo>
                        <a:pt x="102" y="78"/>
                      </a:lnTo>
                      <a:lnTo>
                        <a:pt x="102" y="77"/>
                      </a:lnTo>
                      <a:lnTo>
                        <a:pt x="102" y="78"/>
                      </a:lnTo>
                      <a:lnTo>
                        <a:pt x="102" y="77"/>
                      </a:lnTo>
                      <a:lnTo>
                        <a:pt x="102" y="78"/>
                      </a:lnTo>
                      <a:lnTo>
                        <a:pt x="103" y="78"/>
                      </a:lnTo>
                      <a:lnTo>
                        <a:pt x="103" y="79"/>
                      </a:lnTo>
                      <a:lnTo>
                        <a:pt x="103" y="78"/>
                      </a:lnTo>
                      <a:lnTo>
                        <a:pt x="103" y="79"/>
                      </a:lnTo>
                      <a:lnTo>
                        <a:pt x="103" y="78"/>
                      </a:lnTo>
                      <a:lnTo>
                        <a:pt x="103" y="79"/>
                      </a:lnTo>
                      <a:lnTo>
                        <a:pt x="103" y="78"/>
                      </a:lnTo>
                      <a:lnTo>
                        <a:pt x="103" y="77"/>
                      </a:lnTo>
                      <a:lnTo>
                        <a:pt x="104" y="77"/>
                      </a:lnTo>
                      <a:lnTo>
                        <a:pt x="104" y="76"/>
                      </a:lnTo>
                      <a:lnTo>
                        <a:pt x="104" y="77"/>
                      </a:lnTo>
                      <a:lnTo>
                        <a:pt x="104" y="76"/>
                      </a:lnTo>
                      <a:lnTo>
                        <a:pt x="104" y="77"/>
                      </a:lnTo>
                      <a:lnTo>
                        <a:pt x="104" y="76"/>
                      </a:lnTo>
                      <a:lnTo>
                        <a:pt x="104" y="75"/>
                      </a:lnTo>
                      <a:lnTo>
                        <a:pt x="104" y="74"/>
                      </a:lnTo>
                      <a:lnTo>
                        <a:pt x="104" y="73"/>
                      </a:lnTo>
                      <a:lnTo>
                        <a:pt x="105" y="73"/>
                      </a:lnTo>
                      <a:lnTo>
                        <a:pt x="105" y="72"/>
                      </a:lnTo>
                      <a:lnTo>
                        <a:pt x="105" y="71"/>
                      </a:lnTo>
                      <a:lnTo>
                        <a:pt x="105" y="70"/>
                      </a:lnTo>
                      <a:lnTo>
                        <a:pt x="105" y="69"/>
                      </a:lnTo>
                      <a:lnTo>
                        <a:pt x="105" y="70"/>
                      </a:lnTo>
                      <a:lnTo>
                        <a:pt x="105" y="69"/>
                      </a:lnTo>
                      <a:lnTo>
                        <a:pt x="105" y="70"/>
                      </a:lnTo>
                      <a:lnTo>
                        <a:pt x="105" y="69"/>
                      </a:lnTo>
                      <a:lnTo>
                        <a:pt x="106" y="69"/>
                      </a:lnTo>
                      <a:lnTo>
                        <a:pt x="106" y="70"/>
                      </a:lnTo>
                      <a:lnTo>
                        <a:pt x="106" y="71"/>
                      </a:lnTo>
                      <a:lnTo>
                        <a:pt x="106" y="70"/>
                      </a:lnTo>
                      <a:lnTo>
                        <a:pt x="106" y="71"/>
                      </a:lnTo>
                      <a:lnTo>
                        <a:pt x="106" y="72"/>
                      </a:lnTo>
                      <a:lnTo>
                        <a:pt x="106" y="73"/>
                      </a:lnTo>
                      <a:lnTo>
                        <a:pt x="106" y="74"/>
                      </a:lnTo>
                      <a:lnTo>
                        <a:pt x="106" y="75"/>
                      </a:lnTo>
                      <a:lnTo>
                        <a:pt x="106" y="76"/>
                      </a:lnTo>
                      <a:lnTo>
                        <a:pt x="106" y="77"/>
                      </a:lnTo>
                      <a:lnTo>
                        <a:pt x="106" y="78"/>
                      </a:lnTo>
                      <a:lnTo>
                        <a:pt x="106" y="79"/>
                      </a:lnTo>
                      <a:lnTo>
                        <a:pt x="107" y="80"/>
                      </a:lnTo>
                      <a:lnTo>
                        <a:pt x="107" y="81"/>
                      </a:lnTo>
                      <a:lnTo>
                        <a:pt x="107" y="82"/>
                      </a:lnTo>
                      <a:lnTo>
                        <a:pt x="107" y="83"/>
                      </a:lnTo>
                      <a:lnTo>
                        <a:pt x="107" y="84"/>
                      </a:lnTo>
                      <a:lnTo>
                        <a:pt x="107" y="85"/>
                      </a:lnTo>
                      <a:lnTo>
                        <a:pt x="107" y="86"/>
                      </a:lnTo>
                      <a:lnTo>
                        <a:pt x="107" y="87"/>
                      </a:lnTo>
                      <a:lnTo>
                        <a:pt x="107" y="88"/>
                      </a:lnTo>
                      <a:lnTo>
                        <a:pt x="107" y="89"/>
                      </a:lnTo>
                      <a:lnTo>
                        <a:pt x="107" y="90"/>
                      </a:lnTo>
                      <a:lnTo>
                        <a:pt x="107" y="91"/>
                      </a:lnTo>
                      <a:lnTo>
                        <a:pt x="107" y="92"/>
                      </a:lnTo>
                      <a:lnTo>
                        <a:pt x="107" y="93"/>
                      </a:lnTo>
                      <a:lnTo>
                        <a:pt x="107" y="94"/>
                      </a:lnTo>
                      <a:lnTo>
                        <a:pt x="107" y="95"/>
                      </a:lnTo>
                      <a:lnTo>
                        <a:pt x="107" y="96"/>
                      </a:lnTo>
                      <a:lnTo>
                        <a:pt x="107" y="97"/>
                      </a:lnTo>
                      <a:lnTo>
                        <a:pt x="107" y="98"/>
                      </a:lnTo>
                      <a:lnTo>
                        <a:pt x="107" y="99"/>
                      </a:lnTo>
                      <a:lnTo>
                        <a:pt x="107" y="100"/>
                      </a:lnTo>
                      <a:lnTo>
                        <a:pt x="107" y="101"/>
                      </a:lnTo>
                      <a:lnTo>
                        <a:pt x="107" y="102"/>
                      </a:lnTo>
                      <a:lnTo>
                        <a:pt x="107" y="103"/>
                      </a:lnTo>
                      <a:lnTo>
                        <a:pt x="107" y="104"/>
                      </a:lnTo>
                      <a:lnTo>
                        <a:pt x="107" y="105"/>
                      </a:lnTo>
                      <a:lnTo>
                        <a:pt x="107" y="106"/>
                      </a:lnTo>
                      <a:lnTo>
                        <a:pt x="107" y="107"/>
                      </a:lnTo>
                      <a:lnTo>
                        <a:pt x="107" y="108"/>
                      </a:lnTo>
                      <a:lnTo>
                        <a:pt x="107" y="109"/>
                      </a:lnTo>
                      <a:lnTo>
                        <a:pt x="107" y="110"/>
                      </a:lnTo>
                      <a:lnTo>
                        <a:pt x="107" y="111"/>
                      </a:lnTo>
                      <a:lnTo>
                        <a:pt x="107" y="112"/>
                      </a:lnTo>
                      <a:lnTo>
                        <a:pt x="107" y="113"/>
                      </a:lnTo>
                      <a:lnTo>
                        <a:pt x="107" y="114"/>
                      </a:lnTo>
                      <a:lnTo>
                        <a:pt x="108" y="115"/>
                      </a:lnTo>
                      <a:lnTo>
                        <a:pt x="108" y="116"/>
                      </a:lnTo>
                      <a:lnTo>
                        <a:pt x="108" y="117"/>
                      </a:lnTo>
                      <a:lnTo>
                        <a:pt x="108" y="119"/>
                      </a:lnTo>
                      <a:lnTo>
                        <a:pt x="108" y="120"/>
                      </a:lnTo>
                      <a:lnTo>
                        <a:pt x="108" y="121"/>
                      </a:lnTo>
                      <a:lnTo>
                        <a:pt x="108" y="122"/>
                      </a:lnTo>
                      <a:lnTo>
                        <a:pt x="108" y="123"/>
                      </a:lnTo>
                      <a:lnTo>
                        <a:pt x="108" y="124"/>
                      </a:lnTo>
                      <a:lnTo>
                        <a:pt x="108" y="125"/>
                      </a:lnTo>
                      <a:lnTo>
                        <a:pt x="108" y="126"/>
                      </a:lnTo>
                      <a:lnTo>
                        <a:pt x="108" y="127"/>
                      </a:lnTo>
                      <a:lnTo>
                        <a:pt x="108" y="128"/>
                      </a:lnTo>
                      <a:lnTo>
                        <a:pt x="108" y="129"/>
                      </a:lnTo>
                      <a:lnTo>
                        <a:pt x="108" y="130"/>
                      </a:lnTo>
                      <a:lnTo>
                        <a:pt x="108" y="131"/>
                      </a:lnTo>
                      <a:lnTo>
                        <a:pt x="108" y="132"/>
                      </a:lnTo>
                      <a:lnTo>
                        <a:pt x="108" y="133"/>
                      </a:lnTo>
                      <a:lnTo>
                        <a:pt x="108" y="134"/>
                      </a:lnTo>
                      <a:lnTo>
                        <a:pt x="108" y="135"/>
                      </a:lnTo>
                      <a:lnTo>
                        <a:pt x="108" y="136"/>
                      </a:lnTo>
                      <a:lnTo>
                        <a:pt x="108" y="137"/>
                      </a:lnTo>
                      <a:lnTo>
                        <a:pt x="108" y="139"/>
                      </a:lnTo>
                      <a:lnTo>
                        <a:pt x="108" y="140"/>
                      </a:lnTo>
                      <a:lnTo>
                        <a:pt x="108" y="141"/>
                      </a:lnTo>
                      <a:lnTo>
                        <a:pt x="108" y="142"/>
                      </a:lnTo>
                      <a:lnTo>
                        <a:pt x="108" y="143"/>
                      </a:lnTo>
                      <a:lnTo>
                        <a:pt x="108" y="144"/>
                      </a:lnTo>
                      <a:lnTo>
                        <a:pt x="108" y="145"/>
                      </a:lnTo>
                      <a:lnTo>
                        <a:pt x="108" y="146"/>
                      </a:lnTo>
                      <a:lnTo>
                        <a:pt x="108" y="147"/>
                      </a:lnTo>
                      <a:lnTo>
                        <a:pt x="108" y="148"/>
                      </a:lnTo>
                      <a:lnTo>
                        <a:pt x="108" y="149"/>
                      </a:lnTo>
                      <a:lnTo>
                        <a:pt x="108" y="150"/>
                      </a:lnTo>
                      <a:lnTo>
                        <a:pt x="108" y="151"/>
                      </a:lnTo>
                      <a:lnTo>
                        <a:pt x="108" y="152"/>
                      </a:lnTo>
                      <a:lnTo>
                        <a:pt x="109" y="153"/>
                      </a:lnTo>
                      <a:lnTo>
                        <a:pt x="109" y="154"/>
                      </a:lnTo>
                      <a:lnTo>
                        <a:pt x="109" y="155"/>
                      </a:lnTo>
                      <a:lnTo>
                        <a:pt x="109" y="156"/>
                      </a:lnTo>
                      <a:lnTo>
                        <a:pt x="109" y="157"/>
                      </a:lnTo>
                      <a:lnTo>
                        <a:pt x="109" y="158"/>
                      </a:lnTo>
                      <a:lnTo>
                        <a:pt x="109" y="159"/>
                      </a:lnTo>
                      <a:lnTo>
                        <a:pt x="109" y="160"/>
                      </a:lnTo>
                      <a:lnTo>
                        <a:pt x="109" y="161"/>
                      </a:lnTo>
                      <a:lnTo>
                        <a:pt x="109" y="162"/>
                      </a:lnTo>
                      <a:lnTo>
                        <a:pt x="109" y="163"/>
                      </a:lnTo>
                      <a:lnTo>
                        <a:pt x="109" y="164"/>
                      </a:lnTo>
                      <a:lnTo>
                        <a:pt x="109" y="165"/>
                      </a:lnTo>
                      <a:lnTo>
                        <a:pt x="109" y="166"/>
                      </a:lnTo>
                      <a:lnTo>
                        <a:pt x="109" y="167"/>
                      </a:lnTo>
                      <a:lnTo>
                        <a:pt x="109" y="168"/>
                      </a:lnTo>
                      <a:lnTo>
                        <a:pt x="109" y="169"/>
                      </a:lnTo>
                      <a:lnTo>
                        <a:pt x="109" y="170"/>
                      </a:lnTo>
                      <a:lnTo>
                        <a:pt x="109" y="171"/>
                      </a:lnTo>
                      <a:lnTo>
                        <a:pt x="109" y="172"/>
                      </a:lnTo>
                      <a:lnTo>
                        <a:pt x="109" y="173"/>
                      </a:lnTo>
                      <a:lnTo>
                        <a:pt x="109" y="174"/>
                      </a:lnTo>
                      <a:lnTo>
                        <a:pt x="109" y="175"/>
                      </a:lnTo>
                      <a:lnTo>
                        <a:pt x="109" y="176"/>
                      </a:lnTo>
                      <a:lnTo>
                        <a:pt x="109" y="177"/>
                      </a:lnTo>
                      <a:lnTo>
                        <a:pt x="110" y="177"/>
                      </a:lnTo>
                      <a:lnTo>
                        <a:pt x="110" y="178"/>
                      </a:lnTo>
                      <a:lnTo>
                        <a:pt x="110" y="179"/>
                      </a:lnTo>
                      <a:lnTo>
                        <a:pt x="110" y="180"/>
                      </a:lnTo>
                      <a:lnTo>
                        <a:pt x="110" y="181"/>
                      </a:lnTo>
                      <a:lnTo>
                        <a:pt x="110" y="182"/>
                      </a:lnTo>
                      <a:lnTo>
                        <a:pt x="110" y="183"/>
                      </a:lnTo>
                      <a:lnTo>
                        <a:pt x="110" y="184"/>
                      </a:lnTo>
                      <a:lnTo>
                        <a:pt x="110" y="185"/>
                      </a:lnTo>
                      <a:lnTo>
                        <a:pt x="110" y="186"/>
                      </a:lnTo>
                      <a:lnTo>
                        <a:pt x="110" y="187"/>
                      </a:lnTo>
                      <a:lnTo>
                        <a:pt x="110" y="188"/>
                      </a:lnTo>
                      <a:lnTo>
                        <a:pt x="110" y="189"/>
                      </a:lnTo>
                      <a:lnTo>
                        <a:pt x="110" y="190"/>
                      </a:lnTo>
                      <a:lnTo>
                        <a:pt x="111" y="190"/>
                      </a:lnTo>
                      <a:lnTo>
                        <a:pt x="111" y="191"/>
                      </a:lnTo>
                      <a:lnTo>
                        <a:pt x="111" y="192"/>
                      </a:lnTo>
                      <a:lnTo>
                        <a:pt x="111" y="193"/>
                      </a:lnTo>
                      <a:lnTo>
                        <a:pt x="111" y="192"/>
                      </a:lnTo>
                      <a:lnTo>
                        <a:pt x="111" y="193"/>
                      </a:lnTo>
                      <a:lnTo>
                        <a:pt x="111" y="194"/>
                      </a:lnTo>
                      <a:lnTo>
                        <a:pt x="111" y="193"/>
                      </a:lnTo>
                      <a:lnTo>
                        <a:pt x="111" y="194"/>
                      </a:lnTo>
                      <a:lnTo>
                        <a:pt x="111" y="195"/>
                      </a:lnTo>
                      <a:lnTo>
                        <a:pt x="111" y="196"/>
                      </a:lnTo>
                      <a:lnTo>
                        <a:pt x="111" y="197"/>
                      </a:lnTo>
                      <a:lnTo>
                        <a:pt x="112" y="197"/>
                      </a:lnTo>
                      <a:lnTo>
                        <a:pt x="112" y="198"/>
                      </a:lnTo>
                      <a:lnTo>
                        <a:pt x="112" y="199"/>
                      </a:lnTo>
                      <a:lnTo>
                        <a:pt x="112" y="200"/>
                      </a:lnTo>
                      <a:lnTo>
                        <a:pt x="112" y="201"/>
                      </a:lnTo>
                      <a:lnTo>
                        <a:pt x="112" y="202"/>
                      </a:lnTo>
                      <a:lnTo>
                        <a:pt x="112" y="203"/>
                      </a:lnTo>
                      <a:lnTo>
                        <a:pt x="112" y="204"/>
                      </a:lnTo>
                      <a:lnTo>
                        <a:pt x="113" y="203"/>
                      </a:lnTo>
                      <a:lnTo>
                        <a:pt x="113" y="204"/>
                      </a:lnTo>
                      <a:lnTo>
                        <a:pt x="113" y="205"/>
                      </a:lnTo>
                      <a:lnTo>
                        <a:pt x="113" y="206"/>
                      </a:lnTo>
                      <a:lnTo>
                        <a:pt x="113" y="207"/>
                      </a:lnTo>
                      <a:lnTo>
                        <a:pt x="113" y="208"/>
                      </a:lnTo>
                      <a:lnTo>
                        <a:pt x="114" y="208"/>
                      </a:lnTo>
                      <a:lnTo>
                        <a:pt x="114" y="209"/>
                      </a:lnTo>
                      <a:lnTo>
                        <a:pt x="114" y="208"/>
                      </a:lnTo>
                      <a:lnTo>
                        <a:pt x="114" y="209"/>
                      </a:lnTo>
                      <a:lnTo>
                        <a:pt x="114" y="210"/>
                      </a:lnTo>
                      <a:lnTo>
                        <a:pt x="114" y="211"/>
                      </a:lnTo>
                      <a:lnTo>
                        <a:pt x="115" y="211"/>
                      </a:lnTo>
                      <a:lnTo>
                        <a:pt x="115" y="212"/>
                      </a:lnTo>
                      <a:lnTo>
                        <a:pt x="115" y="213"/>
                      </a:lnTo>
                      <a:lnTo>
                        <a:pt x="115" y="212"/>
                      </a:lnTo>
                      <a:lnTo>
                        <a:pt x="115" y="213"/>
                      </a:lnTo>
                      <a:lnTo>
                        <a:pt x="115" y="214"/>
                      </a:lnTo>
                      <a:lnTo>
                        <a:pt x="116" y="215"/>
                      </a:lnTo>
                      <a:lnTo>
                        <a:pt x="116" y="214"/>
                      </a:lnTo>
                      <a:lnTo>
                        <a:pt x="116" y="215"/>
                      </a:lnTo>
                      <a:lnTo>
                        <a:pt x="116" y="216"/>
                      </a:lnTo>
                      <a:lnTo>
                        <a:pt x="116" y="215"/>
                      </a:lnTo>
                      <a:lnTo>
                        <a:pt x="116" y="216"/>
                      </a:lnTo>
                      <a:lnTo>
                        <a:pt x="116" y="215"/>
                      </a:lnTo>
                      <a:lnTo>
                        <a:pt x="116" y="216"/>
                      </a:lnTo>
                      <a:lnTo>
                        <a:pt x="116" y="217"/>
                      </a:lnTo>
                      <a:lnTo>
                        <a:pt x="117" y="217"/>
                      </a:lnTo>
                      <a:lnTo>
                        <a:pt x="117" y="218"/>
                      </a:lnTo>
                      <a:lnTo>
                        <a:pt x="117" y="217"/>
                      </a:lnTo>
                      <a:lnTo>
                        <a:pt x="117" y="218"/>
                      </a:lnTo>
                      <a:lnTo>
                        <a:pt x="117" y="219"/>
                      </a:lnTo>
                      <a:lnTo>
                        <a:pt x="118" y="220"/>
                      </a:lnTo>
                      <a:lnTo>
                        <a:pt x="118" y="219"/>
                      </a:lnTo>
                      <a:lnTo>
                        <a:pt x="118" y="220"/>
                      </a:lnTo>
                      <a:lnTo>
                        <a:pt x="118" y="219"/>
                      </a:lnTo>
                      <a:lnTo>
                        <a:pt x="118" y="220"/>
                      </a:lnTo>
                      <a:lnTo>
                        <a:pt x="118" y="221"/>
                      </a:lnTo>
                      <a:lnTo>
                        <a:pt x="118" y="222"/>
                      </a:lnTo>
                      <a:lnTo>
                        <a:pt x="119" y="222"/>
                      </a:lnTo>
                      <a:lnTo>
                        <a:pt x="119" y="223"/>
                      </a:lnTo>
                      <a:lnTo>
                        <a:pt x="119" y="224"/>
                      </a:lnTo>
                      <a:lnTo>
                        <a:pt x="119" y="223"/>
                      </a:lnTo>
                      <a:lnTo>
                        <a:pt x="119" y="224"/>
                      </a:lnTo>
                      <a:lnTo>
                        <a:pt x="119" y="223"/>
                      </a:lnTo>
                      <a:lnTo>
                        <a:pt x="119" y="224"/>
                      </a:lnTo>
                      <a:lnTo>
                        <a:pt x="119" y="225"/>
                      </a:lnTo>
                      <a:lnTo>
                        <a:pt x="120" y="225"/>
                      </a:lnTo>
                      <a:lnTo>
                        <a:pt x="120" y="226"/>
                      </a:lnTo>
                      <a:lnTo>
                        <a:pt x="120" y="227"/>
                      </a:lnTo>
                      <a:lnTo>
                        <a:pt x="120" y="228"/>
                      </a:lnTo>
                      <a:lnTo>
                        <a:pt x="120" y="229"/>
                      </a:lnTo>
                      <a:lnTo>
                        <a:pt x="120" y="230"/>
                      </a:lnTo>
                      <a:lnTo>
                        <a:pt x="121" y="230"/>
                      </a:lnTo>
                      <a:lnTo>
                        <a:pt x="121" y="229"/>
                      </a:lnTo>
                      <a:lnTo>
                        <a:pt x="121" y="230"/>
                      </a:lnTo>
                      <a:lnTo>
                        <a:pt x="121" y="231"/>
                      </a:lnTo>
                      <a:lnTo>
                        <a:pt x="121" y="232"/>
                      </a:lnTo>
                      <a:lnTo>
                        <a:pt x="121" y="231"/>
                      </a:lnTo>
                      <a:lnTo>
                        <a:pt x="121" y="232"/>
                      </a:lnTo>
                      <a:lnTo>
                        <a:pt x="121" y="233"/>
                      </a:lnTo>
                      <a:lnTo>
                        <a:pt x="121" y="234"/>
                      </a:lnTo>
                      <a:lnTo>
                        <a:pt x="122" y="234"/>
                      </a:lnTo>
                      <a:lnTo>
                        <a:pt x="122" y="235"/>
                      </a:lnTo>
                      <a:lnTo>
                        <a:pt x="122" y="234"/>
                      </a:lnTo>
                      <a:lnTo>
                        <a:pt x="122" y="235"/>
                      </a:lnTo>
                      <a:lnTo>
                        <a:pt x="122" y="236"/>
                      </a:lnTo>
                      <a:lnTo>
                        <a:pt x="122" y="235"/>
                      </a:lnTo>
                      <a:lnTo>
                        <a:pt x="122" y="236"/>
                      </a:lnTo>
                      <a:lnTo>
                        <a:pt x="122" y="237"/>
                      </a:lnTo>
                      <a:lnTo>
                        <a:pt x="122" y="238"/>
                      </a:lnTo>
                      <a:lnTo>
                        <a:pt x="123" y="238"/>
                      </a:lnTo>
                      <a:lnTo>
                        <a:pt x="123" y="239"/>
                      </a:lnTo>
                      <a:lnTo>
                        <a:pt x="123" y="240"/>
                      </a:lnTo>
                      <a:lnTo>
                        <a:pt x="123" y="239"/>
                      </a:lnTo>
                      <a:lnTo>
                        <a:pt x="123" y="240"/>
                      </a:lnTo>
                      <a:lnTo>
                        <a:pt x="123" y="241"/>
                      </a:lnTo>
                      <a:lnTo>
                        <a:pt x="123" y="242"/>
                      </a:lnTo>
                      <a:lnTo>
                        <a:pt x="124" y="242"/>
                      </a:lnTo>
                      <a:lnTo>
                        <a:pt x="124" y="243"/>
                      </a:lnTo>
                      <a:lnTo>
                        <a:pt x="124" y="242"/>
                      </a:lnTo>
                      <a:lnTo>
                        <a:pt x="124" y="243"/>
                      </a:lnTo>
                      <a:lnTo>
                        <a:pt x="124" y="244"/>
                      </a:lnTo>
                      <a:lnTo>
                        <a:pt x="124" y="243"/>
                      </a:lnTo>
                      <a:lnTo>
                        <a:pt x="124" y="244"/>
                      </a:lnTo>
                      <a:lnTo>
                        <a:pt x="124" y="245"/>
                      </a:lnTo>
                      <a:lnTo>
                        <a:pt x="125" y="244"/>
                      </a:lnTo>
                      <a:lnTo>
                        <a:pt x="125" y="245"/>
                      </a:lnTo>
                      <a:lnTo>
                        <a:pt x="125" y="246"/>
                      </a:lnTo>
                      <a:lnTo>
                        <a:pt x="125" y="247"/>
                      </a:lnTo>
                      <a:lnTo>
                        <a:pt x="125" y="248"/>
                      </a:lnTo>
                      <a:lnTo>
                        <a:pt x="125" y="247"/>
                      </a:lnTo>
                      <a:lnTo>
                        <a:pt x="125" y="248"/>
                      </a:lnTo>
                      <a:lnTo>
                        <a:pt x="125" y="249"/>
                      </a:lnTo>
                      <a:lnTo>
                        <a:pt x="126" y="248"/>
                      </a:lnTo>
                      <a:lnTo>
                        <a:pt x="126" y="249"/>
                      </a:lnTo>
                      <a:lnTo>
                        <a:pt x="126" y="250"/>
                      </a:lnTo>
                      <a:lnTo>
                        <a:pt x="126" y="251"/>
                      </a:lnTo>
                      <a:lnTo>
                        <a:pt x="126" y="250"/>
                      </a:lnTo>
                      <a:lnTo>
                        <a:pt x="126" y="251"/>
                      </a:lnTo>
                      <a:lnTo>
                        <a:pt x="126" y="252"/>
                      </a:lnTo>
                      <a:lnTo>
                        <a:pt x="126" y="251"/>
                      </a:lnTo>
                      <a:lnTo>
                        <a:pt x="126" y="252"/>
                      </a:lnTo>
                      <a:lnTo>
                        <a:pt x="126" y="253"/>
                      </a:lnTo>
                      <a:lnTo>
                        <a:pt x="127" y="253"/>
                      </a:lnTo>
                      <a:lnTo>
                        <a:pt x="127" y="254"/>
                      </a:lnTo>
                      <a:lnTo>
                        <a:pt x="127" y="255"/>
                      </a:lnTo>
                      <a:lnTo>
                        <a:pt x="127" y="256"/>
                      </a:lnTo>
                      <a:lnTo>
                        <a:pt x="127" y="257"/>
                      </a:lnTo>
                      <a:lnTo>
                        <a:pt x="127" y="258"/>
                      </a:lnTo>
                      <a:lnTo>
                        <a:pt x="127" y="259"/>
                      </a:lnTo>
                      <a:lnTo>
                        <a:pt x="127" y="260"/>
                      </a:lnTo>
                      <a:lnTo>
                        <a:pt x="128" y="259"/>
                      </a:lnTo>
                      <a:lnTo>
                        <a:pt x="128" y="260"/>
                      </a:lnTo>
                      <a:lnTo>
                        <a:pt x="128" y="261"/>
                      </a:lnTo>
                      <a:lnTo>
                        <a:pt x="128" y="262"/>
                      </a:lnTo>
                      <a:lnTo>
                        <a:pt x="128" y="263"/>
                      </a:lnTo>
                      <a:lnTo>
                        <a:pt x="128" y="264"/>
                      </a:lnTo>
                      <a:lnTo>
                        <a:pt x="128" y="265"/>
                      </a:lnTo>
                      <a:lnTo>
                        <a:pt x="128" y="266"/>
                      </a:lnTo>
                      <a:lnTo>
                        <a:pt x="128" y="267"/>
                      </a:lnTo>
                      <a:lnTo>
                        <a:pt x="128" y="268"/>
                      </a:lnTo>
                      <a:lnTo>
                        <a:pt x="129" y="268"/>
                      </a:lnTo>
                      <a:lnTo>
                        <a:pt x="129" y="269"/>
                      </a:lnTo>
                      <a:lnTo>
                        <a:pt x="129" y="270"/>
                      </a:lnTo>
                      <a:lnTo>
                        <a:pt x="129" y="271"/>
                      </a:lnTo>
                      <a:lnTo>
                        <a:pt x="129" y="272"/>
                      </a:lnTo>
                      <a:lnTo>
                        <a:pt x="129" y="273"/>
                      </a:lnTo>
                      <a:lnTo>
                        <a:pt x="129" y="274"/>
                      </a:lnTo>
                      <a:lnTo>
                        <a:pt x="129" y="275"/>
                      </a:lnTo>
                      <a:lnTo>
                        <a:pt x="129" y="274"/>
                      </a:lnTo>
                      <a:lnTo>
                        <a:pt x="129" y="275"/>
                      </a:lnTo>
                      <a:lnTo>
                        <a:pt x="130" y="275"/>
                      </a:lnTo>
                      <a:lnTo>
                        <a:pt x="130" y="276"/>
                      </a:lnTo>
                      <a:lnTo>
                        <a:pt x="130" y="277"/>
                      </a:lnTo>
                      <a:lnTo>
                        <a:pt x="130" y="278"/>
                      </a:lnTo>
                      <a:lnTo>
                        <a:pt x="130" y="279"/>
                      </a:lnTo>
                      <a:lnTo>
                        <a:pt x="130" y="280"/>
                      </a:lnTo>
                      <a:lnTo>
                        <a:pt x="130" y="281"/>
                      </a:lnTo>
                      <a:lnTo>
                        <a:pt x="130" y="280"/>
                      </a:lnTo>
                      <a:lnTo>
                        <a:pt x="130" y="281"/>
                      </a:lnTo>
                      <a:lnTo>
                        <a:pt x="131" y="281"/>
                      </a:lnTo>
                      <a:lnTo>
                        <a:pt x="131" y="282"/>
                      </a:lnTo>
                      <a:lnTo>
                        <a:pt x="131" y="281"/>
                      </a:lnTo>
                      <a:lnTo>
                        <a:pt x="131" y="282"/>
                      </a:lnTo>
                      <a:lnTo>
                        <a:pt x="131" y="283"/>
                      </a:lnTo>
                      <a:lnTo>
                        <a:pt x="131" y="282"/>
                      </a:lnTo>
                      <a:lnTo>
                        <a:pt x="131" y="283"/>
                      </a:lnTo>
                      <a:lnTo>
                        <a:pt x="131" y="284"/>
                      </a:lnTo>
                      <a:lnTo>
                        <a:pt x="131" y="285"/>
                      </a:lnTo>
                      <a:lnTo>
                        <a:pt x="132" y="285"/>
                      </a:lnTo>
                      <a:lnTo>
                        <a:pt x="132" y="286"/>
                      </a:lnTo>
                      <a:lnTo>
                        <a:pt x="132" y="287"/>
                      </a:lnTo>
                      <a:lnTo>
                        <a:pt x="133" y="287"/>
                      </a:lnTo>
                      <a:lnTo>
                        <a:pt x="133" y="288"/>
                      </a:lnTo>
                      <a:lnTo>
                        <a:pt x="133" y="289"/>
                      </a:lnTo>
                      <a:lnTo>
                        <a:pt x="134" y="289"/>
                      </a:lnTo>
                      <a:lnTo>
                        <a:pt x="134" y="290"/>
                      </a:lnTo>
                      <a:lnTo>
                        <a:pt x="134" y="289"/>
                      </a:lnTo>
                      <a:lnTo>
                        <a:pt x="134" y="290"/>
                      </a:lnTo>
                      <a:lnTo>
                        <a:pt x="135" y="290"/>
                      </a:lnTo>
                      <a:lnTo>
                        <a:pt x="135" y="291"/>
                      </a:lnTo>
                      <a:lnTo>
                        <a:pt x="135" y="292"/>
                      </a:lnTo>
                      <a:lnTo>
                        <a:pt x="135" y="293"/>
                      </a:lnTo>
                      <a:lnTo>
                        <a:pt x="136" y="293"/>
                      </a:lnTo>
                      <a:lnTo>
                        <a:pt x="136" y="294"/>
                      </a:lnTo>
                      <a:lnTo>
                        <a:pt x="136" y="293"/>
                      </a:lnTo>
                      <a:lnTo>
                        <a:pt x="136" y="294"/>
                      </a:lnTo>
                      <a:lnTo>
                        <a:pt x="136" y="293"/>
                      </a:lnTo>
                      <a:lnTo>
                        <a:pt x="136" y="294"/>
                      </a:lnTo>
                      <a:lnTo>
                        <a:pt x="136" y="295"/>
                      </a:lnTo>
                      <a:lnTo>
                        <a:pt x="136" y="294"/>
                      </a:lnTo>
                      <a:lnTo>
                        <a:pt x="136" y="295"/>
                      </a:lnTo>
                      <a:lnTo>
                        <a:pt x="137" y="295"/>
                      </a:lnTo>
                      <a:lnTo>
                        <a:pt x="137" y="296"/>
                      </a:lnTo>
                      <a:lnTo>
                        <a:pt x="137" y="295"/>
                      </a:lnTo>
                      <a:lnTo>
                        <a:pt x="137" y="296"/>
                      </a:lnTo>
                      <a:lnTo>
                        <a:pt x="137" y="295"/>
                      </a:lnTo>
                      <a:lnTo>
                        <a:pt x="137" y="296"/>
                      </a:lnTo>
                      <a:lnTo>
                        <a:pt x="137" y="295"/>
                      </a:lnTo>
                      <a:lnTo>
                        <a:pt x="137" y="296"/>
                      </a:lnTo>
                      <a:lnTo>
                        <a:pt x="138" y="296"/>
                      </a:lnTo>
                      <a:lnTo>
                        <a:pt x="138" y="295"/>
                      </a:lnTo>
                      <a:lnTo>
                        <a:pt x="138" y="296"/>
                      </a:lnTo>
                      <a:lnTo>
                        <a:pt x="138" y="295"/>
                      </a:lnTo>
                      <a:lnTo>
                        <a:pt x="138" y="296"/>
                      </a:lnTo>
                      <a:lnTo>
                        <a:pt x="138" y="295"/>
                      </a:lnTo>
                      <a:lnTo>
                        <a:pt x="139" y="295"/>
                      </a:lnTo>
                      <a:lnTo>
                        <a:pt x="139" y="294"/>
                      </a:lnTo>
                      <a:lnTo>
                        <a:pt x="139" y="293"/>
                      </a:lnTo>
                      <a:lnTo>
                        <a:pt x="139" y="294"/>
                      </a:lnTo>
                      <a:lnTo>
                        <a:pt x="139" y="293"/>
                      </a:lnTo>
                      <a:lnTo>
                        <a:pt x="139" y="294"/>
                      </a:lnTo>
                      <a:lnTo>
                        <a:pt x="139" y="293"/>
                      </a:lnTo>
                      <a:lnTo>
                        <a:pt x="139" y="294"/>
                      </a:lnTo>
                      <a:lnTo>
                        <a:pt x="139" y="293"/>
                      </a:lnTo>
                      <a:lnTo>
                        <a:pt x="139" y="292"/>
                      </a:lnTo>
                      <a:lnTo>
                        <a:pt x="140" y="292"/>
                      </a:lnTo>
                      <a:lnTo>
                        <a:pt x="140" y="291"/>
                      </a:lnTo>
                      <a:lnTo>
                        <a:pt x="140" y="292"/>
                      </a:lnTo>
                      <a:lnTo>
                        <a:pt x="140" y="291"/>
                      </a:lnTo>
                      <a:lnTo>
                        <a:pt x="140" y="290"/>
                      </a:lnTo>
                      <a:lnTo>
                        <a:pt x="140" y="289"/>
                      </a:lnTo>
                      <a:lnTo>
                        <a:pt x="140" y="290"/>
                      </a:lnTo>
                      <a:lnTo>
                        <a:pt x="140" y="289"/>
                      </a:lnTo>
                      <a:lnTo>
                        <a:pt x="140" y="290"/>
                      </a:lnTo>
                      <a:lnTo>
                        <a:pt x="140" y="289"/>
                      </a:lnTo>
                      <a:lnTo>
                        <a:pt x="141" y="288"/>
                      </a:lnTo>
                      <a:lnTo>
                        <a:pt x="141" y="287"/>
                      </a:lnTo>
                      <a:lnTo>
                        <a:pt x="141" y="286"/>
                      </a:lnTo>
                      <a:lnTo>
                        <a:pt x="141" y="287"/>
                      </a:lnTo>
                      <a:lnTo>
                        <a:pt x="141" y="286"/>
                      </a:lnTo>
                      <a:lnTo>
                        <a:pt x="142" y="286"/>
                      </a:lnTo>
                      <a:lnTo>
                        <a:pt x="142" y="285"/>
                      </a:lnTo>
                      <a:lnTo>
                        <a:pt x="142" y="286"/>
                      </a:lnTo>
                      <a:lnTo>
                        <a:pt x="143" y="286"/>
                      </a:lnTo>
                      <a:lnTo>
                        <a:pt x="143" y="287"/>
                      </a:lnTo>
                      <a:lnTo>
                        <a:pt x="143" y="286"/>
                      </a:lnTo>
                      <a:lnTo>
                        <a:pt x="143" y="287"/>
                      </a:lnTo>
                      <a:lnTo>
                        <a:pt x="144" y="287"/>
                      </a:lnTo>
                      <a:lnTo>
                        <a:pt x="144" y="288"/>
                      </a:lnTo>
                      <a:lnTo>
                        <a:pt x="145" y="288"/>
                      </a:lnTo>
                      <a:lnTo>
                        <a:pt x="145" y="289"/>
                      </a:lnTo>
                      <a:lnTo>
                        <a:pt x="145" y="288"/>
                      </a:lnTo>
                      <a:lnTo>
                        <a:pt x="145" y="289"/>
                      </a:lnTo>
                      <a:lnTo>
                        <a:pt x="145" y="288"/>
                      </a:lnTo>
                      <a:lnTo>
                        <a:pt x="145" y="289"/>
                      </a:lnTo>
                      <a:lnTo>
                        <a:pt x="145" y="288"/>
                      </a:lnTo>
                      <a:lnTo>
                        <a:pt x="145" y="289"/>
                      </a:lnTo>
                      <a:lnTo>
                        <a:pt x="146" y="289"/>
                      </a:lnTo>
                      <a:lnTo>
                        <a:pt x="146" y="290"/>
                      </a:lnTo>
                      <a:lnTo>
                        <a:pt x="146" y="289"/>
                      </a:lnTo>
                      <a:lnTo>
                        <a:pt x="146" y="290"/>
                      </a:lnTo>
                      <a:lnTo>
                        <a:pt x="146" y="289"/>
                      </a:lnTo>
                      <a:lnTo>
                        <a:pt x="147" y="289"/>
                      </a:lnTo>
                      <a:lnTo>
                        <a:pt x="147" y="288"/>
                      </a:lnTo>
                      <a:lnTo>
                        <a:pt x="147" y="289"/>
                      </a:lnTo>
                      <a:lnTo>
                        <a:pt x="147" y="288"/>
                      </a:lnTo>
                      <a:lnTo>
                        <a:pt x="147" y="289"/>
                      </a:lnTo>
                      <a:lnTo>
                        <a:pt x="147" y="288"/>
                      </a:lnTo>
                      <a:lnTo>
                        <a:pt x="147" y="289"/>
                      </a:lnTo>
                      <a:lnTo>
                        <a:pt x="147" y="288"/>
                      </a:lnTo>
                      <a:lnTo>
                        <a:pt x="147" y="287"/>
                      </a:lnTo>
                      <a:lnTo>
                        <a:pt x="147" y="288"/>
                      </a:lnTo>
                      <a:lnTo>
                        <a:pt x="148" y="288"/>
                      </a:lnTo>
                      <a:lnTo>
                        <a:pt x="148" y="287"/>
                      </a:lnTo>
                      <a:lnTo>
                        <a:pt x="148" y="286"/>
                      </a:lnTo>
                      <a:lnTo>
                        <a:pt x="148" y="287"/>
                      </a:lnTo>
                      <a:lnTo>
                        <a:pt x="148" y="286"/>
                      </a:lnTo>
                      <a:lnTo>
                        <a:pt x="148" y="285"/>
                      </a:lnTo>
                      <a:lnTo>
                        <a:pt x="148" y="286"/>
                      </a:lnTo>
                      <a:lnTo>
                        <a:pt x="148" y="285"/>
                      </a:lnTo>
                      <a:lnTo>
                        <a:pt x="148" y="284"/>
                      </a:lnTo>
                      <a:lnTo>
                        <a:pt x="149" y="285"/>
                      </a:lnTo>
                      <a:lnTo>
                        <a:pt x="149" y="284"/>
                      </a:lnTo>
                      <a:lnTo>
                        <a:pt x="149" y="283"/>
                      </a:lnTo>
                      <a:lnTo>
                        <a:pt x="149" y="282"/>
                      </a:lnTo>
                      <a:lnTo>
                        <a:pt x="149" y="283"/>
                      </a:lnTo>
                      <a:lnTo>
                        <a:pt x="149" y="282"/>
                      </a:lnTo>
                      <a:lnTo>
                        <a:pt x="149" y="281"/>
                      </a:lnTo>
                      <a:lnTo>
                        <a:pt x="150" y="281"/>
                      </a:lnTo>
                      <a:lnTo>
                        <a:pt x="150" y="280"/>
                      </a:lnTo>
                      <a:lnTo>
                        <a:pt x="150" y="281"/>
                      </a:lnTo>
                      <a:lnTo>
                        <a:pt x="150" y="280"/>
                      </a:lnTo>
                      <a:lnTo>
                        <a:pt x="150" y="279"/>
                      </a:lnTo>
                      <a:lnTo>
                        <a:pt x="150" y="278"/>
                      </a:lnTo>
                      <a:lnTo>
                        <a:pt x="150" y="277"/>
                      </a:lnTo>
                      <a:lnTo>
                        <a:pt x="151" y="277"/>
                      </a:lnTo>
                      <a:lnTo>
                        <a:pt x="151" y="276"/>
                      </a:lnTo>
                      <a:lnTo>
                        <a:pt x="151" y="277"/>
                      </a:lnTo>
                      <a:lnTo>
                        <a:pt x="151" y="276"/>
                      </a:lnTo>
                      <a:lnTo>
                        <a:pt x="151" y="275"/>
                      </a:lnTo>
                      <a:lnTo>
                        <a:pt x="151" y="274"/>
                      </a:lnTo>
                      <a:lnTo>
                        <a:pt x="152" y="274"/>
                      </a:lnTo>
                      <a:lnTo>
                        <a:pt x="152" y="273"/>
                      </a:lnTo>
                      <a:lnTo>
                        <a:pt x="152" y="272"/>
                      </a:lnTo>
                      <a:lnTo>
                        <a:pt x="153" y="273"/>
                      </a:lnTo>
                      <a:lnTo>
                        <a:pt x="153" y="272"/>
                      </a:lnTo>
                      <a:lnTo>
                        <a:pt x="153" y="273"/>
                      </a:lnTo>
                      <a:lnTo>
                        <a:pt x="153" y="272"/>
                      </a:lnTo>
                      <a:lnTo>
                        <a:pt x="153" y="273"/>
                      </a:lnTo>
                      <a:lnTo>
                        <a:pt x="153" y="272"/>
                      </a:lnTo>
                      <a:lnTo>
                        <a:pt x="153" y="273"/>
                      </a:lnTo>
                      <a:lnTo>
                        <a:pt x="153" y="272"/>
                      </a:lnTo>
                      <a:lnTo>
                        <a:pt x="153" y="273"/>
                      </a:lnTo>
                      <a:lnTo>
                        <a:pt x="153" y="272"/>
                      </a:lnTo>
                      <a:lnTo>
                        <a:pt x="153" y="273"/>
                      </a:lnTo>
                      <a:lnTo>
                        <a:pt x="154" y="273"/>
                      </a:lnTo>
                      <a:lnTo>
                        <a:pt x="155" y="273"/>
                      </a:lnTo>
                      <a:lnTo>
                        <a:pt x="155" y="274"/>
                      </a:lnTo>
                      <a:lnTo>
                        <a:pt x="155" y="275"/>
                      </a:lnTo>
                      <a:lnTo>
                        <a:pt x="155" y="274"/>
                      </a:lnTo>
                      <a:lnTo>
                        <a:pt x="155" y="275"/>
                      </a:lnTo>
                      <a:lnTo>
                        <a:pt x="155" y="276"/>
                      </a:lnTo>
                      <a:lnTo>
                        <a:pt x="156" y="275"/>
                      </a:lnTo>
                      <a:lnTo>
                        <a:pt x="156" y="276"/>
                      </a:lnTo>
                      <a:lnTo>
                        <a:pt x="156" y="277"/>
                      </a:lnTo>
                      <a:lnTo>
                        <a:pt x="156" y="276"/>
                      </a:lnTo>
                      <a:lnTo>
                        <a:pt x="156" y="277"/>
                      </a:lnTo>
                      <a:lnTo>
                        <a:pt x="156" y="278"/>
                      </a:lnTo>
                      <a:lnTo>
                        <a:pt x="157" y="278"/>
                      </a:lnTo>
                      <a:lnTo>
                        <a:pt x="157" y="279"/>
                      </a:lnTo>
                      <a:lnTo>
                        <a:pt x="157" y="280"/>
                      </a:lnTo>
                      <a:lnTo>
                        <a:pt x="157" y="281"/>
                      </a:lnTo>
                      <a:lnTo>
                        <a:pt x="157" y="280"/>
                      </a:lnTo>
                      <a:lnTo>
                        <a:pt x="158" y="281"/>
                      </a:lnTo>
                      <a:lnTo>
                        <a:pt x="158" y="282"/>
                      </a:lnTo>
                      <a:lnTo>
                        <a:pt x="158" y="283"/>
                      </a:lnTo>
                      <a:lnTo>
                        <a:pt x="158" y="282"/>
                      </a:lnTo>
                      <a:lnTo>
                        <a:pt x="158" y="283"/>
                      </a:lnTo>
                      <a:lnTo>
                        <a:pt x="158" y="284"/>
                      </a:lnTo>
                      <a:lnTo>
                        <a:pt x="159" y="284"/>
                      </a:lnTo>
                      <a:lnTo>
                        <a:pt x="159" y="285"/>
                      </a:lnTo>
                      <a:lnTo>
                        <a:pt x="159" y="286"/>
                      </a:lnTo>
                      <a:lnTo>
                        <a:pt x="159" y="287"/>
                      </a:lnTo>
                      <a:lnTo>
                        <a:pt x="159" y="288"/>
                      </a:lnTo>
                      <a:lnTo>
                        <a:pt x="159" y="287"/>
                      </a:lnTo>
                      <a:lnTo>
                        <a:pt x="159" y="288"/>
                      </a:lnTo>
                      <a:lnTo>
                        <a:pt x="159" y="289"/>
                      </a:lnTo>
                      <a:lnTo>
                        <a:pt x="159" y="290"/>
                      </a:lnTo>
                      <a:lnTo>
                        <a:pt x="160" y="291"/>
                      </a:lnTo>
                      <a:lnTo>
                        <a:pt x="160" y="292"/>
                      </a:lnTo>
                      <a:lnTo>
                        <a:pt x="160" y="293"/>
                      </a:lnTo>
                      <a:lnTo>
                        <a:pt x="160" y="294"/>
                      </a:lnTo>
                      <a:lnTo>
                        <a:pt x="160" y="293"/>
                      </a:lnTo>
                      <a:lnTo>
                        <a:pt x="160" y="294"/>
                      </a:lnTo>
                      <a:lnTo>
                        <a:pt x="160" y="295"/>
                      </a:lnTo>
                      <a:lnTo>
                        <a:pt x="160" y="296"/>
                      </a:lnTo>
                      <a:lnTo>
                        <a:pt x="160" y="297"/>
                      </a:lnTo>
                      <a:lnTo>
                        <a:pt x="160" y="298"/>
                      </a:lnTo>
                      <a:lnTo>
                        <a:pt x="161" y="298"/>
                      </a:lnTo>
                      <a:lnTo>
                        <a:pt x="161" y="299"/>
                      </a:lnTo>
                      <a:lnTo>
                        <a:pt x="161" y="300"/>
                      </a:lnTo>
                      <a:lnTo>
                        <a:pt x="161" y="301"/>
                      </a:lnTo>
                      <a:lnTo>
                        <a:pt x="161" y="302"/>
                      </a:lnTo>
                      <a:lnTo>
                        <a:pt x="161" y="303"/>
                      </a:lnTo>
                      <a:lnTo>
                        <a:pt x="161" y="304"/>
                      </a:lnTo>
                      <a:lnTo>
                        <a:pt x="162" y="304"/>
                      </a:lnTo>
                      <a:lnTo>
                        <a:pt x="162" y="305"/>
                      </a:lnTo>
                      <a:lnTo>
                        <a:pt x="162" y="306"/>
                      </a:lnTo>
                      <a:lnTo>
                        <a:pt x="162" y="305"/>
                      </a:lnTo>
                      <a:lnTo>
                        <a:pt x="162" y="306"/>
                      </a:lnTo>
                      <a:lnTo>
                        <a:pt x="162" y="307"/>
                      </a:lnTo>
                      <a:lnTo>
                        <a:pt x="162" y="306"/>
                      </a:lnTo>
                      <a:lnTo>
                        <a:pt x="162" y="307"/>
                      </a:lnTo>
                      <a:lnTo>
                        <a:pt x="162" y="306"/>
                      </a:lnTo>
                      <a:lnTo>
                        <a:pt x="163" y="306"/>
                      </a:lnTo>
                      <a:lnTo>
                        <a:pt x="163" y="307"/>
                      </a:lnTo>
                      <a:lnTo>
                        <a:pt x="163" y="308"/>
                      </a:lnTo>
                      <a:lnTo>
                        <a:pt x="163" y="307"/>
                      </a:lnTo>
                      <a:lnTo>
                        <a:pt x="163" y="308"/>
                      </a:lnTo>
                      <a:lnTo>
                        <a:pt x="163" y="307"/>
                      </a:lnTo>
                      <a:lnTo>
                        <a:pt x="164" y="307"/>
                      </a:lnTo>
                      <a:lnTo>
                        <a:pt x="164" y="306"/>
                      </a:lnTo>
                      <a:lnTo>
                        <a:pt x="164" y="307"/>
                      </a:lnTo>
                      <a:lnTo>
                        <a:pt x="164" y="306"/>
                      </a:lnTo>
                      <a:lnTo>
                        <a:pt x="164" y="307"/>
                      </a:lnTo>
                      <a:lnTo>
                        <a:pt x="164" y="306"/>
                      </a:lnTo>
                      <a:lnTo>
                        <a:pt x="165" y="305"/>
                      </a:lnTo>
                      <a:lnTo>
                        <a:pt x="165" y="304"/>
                      </a:lnTo>
                      <a:lnTo>
                        <a:pt x="165" y="303"/>
                      </a:lnTo>
                      <a:lnTo>
                        <a:pt x="166" y="303"/>
                      </a:lnTo>
                      <a:lnTo>
                        <a:pt x="166" y="302"/>
                      </a:lnTo>
                      <a:lnTo>
                        <a:pt x="166" y="303"/>
                      </a:lnTo>
                      <a:lnTo>
                        <a:pt x="166" y="302"/>
                      </a:lnTo>
                      <a:lnTo>
                        <a:pt x="166" y="301"/>
                      </a:lnTo>
                      <a:lnTo>
                        <a:pt x="166" y="302"/>
                      </a:lnTo>
                      <a:lnTo>
                        <a:pt x="166" y="301"/>
                      </a:lnTo>
                      <a:lnTo>
                        <a:pt x="166" y="302"/>
                      </a:lnTo>
                      <a:lnTo>
                        <a:pt x="166" y="301"/>
                      </a:lnTo>
                      <a:lnTo>
                        <a:pt x="167" y="301"/>
                      </a:lnTo>
                      <a:lnTo>
                        <a:pt x="167" y="300"/>
                      </a:lnTo>
                      <a:lnTo>
                        <a:pt x="167" y="301"/>
                      </a:lnTo>
                      <a:lnTo>
                        <a:pt x="167" y="300"/>
                      </a:lnTo>
                      <a:lnTo>
                        <a:pt x="167" y="301"/>
                      </a:lnTo>
                      <a:lnTo>
                        <a:pt x="167" y="300"/>
                      </a:lnTo>
                      <a:lnTo>
                        <a:pt x="167" y="301"/>
                      </a:lnTo>
                      <a:lnTo>
                        <a:pt x="167" y="300"/>
                      </a:lnTo>
                      <a:lnTo>
                        <a:pt x="167" y="299"/>
                      </a:lnTo>
                      <a:lnTo>
                        <a:pt x="167" y="300"/>
                      </a:lnTo>
                      <a:lnTo>
                        <a:pt x="167" y="299"/>
                      </a:lnTo>
                      <a:lnTo>
                        <a:pt x="168" y="299"/>
                      </a:lnTo>
                      <a:lnTo>
                        <a:pt x="168" y="298"/>
                      </a:lnTo>
                      <a:lnTo>
                        <a:pt x="168" y="299"/>
                      </a:lnTo>
                      <a:lnTo>
                        <a:pt x="168" y="298"/>
                      </a:lnTo>
                      <a:lnTo>
                        <a:pt x="168" y="299"/>
                      </a:lnTo>
                      <a:lnTo>
                        <a:pt x="168" y="298"/>
                      </a:lnTo>
                      <a:lnTo>
                        <a:pt x="168" y="299"/>
                      </a:lnTo>
                      <a:lnTo>
                        <a:pt x="168" y="298"/>
                      </a:lnTo>
                      <a:lnTo>
                        <a:pt x="169" y="298"/>
                      </a:lnTo>
                      <a:lnTo>
                        <a:pt x="169" y="299"/>
                      </a:lnTo>
                      <a:lnTo>
                        <a:pt x="170" y="299"/>
                      </a:lnTo>
                      <a:lnTo>
                        <a:pt x="170" y="298"/>
                      </a:lnTo>
                      <a:lnTo>
                        <a:pt x="170" y="299"/>
                      </a:lnTo>
                      <a:lnTo>
                        <a:pt x="170" y="298"/>
                      </a:lnTo>
                      <a:lnTo>
                        <a:pt x="170" y="299"/>
                      </a:lnTo>
                      <a:lnTo>
                        <a:pt x="171" y="299"/>
                      </a:lnTo>
                      <a:lnTo>
                        <a:pt x="171" y="298"/>
                      </a:lnTo>
                      <a:lnTo>
                        <a:pt x="171" y="299"/>
                      </a:lnTo>
                      <a:lnTo>
                        <a:pt x="171" y="298"/>
                      </a:lnTo>
                      <a:lnTo>
                        <a:pt x="172" y="298"/>
                      </a:lnTo>
                      <a:lnTo>
                        <a:pt x="172" y="299"/>
                      </a:lnTo>
                      <a:lnTo>
                        <a:pt x="172" y="298"/>
                      </a:lnTo>
                      <a:lnTo>
                        <a:pt x="172" y="297"/>
                      </a:lnTo>
                      <a:lnTo>
                        <a:pt x="172" y="296"/>
                      </a:lnTo>
                      <a:lnTo>
                        <a:pt x="172" y="295"/>
                      </a:lnTo>
                      <a:lnTo>
                        <a:pt x="173" y="294"/>
                      </a:lnTo>
                      <a:lnTo>
                        <a:pt x="173" y="293"/>
                      </a:lnTo>
                      <a:lnTo>
                        <a:pt x="173" y="294"/>
                      </a:lnTo>
                      <a:lnTo>
                        <a:pt x="173" y="293"/>
                      </a:lnTo>
                      <a:lnTo>
                        <a:pt x="173" y="292"/>
                      </a:lnTo>
                      <a:lnTo>
                        <a:pt x="173" y="291"/>
                      </a:lnTo>
                      <a:lnTo>
                        <a:pt x="173" y="290"/>
                      </a:lnTo>
                      <a:lnTo>
                        <a:pt x="173" y="289"/>
                      </a:lnTo>
                      <a:lnTo>
                        <a:pt x="173" y="290"/>
                      </a:lnTo>
                      <a:lnTo>
                        <a:pt x="173" y="289"/>
                      </a:lnTo>
                      <a:lnTo>
                        <a:pt x="174" y="288"/>
                      </a:lnTo>
                      <a:lnTo>
                        <a:pt x="174" y="287"/>
                      </a:lnTo>
                      <a:lnTo>
                        <a:pt x="174" y="286"/>
                      </a:lnTo>
                      <a:lnTo>
                        <a:pt x="174" y="285"/>
                      </a:lnTo>
                      <a:lnTo>
                        <a:pt x="174" y="284"/>
                      </a:lnTo>
                      <a:lnTo>
                        <a:pt x="174" y="283"/>
                      </a:lnTo>
                      <a:lnTo>
                        <a:pt x="174" y="282"/>
                      </a:lnTo>
                      <a:lnTo>
                        <a:pt x="174" y="281"/>
                      </a:lnTo>
                      <a:lnTo>
                        <a:pt x="174" y="280"/>
                      </a:lnTo>
                      <a:lnTo>
                        <a:pt x="175" y="279"/>
                      </a:lnTo>
                      <a:lnTo>
                        <a:pt x="175" y="278"/>
                      </a:lnTo>
                      <a:lnTo>
                        <a:pt x="175" y="277"/>
                      </a:lnTo>
                      <a:lnTo>
                        <a:pt x="175" y="276"/>
                      </a:lnTo>
                      <a:lnTo>
                        <a:pt x="175" y="275"/>
                      </a:lnTo>
                      <a:lnTo>
                        <a:pt x="175" y="274"/>
                      </a:lnTo>
                      <a:lnTo>
                        <a:pt x="175" y="273"/>
                      </a:lnTo>
                      <a:lnTo>
                        <a:pt x="175" y="272"/>
                      </a:lnTo>
                      <a:lnTo>
                        <a:pt x="175" y="271"/>
                      </a:lnTo>
                      <a:lnTo>
                        <a:pt x="175" y="270"/>
                      </a:lnTo>
                      <a:lnTo>
                        <a:pt x="175" y="269"/>
                      </a:lnTo>
                      <a:lnTo>
                        <a:pt x="176" y="269"/>
                      </a:lnTo>
                      <a:lnTo>
                        <a:pt x="176" y="268"/>
                      </a:lnTo>
                      <a:lnTo>
                        <a:pt x="176" y="267"/>
                      </a:lnTo>
                      <a:lnTo>
                        <a:pt x="176" y="266"/>
                      </a:lnTo>
                      <a:lnTo>
                        <a:pt x="176" y="265"/>
                      </a:lnTo>
                      <a:lnTo>
                        <a:pt x="176" y="264"/>
                      </a:lnTo>
                      <a:lnTo>
                        <a:pt x="176" y="263"/>
                      </a:lnTo>
                      <a:lnTo>
                        <a:pt x="176" y="262"/>
                      </a:lnTo>
                      <a:lnTo>
                        <a:pt x="176" y="261"/>
                      </a:lnTo>
                      <a:lnTo>
                        <a:pt x="176" y="260"/>
                      </a:lnTo>
                      <a:lnTo>
                        <a:pt x="176" y="259"/>
                      </a:lnTo>
                      <a:lnTo>
                        <a:pt x="177" y="259"/>
                      </a:lnTo>
                      <a:lnTo>
                        <a:pt x="177" y="258"/>
                      </a:lnTo>
                      <a:lnTo>
                        <a:pt x="177" y="257"/>
                      </a:lnTo>
                      <a:lnTo>
                        <a:pt x="177" y="258"/>
                      </a:lnTo>
                      <a:lnTo>
                        <a:pt x="177" y="257"/>
                      </a:lnTo>
                      <a:lnTo>
                        <a:pt x="177" y="258"/>
                      </a:lnTo>
                      <a:lnTo>
                        <a:pt x="177" y="257"/>
                      </a:lnTo>
                      <a:lnTo>
                        <a:pt x="177" y="256"/>
                      </a:lnTo>
                      <a:lnTo>
                        <a:pt x="177" y="257"/>
                      </a:lnTo>
                      <a:lnTo>
                        <a:pt x="178" y="257"/>
                      </a:lnTo>
                      <a:lnTo>
                        <a:pt x="178" y="256"/>
                      </a:lnTo>
                      <a:lnTo>
                        <a:pt x="178" y="257"/>
                      </a:lnTo>
                      <a:lnTo>
                        <a:pt x="178" y="258"/>
                      </a:lnTo>
                      <a:lnTo>
                        <a:pt x="178" y="259"/>
                      </a:lnTo>
                      <a:lnTo>
                        <a:pt x="178" y="260"/>
                      </a:lnTo>
                      <a:lnTo>
                        <a:pt x="179" y="260"/>
                      </a:lnTo>
                      <a:lnTo>
                        <a:pt x="179" y="261"/>
                      </a:lnTo>
                      <a:lnTo>
                        <a:pt x="179" y="262"/>
                      </a:lnTo>
                      <a:lnTo>
                        <a:pt x="179" y="263"/>
                      </a:lnTo>
                      <a:lnTo>
                        <a:pt x="179" y="264"/>
                      </a:lnTo>
                      <a:lnTo>
                        <a:pt x="179" y="265"/>
                      </a:lnTo>
                      <a:lnTo>
                        <a:pt x="179" y="266"/>
                      </a:lnTo>
                      <a:lnTo>
                        <a:pt x="179" y="265"/>
                      </a:lnTo>
                      <a:lnTo>
                        <a:pt x="179" y="266"/>
                      </a:lnTo>
                      <a:lnTo>
                        <a:pt x="179" y="267"/>
                      </a:lnTo>
                      <a:lnTo>
                        <a:pt x="179" y="268"/>
                      </a:lnTo>
                      <a:lnTo>
                        <a:pt x="180" y="268"/>
                      </a:lnTo>
                      <a:lnTo>
                        <a:pt x="180" y="269"/>
                      </a:lnTo>
                      <a:lnTo>
                        <a:pt x="180" y="270"/>
                      </a:lnTo>
                      <a:lnTo>
                        <a:pt x="180" y="271"/>
                      </a:lnTo>
                      <a:lnTo>
                        <a:pt x="180" y="272"/>
                      </a:lnTo>
                      <a:lnTo>
                        <a:pt x="180" y="273"/>
                      </a:lnTo>
                      <a:lnTo>
                        <a:pt x="180" y="274"/>
                      </a:lnTo>
                      <a:lnTo>
                        <a:pt x="180" y="275"/>
                      </a:lnTo>
                      <a:lnTo>
                        <a:pt x="181" y="275"/>
                      </a:lnTo>
                      <a:lnTo>
                        <a:pt x="181" y="276"/>
                      </a:lnTo>
                      <a:lnTo>
                        <a:pt x="181" y="277"/>
                      </a:lnTo>
                      <a:lnTo>
                        <a:pt x="181" y="278"/>
                      </a:lnTo>
                      <a:lnTo>
                        <a:pt x="181" y="279"/>
                      </a:lnTo>
                      <a:lnTo>
                        <a:pt x="181" y="280"/>
                      </a:lnTo>
                      <a:lnTo>
                        <a:pt x="181" y="279"/>
                      </a:lnTo>
                      <a:lnTo>
                        <a:pt x="181" y="280"/>
                      </a:lnTo>
                      <a:lnTo>
                        <a:pt x="182" y="280"/>
                      </a:lnTo>
                      <a:lnTo>
                        <a:pt x="182" y="281"/>
                      </a:lnTo>
                      <a:lnTo>
                        <a:pt x="182" y="282"/>
                      </a:lnTo>
                      <a:lnTo>
                        <a:pt x="183" y="282"/>
                      </a:lnTo>
                      <a:lnTo>
                        <a:pt x="183" y="283"/>
                      </a:lnTo>
                      <a:lnTo>
                        <a:pt x="183" y="282"/>
                      </a:lnTo>
                      <a:lnTo>
                        <a:pt x="183" y="283"/>
                      </a:lnTo>
                      <a:lnTo>
                        <a:pt x="183" y="282"/>
                      </a:lnTo>
                      <a:lnTo>
                        <a:pt x="183" y="283"/>
                      </a:lnTo>
                      <a:lnTo>
                        <a:pt x="183" y="282"/>
                      </a:lnTo>
                      <a:lnTo>
                        <a:pt x="184" y="282"/>
                      </a:lnTo>
                      <a:lnTo>
                        <a:pt x="184" y="281"/>
                      </a:lnTo>
                      <a:lnTo>
                        <a:pt x="184" y="282"/>
                      </a:lnTo>
                      <a:lnTo>
                        <a:pt x="185" y="283"/>
                      </a:lnTo>
                      <a:lnTo>
                        <a:pt x="185" y="282"/>
                      </a:lnTo>
                      <a:lnTo>
                        <a:pt x="185" y="283"/>
                      </a:lnTo>
                      <a:lnTo>
                        <a:pt x="185" y="282"/>
                      </a:lnTo>
                      <a:lnTo>
                        <a:pt x="185" y="283"/>
                      </a:lnTo>
                      <a:lnTo>
                        <a:pt x="185" y="282"/>
                      </a:lnTo>
                      <a:lnTo>
                        <a:pt x="185" y="283"/>
                      </a:lnTo>
                      <a:lnTo>
                        <a:pt x="185" y="282"/>
                      </a:lnTo>
                      <a:lnTo>
                        <a:pt x="185" y="283"/>
                      </a:lnTo>
                      <a:lnTo>
                        <a:pt x="185" y="282"/>
                      </a:lnTo>
                      <a:lnTo>
                        <a:pt x="185" y="283"/>
                      </a:lnTo>
                      <a:lnTo>
                        <a:pt x="185" y="284"/>
                      </a:lnTo>
                      <a:lnTo>
                        <a:pt x="186" y="284"/>
                      </a:lnTo>
                      <a:lnTo>
                        <a:pt x="186" y="283"/>
                      </a:lnTo>
                      <a:lnTo>
                        <a:pt x="186" y="284"/>
                      </a:lnTo>
                      <a:lnTo>
                        <a:pt x="186" y="285"/>
                      </a:lnTo>
                      <a:lnTo>
                        <a:pt x="186" y="284"/>
                      </a:lnTo>
                      <a:lnTo>
                        <a:pt x="187" y="285"/>
                      </a:lnTo>
                      <a:lnTo>
                        <a:pt x="187" y="286"/>
                      </a:lnTo>
                      <a:lnTo>
                        <a:pt x="187" y="285"/>
                      </a:lnTo>
                      <a:lnTo>
                        <a:pt x="187" y="286"/>
                      </a:lnTo>
                      <a:lnTo>
                        <a:pt x="187" y="285"/>
                      </a:lnTo>
                      <a:lnTo>
                        <a:pt x="187" y="286"/>
                      </a:lnTo>
                      <a:lnTo>
                        <a:pt x="188" y="286"/>
                      </a:lnTo>
                      <a:lnTo>
                        <a:pt x="188" y="287"/>
                      </a:lnTo>
                      <a:lnTo>
                        <a:pt x="188" y="286"/>
                      </a:lnTo>
                      <a:lnTo>
                        <a:pt x="188" y="287"/>
                      </a:lnTo>
                      <a:lnTo>
                        <a:pt x="188" y="286"/>
                      </a:lnTo>
                      <a:lnTo>
                        <a:pt x="188" y="287"/>
                      </a:lnTo>
                      <a:lnTo>
                        <a:pt x="189" y="287"/>
                      </a:lnTo>
                      <a:lnTo>
                        <a:pt x="189" y="288"/>
                      </a:lnTo>
                      <a:lnTo>
                        <a:pt x="189" y="287"/>
                      </a:lnTo>
                      <a:lnTo>
                        <a:pt x="189" y="288"/>
                      </a:lnTo>
                      <a:lnTo>
                        <a:pt x="190" y="288"/>
                      </a:lnTo>
                      <a:lnTo>
                        <a:pt x="190" y="287"/>
                      </a:lnTo>
                      <a:lnTo>
                        <a:pt x="190" y="288"/>
                      </a:lnTo>
                      <a:lnTo>
                        <a:pt x="190" y="287"/>
                      </a:lnTo>
                      <a:lnTo>
                        <a:pt x="190" y="288"/>
                      </a:lnTo>
                      <a:lnTo>
                        <a:pt x="190" y="287"/>
                      </a:lnTo>
                      <a:lnTo>
                        <a:pt x="191" y="287"/>
                      </a:lnTo>
                      <a:lnTo>
                        <a:pt x="191" y="288"/>
                      </a:lnTo>
                      <a:lnTo>
                        <a:pt x="191" y="287"/>
                      </a:lnTo>
                      <a:lnTo>
                        <a:pt x="191" y="288"/>
                      </a:lnTo>
                      <a:lnTo>
                        <a:pt x="191" y="289"/>
                      </a:lnTo>
                      <a:lnTo>
                        <a:pt x="192" y="289"/>
                      </a:lnTo>
                      <a:lnTo>
                        <a:pt x="192" y="288"/>
                      </a:lnTo>
                      <a:lnTo>
                        <a:pt x="192" y="289"/>
                      </a:lnTo>
                      <a:lnTo>
                        <a:pt x="192" y="290"/>
                      </a:lnTo>
                      <a:lnTo>
                        <a:pt x="193" y="290"/>
                      </a:lnTo>
                      <a:lnTo>
                        <a:pt x="193" y="291"/>
                      </a:lnTo>
                      <a:lnTo>
                        <a:pt x="193" y="290"/>
                      </a:lnTo>
                      <a:lnTo>
                        <a:pt x="193" y="291"/>
                      </a:lnTo>
                      <a:lnTo>
                        <a:pt x="193" y="290"/>
                      </a:lnTo>
                      <a:lnTo>
                        <a:pt x="193" y="291"/>
                      </a:lnTo>
                      <a:lnTo>
                        <a:pt x="193" y="290"/>
                      </a:lnTo>
                      <a:lnTo>
                        <a:pt x="193" y="291"/>
                      </a:lnTo>
                      <a:lnTo>
                        <a:pt x="194" y="291"/>
                      </a:lnTo>
                      <a:lnTo>
                        <a:pt x="194" y="292"/>
                      </a:lnTo>
                      <a:lnTo>
                        <a:pt x="194" y="291"/>
                      </a:lnTo>
                      <a:lnTo>
                        <a:pt x="194" y="292"/>
                      </a:lnTo>
                      <a:lnTo>
                        <a:pt x="194" y="291"/>
                      </a:lnTo>
                      <a:lnTo>
                        <a:pt x="195" y="291"/>
                      </a:lnTo>
                      <a:lnTo>
                        <a:pt x="195" y="292"/>
                      </a:lnTo>
                      <a:lnTo>
                        <a:pt x="195" y="291"/>
                      </a:lnTo>
                      <a:lnTo>
                        <a:pt x="195" y="290"/>
                      </a:lnTo>
                      <a:lnTo>
                        <a:pt x="196" y="290"/>
                      </a:lnTo>
                      <a:lnTo>
                        <a:pt x="196" y="291"/>
                      </a:lnTo>
                      <a:lnTo>
                        <a:pt x="196" y="290"/>
                      </a:lnTo>
                      <a:lnTo>
                        <a:pt x="196" y="289"/>
                      </a:lnTo>
                      <a:lnTo>
                        <a:pt x="196" y="290"/>
                      </a:lnTo>
                      <a:lnTo>
                        <a:pt x="196" y="289"/>
                      </a:lnTo>
                      <a:lnTo>
                        <a:pt x="197" y="289"/>
                      </a:lnTo>
                      <a:lnTo>
                        <a:pt x="197" y="288"/>
                      </a:lnTo>
                      <a:lnTo>
                        <a:pt x="197" y="289"/>
                      </a:lnTo>
                      <a:lnTo>
                        <a:pt x="197" y="288"/>
                      </a:lnTo>
                      <a:lnTo>
                        <a:pt x="197" y="289"/>
                      </a:lnTo>
                      <a:lnTo>
                        <a:pt x="197" y="288"/>
                      </a:lnTo>
                      <a:lnTo>
                        <a:pt x="197" y="289"/>
                      </a:lnTo>
                      <a:lnTo>
                        <a:pt x="197" y="288"/>
                      </a:lnTo>
                      <a:lnTo>
                        <a:pt x="197" y="287"/>
                      </a:lnTo>
                      <a:lnTo>
                        <a:pt x="197" y="288"/>
                      </a:lnTo>
                      <a:lnTo>
                        <a:pt x="197" y="287"/>
                      </a:lnTo>
                      <a:lnTo>
                        <a:pt x="198" y="287"/>
                      </a:lnTo>
                      <a:lnTo>
                        <a:pt x="198" y="286"/>
                      </a:lnTo>
                      <a:lnTo>
                        <a:pt x="198" y="285"/>
                      </a:lnTo>
                      <a:lnTo>
                        <a:pt x="198" y="284"/>
                      </a:lnTo>
                      <a:lnTo>
                        <a:pt x="198" y="285"/>
                      </a:lnTo>
                      <a:lnTo>
                        <a:pt x="198" y="284"/>
                      </a:lnTo>
                      <a:lnTo>
                        <a:pt x="198" y="285"/>
                      </a:lnTo>
                      <a:lnTo>
                        <a:pt x="198" y="284"/>
                      </a:lnTo>
                      <a:lnTo>
                        <a:pt x="198" y="283"/>
                      </a:lnTo>
                      <a:lnTo>
                        <a:pt x="199" y="283"/>
                      </a:lnTo>
                      <a:lnTo>
                        <a:pt x="199" y="282"/>
                      </a:lnTo>
                      <a:lnTo>
                        <a:pt x="199" y="283"/>
                      </a:lnTo>
                      <a:lnTo>
                        <a:pt x="199" y="282"/>
                      </a:lnTo>
                      <a:lnTo>
                        <a:pt x="199" y="281"/>
                      </a:lnTo>
                      <a:lnTo>
                        <a:pt x="199" y="280"/>
                      </a:lnTo>
                      <a:lnTo>
                        <a:pt x="199" y="279"/>
                      </a:lnTo>
                      <a:lnTo>
                        <a:pt x="199" y="278"/>
                      </a:lnTo>
                      <a:lnTo>
                        <a:pt x="199" y="277"/>
                      </a:lnTo>
                      <a:lnTo>
                        <a:pt x="200" y="277"/>
                      </a:lnTo>
                      <a:lnTo>
                        <a:pt x="200" y="276"/>
                      </a:lnTo>
                      <a:lnTo>
                        <a:pt x="200" y="275"/>
                      </a:lnTo>
                      <a:lnTo>
                        <a:pt x="200" y="274"/>
                      </a:lnTo>
                      <a:lnTo>
                        <a:pt x="200" y="273"/>
                      </a:lnTo>
                      <a:lnTo>
                        <a:pt x="200" y="272"/>
                      </a:lnTo>
                      <a:lnTo>
                        <a:pt x="200" y="271"/>
                      </a:lnTo>
                      <a:lnTo>
                        <a:pt x="200" y="270"/>
                      </a:lnTo>
                      <a:lnTo>
                        <a:pt x="200" y="269"/>
                      </a:lnTo>
                      <a:lnTo>
                        <a:pt x="200" y="268"/>
                      </a:lnTo>
                      <a:lnTo>
                        <a:pt x="201" y="268"/>
                      </a:lnTo>
                      <a:lnTo>
                        <a:pt x="201" y="267"/>
                      </a:lnTo>
                      <a:lnTo>
                        <a:pt x="201" y="266"/>
                      </a:lnTo>
                      <a:lnTo>
                        <a:pt x="201" y="267"/>
                      </a:lnTo>
                      <a:lnTo>
                        <a:pt x="201" y="266"/>
                      </a:lnTo>
                      <a:lnTo>
                        <a:pt x="201" y="265"/>
                      </a:lnTo>
                      <a:lnTo>
                        <a:pt x="201" y="264"/>
                      </a:lnTo>
                      <a:lnTo>
                        <a:pt x="201" y="263"/>
                      </a:lnTo>
                      <a:lnTo>
                        <a:pt x="201" y="262"/>
                      </a:lnTo>
                      <a:lnTo>
                        <a:pt x="201" y="261"/>
                      </a:lnTo>
                      <a:lnTo>
                        <a:pt x="201" y="260"/>
                      </a:lnTo>
                      <a:lnTo>
                        <a:pt x="202" y="260"/>
                      </a:lnTo>
                      <a:lnTo>
                        <a:pt x="202" y="259"/>
                      </a:lnTo>
                      <a:lnTo>
                        <a:pt x="202" y="258"/>
                      </a:lnTo>
                      <a:lnTo>
                        <a:pt x="202" y="257"/>
                      </a:lnTo>
                      <a:lnTo>
                        <a:pt x="202" y="256"/>
                      </a:lnTo>
                      <a:lnTo>
                        <a:pt x="202" y="257"/>
                      </a:lnTo>
                      <a:lnTo>
                        <a:pt x="202" y="256"/>
                      </a:lnTo>
                      <a:lnTo>
                        <a:pt x="202" y="255"/>
                      </a:lnTo>
                      <a:lnTo>
                        <a:pt x="203" y="255"/>
                      </a:lnTo>
                      <a:lnTo>
                        <a:pt x="203" y="254"/>
                      </a:lnTo>
                      <a:lnTo>
                        <a:pt x="203" y="253"/>
                      </a:lnTo>
                      <a:lnTo>
                        <a:pt x="203" y="254"/>
                      </a:lnTo>
                      <a:lnTo>
                        <a:pt x="203" y="253"/>
                      </a:lnTo>
                      <a:lnTo>
                        <a:pt x="203" y="254"/>
                      </a:lnTo>
                      <a:lnTo>
                        <a:pt x="203" y="253"/>
                      </a:lnTo>
                      <a:lnTo>
                        <a:pt x="203" y="252"/>
                      </a:lnTo>
                      <a:lnTo>
                        <a:pt x="204" y="252"/>
                      </a:lnTo>
                      <a:lnTo>
                        <a:pt x="204" y="251"/>
                      </a:lnTo>
                      <a:lnTo>
                        <a:pt x="204" y="252"/>
                      </a:lnTo>
                      <a:lnTo>
                        <a:pt x="204" y="251"/>
                      </a:lnTo>
                      <a:lnTo>
                        <a:pt x="204" y="252"/>
                      </a:lnTo>
                      <a:lnTo>
                        <a:pt x="204" y="251"/>
                      </a:lnTo>
                      <a:lnTo>
                        <a:pt x="204" y="252"/>
                      </a:lnTo>
                      <a:lnTo>
                        <a:pt x="205" y="252"/>
                      </a:lnTo>
                      <a:lnTo>
                        <a:pt x="205" y="253"/>
                      </a:lnTo>
                      <a:lnTo>
                        <a:pt x="205" y="254"/>
                      </a:lnTo>
                      <a:lnTo>
                        <a:pt x="205" y="255"/>
                      </a:lnTo>
                      <a:lnTo>
                        <a:pt x="205" y="256"/>
                      </a:lnTo>
                      <a:lnTo>
                        <a:pt x="205" y="255"/>
                      </a:lnTo>
                      <a:lnTo>
                        <a:pt x="205" y="256"/>
                      </a:lnTo>
                      <a:lnTo>
                        <a:pt x="205" y="257"/>
                      </a:lnTo>
                      <a:lnTo>
                        <a:pt x="206" y="257"/>
                      </a:lnTo>
                      <a:lnTo>
                        <a:pt x="206" y="258"/>
                      </a:lnTo>
                      <a:lnTo>
                        <a:pt x="206" y="259"/>
                      </a:lnTo>
                      <a:lnTo>
                        <a:pt x="206" y="260"/>
                      </a:lnTo>
                      <a:lnTo>
                        <a:pt x="206" y="261"/>
                      </a:lnTo>
                      <a:lnTo>
                        <a:pt x="206" y="262"/>
                      </a:lnTo>
                      <a:lnTo>
                        <a:pt x="206" y="263"/>
                      </a:lnTo>
                      <a:lnTo>
                        <a:pt x="206" y="264"/>
                      </a:lnTo>
                      <a:lnTo>
                        <a:pt x="206" y="265"/>
                      </a:lnTo>
                      <a:lnTo>
                        <a:pt x="206" y="266"/>
                      </a:lnTo>
                      <a:lnTo>
                        <a:pt x="206" y="267"/>
                      </a:lnTo>
                      <a:lnTo>
                        <a:pt x="206" y="268"/>
                      </a:lnTo>
                      <a:lnTo>
                        <a:pt x="207" y="268"/>
                      </a:lnTo>
                      <a:lnTo>
                        <a:pt x="207" y="269"/>
                      </a:lnTo>
                      <a:lnTo>
                        <a:pt x="207" y="270"/>
                      </a:lnTo>
                      <a:lnTo>
                        <a:pt x="207" y="271"/>
                      </a:lnTo>
                      <a:lnTo>
                        <a:pt x="207" y="272"/>
                      </a:lnTo>
                      <a:lnTo>
                        <a:pt x="207" y="273"/>
                      </a:lnTo>
                      <a:lnTo>
                        <a:pt x="207" y="274"/>
                      </a:lnTo>
                      <a:lnTo>
                        <a:pt x="207" y="275"/>
                      </a:lnTo>
                      <a:lnTo>
                        <a:pt x="207" y="276"/>
                      </a:lnTo>
                      <a:lnTo>
                        <a:pt x="207" y="277"/>
                      </a:lnTo>
                      <a:lnTo>
                        <a:pt x="207" y="278"/>
                      </a:lnTo>
                      <a:lnTo>
                        <a:pt x="207" y="279"/>
                      </a:lnTo>
                      <a:lnTo>
                        <a:pt x="207" y="280"/>
                      </a:lnTo>
                      <a:lnTo>
                        <a:pt x="207" y="281"/>
                      </a:lnTo>
                      <a:lnTo>
                        <a:pt x="207" y="282"/>
                      </a:lnTo>
                      <a:lnTo>
                        <a:pt x="207" y="283"/>
                      </a:lnTo>
                      <a:lnTo>
                        <a:pt x="208" y="283"/>
                      </a:lnTo>
                      <a:lnTo>
                        <a:pt x="208" y="284"/>
                      </a:lnTo>
                      <a:lnTo>
                        <a:pt x="208" y="285"/>
                      </a:lnTo>
                      <a:lnTo>
                        <a:pt x="208" y="286"/>
                      </a:lnTo>
                      <a:lnTo>
                        <a:pt x="208" y="287"/>
                      </a:lnTo>
                      <a:lnTo>
                        <a:pt x="208" y="288"/>
                      </a:lnTo>
                      <a:lnTo>
                        <a:pt x="208" y="289"/>
                      </a:lnTo>
                      <a:lnTo>
                        <a:pt x="208" y="290"/>
                      </a:lnTo>
                      <a:lnTo>
                        <a:pt x="208" y="291"/>
                      </a:lnTo>
                      <a:lnTo>
                        <a:pt x="208" y="292"/>
                      </a:lnTo>
                      <a:lnTo>
                        <a:pt x="208" y="293"/>
                      </a:lnTo>
                      <a:lnTo>
                        <a:pt x="208" y="294"/>
                      </a:lnTo>
                      <a:lnTo>
                        <a:pt x="208" y="295"/>
                      </a:lnTo>
                      <a:lnTo>
                        <a:pt x="208" y="296"/>
                      </a:lnTo>
                      <a:lnTo>
                        <a:pt x="209" y="297"/>
                      </a:lnTo>
                      <a:lnTo>
                        <a:pt x="209" y="298"/>
                      </a:lnTo>
                      <a:lnTo>
                        <a:pt x="209" y="299"/>
                      </a:lnTo>
                      <a:lnTo>
                        <a:pt x="209" y="300"/>
                      </a:lnTo>
                      <a:lnTo>
                        <a:pt x="209" y="301"/>
                      </a:lnTo>
                      <a:lnTo>
                        <a:pt x="209" y="302"/>
                      </a:lnTo>
                      <a:lnTo>
                        <a:pt x="209" y="303"/>
                      </a:lnTo>
                      <a:lnTo>
                        <a:pt x="209" y="304"/>
                      </a:lnTo>
                      <a:lnTo>
                        <a:pt x="209" y="305"/>
                      </a:lnTo>
                      <a:lnTo>
                        <a:pt x="209" y="306"/>
                      </a:lnTo>
                      <a:lnTo>
                        <a:pt x="209" y="307"/>
                      </a:lnTo>
                      <a:lnTo>
                        <a:pt x="210" y="307"/>
                      </a:lnTo>
                      <a:lnTo>
                        <a:pt x="210" y="308"/>
                      </a:lnTo>
                      <a:lnTo>
                        <a:pt x="210" y="309"/>
                      </a:lnTo>
                      <a:lnTo>
                        <a:pt x="210" y="310"/>
                      </a:lnTo>
                      <a:lnTo>
                        <a:pt x="210" y="311"/>
                      </a:lnTo>
                      <a:lnTo>
                        <a:pt x="210" y="310"/>
                      </a:lnTo>
                      <a:lnTo>
                        <a:pt x="210" y="311"/>
                      </a:lnTo>
                      <a:lnTo>
                        <a:pt x="210" y="310"/>
                      </a:lnTo>
                      <a:lnTo>
                        <a:pt x="210" y="311"/>
                      </a:lnTo>
                      <a:lnTo>
                        <a:pt x="211" y="311"/>
                      </a:lnTo>
                      <a:lnTo>
                        <a:pt x="211" y="312"/>
                      </a:lnTo>
                      <a:lnTo>
                        <a:pt x="211" y="311"/>
                      </a:lnTo>
                      <a:lnTo>
                        <a:pt x="211" y="312"/>
                      </a:lnTo>
                      <a:lnTo>
                        <a:pt x="211" y="311"/>
                      </a:lnTo>
                      <a:lnTo>
                        <a:pt x="211" y="312"/>
                      </a:lnTo>
                      <a:lnTo>
                        <a:pt x="211" y="311"/>
                      </a:lnTo>
                      <a:lnTo>
                        <a:pt x="211" y="312"/>
                      </a:lnTo>
                      <a:lnTo>
                        <a:pt x="211" y="311"/>
                      </a:lnTo>
                      <a:lnTo>
                        <a:pt x="211" y="310"/>
                      </a:lnTo>
                      <a:lnTo>
                        <a:pt x="211" y="311"/>
                      </a:lnTo>
                      <a:lnTo>
                        <a:pt x="211" y="310"/>
                      </a:lnTo>
                      <a:lnTo>
                        <a:pt x="211" y="311"/>
                      </a:lnTo>
                      <a:lnTo>
                        <a:pt x="212" y="311"/>
                      </a:lnTo>
                      <a:lnTo>
                        <a:pt x="212" y="310"/>
                      </a:lnTo>
                      <a:lnTo>
                        <a:pt x="212" y="309"/>
                      </a:lnTo>
                      <a:lnTo>
                        <a:pt x="212" y="308"/>
                      </a:lnTo>
                      <a:lnTo>
                        <a:pt x="212" y="307"/>
                      </a:lnTo>
                      <a:lnTo>
                        <a:pt x="212" y="306"/>
                      </a:lnTo>
                      <a:lnTo>
                        <a:pt x="213" y="306"/>
                      </a:lnTo>
                      <a:lnTo>
                        <a:pt x="213" y="305"/>
                      </a:lnTo>
                      <a:lnTo>
                        <a:pt x="213" y="304"/>
                      </a:lnTo>
                      <a:lnTo>
                        <a:pt x="213" y="303"/>
                      </a:lnTo>
                      <a:lnTo>
                        <a:pt x="213" y="302"/>
                      </a:lnTo>
                      <a:lnTo>
                        <a:pt x="213" y="301"/>
                      </a:lnTo>
                      <a:lnTo>
                        <a:pt x="213" y="300"/>
                      </a:lnTo>
                      <a:lnTo>
                        <a:pt x="213" y="299"/>
                      </a:lnTo>
                      <a:lnTo>
                        <a:pt x="214" y="299"/>
                      </a:lnTo>
                      <a:lnTo>
                        <a:pt x="214" y="298"/>
                      </a:lnTo>
                      <a:lnTo>
                        <a:pt x="214" y="297"/>
                      </a:lnTo>
                      <a:lnTo>
                        <a:pt x="214" y="296"/>
                      </a:lnTo>
                      <a:lnTo>
                        <a:pt x="214" y="295"/>
                      </a:lnTo>
                      <a:lnTo>
                        <a:pt x="214" y="294"/>
                      </a:lnTo>
                      <a:lnTo>
                        <a:pt x="214" y="295"/>
                      </a:lnTo>
                      <a:lnTo>
                        <a:pt x="214" y="294"/>
                      </a:lnTo>
                      <a:lnTo>
                        <a:pt x="214" y="293"/>
                      </a:lnTo>
                      <a:lnTo>
                        <a:pt x="214" y="292"/>
                      </a:lnTo>
                      <a:lnTo>
                        <a:pt x="215" y="292"/>
                      </a:lnTo>
                      <a:lnTo>
                        <a:pt x="215" y="291"/>
                      </a:lnTo>
                      <a:lnTo>
                        <a:pt x="215" y="290"/>
                      </a:lnTo>
                      <a:lnTo>
                        <a:pt x="215" y="289"/>
                      </a:lnTo>
                      <a:lnTo>
                        <a:pt x="215" y="288"/>
                      </a:lnTo>
                      <a:lnTo>
                        <a:pt x="215" y="289"/>
                      </a:lnTo>
                      <a:lnTo>
                        <a:pt x="215" y="288"/>
                      </a:lnTo>
                      <a:lnTo>
                        <a:pt x="215" y="287"/>
                      </a:lnTo>
                      <a:lnTo>
                        <a:pt x="216" y="287"/>
                      </a:lnTo>
                      <a:lnTo>
                        <a:pt x="216" y="286"/>
                      </a:lnTo>
                      <a:lnTo>
                        <a:pt x="217" y="286"/>
                      </a:lnTo>
                      <a:lnTo>
                        <a:pt x="217" y="287"/>
                      </a:lnTo>
                      <a:lnTo>
                        <a:pt x="217" y="286"/>
                      </a:lnTo>
                      <a:lnTo>
                        <a:pt x="217" y="287"/>
                      </a:lnTo>
                      <a:lnTo>
                        <a:pt x="217" y="288"/>
                      </a:lnTo>
                      <a:lnTo>
                        <a:pt x="217" y="287"/>
                      </a:lnTo>
                      <a:lnTo>
                        <a:pt x="217" y="288"/>
                      </a:lnTo>
                      <a:lnTo>
                        <a:pt x="217" y="289"/>
                      </a:lnTo>
                      <a:lnTo>
                        <a:pt x="217" y="288"/>
                      </a:lnTo>
                      <a:lnTo>
                        <a:pt x="217" y="289"/>
                      </a:lnTo>
                      <a:lnTo>
                        <a:pt x="218" y="289"/>
                      </a:lnTo>
                      <a:lnTo>
                        <a:pt x="218" y="290"/>
                      </a:lnTo>
                      <a:lnTo>
                        <a:pt x="218" y="291"/>
                      </a:lnTo>
                      <a:lnTo>
                        <a:pt x="218" y="292"/>
                      </a:lnTo>
                      <a:lnTo>
                        <a:pt x="218" y="293"/>
                      </a:lnTo>
                      <a:lnTo>
                        <a:pt x="218" y="294"/>
                      </a:lnTo>
                      <a:lnTo>
                        <a:pt x="218" y="295"/>
                      </a:lnTo>
                      <a:lnTo>
                        <a:pt x="219" y="296"/>
                      </a:lnTo>
                      <a:lnTo>
                        <a:pt x="219" y="297"/>
                      </a:lnTo>
                      <a:lnTo>
                        <a:pt x="219" y="298"/>
                      </a:lnTo>
                      <a:lnTo>
                        <a:pt x="219" y="299"/>
                      </a:lnTo>
                      <a:lnTo>
                        <a:pt x="219" y="300"/>
                      </a:lnTo>
                      <a:lnTo>
                        <a:pt x="219" y="301"/>
                      </a:lnTo>
                      <a:lnTo>
                        <a:pt x="219" y="302"/>
                      </a:lnTo>
                      <a:lnTo>
                        <a:pt x="220" y="303"/>
                      </a:lnTo>
                      <a:lnTo>
                        <a:pt x="220" y="304"/>
                      </a:lnTo>
                      <a:lnTo>
                        <a:pt x="220" y="305"/>
                      </a:lnTo>
                      <a:lnTo>
                        <a:pt x="220" y="304"/>
                      </a:lnTo>
                      <a:lnTo>
                        <a:pt x="220" y="305"/>
                      </a:lnTo>
                      <a:lnTo>
                        <a:pt x="220" y="306"/>
                      </a:lnTo>
                      <a:lnTo>
                        <a:pt x="220" y="307"/>
                      </a:lnTo>
                      <a:lnTo>
                        <a:pt x="221" y="307"/>
                      </a:lnTo>
                      <a:lnTo>
                        <a:pt x="221" y="308"/>
                      </a:lnTo>
                      <a:lnTo>
                        <a:pt x="221" y="309"/>
                      </a:lnTo>
                      <a:lnTo>
                        <a:pt x="221" y="310"/>
                      </a:lnTo>
                      <a:lnTo>
                        <a:pt x="221" y="311"/>
                      </a:lnTo>
                      <a:lnTo>
                        <a:pt x="222" y="311"/>
                      </a:lnTo>
                      <a:lnTo>
                        <a:pt x="222" y="312"/>
                      </a:lnTo>
                      <a:lnTo>
                        <a:pt x="222" y="313"/>
                      </a:lnTo>
                      <a:lnTo>
                        <a:pt x="222" y="314"/>
                      </a:lnTo>
                      <a:lnTo>
                        <a:pt x="222" y="315"/>
                      </a:lnTo>
                      <a:lnTo>
                        <a:pt x="222" y="314"/>
                      </a:lnTo>
                      <a:lnTo>
                        <a:pt x="222" y="315"/>
                      </a:lnTo>
                      <a:lnTo>
                        <a:pt x="223" y="315"/>
                      </a:lnTo>
                      <a:lnTo>
                        <a:pt x="223" y="316"/>
                      </a:lnTo>
                      <a:lnTo>
                        <a:pt x="223" y="317"/>
                      </a:lnTo>
                      <a:lnTo>
                        <a:pt x="223" y="318"/>
                      </a:lnTo>
                      <a:lnTo>
                        <a:pt x="224" y="318"/>
                      </a:lnTo>
                      <a:lnTo>
                        <a:pt x="224" y="319"/>
                      </a:lnTo>
                      <a:lnTo>
                        <a:pt x="224" y="320"/>
                      </a:lnTo>
                      <a:lnTo>
                        <a:pt x="225" y="320"/>
                      </a:lnTo>
                      <a:lnTo>
                        <a:pt x="225" y="321"/>
                      </a:lnTo>
                      <a:lnTo>
                        <a:pt x="225" y="322"/>
                      </a:lnTo>
                      <a:lnTo>
                        <a:pt x="225" y="321"/>
                      </a:lnTo>
                      <a:lnTo>
                        <a:pt x="225" y="322"/>
                      </a:lnTo>
                      <a:lnTo>
                        <a:pt x="225" y="321"/>
                      </a:lnTo>
                      <a:lnTo>
                        <a:pt x="225" y="322"/>
                      </a:lnTo>
                      <a:lnTo>
                        <a:pt x="226" y="322"/>
                      </a:lnTo>
                      <a:lnTo>
                        <a:pt x="226" y="323"/>
                      </a:lnTo>
                      <a:lnTo>
                        <a:pt x="226" y="322"/>
                      </a:lnTo>
                      <a:lnTo>
                        <a:pt x="226" y="323"/>
                      </a:lnTo>
                      <a:lnTo>
                        <a:pt x="227" y="323"/>
                      </a:lnTo>
                      <a:lnTo>
                        <a:pt x="227" y="324"/>
                      </a:lnTo>
                      <a:lnTo>
                        <a:pt x="227" y="323"/>
                      </a:lnTo>
                      <a:lnTo>
                        <a:pt x="228" y="323"/>
                      </a:lnTo>
                      <a:lnTo>
                        <a:pt x="228" y="324"/>
                      </a:lnTo>
                      <a:lnTo>
                        <a:pt x="228" y="323"/>
                      </a:lnTo>
                      <a:lnTo>
                        <a:pt x="229" y="323"/>
                      </a:lnTo>
                      <a:lnTo>
                        <a:pt x="229" y="324"/>
                      </a:lnTo>
                      <a:lnTo>
                        <a:pt x="229" y="323"/>
                      </a:lnTo>
                      <a:lnTo>
                        <a:pt x="229" y="322"/>
                      </a:lnTo>
                      <a:lnTo>
                        <a:pt x="229" y="323"/>
                      </a:lnTo>
                      <a:lnTo>
                        <a:pt x="229" y="322"/>
                      </a:lnTo>
                      <a:lnTo>
                        <a:pt x="230" y="322"/>
                      </a:lnTo>
                      <a:lnTo>
                        <a:pt x="230" y="321"/>
                      </a:lnTo>
                      <a:lnTo>
                        <a:pt x="230" y="322"/>
                      </a:lnTo>
                      <a:lnTo>
                        <a:pt x="230" y="321"/>
                      </a:lnTo>
                      <a:lnTo>
                        <a:pt x="230" y="322"/>
                      </a:lnTo>
                      <a:lnTo>
                        <a:pt x="230" y="321"/>
                      </a:lnTo>
                      <a:lnTo>
                        <a:pt x="230" y="322"/>
                      </a:lnTo>
                      <a:lnTo>
                        <a:pt x="230" y="321"/>
                      </a:lnTo>
                      <a:lnTo>
                        <a:pt x="231" y="320"/>
                      </a:lnTo>
                      <a:lnTo>
                        <a:pt x="231" y="321"/>
                      </a:lnTo>
                      <a:lnTo>
                        <a:pt x="231" y="320"/>
                      </a:lnTo>
                      <a:lnTo>
                        <a:pt x="231" y="319"/>
                      </a:lnTo>
                      <a:lnTo>
                        <a:pt x="231" y="320"/>
                      </a:lnTo>
                      <a:lnTo>
                        <a:pt x="231" y="319"/>
                      </a:lnTo>
                      <a:lnTo>
                        <a:pt x="231" y="320"/>
                      </a:lnTo>
                      <a:lnTo>
                        <a:pt x="231" y="319"/>
                      </a:lnTo>
                      <a:lnTo>
                        <a:pt x="231" y="318"/>
                      </a:lnTo>
                      <a:lnTo>
                        <a:pt x="231" y="319"/>
                      </a:lnTo>
                      <a:lnTo>
                        <a:pt x="231" y="318"/>
                      </a:lnTo>
                      <a:lnTo>
                        <a:pt x="232" y="318"/>
                      </a:lnTo>
                      <a:lnTo>
                        <a:pt x="232" y="317"/>
                      </a:lnTo>
                      <a:lnTo>
                        <a:pt x="232" y="318"/>
                      </a:lnTo>
                      <a:lnTo>
                        <a:pt x="232" y="317"/>
                      </a:lnTo>
                      <a:lnTo>
                        <a:pt x="232" y="318"/>
                      </a:lnTo>
                      <a:lnTo>
                        <a:pt x="232" y="317"/>
                      </a:lnTo>
                      <a:lnTo>
                        <a:pt x="232" y="316"/>
                      </a:lnTo>
                      <a:lnTo>
                        <a:pt x="232" y="315"/>
                      </a:lnTo>
                      <a:lnTo>
                        <a:pt x="232" y="314"/>
                      </a:lnTo>
                      <a:lnTo>
                        <a:pt x="233" y="314"/>
                      </a:lnTo>
                      <a:lnTo>
                        <a:pt x="233" y="313"/>
                      </a:lnTo>
                      <a:lnTo>
                        <a:pt x="233" y="312"/>
                      </a:lnTo>
                      <a:lnTo>
                        <a:pt x="233" y="311"/>
                      </a:lnTo>
                      <a:lnTo>
                        <a:pt x="233" y="312"/>
                      </a:lnTo>
                      <a:lnTo>
                        <a:pt x="233" y="311"/>
                      </a:lnTo>
                      <a:lnTo>
                        <a:pt x="233" y="310"/>
                      </a:lnTo>
                      <a:lnTo>
                        <a:pt x="234" y="310"/>
                      </a:lnTo>
                      <a:lnTo>
                        <a:pt x="234" y="309"/>
                      </a:lnTo>
                      <a:lnTo>
                        <a:pt x="234" y="308"/>
                      </a:lnTo>
                      <a:lnTo>
                        <a:pt x="234" y="309"/>
                      </a:lnTo>
                      <a:lnTo>
                        <a:pt x="234" y="308"/>
                      </a:lnTo>
                      <a:lnTo>
                        <a:pt x="234" y="307"/>
                      </a:lnTo>
                      <a:lnTo>
                        <a:pt x="234" y="308"/>
                      </a:lnTo>
                      <a:lnTo>
                        <a:pt x="234" y="307"/>
                      </a:lnTo>
                      <a:lnTo>
                        <a:pt x="234" y="306"/>
                      </a:lnTo>
                      <a:lnTo>
                        <a:pt x="234" y="305"/>
                      </a:lnTo>
                      <a:lnTo>
                        <a:pt x="235" y="305"/>
                      </a:lnTo>
                      <a:lnTo>
                        <a:pt x="235" y="304"/>
                      </a:lnTo>
                      <a:lnTo>
                        <a:pt x="235" y="303"/>
                      </a:lnTo>
                      <a:lnTo>
                        <a:pt x="235" y="302"/>
                      </a:lnTo>
                      <a:lnTo>
                        <a:pt x="235" y="301"/>
                      </a:lnTo>
                      <a:lnTo>
                        <a:pt x="236" y="301"/>
                      </a:lnTo>
                      <a:lnTo>
                        <a:pt x="236" y="300"/>
                      </a:lnTo>
                      <a:lnTo>
                        <a:pt x="236" y="299"/>
                      </a:lnTo>
                      <a:lnTo>
                        <a:pt x="236" y="298"/>
                      </a:lnTo>
                      <a:lnTo>
                        <a:pt x="236" y="299"/>
                      </a:lnTo>
                      <a:lnTo>
                        <a:pt x="236" y="298"/>
                      </a:lnTo>
                      <a:lnTo>
                        <a:pt x="236" y="297"/>
                      </a:lnTo>
                      <a:lnTo>
                        <a:pt x="237" y="297"/>
                      </a:lnTo>
                      <a:lnTo>
                        <a:pt x="237" y="296"/>
                      </a:lnTo>
                      <a:lnTo>
                        <a:pt x="237" y="297"/>
                      </a:lnTo>
                      <a:lnTo>
                        <a:pt x="237" y="296"/>
                      </a:lnTo>
                      <a:lnTo>
                        <a:pt x="237" y="297"/>
                      </a:lnTo>
                      <a:lnTo>
                        <a:pt x="237" y="296"/>
                      </a:lnTo>
                      <a:lnTo>
                        <a:pt x="237" y="297"/>
                      </a:lnTo>
                      <a:lnTo>
                        <a:pt x="237" y="296"/>
                      </a:lnTo>
                      <a:lnTo>
                        <a:pt x="238" y="296"/>
                      </a:lnTo>
                      <a:lnTo>
                        <a:pt x="238" y="295"/>
                      </a:lnTo>
                      <a:lnTo>
                        <a:pt x="238" y="296"/>
                      </a:lnTo>
                      <a:lnTo>
                        <a:pt x="238" y="297"/>
                      </a:lnTo>
                      <a:lnTo>
                        <a:pt x="238" y="296"/>
                      </a:lnTo>
                      <a:lnTo>
                        <a:pt x="238" y="297"/>
                      </a:lnTo>
                      <a:lnTo>
                        <a:pt x="238" y="296"/>
                      </a:lnTo>
                      <a:lnTo>
                        <a:pt x="238" y="297"/>
                      </a:lnTo>
                      <a:lnTo>
                        <a:pt x="239" y="297"/>
                      </a:lnTo>
                      <a:lnTo>
                        <a:pt x="239" y="298"/>
                      </a:lnTo>
                      <a:lnTo>
                        <a:pt x="239" y="299"/>
                      </a:lnTo>
                      <a:lnTo>
                        <a:pt x="240" y="299"/>
                      </a:lnTo>
                      <a:lnTo>
                        <a:pt x="240" y="298"/>
                      </a:lnTo>
                      <a:lnTo>
                        <a:pt x="240" y="299"/>
                      </a:lnTo>
                      <a:lnTo>
                        <a:pt x="240" y="300"/>
                      </a:lnTo>
                      <a:lnTo>
                        <a:pt x="240" y="299"/>
                      </a:lnTo>
                      <a:lnTo>
                        <a:pt x="240" y="300"/>
                      </a:lnTo>
                      <a:lnTo>
                        <a:pt x="240" y="299"/>
                      </a:lnTo>
                      <a:lnTo>
                        <a:pt x="240" y="300"/>
                      </a:lnTo>
                      <a:lnTo>
                        <a:pt x="240" y="299"/>
                      </a:lnTo>
                      <a:lnTo>
                        <a:pt x="240" y="300"/>
                      </a:lnTo>
                      <a:lnTo>
                        <a:pt x="240" y="299"/>
                      </a:lnTo>
                      <a:lnTo>
                        <a:pt x="240" y="300"/>
                      </a:lnTo>
                      <a:lnTo>
                        <a:pt x="241" y="300"/>
                      </a:lnTo>
                      <a:lnTo>
                        <a:pt x="241" y="299"/>
                      </a:lnTo>
                      <a:lnTo>
                        <a:pt x="241" y="300"/>
                      </a:lnTo>
                      <a:lnTo>
                        <a:pt x="241" y="299"/>
                      </a:lnTo>
                      <a:lnTo>
                        <a:pt x="241" y="300"/>
                      </a:lnTo>
                      <a:lnTo>
                        <a:pt x="241" y="299"/>
                      </a:lnTo>
                      <a:lnTo>
                        <a:pt x="241" y="300"/>
                      </a:lnTo>
                      <a:lnTo>
                        <a:pt x="241" y="299"/>
                      </a:lnTo>
                      <a:lnTo>
                        <a:pt x="241" y="298"/>
                      </a:lnTo>
                      <a:lnTo>
                        <a:pt x="241" y="299"/>
                      </a:lnTo>
                      <a:lnTo>
                        <a:pt x="241" y="298"/>
                      </a:lnTo>
                      <a:lnTo>
                        <a:pt x="242" y="297"/>
                      </a:lnTo>
                      <a:lnTo>
                        <a:pt x="242" y="296"/>
                      </a:lnTo>
                      <a:lnTo>
                        <a:pt x="242" y="295"/>
                      </a:lnTo>
                      <a:lnTo>
                        <a:pt x="242" y="294"/>
                      </a:lnTo>
                      <a:lnTo>
                        <a:pt x="242" y="293"/>
                      </a:lnTo>
                      <a:lnTo>
                        <a:pt x="242" y="292"/>
                      </a:lnTo>
                      <a:lnTo>
                        <a:pt x="242" y="291"/>
                      </a:lnTo>
                      <a:lnTo>
                        <a:pt x="243" y="290"/>
                      </a:lnTo>
                      <a:lnTo>
                        <a:pt x="243" y="289"/>
                      </a:lnTo>
                      <a:lnTo>
                        <a:pt x="243" y="288"/>
                      </a:lnTo>
                      <a:lnTo>
                        <a:pt x="243" y="287"/>
                      </a:lnTo>
                      <a:lnTo>
                        <a:pt x="243" y="286"/>
                      </a:lnTo>
                      <a:lnTo>
                        <a:pt x="243" y="285"/>
                      </a:lnTo>
                      <a:lnTo>
                        <a:pt x="243" y="284"/>
                      </a:lnTo>
                      <a:lnTo>
                        <a:pt x="243" y="283"/>
                      </a:lnTo>
                      <a:lnTo>
                        <a:pt x="243" y="282"/>
                      </a:lnTo>
                      <a:lnTo>
                        <a:pt x="243" y="281"/>
                      </a:lnTo>
                      <a:lnTo>
                        <a:pt x="243" y="280"/>
                      </a:lnTo>
                      <a:lnTo>
                        <a:pt x="243" y="279"/>
                      </a:lnTo>
                      <a:lnTo>
                        <a:pt x="243" y="278"/>
                      </a:lnTo>
                      <a:lnTo>
                        <a:pt x="243" y="277"/>
                      </a:lnTo>
                      <a:lnTo>
                        <a:pt x="244" y="277"/>
                      </a:lnTo>
                      <a:lnTo>
                        <a:pt x="244" y="276"/>
                      </a:lnTo>
                      <a:lnTo>
                        <a:pt x="244" y="275"/>
                      </a:lnTo>
                      <a:lnTo>
                        <a:pt x="244" y="274"/>
                      </a:lnTo>
                      <a:lnTo>
                        <a:pt x="244" y="273"/>
                      </a:lnTo>
                      <a:lnTo>
                        <a:pt x="244" y="272"/>
                      </a:lnTo>
                      <a:lnTo>
                        <a:pt x="244" y="271"/>
                      </a:lnTo>
                      <a:lnTo>
                        <a:pt x="244" y="270"/>
                      </a:lnTo>
                      <a:lnTo>
                        <a:pt x="244" y="269"/>
                      </a:lnTo>
                      <a:lnTo>
                        <a:pt x="244" y="268"/>
                      </a:lnTo>
                      <a:lnTo>
                        <a:pt x="244" y="267"/>
                      </a:lnTo>
                      <a:lnTo>
                        <a:pt x="244" y="266"/>
                      </a:lnTo>
                      <a:lnTo>
                        <a:pt x="244" y="265"/>
                      </a:lnTo>
                      <a:lnTo>
                        <a:pt x="244" y="264"/>
                      </a:lnTo>
                      <a:lnTo>
                        <a:pt x="244" y="263"/>
                      </a:lnTo>
                      <a:lnTo>
                        <a:pt x="244" y="262"/>
                      </a:lnTo>
                      <a:lnTo>
                        <a:pt x="244" y="261"/>
                      </a:lnTo>
                      <a:lnTo>
                        <a:pt x="244" y="260"/>
                      </a:lnTo>
                      <a:lnTo>
                        <a:pt x="244" y="259"/>
                      </a:lnTo>
                      <a:lnTo>
                        <a:pt x="244" y="258"/>
                      </a:lnTo>
                      <a:lnTo>
                        <a:pt x="245" y="257"/>
                      </a:lnTo>
                      <a:lnTo>
                        <a:pt x="245" y="256"/>
                      </a:lnTo>
                      <a:lnTo>
                        <a:pt x="245" y="255"/>
                      </a:lnTo>
                      <a:lnTo>
                        <a:pt x="245" y="254"/>
                      </a:lnTo>
                      <a:lnTo>
                        <a:pt x="245" y="253"/>
                      </a:lnTo>
                      <a:lnTo>
                        <a:pt x="245" y="252"/>
                      </a:lnTo>
                      <a:lnTo>
                        <a:pt x="245" y="251"/>
                      </a:lnTo>
                      <a:lnTo>
                        <a:pt x="245" y="250"/>
                      </a:lnTo>
                      <a:lnTo>
                        <a:pt x="245" y="249"/>
                      </a:lnTo>
                      <a:lnTo>
                        <a:pt x="245" y="248"/>
                      </a:lnTo>
                      <a:lnTo>
                        <a:pt x="245" y="247"/>
                      </a:lnTo>
                      <a:lnTo>
                        <a:pt x="245" y="246"/>
                      </a:lnTo>
                      <a:lnTo>
                        <a:pt x="245" y="245"/>
                      </a:lnTo>
                      <a:lnTo>
                        <a:pt x="245" y="244"/>
                      </a:lnTo>
                      <a:lnTo>
                        <a:pt x="245" y="243"/>
                      </a:lnTo>
                      <a:lnTo>
                        <a:pt x="245" y="242"/>
                      </a:lnTo>
                      <a:lnTo>
                        <a:pt x="245" y="241"/>
                      </a:lnTo>
                      <a:lnTo>
                        <a:pt x="245" y="240"/>
                      </a:lnTo>
                      <a:lnTo>
                        <a:pt x="245" y="239"/>
                      </a:lnTo>
                      <a:lnTo>
                        <a:pt x="245" y="238"/>
                      </a:lnTo>
                      <a:lnTo>
                        <a:pt x="245" y="237"/>
                      </a:lnTo>
                      <a:lnTo>
                        <a:pt x="245" y="236"/>
                      </a:lnTo>
                      <a:lnTo>
                        <a:pt x="245" y="235"/>
                      </a:lnTo>
                      <a:lnTo>
                        <a:pt x="245" y="234"/>
                      </a:lnTo>
                      <a:lnTo>
                        <a:pt x="245" y="233"/>
                      </a:lnTo>
                      <a:lnTo>
                        <a:pt x="245" y="232"/>
                      </a:lnTo>
                      <a:lnTo>
                        <a:pt x="245" y="231"/>
                      </a:lnTo>
                      <a:lnTo>
                        <a:pt x="245" y="230"/>
                      </a:lnTo>
                      <a:lnTo>
                        <a:pt x="246" y="229"/>
                      </a:lnTo>
                      <a:lnTo>
                        <a:pt x="246" y="228"/>
                      </a:lnTo>
                      <a:lnTo>
                        <a:pt x="246" y="227"/>
                      </a:lnTo>
                      <a:lnTo>
                        <a:pt x="246" y="226"/>
                      </a:lnTo>
                      <a:lnTo>
                        <a:pt x="246" y="225"/>
                      </a:lnTo>
                      <a:lnTo>
                        <a:pt x="246" y="224"/>
                      </a:lnTo>
                      <a:lnTo>
                        <a:pt x="246" y="223"/>
                      </a:lnTo>
                      <a:lnTo>
                        <a:pt x="246" y="222"/>
                      </a:lnTo>
                      <a:lnTo>
                        <a:pt x="246" y="221"/>
                      </a:lnTo>
                      <a:lnTo>
                        <a:pt x="246" y="220"/>
                      </a:lnTo>
                      <a:lnTo>
                        <a:pt x="246" y="219"/>
                      </a:lnTo>
                      <a:lnTo>
                        <a:pt x="246" y="218"/>
                      </a:lnTo>
                      <a:lnTo>
                        <a:pt x="246" y="217"/>
                      </a:lnTo>
                      <a:lnTo>
                        <a:pt x="246" y="216"/>
                      </a:lnTo>
                      <a:lnTo>
                        <a:pt x="246" y="215"/>
                      </a:lnTo>
                      <a:lnTo>
                        <a:pt x="246" y="214"/>
                      </a:lnTo>
                      <a:lnTo>
                        <a:pt x="246" y="213"/>
                      </a:lnTo>
                      <a:lnTo>
                        <a:pt x="246" y="212"/>
                      </a:lnTo>
                      <a:lnTo>
                        <a:pt x="246" y="211"/>
                      </a:lnTo>
                      <a:lnTo>
                        <a:pt x="246" y="210"/>
                      </a:lnTo>
                      <a:lnTo>
                        <a:pt x="246" y="209"/>
                      </a:lnTo>
                      <a:lnTo>
                        <a:pt x="246" y="208"/>
                      </a:lnTo>
                      <a:lnTo>
                        <a:pt x="246" y="207"/>
                      </a:lnTo>
                      <a:lnTo>
                        <a:pt x="246" y="206"/>
                      </a:lnTo>
                      <a:lnTo>
                        <a:pt x="246" y="205"/>
                      </a:lnTo>
                      <a:lnTo>
                        <a:pt x="246" y="204"/>
                      </a:lnTo>
                      <a:lnTo>
                        <a:pt x="246" y="203"/>
                      </a:lnTo>
                      <a:lnTo>
                        <a:pt x="246" y="202"/>
                      </a:lnTo>
                      <a:lnTo>
                        <a:pt x="246" y="201"/>
                      </a:lnTo>
                      <a:lnTo>
                        <a:pt x="246" y="200"/>
                      </a:lnTo>
                      <a:lnTo>
                        <a:pt x="246" y="199"/>
                      </a:lnTo>
                      <a:lnTo>
                        <a:pt x="246" y="198"/>
                      </a:lnTo>
                      <a:lnTo>
                        <a:pt x="246" y="197"/>
                      </a:lnTo>
                      <a:lnTo>
                        <a:pt x="247" y="196"/>
                      </a:lnTo>
                      <a:lnTo>
                        <a:pt x="247" y="195"/>
                      </a:lnTo>
                      <a:lnTo>
                        <a:pt x="247" y="194"/>
                      </a:lnTo>
                      <a:lnTo>
                        <a:pt x="247" y="192"/>
                      </a:lnTo>
                      <a:lnTo>
                        <a:pt x="247" y="191"/>
                      </a:lnTo>
                      <a:lnTo>
                        <a:pt x="247" y="190"/>
                      </a:lnTo>
                      <a:lnTo>
                        <a:pt x="247" y="189"/>
                      </a:lnTo>
                      <a:lnTo>
                        <a:pt x="247" y="188"/>
                      </a:lnTo>
                      <a:lnTo>
                        <a:pt x="247" y="187"/>
                      </a:lnTo>
                      <a:lnTo>
                        <a:pt x="247" y="186"/>
                      </a:lnTo>
                      <a:lnTo>
                        <a:pt x="247" y="185"/>
                      </a:lnTo>
                      <a:lnTo>
                        <a:pt x="247" y="184"/>
                      </a:lnTo>
                      <a:lnTo>
                        <a:pt x="247" y="183"/>
                      </a:lnTo>
                      <a:lnTo>
                        <a:pt x="247" y="181"/>
                      </a:lnTo>
                      <a:lnTo>
                        <a:pt x="247" y="180"/>
                      </a:lnTo>
                      <a:lnTo>
                        <a:pt x="247" y="179"/>
                      </a:lnTo>
                      <a:lnTo>
                        <a:pt x="247" y="178"/>
                      </a:lnTo>
                      <a:lnTo>
                        <a:pt x="247" y="177"/>
                      </a:lnTo>
                      <a:lnTo>
                        <a:pt x="247" y="176"/>
                      </a:lnTo>
                      <a:lnTo>
                        <a:pt x="247" y="175"/>
                      </a:lnTo>
                      <a:lnTo>
                        <a:pt x="247" y="174"/>
                      </a:lnTo>
                      <a:lnTo>
                        <a:pt x="247" y="173"/>
                      </a:lnTo>
                      <a:lnTo>
                        <a:pt x="247" y="172"/>
                      </a:lnTo>
                      <a:lnTo>
                        <a:pt x="247" y="171"/>
                      </a:lnTo>
                      <a:lnTo>
                        <a:pt x="247" y="170"/>
                      </a:lnTo>
                      <a:lnTo>
                        <a:pt x="247" y="169"/>
                      </a:lnTo>
                      <a:lnTo>
                        <a:pt x="247" y="168"/>
                      </a:lnTo>
                      <a:lnTo>
                        <a:pt x="248" y="168"/>
                      </a:lnTo>
                      <a:lnTo>
                        <a:pt x="248" y="167"/>
                      </a:lnTo>
                      <a:lnTo>
                        <a:pt x="248" y="166"/>
                      </a:lnTo>
                      <a:lnTo>
                        <a:pt x="248" y="165"/>
                      </a:lnTo>
                      <a:lnTo>
                        <a:pt x="248" y="164"/>
                      </a:lnTo>
                      <a:lnTo>
                        <a:pt x="248" y="163"/>
                      </a:lnTo>
                      <a:lnTo>
                        <a:pt x="248" y="162"/>
                      </a:lnTo>
                      <a:lnTo>
                        <a:pt x="248" y="161"/>
                      </a:lnTo>
                      <a:lnTo>
                        <a:pt x="248" y="160"/>
                      </a:lnTo>
                      <a:lnTo>
                        <a:pt x="248" y="159"/>
                      </a:lnTo>
                      <a:lnTo>
                        <a:pt x="248" y="158"/>
                      </a:lnTo>
                      <a:lnTo>
                        <a:pt x="248" y="157"/>
                      </a:lnTo>
                      <a:lnTo>
                        <a:pt x="249" y="156"/>
                      </a:lnTo>
                      <a:lnTo>
                        <a:pt x="249" y="157"/>
                      </a:lnTo>
                      <a:lnTo>
                        <a:pt x="249" y="158"/>
                      </a:lnTo>
                      <a:lnTo>
                        <a:pt x="249" y="159"/>
                      </a:lnTo>
                      <a:lnTo>
                        <a:pt x="249" y="160"/>
                      </a:lnTo>
                      <a:lnTo>
                        <a:pt x="249" y="161"/>
                      </a:lnTo>
                      <a:lnTo>
                        <a:pt x="249" y="160"/>
                      </a:lnTo>
                      <a:lnTo>
                        <a:pt x="249" y="161"/>
                      </a:lnTo>
                      <a:lnTo>
                        <a:pt x="249" y="162"/>
                      </a:lnTo>
                      <a:lnTo>
                        <a:pt x="249" y="163"/>
                      </a:lnTo>
                      <a:lnTo>
                        <a:pt x="249" y="164"/>
                      </a:lnTo>
                      <a:lnTo>
                        <a:pt x="250" y="164"/>
                      </a:lnTo>
                      <a:lnTo>
                        <a:pt x="250" y="165"/>
                      </a:lnTo>
                      <a:lnTo>
                        <a:pt x="250" y="166"/>
                      </a:lnTo>
                      <a:lnTo>
                        <a:pt x="250" y="167"/>
                      </a:lnTo>
                      <a:lnTo>
                        <a:pt x="250" y="168"/>
                      </a:lnTo>
                      <a:lnTo>
                        <a:pt x="250" y="169"/>
                      </a:lnTo>
                      <a:lnTo>
                        <a:pt x="250" y="170"/>
                      </a:lnTo>
                      <a:lnTo>
                        <a:pt x="250" y="171"/>
                      </a:lnTo>
                      <a:lnTo>
                        <a:pt x="250" y="172"/>
                      </a:lnTo>
                      <a:lnTo>
                        <a:pt x="250" y="173"/>
                      </a:lnTo>
                      <a:lnTo>
                        <a:pt x="250" y="174"/>
                      </a:lnTo>
                      <a:lnTo>
                        <a:pt x="250" y="175"/>
                      </a:lnTo>
                      <a:lnTo>
                        <a:pt x="250" y="176"/>
                      </a:lnTo>
                      <a:lnTo>
                        <a:pt x="250" y="177"/>
                      </a:lnTo>
                      <a:lnTo>
                        <a:pt x="250" y="178"/>
                      </a:lnTo>
                      <a:lnTo>
                        <a:pt x="250" y="179"/>
                      </a:lnTo>
                      <a:lnTo>
                        <a:pt x="250" y="180"/>
                      </a:lnTo>
                      <a:lnTo>
                        <a:pt x="250" y="181"/>
                      </a:lnTo>
                      <a:lnTo>
                        <a:pt x="250" y="182"/>
                      </a:lnTo>
                      <a:lnTo>
                        <a:pt x="250" y="183"/>
                      </a:lnTo>
                      <a:lnTo>
                        <a:pt x="250" y="184"/>
                      </a:lnTo>
                      <a:lnTo>
                        <a:pt x="251" y="185"/>
                      </a:lnTo>
                      <a:lnTo>
                        <a:pt x="251" y="186"/>
                      </a:lnTo>
                      <a:lnTo>
                        <a:pt x="251" y="187"/>
                      </a:lnTo>
                      <a:lnTo>
                        <a:pt x="251" y="188"/>
                      </a:lnTo>
                      <a:lnTo>
                        <a:pt x="251" y="189"/>
                      </a:lnTo>
                      <a:lnTo>
                        <a:pt x="251" y="190"/>
                      </a:lnTo>
                      <a:lnTo>
                        <a:pt x="251" y="191"/>
                      </a:lnTo>
                      <a:lnTo>
                        <a:pt x="251" y="192"/>
                      </a:lnTo>
                      <a:lnTo>
                        <a:pt x="251" y="193"/>
                      </a:lnTo>
                      <a:lnTo>
                        <a:pt x="251" y="194"/>
                      </a:lnTo>
                      <a:lnTo>
                        <a:pt x="251" y="195"/>
                      </a:lnTo>
                      <a:lnTo>
                        <a:pt x="251" y="196"/>
                      </a:lnTo>
                      <a:lnTo>
                        <a:pt x="251" y="197"/>
                      </a:lnTo>
                      <a:lnTo>
                        <a:pt x="251" y="198"/>
                      </a:lnTo>
                      <a:lnTo>
                        <a:pt x="251" y="199"/>
                      </a:lnTo>
                      <a:lnTo>
                        <a:pt x="251" y="200"/>
                      </a:lnTo>
                      <a:lnTo>
                        <a:pt x="251" y="201"/>
                      </a:lnTo>
                      <a:lnTo>
                        <a:pt x="251" y="202"/>
                      </a:lnTo>
                      <a:lnTo>
                        <a:pt x="251" y="203"/>
                      </a:lnTo>
                      <a:lnTo>
                        <a:pt x="251" y="204"/>
                      </a:lnTo>
                      <a:lnTo>
                        <a:pt x="251" y="205"/>
                      </a:lnTo>
                      <a:lnTo>
                        <a:pt x="251" y="206"/>
                      </a:lnTo>
                      <a:lnTo>
                        <a:pt x="251" y="207"/>
                      </a:lnTo>
                      <a:lnTo>
                        <a:pt x="251" y="208"/>
                      </a:lnTo>
                      <a:lnTo>
                        <a:pt x="251" y="209"/>
                      </a:lnTo>
                      <a:lnTo>
                        <a:pt x="251" y="210"/>
                      </a:lnTo>
                      <a:lnTo>
                        <a:pt x="251" y="211"/>
                      </a:lnTo>
                      <a:lnTo>
                        <a:pt x="251" y="212"/>
                      </a:lnTo>
                      <a:lnTo>
                        <a:pt x="251" y="213"/>
                      </a:lnTo>
                      <a:lnTo>
                        <a:pt x="251" y="214"/>
                      </a:lnTo>
                      <a:lnTo>
                        <a:pt x="252" y="215"/>
                      </a:lnTo>
                      <a:lnTo>
                        <a:pt x="252" y="216"/>
                      </a:lnTo>
                      <a:lnTo>
                        <a:pt x="252" y="217"/>
                      </a:lnTo>
                      <a:lnTo>
                        <a:pt x="252" y="218"/>
                      </a:lnTo>
                      <a:lnTo>
                        <a:pt x="252" y="219"/>
                      </a:lnTo>
                      <a:lnTo>
                        <a:pt x="252" y="220"/>
                      </a:lnTo>
                      <a:lnTo>
                        <a:pt x="252" y="222"/>
                      </a:lnTo>
                      <a:lnTo>
                        <a:pt x="252" y="223"/>
                      </a:lnTo>
                      <a:lnTo>
                        <a:pt x="252" y="224"/>
                      </a:lnTo>
                      <a:lnTo>
                        <a:pt x="252" y="225"/>
                      </a:lnTo>
                      <a:lnTo>
                        <a:pt x="252" y="226"/>
                      </a:lnTo>
                      <a:lnTo>
                        <a:pt x="252" y="227"/>
                      </a:lnTo>
                      <a:lnTo>
                        <a:pt x="252" y="228"/>
                      </a:lnTo>
                      <a:lnTo>
                        <a:pt x="252" y="229"/>
                      </a:lnTo>
                      <a:lnTo>
                        <a:pt x="252" y="230"/>
                      </a:lnTo>
                      <a:lnTo>
                        <a:pt x="252" y="231"/>
                      </a:lnTo>
                      <a:lnTo>
                        <a:pt x="252" y="232"/>
                      </a:lnTo>
                      <a:lnTo>
                        <a:pt x="252" y="233"/>
                      </a:lnTo>
                      <a:lnTo>
                        <a:pt x="252" y="234"/>
                      </a:lnTo>
                      <a:lnTo>
                        <a:pt x="252" y="235"/>
                      </a:lnTo>
                      <a:lnTo>
                        <a:pt x="252" y="236"/>
                      </a:lnTo>
                      <a:lnTo>
                        <a:pt x="252" y="237"/>
                      </a:lnTo>
                      <a:lnTo>
                        <a:pt x="252" y="238"/>
                      </a:lnTo>
                      <a:lnTo>
                        <a:pt x="252" y="239"/>
                      </a:lnTo>
                      <a:lnTo>
                        <a:pt x="252" y="240"/>
                      </a:lnTo>
                      <a:lnTo>
                        <a:pt x="252" y="241"/>
                      </a:lnTo>
                      <a:lnTo>
                        <a:pt x="252" y="242"/>
                      </a:lnTo>
                      <a:lnTo>
                        <a:pt x="252" y="243"/>
                      </a:lnTo>
                      <a:lnTo>
                        <a:pt x="252" y="244"/>
                      </a:lnTo>
                      <a:lnTo>
                        <a:pt x="252" y="245"/>
                      </a:lnTo>
                      <a:lnTo>
                        <a:pt x="252" y="246"/>
                      </a:lnTo>
                      <a:lnTo>
                        <a:pt x="252" y="247"/>
                      </a:lnTo>
                      <a:lnTo>
                        <a:pt x="253" y="247"/>
                      </a:lnTo>
                      <a:lnTo>
                        <a:pt x="253" y="248"/>
                      </a:lnTo>
                      <a:lnTo>
                        <a:pt x="253" y="249"/>
                      </a:lnTo>
                      <a:lnTo>
                        <a:pt x="253" y="250"/>
                      </a:lnTo>
                      <a:lnTo>
                        <a:pt x="253" y="251"/>
                      </a:lnTo>
                      <a:lnTo>
                        <a:pt x="253" y="252"/>
                      </a:lnTo>
                      <a:lnTo>
                        <a:pt x="253" y="253"/>
                      </a:lnTo>
                      <a:lnTo>
                        <a:pt x="253" y="254"/>
                      </a:lnTo>
                      <a:lnTo>
                        <a:pt x="253" y="255"/>
                      </a:lnTo>
                      <a:lnTo>
                        <a:pt x="253" y="256"/>
                      </a:lnTo>
                      <a:lnTo>
                        <a:pt x="253" y="257"/>
                      </a:lnTo>
                      <a:lnTo>
                        <a:pt x="253" y="258"/>
                      </a:lnTo>
                      <a:lnTo>
                        <a:pt x="253" y="259"/>
                      </a:lnTo>
                      <a:lnTo>
                        <a:pt x="253" y="260"/>
                      </a:lnTo>
                      <a:lnTo>
                        <a:pt x="253" y="261"/>
                      </a:lnTo>
                      <a:lnTo>
                        <a:pt x="253" y="262"/>
                      </a:lnTo>
                      <a:lnTo>
                        <a:pt x="253" y="263"/>
                      </a:lnTo>
                      <a:lnTo>
                        <a:pt x="253" y="264"/>
                      </a:lnTo>
                      <a:lnTo>
                        <a:pt x="253" y="265"/>
                      </a:lnTo>
                      <a:lnTo>
                        <a:pt x="253" y="266"/>
                      </a:lnTo>
                      <a:lnTo>
                        <a:pt x="253" y="267"/>
                      </a:lnTo>
                      <a:lnTo>
                        <a:pt x="253" y="268"/>
                      </a:lnTo>
                      <a:lnTo>
                        <a:pt x="253" y="269"/>
                      </a:lnTo>
                      <a:lnTo>
                        <a:pt x="253" y="270"/>
                      </a:lnTo>
                      <a:lnTo>
                        <a:pt x="254" y="271"/>
                      </a:lnTo>
                      <a:lnTo>
                        <a:pt x="254" y="272"/>
                      </a:lnTo>
                      <a:lnTo>
                        <a:pt x="254" y="273"/>
                      </a:lnTo>
                      <a:lnTo>
                        <a:pt x="254" y="274"/>
                      </a:lnTo>
                      <a:lnTo>
                        <a:pt x="254" y="275"/>
                      </a:lnTo>
                      <a:lnTo>
                        <a:pt x="254" y="276"/>
                      </a:lnTo>
                      <a:lnTo>
                        <a:pt x="254" y="277"/>
                      </a:lnTo>
                      <a:lnTo>
                        <a:pt x="254" y="278"/>
                      </a:lnTo>
                      <a:lnTo>
                        <a:pt x="254" y="279"/>
                      </a:lnTo>
                      <a:lnTo>
                        <a:pt x="254" y="280"/>
                      </a:lnTo>
                      <a:lnTo>
                        <a:pt x="254" y="281"/>
                      </a:lnTo>
                      <a:lnTo>
                        <a:pt x="254" y="282"/>
                      </a:lnTo>
                      <a:lnTo>
                        <a:pt x="254" y="283"/>
                      </a:lnTo>
                      <a:lnTo>
                        <a:pt x="254" y="284"/>
                      </a:lnTo>
                      <a:lnTo>
                        <a:pt x="254" y="285"/>
                      </a:lnTo>
                      <a:lnTo>
                        <a:pt x="254" y="286"/>
                      </a:lnTo>
                      <a:lnTo>
                        <a:pt x="255" y="286"/>
                      </a:lnTo>
                      <a:lnTo>
                        <a:pt x="255" y="287"/>
                      </a:lnTo>
                      <a:lnTo>
                        <a:pt x="255" y="288"/>
                      </a:lnTo>
                      <a:lnTo>
                        <a:pt x="255" y="289"/>
                      </a:lnTo>
                      <a:lnTo>
                        <a:pt x="255" y="290"/>
                      </a:lnTo>
                      <a:lnTo>
                        <a:pt x="255" y="291"/>
                      </a:lnTo>
                      <a:lnTo>
                        <a:pt x="255" y="292"/>
                      </a:lnTo>
                      <a:lnTo>
                        <a:pt x="255" y="293"/>
                      </a:lnTo>
                      <a:lnTo>
                        <a:pt x="255" y="294"/>
                      </a:lnTo>
                      <a:lnTo>
                        <a:pt x="256" y="294"/>
                      </a:lnTo>
                      <a:lnTo>
                        <a:pt x="256" y="295"/>
                      </a:lnTo>
                      <a:lnTo>
                        <a:pt x="256" y="296"/>
                      </a:lnTo>
                      <a:lnTo>
                        <a:pt x="256" y="297"/>
                      </a:lnTo>
                      <a:lnTo>
                        <a:pt x="256" y="296"/>
                      </a:lnTo>
                      <a:lnTo>
                        <a:pt x="256" y="297"/>
                      </a:lnTo>
                      <a:lnTo>
                        <a:pt x="256" y="298"/>
                      </a:lnTo>
                      <a:lnTo>
                        <a:pt x="256" y="299"/>
                      </a:lnTo>
                      <a:lnTo>
                        <a:pt x="256" y="298"/>
                      </a:lnTo>
                      <a:lnTo>
                        <a:pt x="256" y="299"/>
                      </a:lnTo>
                      <a:lnTo>
                        <a:pt x="257" y="299"/>
                      </a:lnTo>
                      <a:lnTo>
                        <a:pt x="257" y="298"/>
                      </a:lnTo>
                      <a:lnTo>
                        <a:pt x="257" y="299"/>
                      </a:lnTo>
                      <a:lnTo>
                        <a:pt x="257" y="300"/>
                      </a:lnTo>
                      <a:lnTo>
                        <a:pt x="257" y="299"/>
                      </a:lnTo>
                      <a:lnTo>
                        <a:pt x="257" y="300"/>
                      </a:lnTo>
                      <a:lnTo>
                        <a:pt x="257" y="299"/>
                      </a:lnTo>
                      <a:lnTo>
                        <a:pt x="257" y="300"/>
                      </a:lnTo>
                      <a:lnTo>
                        <a:pt x="258" y="300"/>
                      </a:lnTo>
                      <a:lnTo>
                        <a:pt x="258" y="299"/>
                      </a:lnTo>
                      <a:lnTo>
                        <a:pt x="258" y="300"/>
                      </a:lnTo>
                      <a:lnTo>
                        <a:pt x="259" y="300"/>
                      </a:lnTo>
                      <a:lnTo>
                        <a:pt x="259" y="299"/>
                      </a:lnTo>
                      <a:lnTo>
                        <a:pt x="259" y="300"/>
                      </a:lnTo>
                      <a:lnTo>
                        <a:pt x="259" y="299"/>
                      </a:lnTo>
                      <a:lnTo>
                        <a:pt x="259" y="298"/>
                      </a:lnTo>
                      <a:lnTo>
                        <a:pt x="259" y="299"/>
                      </a:lnTo>
                      <a:lnTo>
                        <a:pt x="259" y="298"/>
                      </a:lnTo>
                      <a:lnTo>
                        <a:pt x="259" y="299"/>
                      </a:lnTo>
                      <a:lnTo>
                        <a:pt x="259" y="298"/>
                      </a:lnTo>
                      <a:lnTo>
                        <a:pt x="259" y="299"/>
                      </a:lnTo>
                      <a:lnTo>
                        <a:pt x="259" y="298"/>
                      </a:lnTo>
                      <a:lnTo>
                        <a:pt x="259" y="299"/>
                      </a:lnTo>
                      <a:lnTo>
                        <a:pt x="260" y="298"/>
                      </a:lnTo>
                      <a:lnTo>
                        <a:pt x="260" y="299"/>
                      </a:lnTo>
                      <a:lnTo>
                        <a:pt x="260" y="298"/>
                      </a:lnTo>
                      <a:lnTo>
                        <a:pt x="260" y="299"/>
                      </a:lnTo>
                      <a:lnTo>
                        <a:pt x="260" y="300"/>
                      </a:lnTo>
                      <a:lnTo>
                        <a:pt x="260" y="299"/>
                      </a:lnTo>
                      <a:lnTo>
                        <a:pt x="260" y="300"/>
                      </a:lnTo>
                      <a:lnTo>
                        <a:pt x="261" y="300"/>
                      </a:lnTo>
                      <a:lnTo>
                        <a:pt x="261" y="301"/>
                      </a:lnTo>
                      <a:lnTo>
                        <a:pt x="261" y="302"/>
                      </a:lnTo>
                      <a:lnTo>
                        <a:pt x="261" y="303"/>
                      </a:lnTo>
                      <a:lnTo>
                        <a:pt x="261" y="302"/>
                      </a:lnTo>
                      <a:lnTo>
                        <a:pt x="261" y="303"/>
                      </a:lnTo>
                      <a:lnTo>
                        <a:pt x="261" y="304"/>
                      </a:lnTo>
                      <a:lnTo>
                        <a:pt x="262" y="304"/>
                      </a:lnTo>
                      <a:lnTo>
                        <a:pt x="262" y="305"/>
                      </a:lnTo>
                      <a:lnTo>
                        <a:pt x="262" y="304"/>
                      </a:lnTo>
                      <a:lnTo>
                        <a:pt x="262" y="305"/>
                      </a:lnTo>
                      <a:lnTo>
                        <a:pt x="262" y="306"/>
                      </a:lnTo>
                      <a:lnTo>
                        <a:pt x="262" y="305"/>
                      </a:lnTo>
                      <a:lnTo>
                        <a:pt x="262" y="306"/>
                      </a:lnTo>
                      <a:lnTo>
                        <a:pt x="262" y="307"/>
                      </a:lnTo>
                      <a:lnTo>
                        <a:pt x="262" y="308"/>
                      </a:lnTo>
                      <a:lnTo>
                        <a:pt x="262" y="309"/>
                      </a:lnTo>
                      <a:lnTo>
                        <a:pt x="263" y="309"/>
                      </a:lnTo>
                      <a:lnTo>
                        <a:pt x="263" y="310"/>
                      </a:lnTo>
                      <a:lnTo>
                        <a:pt x="263" y="311"/>
                      </a:lnTo>
                      <a:lnTo>
                        <a:pt x="263" y="310"/>
                      </a:lnTo>
                      <a:lnTo>
                        <a:pt x="263" y="311"/>
                      </a:lnTo>
                      <a:lnTo>
                        <a:pt x="263" y="312"/>
                      </a:lnTo>
                      <a:lnTo>
                        <a:pt x="264" y="312"/>
                      </a:lnTo>
                      <a:lnTo>
                        <a:pt x="264" y="313"/>
                      </a:lnTo>
                      <a:lnTo>
                        <a:pt x="264" y="312"/>
                      </a:lnTo>
                      <a:lnTo>
                        <a:pt x="264" y="313"/>
                      </a:lnTo>
                      <a:lnTo>
                        <a:pt x="264" y="312"/>
                      </a:lnTo>
                      <a:lnTo>
                        <a:pt x="265" y="312"/>
                      </a:lnTo>
                      <a:lnTo>
                        <a:pt x="265" y="311"/>
                      </a:lnTo>
                      <a:lnTo>
                        <a:pt x="265" y="312"/>
                      </a:lnTo>
                      <a:lnTo>
                        <a:pt x="265" y="311"/>
                      </a:lnTo>
                      <a:lnTo>
                        <a:pt x="265" y="310"/>
                      </a:lnTo>
                      <a:lnTo>
                        <a:pt x="266" y="310"/>
                      </a:lnTo>
                      <a:lnTo>
                        <a:pt x="266" y="311"/>
                      </a:lnTo>
                      <a:lnTo>
                        <a:pt x="266" y="310"/>
                      </a:lnTo>
                      <a:lnTo>
                        <a:pt x="266" y="309"/>
                      </a:lnTo>
                      <a:lnTo>
                        <a:pt x="266" y="308"/>
                      </a:lnTo>
                      <a:lnTo>
                        <a:pt x="267" y="308"/>
                      </a:lnTo>
                      <a:lnTo>
                        <a:pt x="267" y="307"/>
                      </a:lnTo>
                      <a:lnTo>
                        <a:pt x="267" y="308"/>
                      </a:lnTo>
                      <a:lnTo>
                        <a:pt x="267" y="307"/>
                      </a:lnTo>
                      <a:lnTo>
                        <a:pt x="267" y="306"/>
                      </a:lnTo>
                      <a:lnTo>
                        <a:pt x="267" y="307"/>
                      </a:lnTo>
                      <a:lnTo>
                        <a:pt x="267" y="306"/>
                      </a:lnTo>
                      <a:lnTo>
                        <a:pt x="268" y="306"/>
                      </a:lnTo>
                      <a:lnTo>
                        <a:pt x="268" y="307"/>
                      </a:lnTo>
                      <a:lnTo>
                        <a:pt x="268" y="306"/>
                      </a:lnTo>
                      <a:lnTo>
                        <a:pt x="268" y="305"/>
                      </a:lnTo>
                      <a:lnTo>
                        <a:pt x="268" y="306"/>
                      </a:lnTo>
                      <a:lnTo>
                        <a:pt x="268" y="305"/>
                      </a:lnTo>
                      <a:lnTo>
                        <a:pt x="268" y="306"/>
                      </a:lnTo>
                      <a:lnTo>
                        <a:pt x="268" y="305"/>
                      </a:lnTo>
                      <a:lnTo>
                        <a:pt x="269" y="305"/>
                      </a:lnTo>
                      <a:lnTo>
                        <a:pt x="269" y="306"/>
                      </a:lnTo>
                      <a:lnTo>
                        <a:pt x="269" y="305"/>
                      </a:lnTo>
                      <a:lnTo>
                        <a:pt x="269" y="306"/>
                      </a:lnTo>
                      <a:lnTo>
                        <a:pt x="270" y="306"/>
                      </a:lnTo>
                      <a:lnTo>
                        <a:pt x="270" y="307"/>
                      </a:lnTo>
                      <a:lnTo>
                        <a:pt x="270" y="306"/>
                      </a:lnTo>
                      <a:lnTo>
                        <a:pt x="270" y="307"/>
                      </a:lnTo>
                      <a:lnTo>
                        <a:pt x="270" y="308"/>
                      </a:lnTo>
                      <a:lnTo>
                        <a:pt x="271" y="308"/>
                      </a:lnTo>
                      <a:lnTo>
                        <a:pt x="271" y="307"/>
                      </a:lnTo>
                      <a:lnTo>
                        <a:pt x="271" y="308"/>
                      </a:lnTo>
                      <a:lnTo>
                        <a:pt x="271" y="309"/>
                      </a:lnTo>
                      <a:lnTo>
                        <a:pt x="271" y="308"/>
                      </a:lnTo>
                      <a:lnTo>
                        <a:pt x="271" y="309"/>
                      </a:lnTo>
                      <a:lnTo>
                        <a:pt x="271" y="310"/>
                      </a:lnTo>
                      <a:lnTo>
                        <a:pt x="271" y="309"/>
                      </a:lnTo>
                      <a:lnTo>
                        <a:pt x="271" y="310"/>
                      </a:lnTo>
                      <a:lnTo>
                        <a:pt x="271" y="309"/>
                      </a:lnTo>
                      <a:lnTo>
                        <a:pt x="272" y="310"/>
                      </a:lnTo>
                      <a:lnTo>
                        <a:pt x="272" y="311"/>
                      </a:lnTo>
                      <a:lnTo>
                        <a:pt x="272" y="310"/>
                      </a:lnTo>
                      <a:lnTo>
                        <a:pt x="272" y="311"/>
                      </a:lnTo>
                      <a:lnTo>
                        <a:pt x="272" y="312"/>
                      </a:lnTo>
                      <a:lnTo>
                        <a:pt x="273" y="312"/>
                      </a:lnTo>
                      <a:lnTo>
                        <a:pt x="273" y="311"/>
                      </a:lnTo>
                      <a:lnTo>
                        <a:pt x="273" y="312"/>
                      </a:lnTo>
                      <a:lnTo>
                        <a:pt x="273" y="313"/>
                      </a:lnTo>
                      <a:lnTo>
                        <a:pt x="273" y="312"/>
                      </a:lnTo>
                      <a:lnTo>
                        <a:pt x="273" y="313"/>
                      </a:lnTo>
                      <a:lnTo>
                        <a:pt x="273" y="314"/>
                      </a:lnTo>
                      <a:lnTo>
                        <a:pt x="273" y="313"/>
                      </a:lnTo>
                      <a:lnTo>
                        <a:pt x="273" y="314"/>
                      </a:lnTo>
                      <a:lnTo>
                        <a:pt x="273" y="313"/>
                      </a:lnTo>
                      <a:lnTo>
                        <a:pt x="273" y="314"/>
                      </a:lnTo>
                      <a:lnTo>
                        <a:pt x="274" y="314"/>
                      </a:lnTo>
                      <a:lnTo>
                        <a:pt x="274" y="315"/>
                      </a:lnTo>
                      <a:lnTo>
                        <a:pt x="274" y="314"/>
                      </a:lnTo>
                      <a:lnTo>
                        <a:pt x="274" y="315"/>
                      </a:lnTo>
                      <a:lnTo>
                        <a:pt x="274" y="314"/>
                      </a:lnTo>
                      <a:lnTo>
                        <a:pt x="274" y="315"/>
                      </a:lnTo>
                      <a:lnTo>
                        <a:pt x="274" y="314"/>
                      </a:lnTo>
                      <a:lnTo>
                        <a:pt x="275" y="314"/>
                      </a:lnTo>
                      <a:lnTo>
                        <a:pt x="275" y="315"/>
                      </a:lnTo>
                      <a:lnTo>
                        <a:pt x="275" y="314"/>
                      </a:lnTo>
                      <a:lnTo>
                        <a:pt x="275" y="313"/>
                      </a:lnTo>
                      <a:lnTo>
                        <a:pt x="275" y="314"/>
                      </a:lnTo>
                      <a:lnTo>
                        <a:pt x="275" y="313"/>
                      </a:lnTo>
                      <a:lnTo>
                        <a:pt x="275" y="312"/>
                      </a:lnTo>
                      <a:lnTo>
                        <a:pt x="276" y="312"/>
                      </a:lnTo>
                      <a:lnTo>
                        <a:pt x="276" y="313"/>
                      </a:lnTo>
                      <a:lnTo>
                        <a:pt x="276" y="312"/>
                      </a:lnTo>
                      <a:lnTo>
                        <a:pt x="276" y="311"/>
                      </a:lnTo>
                      <a:lnTo>
                        <a:pt x="276" y="310"/>
                      </a:lnTo>
                      <a:lnTo>
                        <a:pt x="276" y="309"/>
                      </a:lnTo>
                      <a:lnTo>
                        <a:pt x="276" y="310"/>
                      </a:lnTo>
                      <a:lnTo>
                        <a:pt x="276" y="309"/>
                      </a:lnTo>
                      <a:lnTo>
                        <a:pt x="276" y="308"/>
                      </a:lnTo>
                      <a:lnTo>
                        <a:pt x="277" y="308"/>
                      </a:lnTo>
                      <a:lnTo>
                        <a:pt x="277" y="307"/>
                      </a:lnTo>
                      <a:lnTo>
                        <a:pt x="277" y="306"/>
                      </a:lnTo>
                      <a:lnTo>
                        <a:pt x="277" y="305"/>
                      </a:lnTo>
                      <a:lnTo>
                        <a:pt x="277" y="304"/>
                      </a:lnTo>
                      <a:lnTo>
                        <a:pt x="277" y="303"/>
                      </a:lnTo>
                      <a:lnTo>
                        <a:pt x="277" y="304"/>
                      </a:lnTo>
                      <a:lnTo>
                        <a:pt x="277" y="303"/>
                      </a:lnTo>
                      <a:lnTo>
                        <a:pt x="278" y="302"/>
                      </a:lnTo>
                      <a:lnTo>
                        <a:pt x="278" y="303"/>
                      </a:lnTo>
                      <a:lnTo>
                        <a:pt x="278" y="302"/>
                      </a:lnTo>
                      <a:lnTo>
                        <a:pt x="278" y="301"/>
                      </a:lnTo>
                      <a:lnTo>
                        <a:pt x="278" y="300"/>
                      </a:lnTo>
                      <a:lnTo>
                        <a:pt x="278" y="299"/>
                      </a:lnTo>
                      <a:lnTo>
                        <a:pt x="278" y="298"/>
                      </a:lnTo>
                      <a:lnTo>
                        <a:pt x="278" y="297"/>
                      </a:lnTo>
                      <a:lnTo>
                        <a:pt x="278" y="296"/>
                      </a:lnTo>
                      <a:lnTo>
                        <a:pt x="279" y="296"/>
                      </a:lnTo>
                      <a:lnTo>
                        <a:pt x="279" y="295"/>
                      </a:lnTo>
                      <a:lnTo>
                        <a:pt x="279" y="294"/>
                      </a:lnTo>
                      <a:lnTo>
                        <a:pt x="279" y="293"/>
                      </a:lnTo>
                      <a:lnTo>
                        <a:pt x="279" y="292"/>
                      </a:lnTo>
                      <a:lnTo>
                        <a:pt x="279" y="291"/>
                      </a:lnTo>
                      <a:lnTo>
                        <a:pt x="279" y="290"/>
                      </a:lnTo>
                      <a:lnTo>
                        <a:pt x="280" y="290"/>
                      </a:lnTo>
                      <a:lnTo>
                        <a:pt x="280" y="289"/>
                      </a:lnTo>
                      <a:lnTo>
                        <a:pt x="280" y="288"/>
                      </a:lnTo>
                      <a:lnTo>
                        <a:pt x="280" y="287"/>
                      </a:lnTo>
                      <a:lnTo>
                        <a:pt x="280" y="286"/>
                      </a:lnTo>
                      <a:lnTo>
                        <a:pt x="280" y="285"/>
                      </a:lnTo>
                      <a:lnTo>
                        <a:pt x="280" y="286"/>
                      </a:lnTo>
                      <a:lnTo>
                        <a:pt x="280" y="285"/>
                      </a:lnTo>
                      <a:lnTo>
                        <a:pt x="280" y="284"/>
                      </a:lnTo>
                      <a:lnTo>
                        <a:pt x="281" y="284"/>
                      </a:lnTo>
                      <a:lnTo>
                        <a:pt x="281" y="283"/>
                      </a:lnTo>
                      <a:lnTo>
                        <a:pt x="281" y="284"/>
                      </a:lnTo>
                      <a:lnTo>
                        <a:pt x="281" y="283"/>
                      </a:lnTo>
                      <a:lnTo>
                        <a:pt x="281" y="282"/>
                      </a:lnTo>
                      <a:lnTo>
                        <a:pt x="281" y="281"/>
                      </a:lnTo>
                      <a:lnTo>
                        <a:pt x="281" y="280"/>
                      </a:lnTo>
                      <a:lnTo>
                        <a:pt x="281" y="279"/>
                      </a:lnTo>
                      <a:lnTo>
                        <a:pt x="282" y="279"/>
                      </a:lnTo>
                      <a:lnTo>
                        <a:pt x="282" y="278"/>
                      </a:lnTo>
                      <a:lnTo>
                        <a:pt x="282" y="279"/>
                      </a:lnTo>
                      <a:lnTo>
                        <a:pt x="282" y="278"/>
                      </a:lnTo>
                      <a:lnTo>
                        <a:pt x="282" y="279"/>
                      </a:lnTo>
                      <a:lnTo>
                        <a:pt x="282" y="278"/>
                      </a:lnTo>
                      <a:lnTo>
                        <a:pt x="282" y="279"/>
                      </a:lnTo>
                      <a:lnTo>
                        <a:pt x="282" y="278"/>
                      </a:lnTo>
                      <a:lnTo>
                        <a:pt x="282" y="277"/>
                      </a:lnTo>
                      <a:lnTo>
                        <a:pt x="282" y="278"/>
                      </a:lnTo>
                      <a:lnTo>
                        <a:pt x="282" y="277"/>
                      </a:lnTo>
                      <a:lnTo>
                        <a:pt x="283" y="277"/>
                      </a:lnTo>
                      <a:lnTo>
                        <a:pt x="283" y="278"/>
                      </a:lnTo>
                      <a:lnTo>
                        <a:pt x="283" y="277"/>
                      </a:lnTo>
                      <a:lnTo>
                        <a:pt x="283" y="278"/>
                      </a:lnTo>
                      <a:lnTo>
                        <a:pt x="283" y="277"/>
                      </a:lnTo>
                      <a:lnTo>
                        <a:pt x="284" y="278"/>
                      </a:lnTo>
                      <a:lnTo>
                        <a:pt x="284" y="277"/>
                      </a:lnTo>
                      <a:lnTo>
                        <a:pt x="284" y="278"/>
                      </a:lnTo>
                      <a:lnTo>
                        <a:pt x="284" y="279"/>
                      </a:lnTo>
                      <a:lnTo>
                        <a:pt x="284" y="278"/>
                      </a:lnTo>
                      <a:lnTo>
                        <a:pt x="284" y="279"/>
                      </a:lnTo>
                      <a:lnTo>
                        <a:pt x="285" y="279"/>
                      </a:lnTo>
                      <a:lnTo>
                        <a:pt x="285" y="280"/>
                      </a:lnTo>
                      <a:lnTo>
                        <a:pt x="285" y="281"/>
                      </a:lnTo>
                      <a:lnTo>
                        <a:pt x="285" y="280"/>
                      </a:lnTo>
                      <a:lnTo>
                        <a:pt x="285" y="281"/>
                      </a:lnTo>
                      <a:lnTo>
                        <a:pt x="285" y="282"/>
                      </a:lnTo>
                      <a:lnTo>
                        <a:pt x="286" y="282"/>
                      </a:lnTo>
                      <a:lnTo>
                        <a:pt x="286" y="283"/>
                      </a:lnTo>
                      <a:lnTo>
                        <a:pt x="286" y="284"/>
                      </a:lnTo>
                      <a:lnTo>
                        <a:pt x="286" y="283"/>
                      </a:lnTo>
                      <a:lnTo>
                        <a:pt x="286" y="284"/>
                      </a:lnTo>
                      <a:lnTo>
                        <a:pt x="286" y="285"/>
                      </a:lnTo>
                      <a:lnTo>
                        <a:pt x="286" y="286"/>
                      </a:lnTo>
                      <a:lnTo>
                        <a:pt x="286" y="287"/>
                      </a:lnTo>
                      <a:lnTo>
                        <a:pt x="286" y="286"/>
                      </a:lnTo>
                      <a:lnTo>
                        <a:pt x="286" y="287"/>
                      </a:lnTo>
                      <a:lnTo>
                        <a:pt x="286" y="288"/>
                      </a:lnTo>
                      <a:lnTo>
                        <a:pt x="287" y="288"/>
                      </a:lnTo>
                      <a:lnTo>
                        <a:pt x="287" y="289"/>
                      </a:lnTo>
                      <a:lnTo>
                        <a:pt x="287" y="290"/>
                      </a:lnTo>
                      <a:lnTo>
                        <a:pt x="287" y="291"/>
                      </a:lnTo>
                      <a:lnTo>
                        <a:pt x="287" y="292"/>
                      </a:lnTo>
                      <a:lnTo>
                        <a:pt x="287" y="293"/>
                      </a:lnTo>
                      <a:lnTo>
                        <a:pt x="287" y="292"/>
                      </a:lnTo>
                      <a:lnTo>
                        <a:pt x="287" y="293"/>
                      </a:lnTo>
                      <a:lnTo>
                        <a:pt x="287" y="294"/>
                      </a:lnTo>
                      <a:lnTo>
                        <a:pt x="288" y="294"/>
                      </a:lnTo>
                      <a:lnTo>
                        <a:pt x="288" y="295"/>
                      </a:lnTo>
                      <a:lnTo>
                        <a:pt x="288" y="296"/>
                      </a:lnTo>
                      <a:lnTo>
                        <a:pt x="288" y="297"/>
                      </a:lnTo>
                      <a:lnTo>
                        <a:pt x="288" y="298"/>
                      </a:lnTo>
                      <a:lnTo>
                        <a:pt x="288" y="299"/>
                      </a:lnTo>
                      <a:lnTo>
                        <a:pt x="288" y="300"/>
                      </a:lnTo>
                      <a:lnTo>
                        <a:pt x="289" y="300"/>
                      </a:lnTo>
                      <a:lnTo>
                        <a:pt x="289" y="301"/>
                      </a:lnTo>
                      <a:lnTo>
                        <a:pt x="289" y="302"/>
                      </a:lnTo>
                      <a:lnTo>
                        <a:pt x="289" y="303"/>
                      </a:lnTo>
                      <a:lnTo>
                        <a:pt x="289" y="304"/>
                      </a:lnTo>
                      <a:lnTo>
                        <a:pt x="289" y="305"/>
                      </a:lnTo>
                      <a:lnTo>
                        <a:pt x="289" y="306"/>
                      </a:lnTo>
                      <a:lnTo>
                        <a:pt x="290" y="306"/>
                      </a:lnTo>
                      <a:lnTo>
                        <a:pt x="290" y="307"/>
                      </a:lnTo>
                      <a:lnTo>
                        <a:pt x="290" y="306"/>
                      </a:lnTo>
                      <a:lnTo>
                        <a:pt x="290" y="307"/>
                      </a:lnTo>
                      <a:lnTo>
                        <a:pt x="290" y="308"/>
                      </a:lnTo>
                      <a:lnTo>
                        <a:pt x="290" y="309"/>
                      </a:lnTo>
                      <a:lnTo>
                        <a:pt x="290" y="308"/>
                      </a:lnTo>
                      <a:lnTo>
                        <a:pt x="290" y="309"/>
                      </a:lnTo>
                      <a:lnTo>
                        <a:pt x="290" y="310"/>
                      </a:lnTo>
                      <a:lnTo>
                        <a:pt x="291" y="310"/>
                      </a:lnTo>
                      <a:lnTo>
                        <a:pt x="291" y="311"/>
                      </a:lnTo>
                      <a:lnTo>
                        <a:pt x="291" y="312"/>
                      </a:lnTo>
                      <a:lnTo>
                        <a:pt x="291" y="313"/>
                      </a:lnTo>
                      <a:lnTo>
                        <a:pt x="291" y="314"/>
                      </a:lnTo>
                      <a:lnTo>
                        <a:pt x="291" y="313"/>
                      </a:lnTo>
                      <a:lnTo>
                        <a:pt x="292" y="313"/>
                      </a:lnTo>
                      <a:lnTo>
                        <a:pt x="292" y="314"/>
                      </a:lnTo>
                      <a:lnTo>
                        <a:pt x="292" y="315"/>
                      </a:lnTo>
                      <a:lnTo>
                        <a:pt x="292" y="314"/>
                      </a:lnTo>
                      <a:lnTo>
                        <a:pt x="292" y="315"/>
                      </a:lnTo>
                      <a:lnTo>
                        <a:pt x="292" y="316"/>
                      </a:lnTo>
                      <a:lnTo>
                        <a:pt x="293" y="316"/>
                      </a:lnTo>
                      <a:lnTo>
                        <a:pt x="293" y="315"/>
                      </a:lnTo>
                      <a:lnTo>
                        <a:pt x="293" y="316"/>
                      </a:lnTo>
                      <a:lnTo>
                        <a:pt x="294" y="316"/>
                      </a:lnTo>
                      <a:lnTo>
                        <a:pt x="294" y="315"/>
                      </a:lnTo>
                      <a:lnTo>
                        <a:pt x="294" y="316"/>
                      </a:lnTo>
                      <a:lnTo>
                        <a:pt x="294" y="315"/>
                      </a:lnTo>
                      <a:lnTo>
                        <a:pt x="294" y="316"/>
                      </a:lnTo>
                      <a:lnTo>
                        <a:pt x="294" y="315"/>
                      </a:lnTo>
                      <a:lnTo>
                        <a:pt x="294" y="314"/>
                      </a:lnTo>
                      <a:lnTo>
                        <a:pt x="294" y="315"/>
                      </a:lnTo>
                      <a:lnTo>
                        <a:pt x="295" y="315"/>
                      </a:lnTo>
                      <a:lnTo>
                        <a:pt x="295" y="314"/>
                      </a:lnTo>
                      <a:lnTo>
                        <a:pt x="295" y="313"/>
                      </a:lnTo>
                      <a:lnTo>
                        <a:pt x="295" y="312"/>
                      </a:lnTo>
                      <a:lnTo>
                        <a:pt x="296" y="312"/>
                      </a:lnTo>
                      <a:lnTo>
                        <a:pt x="296" y="313"/>
                      </a:lnTo>
                      <a:lnTo>
                        <a:pt x="296" y="312"/>
                      </a:lnTo>
                      <a:lnTo>
                        <a:pt x="296" y="311"/>
                      </a:lnTo>
                      <a:lnTo>
                        <a:pt x="296" y="312"/>
                      </a:lnTo>
                      <a:lnTo>
                        <a:pt x="296" y="311"/>
                      </a:lnTo>
                      <a:lnTo>
                        <a:pt x="296" y="310"/>
                      </a:lnTo>
                      <a:lnTo>
                        <a:pt x="296" y="311"/>
                      </a:lnTo>
                      <a:lnTo>
                        <a:pt x="297" y="311"/>
                      </a:lnTo>
                      <a:lnTo>
                        <a:pt x="297" y="310"/>
                      </a:lnTo>
                      <a:lnTo>
                        <a:pt x="297" y="309"/>
                      </a:lnTo>
                      <a:lnTo>
                        <a:pt x="297" y="310"/>
                      </a:lnTo>
                      <a:lnTo>
                        <a:pt x="297" y="309"/>
                      </a:lnTo>
                      <a:lnTo>
                        <a:pt x="298" y="309"/>
                      </a:lnTo>
                      <a:lnTo>
                        <a:pt x="298" y="308"/>
                      </a:lnTo>
                      <a:lnTo>
                        <a:pt x="298" y="307"/>
                      </a:lnTo>
                      <a:lnTo>
                        <a:pt x="298" y="308"/>
                      </a:lnTo>
                      <a:lnTo>
                        <a:pt x="298" y="307"/>
                      </a:lnTo>
                      <a:lnTo>
                        <a:pt x="299" y="307"/>
                      </a:lnTo>
                      <a:lnTo>
                        <a:pt x="299" y="306"/>
                      </a:lnTo>
                      <a:lnTo>
                        <a:pt x="299" y="305"/>
                      </a:lnTo>
                      <a:lnTo>
                        <a:pt x="299" y="306"/>
                      </a:lnTo>
                      <a:lnTo>
                        <a:pt x="299" y="305"/>
                      </a:lnTo>
                      <a:lnTo>
                        <a:pt x="300" y="305"/>
                      </a:lnTo>
                      <a:lnTo>
                        <a:pt x="300" y="304"/>
                      </a:lnTo>
                      <a:lnTo>
                        <a:pt x="300" y="305"/>
                      </a:lnTo>
                      <a:lnTo>
                        <a:pt x="300" y="304"/>
                      </a:lnTo>
                      <a:lnTo>
                        <a:pt x="300" y="305"/>
                      </a:lnTo>
                      <a:lnTo>
                        <a:pt x="300" y="304"/>
                      </a:lnTo>
                      <a:lnTo>
                        <a:pt x="300" y="305"/>
                      </a:lnTo>
                      <a:lnTo>
                        <a:pt x="300" y="304"/>
                      </a:lnTo>
                      <a:lnTo>
                        <a:pt x="300" y="303"/>
                      </a:lnTo>
                      <a:lnTo>
                        <a:pt x="301" y="303"/>
                      </a:lnTo>
                      <a:lnTo>
                        <a:pt x="301" y="304"/>
                      </a:lnTo>
                      <a:lnTo>
                        <a:pt x="301" y="303"/>
                      </a:lnTo>
                      <a:lnTo>
                        <a:pt x="301" y="304"/>
                      </a:lnTo>
                      <a:lnTo>
                        <a:pt x="301" y="303"/>
                      </a:lnTo>
                      <a:lnTo>
                        <a:pt x="301" y="304"/>
                      </a:lnTo>
                      <a:lnTo>
                        <a:pt x="301" y="303"/>
                      </a:lnTo>
                      <a:lnTo>
                        <a:pt x="301" y="304"/>
                      </a:lnTo>
                      <a:lnTo>
                        <a:pt x="302" y="304"/>
                      </a:lnTo>
                      <a:lnTo>
                        <a:pt x="302" y="303"/>
                      </a:lnTo>
                      <a:lnTo>
                        <a:pt x="302" y="304"/>
                      </a:lnTo>
                      <a:lnTo>
                        <a:pt x="302" y="305"/>
                      </a:lnTo>
                      <a:lnTo>
                        <a:pt x="302" y="304"/>
                      </a:lnTo>
                      <a:lnTo>
                        <a:pt x="302" y="305"/>
                      </a:lnTo>
                      <a:lnTo>
                        <a:pt x="303" y="304"/>
                      </a:lnTo>
                      <a:lnTo>
                        <a:pt x="303" y="305"/>
                      </a:lnTo>
                      <a:lnTo>
                        <a:pt x="303" y="306"/>
                      </a:lnTo>
                      <a:lnTo>
                        <a:pt x="303" y="307"/>
                      </a:lnTo>
                      <a:lnTo>
                        <a:pt x="303" y="306"/>
                      </a:lnTo>
                      <a:lnTo>
                        <a:pt x="303" y="307"/>
                      </a:lnTo>
                      <a:lnTo>
                        <a:pt x="304" y="307"/>
                      </a:lnTo>
                      <a:lnTo>
                        <a:pt x="304" y="308"/>
                      </a:lnTo>
                      <a:lnTo>
                        <a:pt x="304" y="307"/>
                      </a:lnTo>
                      <a:lnTo>
                        <a:pt x="304" y="308"/>
                      </a:lnTo>
                      <a:lnTo>
                        <a:pt x="304" y="309"/>
                      </a:lnTo>
                      <a:lnTo>
                        <a:pt x="305" y="309"/>
                      </a:lnTo>
                      <a:lnTo>
                        <a:pt x="305" y="310"/>
                      </a:lnTo>
                      <a:lnTo>
                        <a:pt x="305" y="311"/>
                      </a:lnTo>
                      <a:lnTo>
                        <a:pt x="305" y="310"/>
                      </a:lnTo>
                      <a:lnTo>
                        <a:pt x="305" y="311"/>
                      </a:lnTo>
                      <a:lnTo>
                        <a:pt x="305" y="312"/>
                      </a:lnTo>
                      <a:lnTo>
                        <a:pt x="305" y="311"/>
                      </a:lnTo>
                      <a:lnTo>
                        <a:pt x="305" y="312"/>
                      </a:lnTo>
                      <a:lnTo>
                        <a:pt x="306" y="312"/>
                      </a:lnTo>
                      <a:lnTo>
                        <a:pt x="306" y="311"/>
                      </a:lnTo>
                      <a:lnTo>
                        <a:pt x="306" y="312"/>
                      </a:lnTo>
                      <a:lnTo>
                        <a:pt x="306" y="313"/>
                      </a:lnTo>
                      <a:lnTo>
                        <a:pt x="307" y="314"/>
                      </a:lnTo>
                      <a:lnTo>
                        <a:pt x="307" y="315"/>
                      </a:lnTo>
                      <a:lnTo>
                        <a:pt x="307" y="314"/>
                      </a:lnTo>
                      <a:lnTo>
                        <a:pt x="307" y="315"/>
                      </a:lnTo>
                      <a:lnTo>
                        <a:pt x="307" y="314"/>
                      </a:lnTo>
                      <a:lnTo>
                        <a:pt x="308" y="314"/>
                      </a:lnTo>
                      <a:lnTo>
                        <a:pt x="308" y="315"/>
                      </a:lnTo>
                      <a:lnTo>
                        <a:pt x="308" y="314"/>
                      </a:lnTo>
                      <a:lnTo>
                        <a:pt x="308" y="315"/>
                      </a:lnTo>
                      <a:lnTo>
                        <a:pt x="308" y="314"/>
                      </a:lnTo>
                      <a:lnTo>
                        <a:pt x="308" y="315"/>
                      </a:lnTo>
                      <a:lnTo>
                        <a:pt x="308" y="314"/>
                      </a:lnTo>
                      <a:lnTo>
                        <a:pt x="308" y="315"/>
                      </a:lnTo>
                      <a:lnTo>
                        <a:pt x="308" y="314"/>
                      </a:lnTo>
                      <a:lnTo>
                        <a:pt x="308" y="315"/>
                      </a:lnTo>
                      <a:lnTo>
                        <a:pt x="308" y="314"/>
                      </a:lnTo>
                      <a:lnTo>
                        <a:pt x="309" y="315"/>
                      </a:lnTo>
                      <a:lnTo>
                        <a:pt x="309" y="314"/>
                      </a:lnTo>
                      <a:lnTo>
                        <a:pt x="309" y="313"/>
                      </a:lnTo>
                      <a:lnTo>
                        <a:pt x="309" y="314"/>
                      </a:lnTo>
                      <a:lnTo>
                        <a:pt x="309" y="313"/>
                      </a:lnTo>
                      <a:lnTo>
                        <a:pt x="309" y="312"/>
                      </a:lnTo>
                      <a:lnTo>
                        <a:pt x="310" y="312"/>
                      </a:lnTo>
                      <a:lnTo>
                        <a:pt x="310" y="311"/>
                      </a:lnTo>
                      <a:lnTo>
                        <a:pt x="310" y="310"/>
                      </a:lnTo>
                      <a:lnTo>
                        <a:pt x="310" y="311"/>
                      </a:lnTo>
                      <a:lnTo>
                        <a:pt x="310" y="310"/>
                      </a:lnTo>
                      <a:lnTo>
                        <a:pt x="310" y="309"/>
                      </a:lnTo>
                      <a:lnTo>
                        <a:pt x="311" y="309"/>
                      </a:lnTo>
                      <a:lnTo>
                        <a:pt x="311" y="308"/>
                      </a:lnTo>
                      <a:lnTo>
                        <a:pt x="311" y="307"/>
                      </a:lnTo>
                      <a:lnTo>
                        <a:pt x="311" y="306"/>
                      </a:lnTo>
                      <a:lnTo>
                        <a:pt x="311" y="305"/>
                      </a:lnTo>
                      <a:lnTo>
                        <a:pt x="312" y="305"/>
                      </a:lnTo>
                      <a:lnTo>
                        <a:pt x="312" y="304"/>
                      </a:lnTo>
                      <a:lnTo>
                        <a:pt x="312" y="303"/>
                      </a:lnTo>
                      <a:lnTo>
                        <a:pt x="312" y="302"/>
                      </a:lnTo>
                      <a:lnTo>
                        <a:pt x="312" y="301"/>
                      </a:lnTo>
                      <a:lnTo>
                        <a:pt x="312" y="300"/>
                      </a:lnTo>
                      <a:lnTo>
                        <a:pt x="312" y="299"/>
                      </a:lnTo>
                      <a:lnTo>
                        <a:pt x="312" y="298"/>
                      </a:lnTo>
                      <a:lnTo>
                        <a:pt x="313" y="298"/>
                      </a:lnTo>
                      <a:lnTo>
                        <a:pt x="313" y="297"/>
                      </a:lnTo>
                      <a:lnTo>
                        <a:pt x="313" y="296"/>
                      </a:lnTo>
                      <a:lnTo>
                        <a:pt x="313" y="295"/>
                      </a:lnTo>
                      <a:lnTo>
                        <a:pt x="313" y="294"/>
                      </a:lnTo>
                      <a:lnTo>
                        <a:pt x="313" y="293"/>
                      </a:lnTo>
                      <a:lnTo>
                        <a:pt x="313" y="292"/>
                      </a:lnTo>
                      <a:lnTo>
                        <a:pt x="313" y="291"/>
                      </a:lnTo>
                      <a:lnTo>
                        <a:pt x="313" y="290"/>
                      </a:lnTo>
                      <a:lnTo>
                        <a:pt x="314" y="290"/>
                      </a:lnTo>
                      <a:lnTo>
                        <a:pt x="314" y="289"/>
                      </a:lnTo>
                      <a:lnTo>
                        <a:pt x="314" y="288"/>
                      </a:lnTo>
                      <a:lnTo>
                        <a:pt x="314" y="287"/>
                      </a:lnTo>
                      <a:lnTo>
                        <a:pt x="314" y="286"/>
                      </a:lnTo>
                      <a:lnTo>
                        <a:pt x="314" y="287"/>
                      </a:lnTo>
                      <a:lnTo>
                        <a:pt x="314" y="286"/>
                      </a:lnTo>
                      <a:lnTo>
                        <a:pt x="314" y="285"/>
                      </a:lnTo>
                      <a:lnTo>
                        <a:pt x="314" y="284"/>
                      </a:lnTo>
                      <a:lnTo>
                        <a:pt x="314" y="283"/>
                      </a:lnTo>
                      <a:lnTo>
                        <a:pt x="314" y="282"/>
                      </a:lnTo>
                      <a:lnTo>
                        <a:pt x="314" y="283"/>
                      </a:lnTo>
                      <a:lnTo>
                        <a:pt x="314" y="282"/>
                      </a:lnTo>
                      <a:lnTo>
                        <a:pt x="315" y="282"/>
                      </a:lnTo>
                      <a:lnTo>
                        <a:pt x="315" y="281"/>
                      </a:lnTo>
                      <a:lnTo>
                        <a:pt x="315" y="280"/>
                      </a:lnTo>
                      <a:lnTo>
                        <a:pt x="315" y="279"/>
                      </a:lnTo>
                      <a:lnTo>
                        <a:pt x="315" y="278"/>
                      </a:lnTo>
                      <a:lnTo>
                        <a:pt x="315" y="277"/>
                      </a:lnTo>
                      <a:lnTo>
                        <a:pt x="316" y="277"/>
                      </a:lnTo>
                      <a:lnTo>
                        <a:pt x="316" y="276"/>
                      </a:lnTo>
                      <a:lnTo>
                        <a:pt x="316" y="277"/>
                      </a:lnTo>
                      <a:lnTo>
                        <a:pt x="316" y="276"/>
                      </a:lnTo>
                      <a:lnTo>
                        <a:pt x="316" y="277"/>
                      </a:lnTo>
                      <a:lnTo>
                        <a:pt x="316" y="278"/>
                      </a:lnTo>
                      <a:lnTo>
                        <a:pt x="316" y="277"/>
                      </a:lnTo>
                      <a:lnTo>
                        <a:pt x="317" y="278"/>
                      </a:lnTo>
                      <a:lnTo>
                        <a:pt x="317" y="279"/>
                      </a:lnTo>
                      <a:lnTo>
                        <a:pt x="317" y="278"/>
                      </a:lnTo>
                      <a:lnTo>
                        <a:pt x="317" y="279"/>
                      </a:lnTo>
                      <a:lnTo>
                        <a:pt x="317" y="278"/>
                      </a:lnTo>
                      <a:lnTo>
                        <a:pt x="317" y="279"/>
                      </a:lnTo>
                      <a:lnTo>
                        <a:pt x="317" y="280"/>
                      </a:lnTo>
                      <a:lnTo>
                        <a:pt x="317" y="281"/>
                      </a:lnTo>
                      <a:lnTo>
                        <a:pt x="317" y="282"/>
                      </a:lnTo>
                      <a:lnTo>
                        <a:pt x="317" y="283"/>
                      </a:lnTo>
                      <a:lnTo>
                        <a:pt x="318" y="284"/>
                      </a:lnTo>
                      <a:lnTo>
                        <a:pt x="318" y="285"/>
                      </a:lnTo>
                      <a:lnTo>
                        <a:pt x="318" y="286"/>
                      </a:lnTo>
                      <a:lnTo>
                        <a:pt x="318" y="287"/>
                      </a:lnTo>
                      <a:lnTo>
                        <a:pt x="318" y="288"/>
                      </a:lnTo>
                      <a:lnTo>
                        <a:pt x="318" y="289"/>
                      </a:lnTo>
                      <a:lnTo>
                        <a:pt x="318" y="290"/>
                      </a:lnTo>
                      <a:lnTo>
                        <a:pt x="318" y="291"/>
                      </a:lnTo>
                      <a:lnTo>
                        <a:pt x="318" y="292"/>
                      </a:lnTo>
                      <a:lnTo>
                        <a:pt x="319" y="293"/>
                      </a:lnTo>
                      <a:lnTo>
                        <a:pt x="319" y="294"/>
                      </a:lnTo>
                      <a:lnTo>
                        <a:pt x="319" y="295"/>
                      </a:lnTo>
                      <a:lnTo>
                        <a:pt x="319" y="296"/>
                      </a:lnTo>
                      <a:lnTo>
                        <a:pt x="319" y="297"/>
                      </a:lnTo>
                      <a:lnTo>
                        <a:pt x="319" y="298"/>
                      </a:lnTo>
                      <a:lnTo>
                        <a:pt x="319" y="299"/>
                      </a:lnTo>
                      <a:lnTo>
                        <a:pt x="319" y="300"/>
                      </a:lnTo>
                      <a:lnTo>
                        <a:pt x="319" y="301"/>
                      </a:lnTo>
                      <a:lnTo>
                        <a:pt x="319" y="302"/>
                      </a:lnTo>
                      <a:lnTo>
                        <a:pt x="319" y="303"/>
                      </a:lnTo>
                      <a:lnTo>
                        <a:pt x="320" y="303"/>
                      </a:lnTo>
                      <a:lnTo>
                        <a:pt x="320" y="304"/>
                      </a:lnTo>
                      <a:lnTo>
                        <a:pt x="320" y="305"/>
                      </a:lnTo>
                      <a:lnTo>
                        <a:pt x="320" y="306"/>
                      </a:lnTo>
                      <a:lnTo>
                        <a:pt x="320" y="307"/>
                      </a:lnTo>
                      <a:lnTo>
                        <a:pt x="320" y="308"/>
                      </a:lnTo>
                      <a:lnTo>
                        <a:pt x="320" y="309"/>
                      </a:lnTo>
                      <a:lnTo>
                        <a:pt x="320" y="310"/>
                      </a:lnTo>
                      <a:lnTo>
                        <a:pt x="320" y="311"/>
                      </a:lnTo>
                      <a:lnTo>
                        <a:pt x="320" y="312"/>
                      </a:lnTo>
                      <a:lnTo>
                        <a:pt x="320" y="313"/>
                      </a:lnTo>
                      <a:lnTo>
                        <a:pt x="321" y="313"/>
                      </a:lnTo>
                      <a:lnTo>
                        <a:pt x="321" y="314"/>
                      </a:lnTo>
                      <a:lnTo>
                        <a:pt x="321" y="315"/>
                      </a:lnTo>
                      <a:lnTo>
                        <a:pt x="321" y="316"/>
                      </a:lnTo>
                      <a:lnTo>
                        <a:pt x="321" y="317"/>
                      </a:lnTo>
                      <a:lnTo>
                        <a:pt x="321" y="318"/>
                      </a:lnTo>
                      <a:lnTo>
                        <a:pt x="321" y="319"/>
                      </a:lnTo>
                      <a:lnTo>
                        <a:pt x="321" y="320"/>
                      </a:lnTo>
                      <a:lnTo>
                        <a:pt x="322" y="321"/>
                      </a:lnTo>
                      <a:lnTo>
                        <a:pt x="322" y="322"/>
                      </a:lnTo>
                      <a:lnTo>
                        <a:pt x="322" y="323"/>
                      </a:lnTo>
                      <a:lnTo>
                        <a:pt x="322" y="324"/>
                      </a:lnTo>
                      <a:lnTo>
                        <a:pt x="322" y="325"/>
                      </a:lnTo>
                      <a:lnTo>
                        <a:pt x="322" y="326"/>
                      </a:lnTo>
                      <a:lnTo>
                        <a:pt x="323" y="326"/>
                      </a:lnTo>
                      <a:lnTo>
                        <a:pt x="323" y="327"/>
                      </a:lnTo>
                      <a:lnTo>
                        <a:pt x="323" y="326"/>
                      </a:lnTo>
                      <a:lnTo>
                        <a:pt x="323" y="327"/>
                      </a:lnTo>
                      <a:lnTo>
                        <a:pt x="323" y="328"/>
                      </a:lnTo>
                      <a:lnTo>
                        <a:pt x="323" y="329"/>
                      </a:lnTo>
                      <a:lnTo>
                        <a:pt x="323" y="328"/>
                      </a:lnTo>
                      <a:lnTo>
                        <a:pt x="323" y="329"/>
                      </a:lnTo>
                      <a:lnTo>
                        <a:pt x="324" y="330"/>
                      </a:lnTo>
                      <a:lnTo>
                        <a:pt x="324" y="331"/>
                      </a:lnTo>
                      <a:lnTo>
                        <a:pt x="324" y="332"/>
                      </a:lnTo>
                      <a:lnTo>
                        <a:pt x="324" y="331"/>
                      </a:lnTo>
                      <a:lnTo>
                        <a:pt x="324" y="332"/>
                      </a:lnTo>
                      <a:lnTo>
                        <a:pt x="324" y="333"/>
                      </a:lnTo>
                      <a:lnTo>
                        <a:pt x="324" y="332"/>
                      </a:lnTo>
                      <a:lnTo>
                        <a:pt x="324" y="333"/>
                      </a:lnTo>
                      <a:lnTo>
                        <a:pt x="325" y="333"/>
                      </a:lnTo>
                      <a:lnTo>
                        <a:pt x="325" y="334"/>
                      </a:lnTo>
                      <a:lnTo>
                        <a:pt x="325" y="333"/>
                      </a:lnTo>
                      <a:lnTo>
                        <a:pt x="325" y="334"/>
                      </a:lnTo>
                      <a:lnTo>
                        <a:pt x="325" y="335"/>
                      </a:lnTo>
                      <a:lnTo>
                        <a:pt x="326" y="335"/>
                      </a:lnTo>
                      <a:lnTo>
                        <a:pt x="326" y="336"/>
                      </a:lnTo>
                      <a:lnTo>
                        <a:pt x="326" y="335"/>
                      </a:lnTo>
                      <a:lnTo>
                        <a:pt x="326" y="336"/>
                      </a:lnTo>
                      <a:lnTo>
                        <a:pt x="326" y="337"/>
                      </a:lnTo>
                      <a:lnTo>
                        <a:pt x="327" y="337"/>
                      </a:lnTo>
                      <a:lnTo>
                        <a:pt x="328" y="337"/>
                      </a:lnTo>
                      <a:lnTo>
                        <a:pt x="328" y="338"/>
                      </a:lnTo>
                      <a:lnTo>
                        <a:pt x="328" y="337"/>
                      </a:lnTo>
                      <a:lnTo>
                        <a:pt x="328" y="338"/>
                      </a:lnTo>
                      <a:lnTo>
                        <a:pt x="328" y="337"/>
                      </a:lnTo>
                      <a:lnTo>
                        <a:pt x="328" y="338"/>
                      </a:lnTo>
                      <a:lnTo>
                        <a:pt x="329" y="338"/>
                      </a:lnTo>
                      <a:lnTo>
                        <a:pt x="329" y="337"/>
                      </a:lnTo>
                      <a:lnTo>
                        <a:pt x="329" y="336"/>
                      </a:lnTo>
                      <a:lnTo>
                        <a:pt x="329" y="337"/>
                      </a:lnTo>
                      <a:lnTo>
                        <a:pt x="329" y="336"/>
                      </a:lnTo>
                      <a:lnTo>
                        <a:pt x="330" y="336"/>
                      </a:lnTo>
                      <a:lnTo>
                        <a:pt x="330" y="335"/>
                      </a:lnTo>
                      <a:lnTo>
                        <a:pt x="330" y="336"/>
                      </a:lnTo>
                      <a:lnTo>
                        <a:pt x="330" y="335"/>
                      </a:lnTo>
                      <a:lnTo>
                        <a:pt x="330" y="336"/>
                      </a:lnTo>
                      <a:lnTo>
                        <a:pt x="330" y="335"/>
                      </a:lnTo>
                      <a:lnTo>
                        <a:pt x="331" y="335"/>
                      </a:lnTo>
                      <a:lnTo>
                        <a:pt x="331" y="334"/>
                      </a:lnTo>
                      <a:lnTo>
                        <a:pt x="331" y="335"/>
                      </a:lnTo>
                      <a:lnTo>
                        <a:pt x="331" y="334"/>
                      </a:lnTo>
                      <a:lnTo>
                        <a:pt x="331" y="335"/>
                      </a:lnTo>
                      <a:lnTo>
                        <a:pt x="331" y="334"/>
                      </a:lnTo>
                      <a:lnTo>
                        <a:pt x="332" y="334"/>
                      </a:lnTo>
                      <a:lnTo>
                        <a:pt x="332" y="335"/>
                      </a:lnTo>
                      <a:lnTo>
                        <a:pt x="332" y="334"/>
                      </a:lnTo>
                      <a:lnTo>
                        <a:pt x="332" y="335"/>
                      </a:lnTo>
                      <a:lnTo>
                        <a:pt x="332" y="334"/>
                      </a:lnTo>
                      <a:lnTo>
                        <a:pt x="332" y="335"/>
                      </a:lnTo>
                      <a:lnTo>
                        <a:pt x="332" y="334"/>
                      </a:lnTo>
                      <a:lnTo>
                        <a:pt x="332" y="335"/>
                      </a:lnTo>
                      <a:lnTo>
                        <a:pt x="332" y="334"/>
                      </a:lnTo>
                      <a:lnTo>
                        <a:pt x="332" y="335"/>
                      </a:lnTo>
                      <a:lnTo>
                        <a:pt x="333" y="335"/>
                      </a:lnTo>
                      <a:lnTo>
                        <a:pt x="333" y="336"/>
                      </a:lnTo>
                      <a:lnTo>
                        <a:pt x="333" y="337"/>
                      </a:lnTo>
                      <a:lnTo>
                        <a:pt x="333" y="336"/>
                      </a:lnTo>
                      <a:lnTo>
                        <a:pt x="333" y="337"/>
                      </a:lnTo>
                      <a:lnTo>
                        <a:pt x="333" y="338"/>
                      </a:lnTo>
                      <a:lnTo>
                        <a:pt x="334" y="338"/>
                      </a:lnTo>
                      <a:lnTo>
                        <a:pt x="334" y="339"/>
                      </a:lnTo>
                      <a:lnTo>
                        <a:pt x="334" y="338"/>
                      </a:lnTo>
                      <a:lnTo>
                        <a:pt x="334" y="339"/>
                      </a:lnTo>
                      <a:lnTo>
                        <a:pt x="334" y="340"/>
                      </a:lnTo>
                      <a:lnTo>
                        <a:pt x="334" y="341"/>
                      </a:lnTo>
                      <a:lnTo>
                        <a:pt x="334" y="342"/>
                      </a:lnTo>
                      <a:lnTo>
                        <a:pt x="334" y="343"/>
                      </a:lnTo>
                      <a:lnTo>
                        <a:pt x="335" y="343"/>
                      </a:lnTo>
                      <a:lnTo>
                        <a:pt x="335" y="344"/>
                      </a:lnTo>
                      <a:lnTo>
                        <a:pt x="335" y="345"/>
                      </a:lnTo>
                      <a:lnTo>
                        <a:pt x="335" y="344"/>
                      </a:lnTo>
                      <a:lnTo>
                        <a:pt x="335" y="345"/>
                      </a:lnTo>
                      <a:lnTo>
                        <a:pt x="336" y="345"/>
                      </a:lnTo>
                      <a:lnTo>
                        <a:pt x="336" y="346"/>
                      </a:lnTo>
                      <a:lnTo>
                        <a:pt x="336" y="345"/>
                      </a:lnTo>
                      <a:lnTo>
                        <a:pt x="336" y="346"/>
                      </a:lnTo>
                      <a:lnTo>
                        <a:pt x="336" y="345"/>
                      </a:lnTo>
                      <a:lnTo>
                        <a:pt x="336" y="346"/>
                      </a:lnTo>
                      <a:lnTo>
                        <a:pt x="337" y="346"/>
                      </a:lnTo>
                      <a:lnTo>
                        <a:pt x="337" y="347"/>
                      </a:lnTo>
                      <a:lnTo>
                        <a:pt x="337" y="348"/>
                      </a:lnTo>
                      <a:lnTo>
                        <a:pt x="337" y="347"/>
                      </a:lnTo>
                      <a:lnTo>
                        <a:pt x="337" y="348"/>
                      </a:lnTo>
                      <a:lnTo>
                        <a:pt x="337" y="349"/>
                      </a:lnTo>
                      <a:lnTo>
                        <a:pt x="338" y="349"/>
                      </a:lnTo>
                      <a:lnTo>
                        <a:pt x="338" y="350"/>
                      </a:lnTo>
                      <a:lnTo>
                        <a:pt x="338" y="351"/>
                      </a:lnTo>
                      <a:lnTo>
                        <a:pt x="339" y="351"/>
                      </a:lnTo>
                      <a:lnTo>
                        <a:pt x="339" y="352"/>
                      </a:lnTo>
                      <a:lnTo>
                        <a:pt x="339" y="353"/>
                      </a:lnTo>
                      <a:lnTo>
                        <a:pt x="339" y="352"/>
                      </a:lnTo>
                      <a:lnTo>
                        <a:pt x="339" y="353"/>
                      </a:lnTo>
                      <a:lnTo>
                        <a:pt x="339" y="352"/>
                      </a:lnTo>
                      <a:lnTo>
                        <a:pt x="339" y="353"/>
                      </a:lnTo>
                      <a:lnTo>
                        <a:pt x="340" y="353"/>
                      </a:lnTo>
                      <a:lnTo>
                        <a:pt x="340" y="354"/>
                      </a:lnTo>
                      <a:lnTo>
                        <a:pt x="340" y="355"/>
                      </a:lnTo>
                      <a:lnTo>
                        <a:pt x="341" y="355"/>
                      </a:lnTo>
                      <a:lnTo>
                        <a:pt x="341" y="356"/>
                      </a:lnTo>
                      <a:lnTo>
                        <a:pt x="341" y="355"/>
                      </a:lnTo>
                      <a:lnTo>
                        <a:pt x="341" y="356"/>
                      </a:lnTo>
                      <a:lnTo>
                        <a:pt x="341" y="355"/>
                      </a:lnTo>
                      <a:lnTo>
                        <a:pt x="341" y="356"/>
                      </a:lnTo>
                      <a:lnTo>
                        <a:pt x="341" y="355"/>
                      </a:lnTo>
                      <a:lnTo>
                        <a:pt x="341" y="356"/>
                      </a:lnTo>
                      <a:lnTo>
                        <a:pt x="342" y="356"/>
                      </a:lnTo>
                      <a:lnTo>
                        <a:pt x="342" y="357"/>
                      </a:lnTo>
                      <a:lnTo>
                        <a:pt x="342" y="358"/>
                      </a:lnTo>
                      <a:lnTo>
                        <a:pt x="343" y="358"/>
                      </a:lnTo>
                      <a:lnTo>
                        <a:pt x="343" y="359"/>
                      </a:lnTo>
                      <a:lnTo>
                        <a:pt x="343" y="358"/>
                      </a:lnTo>
                      <a:lnTo>
                        <a:pt x="343" y="359"/>
                      </a:lnTo>
                      <a:lnTo>
                        <a:pt x="343" y="358"/>
                      </a:lnTo>
                      <a:lnTo>
                        <a:pt x="344" y="358"/>
                      </a:lnTo>
                      <a:lnTo>
                        <a:pt x="344" y="359"/>
                      </a:lnTo>
                      <a:lnTo>
                        <a:pt x="345" y="359"/>
                      </a:lnTo>
                      <a:lnTo>
                        <a:pt x="345" y="358"/>
                      </a:lnTo>
                      <a:lnTo>
                        <a:pt x="345" y="359"/>
                      </a:lnTo>
                      <a:lnTo>
                        <a:pt x="345" y="358"/>
                      </a:lnTo>
                      <a:lnTo>
                        <a:pt x="345" y="359"/>
                      </a:lnTo>
                      <a:lnTo>
                        <a:pt x="346" y="359"/>
                      </a:lnTo>
                      <a:lnTo>
                        <a:pt x="346" y="358"/>
                      </a:lnTo>
                      <a:lnTo>
                        <a:pt x="347" y="358"/>
                      </a:lnTo>
                      <a:lnTo>
                        <a:pt x="347" y="357"/>
                      </a:lnTo>
                      <a:lnTo>
                        <a:pt x="347" y="356"/>
                      </a:lnTo>
                      <a:lnTo>
                        <a:pt x="347" y="357"/>
                      </a:lnTo>
                      <a:lnTo>
                        <a:pt x="347" y="356"/>
                      </a:lnTo>
                      <a:lnTo>
                        <a:pt x="348" y="356"/>
                      </a:lnTo>
                      <a:lnTo>
                        <a:pt x="348" y="355"/>
                      </a:lnTo>
                      <a:lnTo>
                        <a:pt x="348" y="354"/>
                      </a:lnTo>
                      <a:lnTo>
                        <a:pt x="349" y="354"/>
                      </a:lnTo>
                      <a:lnTo>
                        <a:pt x="349" y="353"/>
                      </a:lnTo>
                      <a:lnTo>
                        <a:pt x="349" y="354"/>
                      </a:lnTo>
                      <a:lnTo>
                        <a:pt x="349" y="353"/>
                      </a:lnTo>
                      <a:lnTo>
                        <a:pt x="349" y="354"/>
                      </a:lnTo>
                      <a:lnTo>
                        <a:pt x="349" y="353"/>
                      </a:lnTo>
                      <a:lnTo>
                        <a:pt x="349" y="352"/>
                      </a:lnTo>
                      <a:lnTo>
                        <a:pt x="349" y="353"/>
                      </a:lnTo>
                      <a:lnTo>
                        <a:pt x="349" y="352"/>
                      </a:lnTo>
                      <a:lnTo>
                        <a:pt x="350" y="352"/>
                      </a:lnTo>
                      <a:lnTo>
                        <a:pt x="350" y="351"/>
                      </a:lnTo>
                      <a:lnTo>
                        <a:pt x="350" y="352"/>
                      </a:lnTo>
                      <a:lnTo>
                        <a:pt x="350" y="351"/>
                      </a:lnTo>
                      <a:lnTo>
                        <a:pt x="351" y="351"/>
                      </a:lnTo>
                      <a:lnTo>
                        <a:pt x="351" y="350"/>
                      </a:lnTo>
                      <a:lnTo>
                        <a:pt x="351" y="351"/>
                      </a:lnTo>
                      <a:lnTo>
                        <a:pt x="351" y="350"/>
                      </a:lnTo>
                      <a:lnTo>
                        <a:pt x="351" y="351"/>
                      </a:lnTo>
                      <a:lnTo>
                        <a:pt x="351" y="350"/>
                      </a:lnTo>
                      <a:lnTo>
                        <a:pt x="351" y="351"/>
                      </a:lnTo>
                      <a:lnTo>
                        <a:pt x="351" y="350"/>
                      </a:lnTo>
                      <a:lnTo>
                        <a:pt x="352" y="350"/>
                      </a:lnTo>
                      <a:lnTo>
                        <a:pt x="352" y="351"/>
                      </a:lnTo>
                      <a:lnTo>
                        <a:pt x="352" y="350"/>
                      </a:lnTo>
                      <a:lnTo>
                        <a:pt x="352" y="351"/>
                      </a:lnTo>
                      <a:lnTo>
                        <a:pt x="352" y="350"/>
                      </a:lnTo>
                      <a:lnTo>
                        <a:pt x="352" y="351"/>
                      </a:lnTo>
                      <a:lnTo>
                        <a:pt x="352" y="350"/>
                      </a:lnTo>
                      <a:lnTo>
                        <a:pt x="352" y="351"/>
                      </a:lnTo>
                      <a:lnTo>
                        <a:pt x="352" y="350"/>
                      </a:lnTo>
                      <a:lnTo>
                        <a:pt x="352" y="351"/>
                      </a:lnTo>
                      <a:lnTo>
                        <a:pt x="353" y="351"/>
                      </a:lnTo>
                      <a:lnTo>
                        <a:pt x="353" y="350"/>
                      </a:lnTo>
                      <a:lnTo>
                        <a:pt x="353" y="351"/>
                      </a:lnTo>
                      <a:lnTo>
                        <a:pt x="354" y="351"/>
                      </a:lnTo>
                      <a:lnTo>
                        <a:pt x="354" y="352"/>
                      </a:lnTo>
                      <a:lnTo>
                        <a:pt x="354" y="353"/>
                      </a:lnTo>
                      <a:lnTo>
                        <a:pt x="354" y="352"/>
                      </a:lnTo>
                      <a:lnTo>
                        <a:pt x="354" y="353"/>
                      </a:lnTo>
                      <a:lnTo>
                        <a:pt x="355" y="353"/>
                      </a:lnTo>
                      <a:lnTo>
                        <a:pt x="355" y="352"/>
                      </a:lnTo>
                      <a:lnTo>
                        <a:pt x="355" y="353"/>
                      </a:lnTo>
                      <a:lnTo>
                        <a:pt x="355" y="352"/>
                      </a:lnTo>
                      <a:lnTo>
                        <a:pt x="355" y="353"/>
                      </a:lnTo>
                      <a:lnTo>
                        <a:pt x="355" y="354"/>
                      </a:lnTo>
                      <a:lnTo>
                        <a:pt x="355" y="353"/>
                      </a:lnTo>
                      <a:lnTo>
                        <a:pt x="355" y="354"/>
                      </a:lnTo>
                      <a:lnTo>
                        <a:pt x="356" y="354"/>
                      </a:lnTo>
                      <a:lnTo>
                        <a:pt x="356" y="355"/>
                      </a:lnTo>
                      <a:lnTo>
                        <a:pt x="356" y="354"/>
                      </a:lnTo>
                      <a:lnTo>
                        <a:pt x="356" y="355"/>
                      </a:lnTo>
                      <a:lnTo>
                        <a:pt x="356" y="354"/>
                      </a:lnTo>
                      <a:lnTo>
                        <a:pt x="356" y="355"/>
                      </a:lnTo>
                      <a:lnTo>
                        <a:pt x="356" y="354"/>
                      </a:lnTo>
                      <a:lnTo>
                        <a:pt x="356" y="355"/>
                      </a:lnTo>
                      <a:lnTo>
                        <a:pt x="357" y="355"/>
                      </a:lnTo>
                      <a:lnTo>
                        <a:pt x="357" y="356"/>
                      </a:lnTo>
                      <a:lnTo>
                        <a:pt x="357" y="355"/>
                      </a:lnTo>
                      <a:lnTo>
                        <a:pt x="358" y="355"/>
                      </a:lnTo>
                      <a:lnTo>
                        <a:pt x="358" y="356"/>
                      </a:lnTo>
                      <a:lnTo>
                        <a:pt x="358" y="355"/>
                      </a:lnTo>
                      <a:lnTo>
                        <a:pt x="358" y="356"/>
                      </a:lnTo>
                      <a:lnTo>
                        <a:pt x="359" y="356"/>
                      </a:lnTo>
                      <a:lnTo>
                        <a:pt x="359" y="357"/>
                      </a:lnTo>
                      <a:lnTo>
                        <a:pt x="359" y="356"/>
                      </a:lnTo>
                      <a:lnTo>
                        <a:pt x="359" y="357"/>
                      </a:lnTo>
                      <a:lnTo>
                        <a:pt x="359" y="356"/>
                      </a:lnTo>
                      <a:lnTo>
                        <a:pt x="359" y="357"/>
                      </a:lnTo>
                      <a:lnTo>
                        <a:pt x="359" y="356"/>
                      </a:lnTo>
                      <a:lnTo>
                        <a:pt x="359" y="357"/>
                      </a:lnTo>
                      <a:lnTo>
                        <a:pt x="360" y="356"/>
                      </a:lnTo>
                      <a:lnTo>
                        <a:pt x="360" y="357"/>
                      </a:lnTo>
                      <a:lnTo>
                        <a:pt x="360" y="356"/>
                      </a:lnTo>
                      <a:lnTo>
                        <a:pt x="360" y="357"/>
                      </a:lnTo>
                      <a:lnTo>
                        <a:pt x="360" y="356"/>
                      </a:lnTo>
                      <a:lnTo>
                        <a:pt x="361" y="357"/>
                      </a:lnTo>
                      <a:lnTo>
                        <a:pt x="361" y="356"/>
                      </a:lnTo>
                      <a:lnTo>
                        <a:pt x="361" y="357"/>
                      </a:lnTo>
                      <a:lnTo>
                        <a:pt x="361" y="356"/>
                      </a:lnTo>
                      <a:lnTo>
                        <a:pt x="361" y="357"/>
                      </a:lnTo>
                      <a:lnTo>
                        <a:pt x="361" y="356"/>
                      </a:lnTo>
                      <a:lnTo>
                        <a:pt x="361" y="357"/>
                      </a:lnTo>
                      <a:lnTo>
                        <a:pt x="361" y="356"/>
                      </a:lnTo>
                      <a:lnTo>
                        <a:pt x="361" y="357"/>
                      </a:lnTo>
                      <a:lnTo>
                        <a:pt x="361" y="356"/>
                      </a:lnTo>
                      <a:lnTo>
                        <a:pt x="362" y="356"/>
                      </a:lnTo>
                      <a:lnTo>
                        <a:pt x="362" y="355"/>
                      </a:lnTo>
                      <a:lnTo>
                        <a:pt x="362" y="354"/>
                      </a:lnTo>
                      <a:lnTo>
                        <a:pt x="362" y="355"/>
                      </a:lnTo>
                      <a:lnTo>
                        <a:pt x="363" y="354"/>
                      </a:lnTo>
                      <a:lnTo>
                        <a:pt x="363" y="353"/>
                      </a:lnTo>
                      <a:lnTo>
                        <a:pt x="363" y="352"/>
                      </a:lnTo>
                      <a:lnTo>
                        <a:pt x="363" y="351"/>
                      </a:lnTo>
                      <a:lnTo>
                        <a:pt x="364" y="351"/>
                      </a:lnTo>
                      <a:lnTo>
                        <a:pt x="364" y="350"/>
                      </a:lnTo>
                      <a:lnTo>
                        <a:pt x="364" y="351"/>
                      </a:lnTo>
                      <a:lnTo>
                        <a:pt x="364" y="350"/>
                      </a:lnTo>
                      <a:lnTo>
                        <a:pt x="364" y="351"/>
                      </a:lnTo>
                      <a:lnTo>
                        <a:pt x="364" y="350"/>
                      </a:lnTo>
                      <a:lnTo>
                        <a:pt x="364" y="349"/>
                      </a:lnTo>
                      <a:lnTo>
                        <a:pt x="364" y="348"/>
                      </a:lnTo>
                      <a:lnTo>
                        <a:pt x="364" y="347"/>
                      </a:lnTo>
                      <a:lnTo>
                        <a:pt x="365" y="347"/>
                      </a:lnTo>
                      <a:lnTo>
                        <a:pt x="365" y="346"/>
                      </a:lnTo>
                      <a:lnTo>
                        <a:pt x="365" y="345"/>
                      </a:lnTo>
                      <a:lnTo>
                        <a:pt x="365" y="344"/>
                      </a:lnTo>
                      <a:lnTo>
                        <a:pt x="365" y="343"/>
                      </a:lnTo>
                      <a:lnTo>
                        <a:pt x="365" y="344"/>
                      </a:lnTo>
                      <a:lnTo>
                        <a:pt x="365" y="343"/>
                      </a:lnTo>
                      <a:lnTo>
                        <a:pt x="365" y="342"/>
                      </a:lnTo>
                      <a:lnTo>
                        <a:pt x="365" y="341"/>
                      </a:lnTo>
                      <a:lnTo>
                        <a:pt x="366" y="341"/>
                      </a:lnTo>
                      <a:lnTo>
                        <a:pt x="366" y="340"/>
                      </a:lnTo>
                      <a:lnTo>
                        <a:pt x="366" y="339"/>
                      </a:lnTo>
                      <a:lnTo>
                        <a:pt x="366" y="338"/>
                      </a:lnTo>
                      <a:lnTo>
                        <a:pt x="366" y="337"/>
                      </a:lnTo>
                      <a:lnTo>
                        <a:pt x="366" y="336"/>
                      </a:lnTo>
                      <a:lnTo>
                        <a:pt x="366" y="337"/>
                      </a:lnTo>
                      <a:lnTo>
                        <a:pt x="366" y="336"/>
                      </a:lnTo>
                      <a:lnTo>
                        <a:pt x="366" y="335"/>
                      </a:lnTo>
                      <a:lnTo>
                        <a:pt x="367" y="335"/>
                      </a:lnTo>
                      <a:lnTo>
                        <a:pt x="367" y="334"/>
                      </a:lnTo>
                      <a:lnTo>
                        <a:pt x="367" y="333"/>
                      </a:lnTo>
                      <a:lnTo>
                        <a:pt x="367" y="332"/>
                      </a:lnTo>
                      <a:lnTo>
                        <a:pt x="367" y="331"/>
                      </a:lnTo>
                      <a:lnTo>
                        <a:pt x="367" y="330"/>
                      </a:lnTo>
                      <a:lnTo>
                        <a:pt x="368" y="331"/>
                      </a:lnTo>
                      <a:lnTo>
                        <a:pt x="368" y="330"/>
                      </a:lnTo>
                      <a:lnTo>
                        <a:pt x="368" y="331"/>
                      </a:lnTo>
                      <a:lnTo>
                        <a:pt x="368" y="330"/>
                      </a:lnTo>
                      <a:lnTo>
                        <a:pt x="369" y="330"/>
                      </a:lnTo>
                      <a:lnTo>
                        <a:pt x="369" y="331"/>
                      </a:lnTo>
                      <a:lnTo>
                        <a:pt x="369" y="332"/>
                      </a:lnTo>
                      <a:lnTo>
                        <a:pt x="370" y="332"/>
                      </a:lnTo>
                      <a:lnTo>
                        <a:pt x="370" y="333"/>
                      </a:lnTo>
                      <a:lnTo>
                        <a:pt x="370" y="334"/>
                      </a:lnTo>
                      <a:lnTo>
                        <a:pt x="370" y="333"/>
                      </a:lnTo>
                      <a:lnTo>
                        <a:pt x="370" y="334"/>
                      </a:lnTo>
                      <a:lnTo>
                        <a:pt x="370" y="335"/>
                      </a:lnTo>
                      <a:lnTo>
                        <a:pt x="371" y="335"/>
                      </a:lnTo>
                      <a:lnTo>
                        <a:pt x="371" y="334"/>
                      </a:lnTo>
                      <a:lnTo>
                        <a:pt x="371" y="335"/>
                      </a:lnTo>
                      <a:lnTo>
                        <a:pt x="371" y="336"/>
                      </a:lnTo>
                      <a:lnTo>
                        <a:pt x="371" y="335"/>
                      </a:lnTo>
                      <a:lnTo>
                        <a:pt x="371" y="336"/>
                      </a:lnTo>
                      <a:lnTo>
                        <a:pt x="371" y="335"/>
                      </a:lnTo>
                      <a:lnTo>
                        <a:pt x="371" y="336"/>
                      </a:lnTo>
                      <a:lnTo>
                        <a:pt x="371" y="335"/>
                      </a:lnTo>
                      <a:lnTo>
                        <a:pt x="372" y="335"/>
                      </a:lnTo>
                      <a:lnTo>
                        <a:pt x="372" y="336"/>
                      </a:lnTo>
                      <a:lnTo>
                        <a:pt x="372" y="335"/>
                      </a:lnTo>
                      <a:lnTo>
                        <a:pt x="372" y="336"/>
                      </a:lnTo>
                      <a:lnTo>
                        <a:pt x="372" y="335"/>
                      </a:lnTo>
                      <a:lnTo>
                        <a:pt x="372" y="336"/>
                      </a:lnTo>
                      <a:lnTo>
                        <a:pt x="372" y="335"/>
                      </a:lnTo>
                      <a:lnTo>
                        <a:pt x="372" y="336"/>
                      </a:lnTo>
                      <a:lnTo>
                        <a:pt x="372" y="335"/>
                      </a:lnTo>
                      <a:lnTo>
                        <a:pt x="373" y="335"/>
                      </a:lnTo>
                      <a:lnTo>
                        <a:pt x="373" y="334"/>
                      </a:lnTo>
                      <a:lnTo>
                        <a:pt x="373" y="335"/>
                      </a:lnTo>
                      <a:lnTo>
                        <a:pt x="373" y="334"/>
                      </a:lnTo>
                      <a:lnTo>
                        <a:pt x="373" y="333"/>
                      </a:lnTo>
                      <a:lnTo>
                        <a:pt x="373" y="334"/>
                      </a:lnTo>
                      <a:lnTo>
                        <a:pt x="374" y="334"/>
                      </a:lnTo>
                      <a:lnTo>
                        <a:pt x="374" y="333"/>
                      </a:lnTo>
                      <a:lnTo>
                        <a:pt x="374" y="332"/>
                      </a:lnTo>
                      <a:lnTo>
                        <a:pt x="374" y="331"/>
                      </a:lnTo>
                      <a:lnTo>
                        <a:pt x="375" y="331"/>
                      </a:lnTo>
                      <a:lnTo>
                        <a:pt x="375" y="330"/>
                      </a:lnTo>
                      <a:lnTo>
                        <a:pt x="375" y="329"/>
                      </a:lnTo>
                      <a:lnTo>
                        <a:pt x="375" y="328"/>
                      </a:lnTo>
                      <a:lnTo>
                        <a:pt x="376" y="328"/>
                      </a:lnTo>
                      <a:lnTo>
                        <a:pt x="376" y="327"/>
                      </a:lnTo>
                      <a:lnTo>
                        <a:pt x="376" y="328"/>
                      </a:lnTo>
                      <a:lnTo>
                        <a:pt x="376" y="327"/>
                      </a:lnTo>
                      <a:lnTo>
                        <a:pt x="376" y="328"/>
                      </a:lnTo>
                      <a:lnTo>
                        <a:pt x="376" y="327"/>
                      </a:lnTo>
                      <a:lnTo>
                        <a:pt x="376" y="328"/>
                      </a:lnTo>
                      <a:lnTo>
                        <a:pt x="376" y="327"/>
                      </a:lnTo>
                      <a:lnTo>
                        <a:pt x="376" y="328"/>
                      </a:lnTo>
                      <a:lnTo>
                        <a:pt x="376" y="327"/>
                      </a:lnTo>
                      <a:lnTo>
                        <a:pt x="377" y="327"/>
                      </a:lnTo>
                      <a:lnTo>
                        <a:pt x="377" y="328"/>
                      </a:lnTo>
                      <a:lnTo>
                        <a:pt x="377" y="329"/>
                      </a:lnTo>
                      <a:lnTo>
                        <a:pt x="377" y="328"/>
                      </a:lnTo>
                      <a:lnTo>
                        <a:pt x="377" y="329"/>
                      </a:lnTo>
                      <a:lnTo>
                        <a:pt x="378" y="329"/>
                      </a:lnTo>
                      <a:lnTo>
                        <a:pt x="378" y="330"/>
                      </a:lnTo>
                      <a:lnTo>
                        <a:pt x="378" y="331"/>
                      </a:lnTo>
                      <a:lnTo>
                        <a:pt x="378" y="330"/>
                      </a:lnTo>
                      <a:lnTo>
                        <a:pt x="378" y="331"/>
                      </a:lnTo>
                      <a:lnTo>
                        <a:pt x="378" y="332"/>
                      </a:lnTo>
                      <a:lnTo>
                        <a:pt x="378" y="333"/>
                      </a:lnTo>
                      <a:lnTo>
                        <a:pt x="378" y="332"/>
                      </a:lnTo>
                      <a:lnTo>
                        <a:pt x="378" y="333"/>
                      </a:lnTo>
                      <a:lnTo>
                        <a:pt x="378" y="334"/>
                      </a:lnTo>
                      <a:lnTo>
                        <a:pt x="379" y="334"/>
                      </a:lnTo>
                      <a:lnTo>
                        <a:pt x="379" y="335"/>
                      </a:lnTo>
                      <a:lnTo>
                        <a:pt x="379" y="336"/>
                      </a:lnTo>
                      <a:lnTo>
                        <a:pt x="379" y="337"/>
                      </a:lnTo>
                      <a:lnTo>
                        <a:pt x="379" y="338"/>
                      </a:lnTo>
                      <a:lnTo>
                        <a:pt x="379" y="337"/>
                      </a:lnTo>
                      <a:lnTo>
                        <a:pt x="379" y="338"/>
                      </a:lnTo>
                      <a:lnTo>
                        <a:pt x="379" y="339"/>
                      </a:lnTo>
                      <a:lnTo>
                        <a:pt x="380" y="339"/>
                      </a:lnTo>
                      <a:lnTo>
                        <a:pt x="380" y="340"/>
                      </a:lnTo>
                      <a:lnTo>
                        <a:pt x="380" y="341"/>
                      </a:lnTo>
                      <a:lnTo>
                        <a:pt x="380" y="342"/>
                      </a:lnTo>
                      <a:lnTo>
                        <a:pt x="380" y="343"/>
                      </a:lnTo>
                      <a:lnTo>
                        <a:pt x="380" y="344"/>
                      </a:lnTo>
                      <a:lnTo>
                        <a:pt x="381" y="344"/>
                      </a:lnTo>
                      <a:lnTo>
                        <a:pt x="381" y="345"/>
                      </a:lnTo>
                      <a:lnTo>
                        <a:pt x="381" y="344"/>
                      </a:lnTo>
                      <a:lnTo>
                        <a:pt x="381" y="345"/>
                      </a:lnTo>
                      <a:lnTo>
                        <a:pt x="381" y="346"/>
                      </a:lnTo>
                      <a:lnTo>
                        <a:pt x="381" y="347"/>
                      </a:lnTo>
                      <a:lnTo>
                        <a:pt x="381" y="346"/>
                      </a:lnTo>
                      <a:lnTo>
                        <a:pt x="381" y="347"/>
                      </a:lnTo>
                      <a:lnTo>
                        <a:pt x="381" y="348"/>
                      </a:lnTo>
                      <a:lnTo>
                        <a:pt x="382" y="348"/>
                      </a:lnTo>
                      <a:lnTo>
                        <a:pt x="382" y="349"/>
                      </a:lnTo>
                      <a:lnTo>
                        <a:pt x="382" y="350"/>
                      </a:lnTo>
                      <a:lnTo>
                        <a:pt x="382" y="349"/>
                      </a:lnTo>
                      <a:lnTo>
                        <a:pt x="382" y="350"/>
                      </a:lnTo>
                      <a:lnTo>
                        <a:pt x="382" y="351"/>
                      </a:lnTo>
                      <a:lnTo>
                        <a:pt x="383" y="351"/>
                      </a:lnTo>
                      <a:lnTo>
                        <a:pt x="383" y="352"/>
                      </a:lnTo>
                      <a:lnTo>
                        <a:pt x="383" y="353"/>
                      </a:lnTo>
                      <a:lnTo>
                        <a:pt x="383" y="352"/>
                      </a:lnTo>
                      <a:lnTo>
                        <a:pt x="383" y="353"/>
                      </a:lnTo>
                      <a:lnTo>
                        <a:pt x="383" y="354"/>
                      </a:lnTo>
                      <a:lnTo>
                        <a:pt x="384" y="354"/>
                      </a:lnTo>
                      <a:lnTo>
                        <a:pt x="384" y="355"/>
                      </a:lnTo>
                      <a:lnTo>
                        <a:pt x="384" y="356"/>
                      </a:lnTo>
                      <a:lnTo>
                        <a:pt x="384" y="355"/>
                      </a:lnTo>
                      <a:lnTo>
                        <a:pt x="384" y="356"/>
                      </a:lnTo>
                      <a:lnTo>
                        <a:pt x="384" y="355"/>
                      </a:lnTo>
                      <a:lnTo>
                        <a:pt x="384" y="356"/>
                      </a:lnTo>
                      <a:lnTo>
                        <a:pt x="385" y="356"/>
                      </a:lnTo>
                      <a:lnTo>
                        <a:pt x="385" y="357"/>
                      </a:lnTo>
                      <a:lnTo>
                        <a:pt x="385" y="356"/>
                      </a:lnTo>
                      <a:lnTo>
                        <a:pt x="385" y="357"/>
                      </a:lnTo>
                      <a:lnTo>
                        <a:pt x="385" y="358"/>
                      </a:lnTo>
                      <a:lnTo>
                        <a:pt x="385" y="357"/>
                      </a:lnTo>
                      <a:lnTo>
                        <a:pt x="386" y="357"/>
                      </a:lnTo>
                      <a:lnTo>
                        <a:pt x="386" y="358"/>
                      </a:lnTo>
                      <a:lnTo>
                        <a:pt x="386" y="357"/>
                      </a:lnTo>
                      <a:lnTo>
                        <a:pt x="386" y="358"/>
                      </a:lnTo>
                      <a:lnTo>
                        <a:pt x="386" y="357"/>
                      </a:lnTo>
                      <a:lnTo>
                        <a:pt x="386" y="358"/>
                      </a:lnTo>
                      <a:lnTo>
                        <a:pt x="387" y="358"/>
                      </a:lnTo>
                      <a:lnTo>
                        <a:pt x="387" y="357"/>
                      </a:lnTo>
                      <a:lnTo>
                        <a:pt x="387" y="358"/>
                      </a:lnTo>
                      <a:lnTo>
                        <a:pt x="387" y="357"/>
                      </a:lnTo>
                      <a:lnTo>
                        <a:pt x="387" y="358"/>
                      </a:lnTo>
                      <a:lnTo>
                        <a:pt x="388" y="358"/>
                      </a:lnTo>
                      <a:lnTo>
                        <a:pt x="388" y="357"/>
                      </a:lnTo>
                      <a:lnTo>
                        <a:pt x="388" y="358"/>
                      </a:lnTo>
                      <a:lnTo>
                        <a:pt x="388" y="357"/>
                      </a:lnTo>
                      <a:lnTo>
                        <a:pt x="388" y="358"/>
                      </a:lnTo>
                      <a:lnTo>
                        <a:pt x="388" y="357"/>
                      </a:lnTo>
                      <a:lnTo>
                        <a:pt x="389" y="357"/>
                      </a:lnTo>
                      <a:lnTo>
                        <a:pt x="389" y="356"/>
                      </a:lnTo>
                      <a:lnTo>
                        <a:pt x="389" y="357"/>
                      </a:lnTo>
                      <a:lnTo>
                        <a:pt x="389" y="356"/>
                      </a:lnTo>
                      <a:lnTo>
                        <a:pt x="390" y="356"/>
                      </a:lnTo>
                      <a:lnTo>
                        <a:pt x="390" y="357"/>
                      </a:lnTo>
                      <a:lnTo>
                        <a:pt x="390" y="356"/>
                      </a:lnTo>
                      <a:lnTo>
                        <a:pt x="390" y="355"/>
                      </a:lnTo>
                      <a:lnTo>
                        <a:pt x="391" y="355"/>
                      </a:lnTo>
                      <a:lnTo>
                        <a:pt x="391" y="354"/>
                      </a:lnTo>
                      <a:lnTo>
                        <a:pt x="391" y="355"/>
                      </a:lnTo>
                      <a:lnTo>
                        <a:pt x="391" y="354"/>
                      </a:lnTo>
                      <a:lnTo>
                        <a:pt x="391" y="355"/>
                      </a:lnTo>
                      <a:lnTo>
                        <a:pt x="391" y="354"/>
                      </a:lnTo>
                      <a:lnTo>
                        <a:pt x="391" y="355"/>
                      </a:lnTo>
                      <a:lnTo>
                        <a:pt x="392" y="355"/>
                      </a:lnTo>
                      <a:lnTo>
                        <a:pt x="392" y="354"/>
                      </a:lnTo>
                      <a:lnTo>
                        <a:pt x="393" y="354"/>
                      </a:lnTo>
                      <a:lnTo>
                        <a:pt x="393" y="353"/>
                      </a:lnTo>
                      <a:lnTo>
                        <a:pt x="393" y="354"/>
                      </a:lnTo>
                      <a:lnTo>
                        <a:pt x="393" y="353"/>
                      </a:lnTo>
                      <a:lnTo>
                        <a:pt x="393" y="354"/>
                      </a:lnTo>
                      <a:lnTo>
                        <a:pt x="393" y="353"/>
                      </a:lnTo>
                      <a:lnTo>
                        <a:pt x="393" y="354"/>
                      </a:lnTo>
                      <a:lnTo>
                        <a:pt x="393" y="353"/>
                      </a:lnTo>
                      <a:lnTo>
                        <a:pt x="394" y="353"/>
                      </a:lnTo>
                      <a:lnTo>
                        <a:pt x="394" y="352"/>
                      </a:lnTo>
                      <a:lnTo>
                        <a:pt x="394" y="353"/>
                      </a:lnTo>
                      <a:lnTo>
                        <a:pt x="395" y="353"/>
                      </a:lnTo>
                      <a:lnTo>
                        <a:pt x="395" y="352"/>
                      </a:lnTo>
                      <a:lnTo>
                        <a:pt x="395" y="353"/>
                      </a:lnTo>
                      <a:lnTo>
                        <a:pt x="396" y="353"/>
                      </a:lnTo>
                      <a:lnTo>
                        <a:pt x="396" y="354"/>
                      </a:lnTo>
                      <a:lnTo>
                        <a:pt x="396" y="353"/>
                      </a:lnTo>
                      <a:lnTo>
                        <a:pt x="397" y="353"/>
                      </a:lnTo>
                      <a:lnTo>
                        <a:pt x="397" y="354"/>
                      </a:lnTo>
                      <a:lnTo>
                        <a:pt x="397" y="353"/>
                      </a:lnTo>
                      <a:lnTo>
                        <a:pt x="397" y="354"/>
                      </a:lnTo>
                      <a:lnTo>
                        <a:pt x="398" y="354"/>
                      </a:lnTo>
                      <a:lnTo>
                        <a:pt x="398" y="355"/>
                      </a:lnTo>
                      <a:lnTo>
                        <a:pt x="398" y="354"/>
                      </a:lnTo>
                      <a:lnTo>
                        <a:pt x="398" y="355"/>
                      </a:lnTo>
                      <a:lnTo>
                        <a:pt x="398" y="356"/>
                      </a:lnTo>
                      <a:lnTo>
                        <a:pt x="398" y="355"/>
                      </a:lnTo>
                      <a:lnTo>
                        <a:pt x="398" y="356"/>
                      </a:lnTo>
                      <a:lnTo>
                        <a:pt x="399" y="356"/>
                      </a:lnTo>
                      <a:lnTo>
                        <a:pt x="399" y="357"/>
                      </a:lnTo>
                      <a:lnTo>
                        <a:pt x="399" y="356"/>
                      </a:lnTo>
                      <a:lnTo>
                        <a:pt x="399" y="357"/>
                      </a:lnTo>
                      <a:lnTo>
                        <a:pt x="399" y="356"/>
                      </a:lnTo>
                      <a:lnTo>
                        <a:pt x="399" y="357"/>
                      </a:lnTo>
                      <a:lnTo>
                        <a:pt x="399" y="358"/>
                      </a:lnTo>
                      <a:lnTo>
                        <a:pt x="399" y="357"/>
                      </a:lnTo>
                      <a:lnTo>
                        <a:pt x="399" y="358"/>
                      </a:lnTo>
                      <a:lnTo>
                        <a:pt x="399" y="357"/>
                      </a:lnTo>
                      <a:lnTo>
                        <a:pt x="400" y="357"/>
                      </a:lnTo>
                      <a:lnTo>
                        <a:pt x="400" y="358"/>
                      </a:lnTo>
                      <a:lnTo>
                        <a:pt x="400" y="359"/>
                      </a:lnTo>
                      <a:lnTo>
                        <a:pt x="400" y="358"/>
                      </a:lnTo>
                      <a:lnTo>
                        <a:pt x="400" y="359"/>
                      </a:lnTo>
                      <a:lnTo>
                        <a:pt x="400" y="358"/>
                      </a:lnTo>
                      <a:lnTo>
                        <a:pt x="400" y="359"/>
                      </a:lnTo>
                      <a:lnTo>
                        <a:pt x="401" y="359"/>
                      </a:lnTo>
                      <a:lnTo>
                        <a:pt x="401" y="360"/>
                      </a:lnTo>
                      <a:lnTo>
                        <a:pt x="401" y="361"/>
                      </a:lnTo>
                      <a:lnTo>
                        <a:pt x="402" y="361"/>
                      </a:lnTo>
                      <a:lnTo>
                        <a:pt x="402" y="362"/>
                      </a:lnTo>
                      <a:lnTo>
                        <a:pt x="402" y="361"/>
                      </a:lnTo>
                      <a:lnTo>
                        <a:pt x="402" y="362"/>
                      </a:lnTo>
                      <a:lnTo>
                        <a:pt x="402" y="361"/>
                      </a:lnTo>
                      <a:lnTo>
                        <a:pt x="402" y="362"/>
                      </a:lnTo>
                      <a:lnTo>
                        <a:pt x="402" y="361"/>
                      </a:lnTo>
                      <a:lnTo>
                        <a:pt x="402" y="362"/>
                      </a:lnTo>
                      <a:lnTo>
                        <a:pt x="403" y="362"/>
                      </a:lnTo>
                      <a:lnTo>
                        <a:pt x="403" y="363"/>
                      </a:lnTo>
                      <a:lnTo>
                        <a:pt x="403" y="362"/>
                      </a:lnTo>
                      <a:lnTo>
                        <a:pt x="403" y="363"/>
                      </a:lnTo>
                      <a:lnTo>
                        <a:pt x="403" y="362"/>
                      </a:lnTo>
                      <a:lnTo>
                        <a:pt x="403" y="363"/>
                      </a:lnTo>
                      <a:lnTo>
                        <a:pt x="403" y="362"/>
                      </a:lnTo>
                      <a:lnTo>
                        <a:pt x="403" y="363"/>
                      </a:lnTo>
                      <a:lnTo>
                        <a:pt x="403" y="362"/>
                      </a:lnTo>
                      <a:lnTo>
                        <a:pt x="403" y="363"/>
                      </a:lnTo>
                      <a:lnTo>
                        <a:pt x="403" y="362"/>
                      </a:lnTo>
                      <a:lnTo>
                        <a:pt x="404" y="363"/>
                      </a:lnTo>
                      <a:lnTo>
                        <a:pt x="404" y="362"/>
                      </a:lnTo>
                      <a:lnTo>
                        <a:pt x="404" y="363"/>
                      </a:lnTo>
                      <a:lnTo>
                        <a:pt x="404" y="362"/>
                      </a:lnTo>
                      <a:lnTo>
                        <a:pt x="404" y="363"/>
                      </a:lnTo>
                      <a:lnTo>
                        <a:pt x="404" y="362"/>
                      </a:lnTo>
                      <a:lnTo>
                        <a:pt x="404" y="363"/>
                      </a:lnTo>
                      <a:lnTo>
                        <a:pt x="404" y="362"/>
                      </a:lnTo>
                      <a:lnTo>
                        <a:pt x="404" y="363"/>
                      </a:lnTo>
                      <a:lnTo>
                        <a:pt x="404" y="362"/>
                      </a:lnTo>
                      <a:lnTo>
                        <a:pt x="404" y="363"/>
                      </a:lnTo>
                      <a:lnTo>
                        <a:pt x="405" y="362"/>
                      </a:lnTo>
                      <a:lnTo>
                        <a:pt x="405" y="363"/>
                      </a:lnTo>
                      <a:lnTo>
                        <a:pt x="405" y="362"/>
                      </a:lnTo>
                      <a:lnTo>
                        <a:pt x="405" y="363"/>
                      </a:lnTo>
                      <a:lnTo>
                        <a:pt x="405" y="362"/>
                      </a:lnTo>
                      <a:lnTo>
                        <a:pt x="405" y="363"/>
                      </a:lnTo>
                      <a:lnTo>
                        <a:pt x="405" y="362"/>
                      </a:lnTo>
                      <a:lnTo>
                        <a:pt x="406" y="362"/>
                      </a:lnTo>
                      <a:lnTo>
                        <a:pt x="407" y="362"/>
                      </a:lnTo>
                      <a:lnTo>
                        <a:pt x="407" y="361"/>
                      </a:lnTo>
                      <a:lnTo>
                        <a:pt x="407" y="362"/>
                      </a:lnTo>
                      <a:lnTo>
                        <a:pt x="407" y="361"/>
                      </a:lnTo>
                      <a:lnTo>
                        <a:pt x="407" y="362"/>
                      </a:lnTo>
                      <a:lnTo>
                        <a:pt x="407" y="361"/>
                      </a:lnTo>
                      <a:lnTo>
                        <a:pt x="407" y="362"/>
                      </a:lnTo>
                      <a:lnTo>
                        <a:pt x="407" y="361"/>
                      </a:lnTo>
                      <a:lnTo>
                        <a:pt x="408" y="361"/>
                      </a:lnTo>
                      <a:lnTo>
                        <a:pt x="408" y="360"/>
                      </a:lnTo>
                      <a:lnTo>
                        <a:pt x="408" y="361"/>
                      </a:lnTo>
                      <a:lnTo>
                        <a:pt x="409" y="361"/>
                      </a:lnTo>
                      <a:lnTo>
                        <a:pt x="409" y="360"/>
                      </a:lnTo>
                      <a:lnTo>
                        <a:pt x="409" y="361"/>
                      </a:lnTo>
                      <a:lnTo>
                        <a:pt x="409" y="360"/>
                      </a:lnTo>
                      <a:lnTo>
                        <a:pt x="409" y="361"/>
                      </a:lnTo>
                      <a:lnTo>
                        <a:pt x="409" y="360"/>
                      </a:lnTo>
                      <a:lnTo>
                        <a:pt x="410" y="360"/>
                      </a:lnTo>
                      <a:lnTo>
                        <a:pt x="410" y="359"/>
                      </a:lnTo>
                      <a:lnTo>
                        <a:pt x="410" y="360"/>
                      </a:lnTo>
                      <a:lnTo>
                        <a:pt x="410" y="359"/>
                      </a:lnTo>
                      <a:lnTo>
                        <a:pt x="410" y="360"/>
                      </a:lnTo>
                      <a:lnTo>
                        <a:pt x="410" y="359"/>
                      </a:lnTo>
                      <a:lnTo>
                        <a:pt x="411" y="359"/>
                      </a:lnTo>
                      <a:lnTo>
                        <a:pt x="411" y="358"/>
                      </a:lnTo>
                      <a:lnTo>
                        <a:pt x="411" y="359"/>
                      </a:lnTo>
                      <a:lnTo>
                        <a:pt x="411" y="358"/>
                      </a:lnTo>
                      <a:lnTo>
                        <a:pt x="411" y="359"/>
                      </a:lnTo>
                      <a:lnTo>
                        <a:pt x="411" y="358"/>
                      </a:lnTo>
                      <a:lnTo>
                        <a:pt x="411" y="359"/>
                      </a:lnTo>
                      <a:lnTo>
                        <a:pt x="411" y="358"/>
                      </a:lnTo>
                      <a:lnTo>
                        <a:pt x="412" y="358"/>
                      </a:lnTo>
                      <a:lnTo>
                        <a:pt x="412" y="357"/>
                      </a:lnTo>
                      <a:lnTo>
                        <a:pt x="413" y="357"/>
                      </a:lnTo>
                      <a:lnTo>
                        <a:pt x="413" y="356"/>
                      </a:lnTo>
                      <a:lnTo>
                        <a:pt x="413" y="357"/>
                      </a:lnTo>
                      <a:lnTo>
                        <a:pt x="413" y="356"/>
                      </a:lnTo>
                      <a:lnTo>
                        <a:pt x="413" y="355"/>
                      </a:lnTo>
                      <a:lnTo>
                        <a:pt x="414" y="355"/>
                      </a:lnTo>
                      <a:lnTo>
                        <a:pt x="414" y="354"/>
                      </a:lnTo>
                      <a:lnTo>
                        <a:pt x="414" y="355"/>
                      </a:lnTo>
                      <a:lnTo>
                        <a:pt x="414" y="354"/>
                      </a:lnTo>
                      <a:lnTo>
                        <a:pt x="414" y="355"/>
                      </a:lnTo>
                      <a:lnTo>
                        <a:pt x="414" y="354"/>
                      </a:lnTo>
                      <a:lnTo>
                        <a:pt x="415" y="353"/>
                      </a:lnTo>
                      <a:lnTo>
                        <a:pt x="415" y="352"/>
                      </a:lnTo>
                      <a:lnTo>
                        <a:pt x="415" y="353"/>
                      </a:lnTo>
                      <a:lnTo>
                        <a:pt x="415" y="352"/>
                      </a:lnTo>
                      <a:lnTo>
                        <a:pt x="416" y="352"/>
                      </a:lnTo>
                      <a:lnTo>
                        <a:pt x="416" y="351"/>
                      </a:lnTo>
                      <a:lnTo>
                        <a:pt x="416" y="352"/>
                      </a:lnTo>
                      <a:lnTo>
                        <a:pt x="416" y="351"/>
                      </a:lnTo>
                      <a:lnTo>
                        <a:pt x="416" y="350"/>
                      </a:lnTo>
                      <a:lnTo>
                        <a:pt x="416" y="351"/>
                      </a:lnTo>
                      <a:lnTo>
                        <a:pt x="416" y="350"/>
                      </a:lnTo>
                      <a:lnTo>
                        <a:pt x="417" y="350"/>
                      </a:lnTo>
                      <a:lnTo>
                        <a:pt x="417" y="349"/>
                      </a:lnTo>
                      <a:lnTo>
                        <a:pt x="417" y="348"/>
                      </a:lnTo>
                      <a:lnTo>
                        <a:pt x="417" y="349"/>
                      </a:lnTo>
                      <a:lnTo>
                        <a:pt x="418" y="349"/>
                      </a:lnTo>
                      <a:lnTo>
                        <a:pt x="418" y="348"/>
                      </a:lnTo>
                      <a:lnTo>
                        <a:pt x="418" y="349"/>
                      </a:lnTo>
                      <a:lnTo>
                        <a:pt x="418" y="348"/>
                      </a:lnTo>
                      <a:lnTo>
                        <a:pt x="418" y="349"/>
                      </a:lnTo>
                      <a:lnTo>
                        <a:pt x="418" y="348"/>
                      </a:lnTo>
                      <a:lnTo>
                        <a:pt x="419" y="348"/>
                      </a:lnTo>
                      <a:lnTo>
                        <a:pt x="419" y="349"/>
                      </a:lnTo>
                      <a:lnTo>
                        <a:pt x="420" y="349"/>
                      </a:lnTo>
                      <a:lnTo>
                        <a:pt x="420" y="350"/>
                      </a:lnTo>
                      <a:lnTo>
                        <a:pt x="420" y="349"/>
                      </a:lnTo>
                      <a:lnTo>
                        <a:pt x="420" y="350"/>
                      </a:lnTo>
                      <a:lnTo>
                        <a:pt x="420" y="351"/>
                      </a:lnTo>
                      <a:lnTo>
                        <a:pt x="421" y="351"/>
                      </a:lnTo>
                      <a:lnTo>
                        <a:pt x="421" y="352"/>
                      </a:lnTo>
                      <a:lnTo>
                        <a:pt x="421" y="353"/>
                      </a:lnTo>
                      <a:lnTo>
                        <a:pt x="421" y="352"/>
                      </a:lnTo>
                      <a:lnTo>
                        <a:pt x="421" y="353"/>
                      </a:lnTo>
                      <a:lnTo>
                        <a:pt x="422" y="353"/>
                      </a:lnTo>
                      <a:lnTo>
                        <a:pt x="422" y="354"/>
                      </a:lnTo>
                      <a:lnTo>
                        <a:pt x="422" y="355"/>
                      </a:lnTo>
                      <a:lnTo>
                        <a:pt x="422" y="354"/>
                      </a:lnTo>
                      <a:lnTo>
                        <a:pt x="422" y="355"/>
                      </a:lnTo>
                      <a:lnTo>
                        <a:pt x="422" y="356"/>
                      </a:lnTo>
                      <a:lnTo>
                        <a:pt x="423" y="356"/>
                      </a:lnTo>
                      <a:lnTo>
                        <a:pt x="423" y="357"/>
                      </a:lnTo>
                      <a:lnTo>
                        <a:pt x="423" y="358"/>
                      </a:lnTo>
                      <a:lnTo>
                        <a:pt x="424" y="358"/>
                      </a:lnTo>
                      <a:lnTo>
                        <a:pt x="424" y="359"/>
                      </a:lnTo>
                      <a:lnTo>
                        <a:pt x="424" y="360"/>
                      </a:lnTo>
                      <a:lnTo>
                        <a:pt x="424" y="361"/>
                      </a:lnTo>
                      <a:lnTo>
                        <a:pt x="425" y="361"/>
                      </a:lnTo>
                      <a:lnTo>
                        <a:pt x="425" y="362"/>
                      </a:lnTo>
                      <a:lnTo>
                        <a:pt x="425" y="361"/>
                      </a:lnTo>
                      <a:lnTo>
                        <a:pt x="425" y="362"/>
                      </a:lnTo>
                      <a:lnTo>
                        <a:pt x="425" y="363"/>
                      </a:lnTo>
                      <a:lnTo>
                        <a:pt x="425" y="362"/>
                      </a:lnTo>
                      <a:lnTo>
                        <a:pt x="425" y="363"/>
                      </a:lnTo>
                      <a:lnTo>
                        <a:pt x="426" y="363"/>
                      </a:lnTo>
                      <a:lnTo>
                        <a:pt x="426" y="364"/>
                      </a:lnTo>
                      <a:lnTo>
                        <a:pt x="426" y="363"/>
                      </a:lnTo>
                      <a:lnTo>
                        <a:pt x="426" y="364"/>
                      </a:lnTo>
                      <a:lnTo>
                        <a:pt x="427" y="364"/>
                      </a:lnTo>
                      <a:lnTo>
                        <a:pt x="427" y="365"/>
                      </a:lnTo>
                      <a:lnTo>
                        <a:pt x="427" y="364"/>
                      </a:lnTo>
                      <a:lnTo>
                        <a:pt x="427" y="365"/>
                      </a:lnTo>
                      <a:lnTo>
                        <a:pt x="428" y="365"/>
                      </a:lnTo>
                      <a:lnTo>
                        <a:pt x="428" y="364"/>
                      </a:lnTo>
                      <a:lnTo>
                        <a:pt x="428" y="365"/>
                      </a:lnTo>
                      <a:lnTo>
                        <a:pt x="428" y="364"/>
                      </a:lnTo>
                      <a:lnTo>
                        <a:pt x="428" y="365"/>
                      </a:lnTo>
                      <a:lnTo>
                        <a:pt x="429" y="365"/>
                      </a:lnTo>
                      <a:lnTo>
                        <a:pt x="429" y="364"/>
                      </a:lnTo>
                      <a:lnTo>
                        <a:pt x="429" y="365"/>
                      </a:lnTo>
                      <a:lnTo>
                        <a:pt x="429" y="364"/>
                      </a:lnTo>
                      <a:lnTo>
                        <a:pt x="429" y="365"/>
                      </a:lnTo>
                      <a:lnTo>
                        <a:pt x="429" y="364"/>
                      </a:lnTo>
                      <a:lnTo>
                        <a:pt x="429" y="365"/>
                      </a:lnTo>
                      <a:lnTo>
                        <a:pt x="429" y="364"/>
                      </a:lnTo>
                      <a:lnTo>
                        <a:pt x="429" y="365"/>
                      </a:lnTo>
                      <a:lnTo>
                        <a:pt x="429" y="364"/>
                      </a:lnTo>
                      <a:lnTo>
                        <a:pt x="430" y="365"/>
                      </a:lnTo>
                      <a:lnTo>
                        <a:pt x="430" y="364"/>
                      </a:lnTo>
                      <a:lnTo>
                        <a:pt x="430" y="363"/>
                      </a:lnTo>
                      <a:lnTo>
                        <a:pt x="430" y="364"/>
                      </a:lnTo>
                      <a:lnTo>
                        <a:pt x="430" y="363"/>
                      </a:lnTo>
                      <a:lnTo>
                        <a:pt x="431" y="363"/>
                      </a:lnTo>
                      <a:lnTo>
                        <a:pt x="431" y="364"/>
                      </a:lnTo>
                      <a:lnTo>
                        <a:pt x="431" y="363"/>
                      </a:lnTo>
                      <a:lnTo>
                        <a:pt x="431" y="362"/>
                      </a:lnTo>
                      <a:lnTo>
                        <a:pt x="431" y="363"/>
                      </a:lnTo>
                      <a:lnTo>
                        <a:pt x="431" y="362"/>
                      </a:lnTo>
                      <a:lnTo>
                        <a:pt x="432" y="362"/>
                      </a:lnTo>
                      <a:lnTo>
                        <a:pt x="432" y="363"/>
                      </a:lnTo>
                      <a:lnTo>
                        <a:pt x="432" y="362"/>
                      </a:lnTo>
                      <a:lnTo>
                        <a:pt x="433" y="362"/>
                      </a:lnTo>
                      <a:lnTo>
                        <a:pt x="433" y="361"/>
                      </a:lnTo>
                      <a:lnTo>
                        <a:pt x="433" y="362"/>
                      </a:lnTo>
                      <a:lnTo>
                        <a:pt x="433" y="361"/>
                      </a:lnTo>
                      <a:lnTo>
                        <a:pt x="434" y="361"/>
                      </a:lnTo>
                      <a:lnTo>
                        <a:pt x="434" y="362"/>
                      </a:lnTo>
                      <a:lnTo>
                        <a:pt x="434" y="361"/>
                      </a:lnTo>
                      <a:lnTo>
                        <a:pt x="434" y="362"/>
                      </a:lnTo>
                      <a:lnTo>
                        <a:pt x="434" y="361"/>
                      </a:lnTo>
                      <a:lnTo>
                        <a:pt x="434" y="362"/>
                      </a:lnTo>
                      <a:lnTo>
                        <a:pt x="434" y="361"/>
                      </a:lnTo>
                      <a:lnTo>
                        <a:pt x="434" y="362"/>
                      </a:lnTo>
                      <a:lnTo>
                        <a:pt x="434" y="361"/>
                      </a:lnTo>
                      <a:lnTo>
                        <a:pt x="434" y="362"/>
                      </a:lnTo>
                      <a:lnTo>
                        <a:pt x="434" y="361"/>
                      </a:lnTo>
                      <a:lnTo>
                        <a:pt x="434" y="362"/>
                      </a:lnTo>
                      <a:lnTo>
                        <a:pt x="435" y="362"/>
                      </a:lnTo>
                      <a:lnTo>
                        <a:pt x="436" y="362"/>
                      </a:lnTo>
                      <a:lnTo>
                        <a:pt x="436" y="363"/>
                      </a:lnTo>
                      <a:lnTo>
                        <a:pt x="436" y="362"/>
                      </a:lnTo>
                      <a:lnTo>
                        <a:pt x="436" y="363"/>
                      </a:lnTo>
                      <a:lnTo>
                        <a:pt x="437" y="363"/>
                      </a:lnTo>
                      <a:lnTo>
                        <a:pt x="437" y="364"/>
                      </a:lnTo>
                      <a:lnTo>
                        <a:pt x="437" y="363"/>
                      </a:lnTo>
                      <a:lnTo>
                        <a:pt x="437" y="364"/>
                      </a:lnTo>
                      <a:lnTo>
                        <a:pt x="438" y="364"/>
                      </a:lnTo>
                      <a:lnTo>
                        <a:pt x="438" y="365"/>
                      </a:lnTo>
                      <a:lnTo>
                        <a:pt x="438" y="364"/>
                      </a:lnTo>
                      <a:lnTo>
                        <a:pt x="438" y="365"/>
                      </a:lnTo>
                      <a:lnTo>
                        <a:pt x="438" y="364"/>
                      </a:lnTo>
                      <a:lnTo>
                        <a:pt x="438" y="365"/>
                      </a:lnTo>
                      <a:lnTo>
                        <a:pt x="438" y="364"/>
                      </a:lnTo>
                      <a:lnTo>
                        <a:pt x="439" y="365"/>
                      </a:lnTo>
                      <a:lnTo>
                        <a:pt x="439" y="364"/>
                      </a:lnTo>
                      <a:lnTo>
                        <a:pt x="439" y="365"/>
                      </a:lnTo>
                      <a:lnTo>
                        <a:pt x="439" y="364"/>
                      </a:lnTo>
                      <a:lnTo>
                        <a:pt x="439" y="365"/>
                      </a:lnTo>
                      <a:lnTo>
                        <a:pt x="440" y="365"/>
                      </a:lnTo>
                      <a:lnTo>
                        <a:pt x="440" y="364"/>
                      </a:lnTo>
                      <a:lnTo>
                        <a:pt x="440" y="365"/>
                      </a:lnTo>
                      <a:lnTo>
                        <a:pt x="440" y="364"/>
                      </a:lnTo>
                      <a:lnTo>
                        <a:pt x="440" y="365"/>
                      </a:lnTo>
                      <a:lnTo>
                        <a:pt x="440" y="364"/>
                      </a:lnTo>
                      <a:lnTo>
                        <a:pt x="441" y="364"/>
                      </a:lnTo>
                      <a:lnTo>
                        <a:pt x="441" y="365"/>
                      </a:lnTo>
                      <a:lnTo>
                        <a:pt x="441" y="364"/>
                      </a:lnTo>
                      <a:lnTo>
                        <a:pt x="441" y="363"/>
                      </a:lnTo>
                      <a:lnTo>
                        <a:pt x="441" y="364"/>
                      </a:lnTo>
                      <a:lnTo>
                        <a:pt x="441" y="363"/>
                      </a:lnTo>
                      <a:lnTo>
                        <a:pt x="442" y="363"/>
                      </a:lnTo>
                      <a:lnTo>
                        <a:pt x="442" y="362"/>
                      </a:lnTo>
                      <a:lnTo>
                        <a:pt x="442" y="363"/>
                      </a:lnTo>
                      <a:lnTo>
                        <a:pt x="442" y="362"/>
                      </a:lnTo>
                      <a:lnTo>
                        <a:pt x="443" y="362"/>
                      </a:lnTo>
                      <a:lnTo>
                        <a:pt x="443" y="361"/>
                      </a:lnTo>
                      <a:lnTo>
                        <a:pt x="443" y="360"/>
                      </a:lnTo>
                      <a:lnTo>
                        <a:pt x="443" y="361"/>
                      </a:lnTo>
                      <a:lnTo>
                        <a:pt x="443" y="360"/>
                      </a:lnTo>
                      <a:lnTo>
                        <a:pt x="443" y="359"/>
                      </a:lnTo>
                      <a:lnTo>
                        <a:pt x="443" y="360"/>
                      </a:lnTo>
                      <a:lnTo>
                        <a:pt x="444" y="360"/>
                      </a:lnTo>
                      <a:lnTo>
                        <a:pt x="444" y="359"/>
                      </a:lnTo>
                      <a:lnTo>
                        <a:pt x="444" y="358"/>
                      </a:lnTo>
                      <a:lnTo>
                        <a:pt x="444" y="359"/>
                      </a:lnTo>
                      <a:lnTo>
                        <a:pt x="444" y="358"/>
                      </a:lnTo>
                      <a:lnTo>
                        <a:pt x="444" y="357"/>
                      </a:lnTo>
                      <a:lnTo>
                        <a:pt x="444" y="358"/>
                      </a:lnTo>
                      <a:lnTo>
                        <a:pt x="444" y="357"/>
                      </a:lnTo>
                      <a:lnTo>
                        <a:pt x="445" y="358"/>
                      </a:lnTo>
                      <a:lnTo>
                        <a:pt x="445" y="357"/>
                      </a:lnTo>
                      <a:lnTo>
                        <a:pt x="445" y="356"/>
                      </a:lnTo>
                      <a:lnTo>
                        <a:pt x="445" y="357"/>
                      </a:lnTo>
                      <a:lnTo>
                        <a:pt x="445" y="356"/>
                      </a:lnTo>
                      <a:lnTo>
                        <a:pt x="446" y="356"/>
                      </a:lnTo>
                      <a:lnTo>
                        <a:pt x="447" y="356"/>
                      </a:lnTo>
                      <a:lnTo>
                        <a:pt x="448" y="356"/>
                      </a:lnTo>
                      <a:lnTo>
                        <a:pt x="448" y="357"/>
                      </a:lnTo>
                      <a:lnTo>
                        <a:pt x="448" y="356"/>
                      </a:lnTo>
                      <a:lnTo>
                        <a:pt x="448" y="357"/>
                      </a:lnTo>
                      <a:lnTo>
                        <a:pt x="448" y="356"/>
                      </a:lnTo>
                      <a:lnTo>
                        <a:pt x="449" y="356"/>
                      </a:lnTo>
                      <a:lnTo>
                        <a:pt x="449" y="357"/>
                      </a:lnTo>
                      <a:lnTo>
                        <a:pt x="449" y="356"/>
                      </a:lnTo>
                      <a:lnTo>
                        <a:pt x="449" y="357"/>
                      </a:lnTo>
                      <a:lnTo>
                        <a:pt x="449" y="356"/>
                      </a:lnTo>
                      <a:lnTo>
                        <a:pt x="449" y="357"/>
                      </a:lnTo>
                      <a:lnTo>
                        <a:pt x="450" y="357"/>
                      </a:lnTo>
                      <a:lnTo>
                        <a:pt x="450" y="356"/>
                      </a:lnTo>
                      <a:lnTo>
                        <a:pt x="450" y="357"/>
                      </a:lnTo>
                      <a:lnTo>
                        <a:pt x="450" y="356"/>
                      </a:lnTo>
                      <a:lnTo>
                        <a:pt x="450" y="357"/>
                      </a:lnTo>
                      <a:lnTo>
                        <a:pt x="450" y="356"/>
                      </a:lnTo>
                      <a:lnTo>
                        <a:pt x="451" y="356"/>
                      </a:lnTo>
                      <a:lnTo>
                        <a:pt x="451" y="355"/>
                      </a:lnTo>
                      <a:lnTo>
                        <a:pt x="451" y="356"/>
                      </a:lnTo>
                      <a:lnTo>
                        <a:pt x="451" y="355"/>
                      </a:lnTo>
                      <a:lnTo>
                        <a:pt x="451" y="354"/>
                      </a:lnTo>
                      <a:lnTo>
                        <a:pt x="452" y="354"/>
                      </a:lnTo>
                      <a:lnTo>
                        <a:pt x="452" y="353"/>
                      </a:lnTo>
                      <a:lnTo>
                        <a:pt x="452" y="352"/>
                      </a:lnTo>
                      <a:lnTo>
                        <a:pt x="452" y="353"/>
                      </a:lnTo>
                      <a:lnTo>
                        <a:pt x="452" y="352"/>
                      </a:lnTo>
                      <a:lnTo>
                        <a:pt x="453" y="352"/>
                      </a:lnTo>
                      <a:lnTo>
                        <a:pt x="453" y="351"/>
                      </a:lnTo>
                      <a:lnTo>
                        <a:pt x="453" y="352"/>
                      </a:lnTo>
                      <a:lnTo>
                        <a:pt x="453" y="351"/>
                      </a:lnTo>
                      <a:lnTo>
                        <a:pt x="453" y="350"/>
                      </a:lnTo>
                      <a:lnTo>
                        <a:pt x="453" y="349"/>
                      </a:lnTo>
                      <a:lnTo>
                        <a:pt x="454" y="349"/>
                      </a:lnTo>
                      <a:lnTo>
                        <a:pt x="454" y="348"/>
                      </a:lnTo>
                      <a:lnTo>
                        <a:pt x="454" y="347"/>
                      </a:lnTo>
                      <a:lnTo>
                        <a:pt x="454" y="346"/>
                      </a:lnTo>
                      <a:lnTo>
                        <a:pt x="455" y="346"/>
                      </a:lnTo>
                      <a:lnTo>
                        <a:pt x="455" y="345"/>
                      </a:lnTo>
                      <a:lnTo>
                        <a:pt x="455" y="344"/>
                      </a:lnTo>
                      <a:lnTo>
                        <a:pt x="455" y="343"/>
                      </a:lnTo>
                      <a:lnTo>
                        <a:pt x="455" y="342"/>
                      </a:lnTo>
                      <a:lnTo>
                        <a:pt x="455" y="341"/>
                      </a:lnTo>
                      <a:lnTo>
                        <a:pt x="456" y="341"/>
                      </a:lnTo>
                      <a:lnTo>
                        <a:pt x="456" y="340"/>
                      </a:lnTo>
                      <a:lnTo>
                        <a:pt x="456" y="339"/>
                      </a:lnTo>
                      <a:lnTo>
                        <a:pt x="456" y="338"/>
                      </a:lnTo>
                      <a:lnTo>
                        <a:pt x="456" y="339"/>
                      </a:lnTo>
                      <a:lnTo>
                        <a:pt x="456" y="338"/>
                      </a:lnTo>
                      <a:lnTo>
                        <a:pt x="456" y="337"/>
                      </a:lnTo>
                      <a:lnTo>
                        <a:pt x="456" y="336"/>
                      </a:lnTo>
                      <a:lnTo>
                        <a:pt x="456" y="335"/>
                      </a:lnTo>
                      <a:lnTo>
                        <a:pt x="456" y="334"/>
                      </a:lnTo>
                      <a:lnTo>
                        <a:pt x="457" y="334"/>
                      </a:lnTo>
                      <a:lnTo>
                        <a:pt x="457" y="333"/>
                      </a:lnTo>
                      <a:lnTo>
                        <a:pt x="457" y="332"/>
                      </a:lnTo>
                      <a:lnTo>
                        <a:pt x="457" y="331"/>
                      </a:lnTo>
                      <a:lnTo>
                        <a:pt x="457" y="330"/>
                      </a:lnTo>
                      <a:lnTo>
                        <a:pt x="457" y="329"/>
                      </a:lnTo>
                      <a:lnTo>
                        <a:pt x="457" y="328"/>
                      </a:lnTo>
                      <a:lnTo>
                        <a:pt x="457" y="327"/>
                      </a:lnTo>
                      <a:lnTo>
                        <a:pt x="457" y="326"/>
                      </a:lnTo>
                      <a:lnTo>
                        <a:pt x="458" y="326"/>
                      </a:lnTo>
                      <a:lnTo>
                        <a:pt x="458" y="325"/>
                      </a:lnTo>
                      <a:lnTo>
                        <a:pt x="458" y="324"/>
                      </a:lnTo>
                      <a:lnTo>
                        <a:pt x="458" y="325"/>
                      </a:lnTo>
                      <a:lnTo>
                        <a:pt x="458" y="324"/>
                      </a:lnTo>
                      <a:lnTo>
                        <a:pt x="458" y="323"/>
                      </a:lnTo>
                      <a:lnTo>
                        <a:pt x="458" y="322"/>
                      </a:lnTo>
                      <a:lnTo>
                        <a:pt x="458" y="321"/>
                      </a:lnTo>
                      <a:lnTo>
                        <a:pt x="458" y="320"/>
                      </a:lnTo>
                      <a:lnTo>
                        <a:pt x="458" y="319"/>
                      </a:lnTo>
                      <a:lnTo>
                        <a:pt x="459" y="319"/>
                      </a:lnTo>
                      <a:lnTo>
                        <a:pt x="459" y="318"/>
                      </a:lnTo>
                      <a:lnTo>
                        <a:pt x="459" y="317"/>
                      </a:lnTo>
                      <a:lnTo>
                        <a:pt x="459" y="316"/>
                      </a:lnTo>
                      <a:lnTo>
                        <a:pt x="459" y="315"/>
                      </a:lnTo>
                      <a:lnTo>
                        <a:pt x="460" y="315"/>
                      </a:lnTo>
                      <a:lnTo>
                        <a:pt x="460" y="314"/>
                      </a:lnTo>
                      <a:lnTo>
                        <a:pt x="460" y="313"/>
                      </a:lnTo>
                      <a:lnTo>
                        <a:pt x="460" y="314"/>
                      </a:lnTo>
                      <a:lnTo>
                        <a:pt x="460" y="313"/>
                      </a:lnTo>
                      <a:lnTo>
                        <a:pt x="460" y="314"/>
                      </a:lnTo>
                      <a:lnTo>
                        <a:pt x="461" y="314"/>
                      </a:lnTo>
                      <a:lnTo>
                        <a:pt x="461" y="313"/>
                      </a:lnTo>
                      <a:lnTo>
                        <a:pt x="461" y="314"/>
                      </a:lnTo>
                      <a:lnTo>
                        <a:pt x="461" y="313"/>
                      </a:lnTo>
                      <a:lnTo>
                        <a:pt x="461" y="314"/>
                      </a:lnTo>
                      <a:lnTo>
                        <a:pt x="461" y="313"/>
                      </a:lnTo>
                      <a:lnTo>
                        <a:pt x="461" y="314"/>
                      </a:lnTo>
                      <a:lnTo>
                        <a:pt x="462" y="314"/>
                      </a:lnTo>
                      <a:lnTo>
                        <a:pt x="462" y="313"/>
                      </a:lnTo>
                      <a:lnTo>
                        <a:pt x="462" y="312"/>
                      </a:lnTo>
                      <a:lnTo>
                        <a:pt x="463" y="312"/>
                      </a:lnTo>
                      <a:lnTo>
                        <a:pt x="463" y="311"/>
                      </a:lnTo>
                      <a:lnTo>
                        <a:pt x="463" y="310"/>
                      </a:lnTo>
                      <a:lnTo>
                        <a:pt x="463" y="309"/>
                      </a:lnTo>
                      <a:lnTo>
                        <a:pt x="463" y="308"/>
                      </a:lnTo>
                      <a:lnTo>
                        <a:pt x="463" y="307"/>
                      </a:lnTo>
                      <a:lnTo>
                        <a:pt x="463" y="306"/>
                      </a:lnTo>
                      <a:lnTo>
                        <a:pt x="464" y="306"/>
                      </a:lnTo>
                      <a:lnTo>
                        <a:pt x="464" y="305"/>
                      </a:lnTo>
                      <a:lnTo>
                        <a:pt x="464" y="306"/>
                      </a:lnTo>
                      <a:lnTo>
                        <a:pt x="464" y="305"/>
                      </a:lnTo>
                      <a:lnTo>
                        <a:pt x="464" y="304"/>
                      </a:lnTo>
                      <a:lnTo>
                        <a:pt x="464" y="303"/>
                      </a:lnTo>
                      <a:lnTo>
                        <a:pt x="464" y="302"/>
                      </a:lnTo>
                      <a:lnTo>
                        <a:pt x="464" y="301"/>
                      </a:lnTo>
                      <a:lnTo>
                        <a:pt x="464" y="300"/>
                      </a:lnTo>
                      <a:lnTo>
                        <a:pt x="464" y="299"/>
                      </a:lnTo>
                      <a:lnTo>
                        <a:pt x="464" y="298"/>
                      </a:lnTo>
                      <a:lnTo>
                        <a:pt x="464" y="297"/>
                      </a:lnTo>
                      <a:lnTo>
                        <a:pt x="465" y="297"/>
                      </a:lnTo>
                      <a:lnTo>
                        <a:pt x="465" y="296"/>
                      </a:lnTo>
                      <a:lnTo>
                        <a:pt x="465" y="297"/>
                      </a:lnTo>
                      <a:lnTo>
                        <a:pt x="465" y="296"/>
                      </a:lnTo>
                      <a:lnTo>
                        <a:pt x="465" y="295"/>
                      </a:lnTo>
                      <a:lnTo>
                        <a:pt x="465" y="294"/>
                      </a:lnTo>
                      <a:lnTo>
                        <a:pt x="465" y="293"/>
                      </a:lnTo>
                      <a:lnTo>
                        <a:pt x="465" y="292"/>
                      </a:lnTo>
                      <a:lnTo>
                        <a:pt x="465" y="291"/>
                      </a:lnTo>
                      <a:lnTo>
                        <a:pt x="465" y="290"/>
                      </a:lnTo>
                      <a:lnTo>
                        <a:pt x="466" y="290"/>
                      </a:lnTo>
                      <a:lnTo>
                        <a:pt x="466" y="289"/>
                      </a:lnTo>
                      <a:lnTo>
                        <a:pt x="466" y="290"/>
                      </a:lnTo>
                      <a:lnTo>
                        <a:pt x="466" y="289"/>
                      </a:lnTo>
                      <a:lnTo>
                        <a:pt x="466" y="290"/>
                      </a:lnTo>
                      <a:lnTo>
                        <a:pt x="466" y="289"/>
                      </a:lnTo>
                      <a:lnTo>
                        <a:pt x="466" y="290"/>
                      </a:lnTo>
                      <a:lnTo>
                        <a:pt x="467" y="290"/>
                      </a:lnTo>
                      <a:lnTo>
                        <a:pt x="467" y="291"/>
                      </a:lnTo>
                      <a:lnTo>
                        <a:pt x="467" y="290"/>
                      </a:lnTo>
                      <a:lnTo>
                        <a:pt x="467" y="291"/>
                      </a:lnTo>
                      <a:lnTo>
                        <a:pt x="467" y="292"/>
                      </a:lnTo>
                      <a:lnTo>
                        <a:pt x="467" y="293"/>
                      </a:lnTo>
                      <a:lnTo>
                        <a:pt x="467" y="294"/>
                      </a:lnTo>
                      <a:lnTo>
                        <a:pt x="467" y="293"/>
                      </a:lnTo>
                      <a:lnTo>
                        <a:pt x="467" y="294"/>
                      </a:lnTo>
                      <a:lnTo>
                        <a:pt x="467" y="295"/>
                      </a:lnTo>
                      <a:lnTo>
                        <a:pt x="467" y="296"/>
                      </a:lnTo>
                      <a:lnTo>
                        <a:pt x="468" y="296"/>
                      </a:lnTo>
                      <a:lnTo>
                        <a:pt x="468" y="297"/>
                      </a:lnTo>
                      <a:lnTo>
                        <a:pt x="468" y="298"/>
                      </a:lnTo>
                      <a:lnTo>
                        <a:pt x="468" y="299"/>
                      </a:lnTo>
                      <a:lnTo>
                        <a:pt x="468" y="300"/>
                      </a:lnTo>
                      <a:lnTo>
                        <a:pt x="468" y="299"/>
                      </a:lnTo>
                      <a:lnTo>
                        <a:pt x="468" y="300"/>
                      </a:lnTo>
                      <a:lnTo>
                        <a:pt x="468" y="301"/>
                      </a:lnTo>
                      <a:lnTo>
                        <a:pt x="468" y="302"/>
                      </a:lnTo>
                      <a:lnTo>
                        <a:pt x="468" y="303"/>
                      </a:lnTo>
                      <a:lnTo>
                        <a:pt x="468" y="304"/>
                      </a:lnTo>
                      <a:lnTo>
                        <a:pt x="468" y="305"/>
                      </a:lnTo>
                      <a:lnTo>
                        <a:pt x="468" y="306"/>
                      </a:lnTo>
                      <a:lnTo>
                        <a:pt x="469" y="306"/>
                      </a:lnTo>
                      <a:lnTo>
                        <a:pt x="469" y="307"/>
                      </a:lnTo>
                      <a:lnTo>
                        <a:pt x="469" y="308"/>
                      </a:lnTo>
                      <a:lnTo>
                        <a:pt x="469" y="309"/>
                      </a:lnTo>
                      <a:lnTo>
                        <a:pt x="469" y="310"/>
                      </a:lnTo>
                      <a:lnTo>
                        <a:pt x="469" y="311"/>
                      </a:lnTo>
                      <a:lnTo>
                        <a:pt x="469" y="312"/>
                      </a:lnTo>
                      <a:lnTo>
                        <a:pt x="469" y="313"/>
                      </a:lnTo>
                      <a:lnTo>
                        <a:pt x="469" y="314"/>
                      </a:lnTo>
                      <a:lnTo>
                        <a:pt x="469" y="313"/>
                      </a:lnTo>
                      <a:lnTo>
                        <a:pt x="470" y="314"/>
                      </a:lnTo>
                      <a:lnTo>
                        <a:pt x="470" y="313"/>
                      </a:lnTo>
                      <a:lnTo>
                        <a:pt x="470" y="314"/>
                      </a:lnTo>
                      <a:lnTo>
                        <a:pt x="470" y="315"/>
                      </a:lnTo>
                      <a:lnTo>
                        <a:pt x="470" y="316"/>
                      </a:lnTo>
                      <a:lnTo>
                        <a:pt x="470" y="315"/>
                      </a:lnTo>
                      <a:lnTo>
                        <a:pt x="470" y="316"/>
                      </a:lnTo>
                      <a:lnTo>
                        <a:pt x="471" y="316"/>
                      </a:lnTo>
                      <a:lnTo>
                        <a:pt x="471" y="315"/>
                      </a:lnTo>
                      <a:lnTo>
                        <a:pt x="471" y="314"/>
                      </a:lnTo>
                      <a:lnTo>
                        <a:pt x="471" y="313"/>
                      </a:lnTo>
                      <a:lnTo>
                        <a:pt x="471" y="312"/>
                      </a:lnTo>
                      <a:lnTo>
                        <a:pt x="472" y="312"/>
                      </a:lnTo>
                      <a:lnTo>
                        <a:pt x="472" y="311"/>
                      </a:lnTo>
                      <a:lnTo>
                        <a:pt x="472" y="310"/>
                      </a:lnTo>
                      <a:lnTo>
                        <a:pt x="472" y="309"/>
                      </a:lnTo>
                      <a:lnTo>
                        <a:pt x="472" y="308"/>
                      </a:lnTo>
                      <a:lnTo>
                        <a:pt x="472" y="307"/>
                      </a:lnTo>
                      <a:lnTo>
                        <a:pt x="472" y="306"/>
                      </a:lnTo>
                      <a:lnTo>
                        <a:pt x="472" y="305"/>
                      </a:lnTo>
                      <a:lnTo>
                        <a:pt x="472" y="304"/>
                      </a:lnTo>
                      <a:lnTo>
                        <a:pt x="472" y="303"/>
                      </a:lnTo>
                      <a:lnTo>
                        <a:pt x="472" y="302"/>
                      </a:lnTo>
                      <a:lnTo>
                        <a:pt x="473" y="302"/>
                      </a:lnTo>
                      <a:lnTo>
                        <a:pt x="473" y="301"/>
                      </a:lnTo>
                      <a:lnTo>
                        <a:pt x="473" y="300"/>
                      </a:lnTo>
                      <a:lnTo>
                        <a:pt x="473" y="299"/>
                      </a:lnTo>
                      <a:lnTo>
                        <a:pt x="473" y="298"/>
                      </a:lnTo>
                      <a:lnTo>
                        <a:pt x="473" y="297"/>
                      </a:lnTo>
                      <a:lnTo>
                        <a:pt x="473" y="296"/>
                      </a:lnTo>
                      <a:lnTo>
                        <a:pt x="473" y="295"/>
                      </a:lnTo>
                      <a:lnTo>
                        <a:pt x="473" y="294"/>
                      </a:lnTo>
                      <a:lnTo>
                        <a:pt x="473" y="293"/>
                      </a:lnTo>
                      <a:lnTo>
                        <a:pt x="474" y="293"/>
                      </a:lnTo>
                      <a:lnTo>
                        <a:pt x="474" y="292"/>
                      </a:lnTo>
                      <a:lnTo>
                        <a:pt x="474" y="291"/>
                      </a:lnTo>
                      <a:lnTo>
                        <a:pt x="474" y="290"/>
                      </a:lnTo>
                      <a:lnTo>
                        <a:pt x="474" y="291"/>
                      </a:lnTo>
                      <a:lnTo>
                        <a:pt x="474" y="292"/>
                      </a:lnTo>
                      <a:lnTo>
                        <a:pt x="474" y="291"/>
                      </a:lnTo>
                      <a:lnTo>
                        <a:pt x="474" y="292"/>
                      </a:lnTo>
                      <a:lnTo>
                        <a:pt x="475" y="292"/>
                      </a:lnTo>
                      <a:lnTo>
                        <a:pt x="475" y="291"/>
                      </a:lnTo>
                      <a:lnTo>
                        <a:pt x="475" y="292"/>
                      </a:lnTo>
                      <a:lnTo>
                        <a:pt x="475" y="293"/>
                      </a:lnTo>
                      <a:lnTo>
                        <a:pt x="475" y="294"/>
                      </a:lnTo>
                      <a:lnTo>
                        <a:pt x="475" y="295"/>
                      </a:lnTo>
                      <a:lnTo>
                        <a:pt x="475" y="296"/>
                      </a:lnTo>
                      <a:lnTo>
                        <a:pt x="475" y="297"/>
                      </a:lnTo>
                      <a:lnTo>
                        <a:pt x="475" y="298"/>
                      </a:lnTo>
                      <a:lnTo>
                        <a:pt x="476" y="298"/>
                      </a:lnTo>
                      <a:lnTo>
                        <a:pt x="476" y="299"/>
                      </a:lnTo>
                      <a:lnTo>
                        <a:pt x="476" y="300"/>
                      </a:lnTo>
                      <a:lnTo>
                        <a:pt x="476" y="301"/>
                      </a:lnTo>
                      <a:lnTo>
                        <a:pt x="476" y="302"/>
                      </a:lnTo>
                      <a:lnTo>
                        <a:pt x="476" y="303"/>
                      </a:lnTo>
                      <a:lnTo>
                        <a:pt x="476" y="304"/>
                      </a:lnTo>
                      <a:lnTo>
                        <a:pt x="476" y="303"/>
                      </a:lnTo>
                      <a:lnTo>
                        <a:pt x="476" y="304"/>
                      </a:lnTo>
                      <a:lnTo>
                        <a:pt x="477" y="305"/>
                      </a:lnTo>
                      <a:lnTo>
                        <a:pt x="477" y="306"/>
                      </a:lnTo>
                      <a:lnTo>
                        <a:pt x="477" y="307"/>
                      </a:lnTo>
                      <a:lnTo>
                        <a:pt x="477" y="306"/>
                      </a:lnTo>
                      <a:lnTo>
                        <a:pt x="477" y="307"/>
                      </a:lnTo>
                      <a:lnTo>
                        <a:pt x="477" y="306"/>
                      </a:lnTo>
                      <a:lnTo>
                        <a:pt x="477" y="307"/>
                      </a:lnTo>
                      <a:lnTo>
                        <a:pt x="478" y="307"/>
                      </a:lnTo>
                      <a:lnTo>
                        <a:pt x="478" y="308"/>
                      </a:lnTo>
                      <a:lnTo>
                        <a:pt x="478" y="307"/>
                      </a:lnTo>
                      <a:lnTo>
                        <a:pt x="478" y="306"/>
                      </a:lnTo>
                      <a:lnTo>
                        <a:pt x="479" y="306"/>
                      </a:lnTo>
                      <a:lnTo>
                        <a:pt x="479" y="307"/>
                      </a:lnTo>
                      <a:lnTo>
                        <a:pt x="479" y="306"/>
                      </a:lnTo>
                      <a:lnTo>
                        <a:pt x="479" y="307"/>
                      </a:lnTo>
                      <a:lnTo>
                        <a:pt x="479" y="306"/>
                      </a:lnTo>
                      <a:lnTo>
                        <a:pt x="479" y="307"/>
                      </a:lnTo>
                      <a:lnTo>
                        <a:pt x="479" y="306"/>
                      </a:lnTo>
                      <a:lnTo>
                        <a:pt x="479" y="305"/>
                      </a:lnTo>
                      <a:lnTo>
                        <a:pt x="480" y="305"/>
                      </a:lnTo>
                      <a:lnTo>
                        <a:pt x="480" y="304"/>
                      </a:lnTo>
                      <a:lnTo>
                        <a:pt x="480" y="305"/>
                      </a:lnTo>
                      <a:lnTo>
                        <a:pt x="480" y="304"/>
                      </a:lnTo>
                      <a:lnTo>
                        <a:pt x="480" y="303"/>
                      </a:lnTo>
                      <a:lnTo>
                        <a:pt x="480" y="304"/>
                      </a:lnTo>
                      <a:lnTo>
                        <a:pt x="480" y="303"/>
                      </a:lnTo>
                      <a:lnTo>
                        <a:pt x="480" y="302"/>
                      </a:lnTo>
                      <a:lnTo>
                        <a:pt x="481" y="302"/>
                      </a:lnTo>
                      <a:lnTo>
                        <a:pt x="481" y="301"/>
                      </a:lnTo>
                      <a:lnTo>
                        <a:pt x="481" y="302"/>
                      </a:lnTo>
                      <a:lnTo>
                        <a:pt x="481" y="301"/>
                      </a:lnTo>
                      <a:lnTo>
                        <a:pt x="481" y="300"/>
                      </a:lnTo>
                      <a:lnTo>
                        <a:pt x="481" y="301"/>
                      </a:lnTo>
                      <a:lnTo>
                        <a:pt x="481" y="300"/>
                      </a:lnTo>
                      <a:lnTo>
                        <a:pt x="481" y="299"/>
                      </a:lnTo>
                      <a:lnTo>
                        <a:pt x="482" y="299"/>
                      </a:lnTo>
                      <a:lnTo>
                        <a:pt x="482" y="298"/>
                      </a:lnTo>
                      <a:lnTo>
                        <a:pt x="482" y="299"/>
                      </a:lnTo>
                      <a:lnTo>
                        <a:pt x="482" y="298"/>
                      </a:lnTo>
                      <a:lnTo>
                        <a:pt x="482" y="297"/>
                      </a:lnTo>
                      <a:lnTo>
                        <a:pt x="482" y="296"/>
                      </a:lnTo>
                      <a:lnTo>
                        <a:pt x="483" y="295"/>
                      </a:lnTo>
                      <a:lnTo>
                        <a:pt x="483" y="294"/>
                      </a:lnTo>
                      <a:lnTo>
                        <a:pt x="483" y="295"/>
                      </a:lnTo>
                      <a:lnTo>
                        <a:pt x="483" y="294"/>
                      </a:lnTo>
                      <a:lnTo>
                        <a:pt x="483" y="295"/>
                      </a:lnTo>
                      <a:lnTo>
                        <a:pt x="483" y="294"/>
                      </a:lnTo>
                      <a:lnTo>
                        <a:pt x="483" y="293"/>
                      </a:lnTo>
                      <a:lnTo>
                        <a:pt x="483" y="292"/>
                      </a:lnTo>
                      <a:lnTo>
                        <a:pt x="483" y="293"/>
                      </a:lnTo>
                      <a:lnTo>
                        <a:pt x="484" y="293"/>
                      </a:lnTo>
                      <a:lnTo>
                        <a:pt x="484" y="292"/>
                      </a:lnTo>
                      <a:lnTo>
                        <a:pt x="484" y="291"/>
                      </a:lnTo>
                      <a:lnTo>
                        <a:pt x="484" y="290"/>
                      </a:lnTo>
                      <a:lnTo>
                        <a:pt x="484" y="291"/>
                      </a:lnTo>
                      <a:lnTo>
                        <a:pt x="484" y="290"/>
                      </a:lnTo>
                      <a:lnTo>
                        <a:pt x="484" y="291"/>
                      </a:lnTo>
                      <a:lnTo>
                        <a:pt x="484" y="290"/>
                      </a:lnTo>
                      <a:lnTo>
                        <a:pt x="485" y="290"/>
                      </a:lnTo>
                      <a:lnTo>
                        <a:pt x="485" y="289"/>
                      </a:lnTo>
                      <a:lnTo>
                        <a:pt x="485" y="290"/>
                      </a:lnTo>
                      <a:lnTo>
                        <a:pt x="485" y="289"/>
                      </a:lnTo>
                      <a:lnTo>
                        <a:pt x="485" y="290"/>
                      </a:lnTo>
                      <a:lnTo>
                        <a:pt x="485" y="289"/>
                      </a:lnTo>
                      <a:lnTo>
                        <a:pt x="485" y="290"/>
                      </a:lnTo>
                      <a:lnTo>
                        <a:pt x="485" y="289"/>
                      </a:lnTo>
                      <a:lnTo>
                        <a:pt x="485" y="290"/>
                      </a:lnTo>
                      <a:lnTo>
                        <a:pt x="486" y="290"/>
                      </a:lnTo>
                      <a:lnTo>
                        <a:pt x="486" y="291"/>
                      </a:lnTo>
                      <a:lnTo>
                        <a:pt x="486" y="290"/>
                      </a:lnTo>
                      <a:lnTo>
                        <a:pt x="486" y="291"/>
                      </a:lnTo>
                      <a:lnTo>
                        <a:pt x="487" y="291"/>
                      </a:lnTo>
                      <a:lnTo>
                        <a:pt x="487" y="292"/>
                      </a:lnTo>
                      <a:lnTo>
                        <a:pt x="487" y="291"/>
                      </a:lnTo>
                      <a:lnTo>
                        <a:pt x="487" y="292"/>
                      </a:lnTo>
                      <a:lnTo>
                        <a:pt x="487" y="291"/>
                      </a:lnTo>
                      <a:lnTo>
                        <a:pt x="487" y="292"/>
                      </a:lnTo>
                      <a:lnTo>
                        <a:pt x="487" y="291"/>
                      </a:lnTo>
                      <a:lnTo>
                        <a:pt x="488" y="291"/>
                      </a:lnTo>
                      <a:lnTo>
                        <a:pt x="488" y="290"/>
                      </a:lnTo>
                      <a:lnTo>
                        <a:pt x="489" y="290"/>
                      </a:lnTo>
                      <a:lnTo>
                        <a:pt x="489" y="289"/>
                      </a:lnTo>
                      <a:lnTo>
                        <a:pt x="489" y="290"/>
                      </a:lnTo>
                      <a:lnTo>
                        <a:pt x="489" y="289"/>
                      </a:lnTo>
                      <a:lnTo>
                        <a:pt x="489" y="288"/>
                      </a:lnTo>
                      <a:lnTo>
                        <a:pt x="489" y="287"/>
                      </a:lnTo>
                      <a:lnTo>
                        <a:pt x="489" y="286"/>
                      </a:lnTo>
                      <a:lnTo>
                        <a:pt x="490" y="286"/>
                      </a:lnTo>
                      <a:lnTo>
                        <a:pt x="490" y="285"/>
                      </a:lnTo>
                      <a:lnTo>
                        <a:pt x="490" y="284"/>
                      </a:lnTo>
                      <a:lnTo>
                        <a:pt x="490" y="283"/>
                      </a:lnTo>
                      <a:lnTo>
                        <a:pt x="490" y="282"/>
                      </a:lnTo>
                      <a:lnTo>
                        <a:pt x="490" y="281"/>
                      </a:lnTo>
                      <a:lnTo>
                        <a:pt x="490" y="280"/>
                      </a:lnTo>
                      <a:lnTo>
                        <a:pt x="490" y="279"/>
                      </a:lnTo>
                      <a:lnTo>
                        <a:pt x="490" y="278"/>
                      </a:lnTo>
                      <a:lnTo>
                        <a:pt x="490" y="277"/>
                      </a:lnTo>
                      <a:lnTo>
                        <a:pt x="491" y="276"/>
                      </a:lnTo>
                      <a:lnTo>
                        <a:pt x="491" y="275"/>
                      </a:lnTo>
                      <a:lnTo>
                        <a:pt x="491" y="274"/>
                      </a:lnTo>
                      <a:lnTo>
                        <a:pt x="491" y="273"/>
                      </a:lnTo>
                      <a:lnTo>
                        <a:pt x="491" y="272"/>
                      </a:lnTo>
                      <a:lnTo>
                        <a:pt x="491" y="271"/>
                      </a:lnTo>
                      <a:lnTo>
                        <a:pt x="491" y="270"/>
                      </a:lnTo>
                      <a:lnTo>
                        <a:pt x="491" y="269"/>
                      </a:lnTo>
                      <a:lnTo>
                        <a:pt x="491" y="268"/>
                      </a:lnTo>
                      <a:lnTo>
                        <a:pt x="491" y="267"/>
                      </a:lnTo>
                      <a:lnTo>
                        <a:pt x="491" y="266"/>
                      </a:lnTo>
                      <a:lnTo>
                        <a:pt x="491" y="265"/>
                      </a:lnTo>
                      <a:lnTo>
                        <a:pt x="491" y="264"/>
                      </a:lnTo>
                      <a:lnTo>
                        <a:pt x="491" y="263"/>
                      </a:lnTo>
                      <a:lnTo>
                        <a:pt x="491" y="262"/>
                      </a:lnTo>
                      <a:lnTo>
                        <a:pt x="492" y="261"/>
                      </a:lnTo>
                      <a:lnTo>
                        <a:pt x="492" y="260"/>
                      </a:lnTo>
                      <a:lnTo>
                        <a:pt x="492" y="259"/>
                      </a:lnTo>
                      <a:lnTo>
                        <a:pt x="492" y="258"/>
                      </a:lnTo>
                      <a:lnTo>
                        <a:pt x="492" y="257"/>
                      </a:lnTo>
                      <a:lnTo>
                        <a:pt x="492" y="256"/>
                      </a:lnTo>
                      <a:lnTo>
                        <a:pt x="492" y="255"/>
                      </a:lnTo>
                      <a:lnTo>
                        <a:pt x="492" y="254"/>
                      </a:lnTo>
                      <a:lnTo>
                        <a:pt x="492" y="253"/>
                      </a:lnTo>
                      <a:lnTo>
                        <a:pt x="492" y="252"/>
                      </a:lnTo>
                      <a:lnTo>
                        <a:pt x="492" y="251"/>
                      </a:lnTo>
                      <a:lnTo>
                        <a:pt x="492" y="250"/>
                      </a:lnTo>
                      <a:lnTo>
                        <a:pt x="492" y="249"/>
                      </a:lnTo>
                      <a:lnTo>
                        <a:pt x="492" y="248"/>
                      </a:lnTo>
                      <a:lnTo>
                        <a:pt x="492" y="247"/>
                      </a:lnTo>
                      <a:lnTo>
                        <a:pt x="492" y="246"/>
                      </a:lnTo>
                      <a:lnTo>
                        <a:pt x="492" y="245"/>
                      </a:lnTo>
                      <a:lnTo>
                        <a:pt x="492" y="244"/>
                      </a:lnTo>
                      <a:lnTo>
                        <a:pt x="492" y="243"/>
                      </a:lnTo>
                      <a:lnTo>
                        <a:pt x="493" y="242"/>
                      </a:lnTo>
                      <a:lnTo>
                        <a:pt x="493" y="241"/>
                      </a:lnTo>
                      <a:lnTo>
                        <a:pt x="493" y="240"/>
                      </a:lnTo>
                      <a:lnTo>
                        <a:pt x="493" y="239"/>
                      </a:lnTo>
                      <a:lnTo>
                        <a:pt x="493" y="238"/>
                      </a:lnTo>
                      <a:lnTo>
                        <a:pt x="493" y="237"/>
                      </a:lnTo>
                      <a:lnTo>
                        <a:pt x="493" y="236"/>
                      </a:lnTo>
                      <a:lnTo>
                        <a:pt x="493" y="235"/>
                      </a:lnTo>
                      <a:lnTo>
                        <a:pt x="493" y="234"/>
                      </a:lnTo>
                      <a:lnTo>
                        <a:pt x="494" y="234"/>
                      </a:lnTo>
                      <a:lnTo>
                        <a:pt x="494" y="235"/>
                      </a:lnTo>
                      <a:lnTo>
                        <a:pt x="494" y="236"/>
                      </a:lnTo>
                      <a:lnTo>
                        <a:pt x="494" y="237"/>
                      </a:lnTo>
                      <a:lnTo>
                        <a:pt x="494" y="238"/>
                      </a:lnTo>
                      <a:lnTo>
                        <a:pt x="494" y="239"/>
                      </a:lnTo>
                      <a:lnTo>
                        <a:pt x="494" y="240"/>
                      </a:lnTo>
                      <a:lnTo>
                        <a:pt x="494" y="241"/>
                      </a:lnTo>
                      <a:lnTo>
                        <a:pt x="494" y="242"/>
                      </a:lnTo>
                      <a:lnTo>
                        <a:pt x="494" y="243"/>
                      </a:lnTo>
                      <a:lnTo>
                        <a:pt x="494" y="244"/>
                      </a:lnTo>
                      <a:lnTo>
                        <a:pt x="494" y="245"/>
                      </a:lnTo>
                      <a:lnTo>
                        <a:pt x="494" y="246"/>
                      </a:lnTo>
                      <a:lnTo>
                        <a:pt x="494" y="247"/>
                      </a:lnTo>
                      <a:lnTo>
                        <a:pt x="495" y="248"/>
                      </a:lnTo>
                      <a:lnTo>
                        <a:pt x="495" y="249"/>
                      </a:lnTo>
                      <a:lnTo>
                        <a:pt x="495" y="250"/>
                      </a:lnTo>
                      <a:lnTo>
                        <a:pt x="495" y="251"/>
                      </a:lnTo>
                      <a:lnTo>
                        <a:pt x="495" y="252"/>
                      </a:lnTo>
                      <a:lnTo>
                        <a:pt x="495" y="253"/>
                      </a:lnTo>
                      <a:lnTo>
                        <a:pt x="495" y="254"/>
                      </a:lnTo>
                      <a:lnTo>
                        <a:pt x="495" y="255"/>
                      </a:lnTo>
                      <a:lnTo>
                        <a:pt x="495" y="256"/>
                      </a:lnTo>
                      <a:lnTo>
                        <a:pt x="495" y="257"/>
                      </a:lnTo>
                      <a:lnTo>
                        <a:pt x="495" y="258"/>
                      </a:lnTo>
                      <a:lnTo>
                        <a:pt x="495" y="259"/>
                      </a:lnTo>
                      <a:lnTo>
                        <a:pt x="495" y="260"/>
                      </a:lnTo>
                      <a:lnTo>
                        <a:pt x="495" y="261"/>
                      </a:lnTo>
                      <a:lnTo>
                        <a:pt x="495" y="262"/>
                      </a:lnTo>
                      <a:lnTo>
                        <a:pt x="495" y="263"/>
                      </a:lnTo>
                      <a:lnTo>
                        <a:pt x="495" y="264"/>
                      </a:lnTo>
                      <a:lnTo>
                        <a:pt x="495" y="265"/>
                      </a:lnTo>
                      <a:lnTo>
                        <a:pt x="495" y="266"/>
                      </a:lnTo>
                      <a:lnTo>
                        <a:pt x="495" y="267"/>
                      </a:lnTo>
                      <a:lnTo>
                        <a:pt x="496" y="268"/>
                      </a:lnTo>
                      <a:lnTo>
                        <a:pt x="496" y="269"/>
                      </a:lnTo>
                      <a:lnTo>
                        <a:pt x="496" y="270"/>
                      </a:lnTo>
                      <a:lnTo>
                        <a:pt x="496" y="271"/>
                      </a:lnTo>
                      <a:lnTo>
                        <a:pt x="496" y="272"/>
                      </a:lnTo>
                      <a:lnTo>
                        <a:pt x="496" y="273"/>
                      </a:lnTo>
                      <a:lnTo>
                        <a:pt x="496" y="274"/>
                      </a:lnTo>
                      <a:lnTo>
                        <a:pt x="496" y="275"/>
                      </a:lnTo>
                      <a:lnTo>
                        <a:pt x="496" y="276"/>
                      </a:lnTo>
                      <a:lnTo>
                        <a:pt x="496" y="277"/>
                      </a:lnTo>
                      <a:lnTo>
                        <a:pt x="496" y="278"/>
                      </a:lnTo>
                      <a:lnTo>
                        <a:pt x="496" y="279"/>
                      </a:lnTo>
                      <a:lnTo>
                        <a:pt x="496" y="280"/>
                      </a:lnTo>
                      <a:lnTo>
                        <a:pt x="496" y="279"/>
                      </a:lnTo>
                      <a:lnTo>
                        <a:pt x="496" y="280"/>
                      </a:lnTo>
                      <a:lnTo>
                        <a:pt x="497" y="280"/>
                      </a:lnTo>
                      <a:lnTo>
                        <a:pt x="497" y="281"/>
                      </a:lnTo>
                      <a:lnTo>
                        <a:pt x="497" y="282"/>
                      </a:lnTo>
                      <a:lnTo>
                        <a:pt x="497" y="283"/>
                      </a:lnTo>
                      <a:lnTo>
                        <a:pt x="497" y="284"/>
                      </a:lnTo>
                      <a:lnTo>
                        <a:pt x="497" y="285"/>
                      </a:lnTo>
                      <a:lnTo>
                        <a:pt x="498" y="285"/>
                      </a:lnTo>
                      <a:lnTo>
                        <a:pt x="498" y="284"/>
                      </a:lnTo>
                      <a:lnTo>
                        <a:pt x="498" y="285"/>
                      </a:lnTo>
                      <a:lnTo>
                        <a:pt x="498" y="286"/>
                      </a:lnTo>
                      <a:lnTo>
                        <a:pt x="498" y="285"/>
                      </a:lnTo>
                      <a:lnTo>
                        <a:pt x="498" y="286"/>
                      </a:lnTo>
                      <a:lnTo>
                        <a:pt x="499" y="286"/>
                      </a:lnTo>
                      <a:lnTo>
                        <a:pt x="499" y="285"/>
                      </a:lnTo>
                      <a:lnTo>
                        <a:pt x="499" y="286"/>
                      </a:lnTo>
                      <a:lnTo>
                        <a:pt x="499" y="285"/>
                      </a:lnTo>
                      <a:lnTo>
                        <a:pt x="499" y="286"/>
                      </a:lnTo>
                      <a:lnTo>
                        <a:pt x="499" y="285"/>
                      </a:lnTo>
                      <a:lnTo>
                        <a:pt x="499" y="286"/>
                      </a:lnTo>
                      <a:lnTo>
                        <a:pt x="499" y="285"/>
                      </a:lnTo>
                      <a:lnTo>
                        <a:pt x="499" y="284"/>
                      </a:lnTo>
                      <a:lnTo>
                        <a:pt x="500" y="284"/>
                      </a:lnTo>
                      <a:lnTo>
                        <a:pt x="500" y="283"/>
                      </a:lnTo>
                      <a:lnTo>
                        <a:pt x="500" y="284"/>
                      </a:lnTo>
                      <a:lnTo>
                        <a:pt x="500" y="283"/>
                      </a:lnTo>
                      <a:lnTo>
                        <a:pt x="500" y="282"/>
                      </a:lnTo>
                      <a:lnTo>
                        <a:pt x="500" y="281"/>
                      </a:lnTo>
                      <a:lnTo>
                        <a:pt x="500" y="282"/>
                      </a:lnTo>
                      <a:lnTo>
                        <a:pt x="500" y="281"/>
                      </a:lnTo>
                      <a:lnTo>
                        <a:pt x="501" y="281"/>
                      </a:lnTo>
                      <a:lnTo>
                        <a:pt x="501" y="280"/>
                      </a:lnTo>
                      <a:lnTo>
                        <a:pt x="501" y="279"/>
                      </a:lnTo>
                      <a:lnTo>
                        <a:pt x="501" y="278"/>
                      </a:lnTo>
                      <a:lnTo>
                        <a:pt x="501" y="279"/>
                      </a:lnTo>
                      <a:lnTo>
                        <a:pt x="501" y="278"/>
                      </a:lnTo>
                      <a:lnTo>
                        <a:pt x="502" y="278"/>
                      </a:lnTo>
                      <a:lnTo>
                        <a:pt x="502" y="277"/>
                      </a:lnTo>
                      <a:lnTo>
                        <a:pt x="502" y="276"/>
                      </a:lnTo>
                      <a:lnTo>
                        <a:pt x="502" y="275"/>
                      </a:lnTo>
                      <a:lnTo>
                        <a:pt x="502" y="274"/>
                      </a:lnTo>
                      <a:lnTo>
                        <a:pt x="502" y="273"/>
                      </a:lnTo>
                      <a:lnTo>
                        <a:pt x="503" y="273"/>
                      </a:lnTo>
                      <a:lnTo>
                        <a:pt x="503" y="272"/>
                      </a:lnTo>
                      <a:lnTo>
                        <a:pt x="503" y="273"/>
                      </a:lnTo>
                      <a:lnTo>
                        <a:pt x="503" y="272"/>
                      </a:lnTo>
                      <a:lnTo>
                        <a:pt x="503" y="271"/>
                      </a:lnTo>
                      <a:lnTo>
                        <a:pt x="503" y="270"/>
                      </a:lnTo>
                      <a:lnTo>
                        <a:pt x="503" y="271"/>
                      </a:lnTo>
                      <a:lnTo>
                        <a:pt x="503" y="270"/>
                      </a:lnTo>
                      <a:lnTo>
                        <a:pt x="503" y="269"/>
                      </a:lnTo>
                      <a:lnTo>
                        <a:pt x="504" y="269"/>
                      </a:lnTo>
                      <a:lnTo>
                        <a:pt x="504" y="268"/>
                      </a:lnTo>
                      <a:lnTo>
                        <a:pt x="504" y="269"/>
                      </a:lnTo>
                      <a:lnTo>
                        <a:pt x="504" y="268"/>
                      </a:lnTo>
                      <a:lnTo>
                        <a:pt x="504" y="269"/>
                      </a:lnTo>
                      <a:lnTo>
                        <a:pt x="504" y="268"/>
                      </a:lnTo>
                      <a:lnTo>
                        <a:pt x="504" y="269"/>
                      </a:lnTo>
                      <a:lnTo>
                        <a:pt x="504" y="270"/>
                      </a:lnTo>
                      <a:lnTo>
                        <a:pt x="505" y="269"/>
                      </a:lnTo>
                      <a:lnTo>
                        <a:pt x="505" y="270"/>
                      </a:lnTo>
                      <a:lnTo>
                        <a:pt x="505" y="271"/>
                      </a:lnTo>
                      <a:lnTo>
                        <a:pt x="505" y="270"/>
                      </a:lnTo>
                      <a:lnTo>
                        <a:pt x="505" y="271"/>
                      </a:lnTo>
                      <a:lnTo>
                        <a:pt x="505" y="272"/>
                      </a:lnTo>
                      <a:lnTo>
                        <a:pt x="505" y="271"/>
                      </a:lnTo>
                      <a:lnTo>
                        <a:pt x="505" y="272"/>
                      </a:lnTo>
                      <a:lnTo>
                        <a:pt x="505" y="273"/>
                      </a:lnTo>
                      <a:lnTo>
                        <a:pt x="505" y="274"/>
                      </a:lnTo>
                      <a:lnTo>
                        <a:pt x="505" y="275"/>
                      </a:lnTo>
                      <a:lnTo>
                        <a:pt x="506" y="275"/>
                      </a:lnTo>
                      <a:lnTo>
                        <a:pt x="506" y="276"/>
                      </a:lnTo>
                      <a:lnTo>
                        <a:pt x="506" y="277"/>
                      </a:lnTo>
                      <a:lnTo>
                        <a:pt x="506" y="278"/>
                      </a:lnTo>
                      <a:lnTo>
                        <a:pt x="506" y="279"/>
                      </a:lnTo>
                      <a:lnTo>
                        <a:pt x="506" y="280"/>
                      </a:lnTo>
                      <a:lnTo>
                        <a:pt x="506" y="281"/>
                      </a:lnTo>
                      <a:lnTo>
                        <a:pt x="506" y="282"/>
                      </a:lnTo>
                      <a:lnTo>
                        <a:pt x="506" y="283"/>
                      </a:lnTo>
                      <a:lnTo>
                        <a:pt x="506" y="284"/>
                      </a:lnTo>
                      <a:lnTo>
                        <a:pt x="507" y="284"/>
                      </a:lnTo>
                      <a:lnTo>
                        <a:pt x="507" y="285"/>
                      </a:lnTo>
                      <a:lnTo>
                        <a:pt x="507" y="286"/>
                      </a:lnTo>
                      <a:lnTo>
                        <a:pt x="507" y="287"/>
                      </a:lnTo>
                      <a:lnTo>
                        <a:pt x="507" y="288"/>
                      </a:lnTo>
                      <a:lnTo>
                        <a:pt x="507" y="289"/>
                      </a:lnTo>
                      <a:lnTo>
                        <a:pt x="508" y="288"/>
                      </a:lnTo>
                      <a:lnTo>
                        <a:pt x="508" y="289"/>
                      </a:lnTo>
                      <a:lnTo>
                        <a:pt x="508" y="288"/>
                      </a:lnTo>
                      <a:lnTo>
                        <a:pt x="508" y="287"/>
                      </a:lnTo>
                      <a:lnTo>
                        <a:pt x="508" y="286"/>
                      </a:lnTo>
                      <a:lnTo>
                        <a:pt x="509" y="286"/>
                      </a:lnTo>
                      <a:lnTo>
                        <a:pt x="509" y="285"/>
                      </a:lnTo>
                      <a:lnTo>
                        <a:pt x="509" y="284"/>
                      </a:lnTo>
                      <a:lnTo>
                        <a:pt x="509" y="283"/>
                      </a:lnTo>
                      <a:lnTo>
                        <a:pt x="509" y="282"/>
                      </a:lnTo>
                      <a:lnTo>
                        <a:pt x="509" y="281"/>
                      </a:lnTo>
                      <a:lnTo>
                        <a:pt x="509" y="280"/>
                      </a:lnTo>
                      <a:lnTo>
                        <a:pt x="509" y="279"/>
                      </a:lnTo>
                      <a:lnTo>
                        <a:pt x="510" y="279"/>
                      </a:lnTo>
                      <a:lnTo>
                        <a:pt x="510" y="278"/>
                      </a:lnTo>
                      <a:lnTo>
                        <a:pt x="510" y="277"/>
                      </a:lnTo>
                      <a:lnTo>
                        <a:pt x="511" y="278"/>
                      </a:lnTo>
                      <a:lnTo>
                        <a:pt x="511" y="279"/>
                      </a:lnTo>
                      <a:lnTo>
                        <a:pt x="511" y="280"/>
                      </a:lnTo>
                      <a:lnTo>
                        <a:pt x="511" y="279"/>
                      </a:lnTo>
                      <a:lnTo>
                        <a:pt x="511" y="280"/>
                      </a:lnTo>
                      <a:lnTo>
                        <a:pt x="511" y="281"/>
                      </a:lnTo>
                      <a:lnTo>
                        <a:pt x="512" y="281"/>
                      </a:lnTo>
                      <a:lnTo>
                        <a:pt x="512" y="282"/>
                      </a:lnTo>
                      <a:lnTo>
                        <a:pt x="512" y="281"/>
                      </a:lnTo>
                      <a:lnTo>
                        <a:pt x="512" y="282"/>
                      </a:lnTo>
                      <a:lnTo>
                        <a:pt x="512" y="281"/>
                      </a:lnTo>
                      <a:lnTo>
                        <a:pt x="512" y="282"/>
                      </a:lnTo>
                      <a:lnTo>
                        <a:pt x="512" y="283"/>
                      </a:lnTo>
                      <a:lnTo>
                        <a:pt x="512" y="284"/>
                      </a:lnTo>
                      <a:lnTo>
                        <a:pt x="513" y="284"/>
                      </a:lnTo>
                      <a:lnTo>
                        <a:pt x="513" y="285"/>
                      </a:lnTo>
                      <a:lnTo>
                        <a:pt x="513" y="286"/>
                      </a:lnTo>
                      <a:lnTo>
                        <a:pt x="513" y="285"/>
                      </a:lnTo>
                      <a:lnTo>
                        <a:pt x="513" y="286"/>
                      </a:lnTo>
                      <a:lnTo>
                        <a:pt x="513" y="287"/>
                      </a:lnTo>
                      <a:lnTo>
                        <a:pt x="513" y="288"/>
                      </a:lnTo>
                      <a:lnTo>
                        <a:pt x="514" y="288"/>
                      </a:lnTo>
                      <a:lnTo>
                        <a:pt x="514" y="289"/>
                      </a:lnTo>
                      <a:lnTo>
                        <a:pt x="514" y="288"/>
                      </a:lnTo>
                      <a:lnTo>
                        <a:pt x="514" y="289"/>
                      </a:lnTo>
                      <a:lnTo>
                        <a:pt x="514" y="290"/>
                      </a:lnTo>
                      <a:lnTo>
                        <a:pt x="514" y="291"/>
                      </a:lnTo>
                      <a:lnTo>
                        <a:pt x="514" y="292"/>
                      </a:lnTo>
                      <a:lnTo>
                        <a:pt x="515" y="292"/>
                      </a:lnTo>
                      <a:lnTo>
                        <a:pt x="515" y="293"/>
                      </a:lnTo>
                      <a:lnTo>
                        <a:pt x="515" y="294"/>
                      </a:lnTo>
                      <a:lnTo>
                        <a:pt x="515" y="295"/>
                      </a:lnTo>
                      <a:lnTo>
                        <a:pt x="515" y="296"/>
                      </a:lnTo>
                      <a:lnTo>
                        <a:pt x="515" y="297"/>
                      </a:lnTo>
                      <a:lnTo>
                        <a:pt x="516" y="297"/>
                      </a:lnTo>
                      <a:lnTo>
                        <a:pt x="516" y="298"/>
                      </a:lnTo>
                      <a:lnTo>
                        <a:pt x="516" y="299"/>
                      </a:lnTo>
                      <a:lnTo>
                        <a:pt x="516" y="298"/>
                      </a:lnTo>
                      <a:lnTo>
                        <a:pt x="516" y="299"/>
                      </a:lnTo>
                      <a:lnTo>
                        <a:pt x="516" y="298"/>
                      </a:lnTo>
                      <a:lnTo>
                        <a:pt x="516" y="299"/>
                      </a:lnTo>
                      <a:lnTo>
                        <a:pt x="516" y="300"/>
                      </a:lnTo>
                      <a:lnTo>
                        <a:pt x="517" y="300"/>
                      </a:lnTo>
                      <a:lnTo>
                        <a:pt x="517" y="301"/>
                      </a:lnTo>
                      <a:lnTo>
                        <a:pt x="517" y="302"/>
                      </a:lnTo>
                      <a:lnTo>
                        <a:pt x="517" y="301"/>
                      </a:lnTo>
                      <a:lnTo>
                        <a:pt x="517" y="302"/>
                      </a:lnTo>
                      <a:lnTo>
                        <a:pt x="517" y="303"/>
                      </a:lnTo>
                      <a:lnTo>
                        <a:pt x="517" y="302"/>
                      </a:lnTo>
                      <a:lnTo>
                        <a:pt x="517" y="303"/>
                      </a:lnTo>
                      <a:lnTo>
                        <a:pt x="518" y="303"/>
                      </a:lnTo>
                      <a:lnTo>
                        <a:pt x="518" y="304"/>
                      </a:lnTo>
                      <a:lnTo>
                        <a:pt x="518" y="303"/>
                      </a:lnTo>
                      <a:lnTo>
                        <a:pt x="518" y="304"/>
                      </a:lnTo>
                      <a:lnTo>
                        <a:pt x="518" y="305"/>
                      </a:lnTo>
                      <a:lnTo>
                        <a:pt x="518" y="304"/>
                      </a:lnTo>
                      <a:lnTo>
                        <a:pt x="519" y="304"/>
                      </a:lnTo>
                      <a:lnTo>
                        <a:pt x="519" y="303"/>
                      </a:lnTo>
                      <a:lnTo>
                        <a:pt x="519" y="304"/>
                      </a:lnTo>
                      <a:lnTo>
                        <a:pt x="519" y="303"/>
                      </a:lnTo>
                      <a:lnTo>
                        <a:pt x="519" y="302"/>
                      </a:lnTo>
                      <a:lnTo>
                        <a:pt x="519" y="301"/>
                      </a:lnTo>
                      <a:lnTo>
                        <a:pt x="520" y="301"/>
                      </a:lnTo>
                      <a:lnTo>
                        <a:pt x="520" y="300"/>
                      </a:lnTo>
                      <a:lnTo>
                        <a:pt x="520" y="299"/>
                      </a:lnTo>
                      <a:lnTo>
                        <a:pt x="520" y="298"/>
                      </a:lnTo>
                      <a:lnTo>
                        <a:pt x="520" y="297"/>
                      </a:lnTo>
                      <a:lnTo>
                        <a:pt x="520" y="296"/>
                      </a:lnTo>
                      <a:lnTo>
                        <a:pt x="520" y="297"/>
                      </a:lnTo>
                      <a:lnTo>
                        <a:pt x="520" y="296"/>
                      </a:lnTo>
                      <a:lnTo>
                        <a:pt x="520" y="295"/>
                      </a:lnTo>
                      <a:lnTo>
                        <a:pt x="520" y="294"/>
                      </a:lnTo>
                      <a:lnTo>
                        <a:pt x="521" y="294"/>
                      </a:lnTo>
                      <a:lnTo>
                        <a:pt x="521" y="293"/>
                      </a:lnTo>
                      <a:lnTo>
                        <a:pt x="521" y="292"/>
                      </a:lnTo>
                      <a:lnTo>
                        <a:pt x="521" y="291"/>
                      </a:lnTo>
                      <a:lnTo>
                        <a:pt x="521" y="290"/>
                      </a:lnTo>
                      <a:lnTo>
                        <a:pt x="521" y="291"/>
                      </a:lnTo>
                      <a:lnTo>
                        <a:pt x="521" y="290"/>
                      </a:lnTo>
                      <a:lnTo>
                        <a:pt x="521" y="289"/>
                      </a:lnTo>
                      <a:lnTo>
                        <a:pt x="522" y="289"/>
                      </a:lnTo>
                      <a:lnTo>
                        <a:pt x="522" y="290"/>
                      </a:lnTo>
                      <a:lnTo>
                        <a:pt x="522" y="289"/>
                      </a:lnTo>
                      <a:lnTo>
                        <a:pt x="522" y="290"/>
                      </a:lnTo>
                      <a:lnTo>
                        <a:pt x="522" y="289"/>
                      </a:lnTo>
                      <a:lnTo>
                        <a:pt x="522" y="290"/>
                      </a:lnTo>
                      <a:lnTo>
                        <a:pt x="522" y="289"/>
                      </a:lnTo>
                      <a:lnTo>
                        <a:pt x="522" y="290"/>
                      </a:lnTo>
                      <a:lnTo>
                        <a:pt x="522" y="289"/>
                      </a:lnTo>
                      <a:lnTo>
                        <a:pt x="522" y="290"/>
                      </a:lnTo>
                      <a:lnTo>
                        <a:pt x="522" y="289"/>
                      </a:lnTo>
                      <a:lnTo>
                        <a:pt x="522" y="290"/>
                      </a:lnTo>
                      <a:lnTo>
                        <a:pt x="522" y="291"/>
                      </a:lnTo>
                      <a:lnTo>
                        <a:pt x="522" y="290"/>
                      </a:lnTo>
                      <a:lnTo>
                        <a:pt x="522" y="291"/>
                      </a:lnTo>
                      <a:lnTo>
                        <a:pt x="523" y="291"/>
                      </a:lnTo>
                      <a:lnTo>
                        <a:pt x="523" y="292"/>
                      </a:lnTo>
                      <a:lnTo>
                        <a:pt x="523" y="293"/>
                      </a:lnTo>
                      <a:lnTo>
                        <a:pt x="523" y="294"/>
                      </a:lnTo>
                      <a:lnTo>
                        <a:pt x="523" y="295"/>
                      </a:lnTo>
                      <a:lnTo>
                        <a:pt x="523" y="296"/>
                      </a:lnTo>
                      <a:lnTo>
                        <a:pt x="524" y="296"/>
                      </a:lnTo>
                      <a:lnTo>
                        <a:pt x="524" y="297"/>
                      </a:lnTo>
                      <a:lnTo>
                        <a:pt x="524" y="298"/>
                      </a:lnTo>
                      <a:lnTo>
                        <a:pt x="524" y="299"/>
                      </a:lnTo>
                      <a:lnTo>
                        <a:pt x="524" y="300"/>
                      </a:lnTo>
                      <a:lnTo>
                        <a:pt x="525" y="300"/>
                      </a:lnTo>
                      <a:lnTo>
                        <a:pt x="525" y="301"/>
                      </a:lnTo>
                      <a:lnTo>
                        <a:pt x="525" y="302"/>
                      </a:lnTo>
                      <a:lnTo>
                        <a:pt x="525" y="303"/>
                      </a:lnTo>
                      <a:lnTo>
                        <a:pt x="525" y="304"/>
                      </a:lnTo>
                      <a:lnTo>
                        <a:pt x="526" y="304"/>
                      </a:lnTo>
                      <a:lnTo>
                        <a:pt x="526" y="305"/>
                      </a:lnTo>
                      <a:lnTo>
                        <a:pt x="526" y="306"/>
                      </a:lnTo>
                      <a:lnTo>
                        <a:pt x="526" y="307"/>
                      </a:lnTo>
                      <a:lnTo>
                        <a:pt x="526" y="308"/>
                      </a:lnTo>
                      <a:lnTo>
                        <a:pt x="526" y="307"/>
                      </a:lnTo>
                      <a:lnTo>
                        <a:pt x="526" y="308"/>
                      </a:lnTo>
                      <a:lnTo>
                        <a:pt x="526" y="309"/>
                      </a:lnTo>
                      <a:lnTo>
                        <a:pt x="527" y="309"/>
                      </a:lnTo>
                      <a:lnTo>
                        <a:pt x="527" y="310"/>
                      </a:lnTo>
                      <a:lnTo>
                        <a:pt x="527" y="309"/>
                      </a:lnTo>
                      <a:lnTo>
                        <a:pt x="527" y="310"/>
                      </a:lnTo>
                      <a:lnTo>
                        <a:pt x="527" y="309"/>
                      </a:lnTo>
                      <a:lnTo>
                        <a:pt x="527" y="310"/>
                      </a:lnTo>
                      <a:lnTo>
                        <a:pt x="527" y="311"/>
                      </a:lnTo>
                      <a:lnTo>
                        <a:pt x="527" y="310"/>
                      </a:lnTo>
                      <a:lnTo>
                        <a:pt x="528" y="310"/>
                      </a:lnTo>
                      <a:lnTo>
                        <a:pt x="528" y="309"/>
                      </a:lnTo>
                      <a:lnTo>
                        <a:pt x="528" y="310"/>
                      </a:lnTo>
                      <a:lnTo>
                        <a:pt x="528" y="309"/>
                      </a:lnTo>
                      <a:lnTo>
                        <a:pt x="528" y="308"/>
                      </a:lnTo>
                      <a:lnTo>
                        <a:pt x="528" y="309"/>
                      </a:lnTo>
                      <a:lnTo>
                        <a:pt x="529" y="309"/>
                      </a:lnTo>
                      <a:lnTo>
                        <a:pt x="529" y="308"/>
                      </a:lnTo>
                      <a:lnTo>
                        <a:pt x="529" y="307"/>
                      </a:lnTo>
                      <a:lnTo>
                        <a:pt x="529" y="308"/>
                      </a:lnTo>
                      <a:lnTo>
                        <a:pt x="529" y="307"/>
                      </a:lnTo>
                      <a:lnTo>
                        <a:pt x="529" y="308"/>
                      </a:lnTo>
                      <a:lnTo>
                        <a:pt x="529" y="307"/>
                      </a:lnTo>
                      <a:lnTo>
                        <a:pt x="529" y="308"/>
                      </a:lnTo>
                      <a:lnTo>
                        <a:pt x="529" y="307"/>
                      </a:lnTo>
                      <a:lnTo>
                        <a:pt x="530" y="307"/>
                      </a:lnTo>
                      <a:lnTo>
                        <a:pt x="530" y="306"/>
                      </a:lnTo>
                      <a:lnTo>
                        <a:pt x="530" y="307"/>
                      </a:lnTo>
                      <a:lnTo>
                        <a:pt x="530" y="306"/>
                      </a:lnTo>
                      <a:lnTo>
                        <a:pt x="530" y="305"/>
                      </a:lnTo>
                      <a:lnTo>
                        <a:pt x="530" y="306"/>
                      </a:lnTo>
                      <a:lnTo>
                        <a:pt x="530" y="305"/>
                      </a:lnTo>
                      <a:lnTo>
                        <a:pt x="531" y="305"/>
                      </a:lnTo>
                      <a:lnTo>
                        <a:pt x="531" y="306"/>
                      </a:lnTo>
                      <a:lnTo>
                        <a:pt x="531" y="305"/>
                      </a:lnTo>
                      <a:lnTo>
                        <a:pt x="531" y="306"/>
                      </a:lnTo>
                      <a:lnTo>
                        <a:pt x="531" y="307"/>
                      </a:lnTo>
                      <a:lnTo>
                        <a:pt x="531" y="306"/>
                      </a:lnTo>
                      <a:lnTo>
                        <a:pt x="531" y="307"/>
                      </a:lnTo>
                      <a:lnTo>
                        <a:pt x="532" y="307"/>
                      </a:lnTo>
                      <a:lnTo>
                        <a:pt x="532" y="308"/>
                      </a:lnTo>
                      <a:lnTo>
                        <a:pt x="532" y="307"/>
                      </a:lnTo>
                      <a:lnTo>
                        <a:pt x="532" y="308"/>
                      </a:lnTo>
                      <a:lnTo>
                        <a:pt x="532" y="309"/>
                      </a:lnTo>
                      <a:lnTo>
                        <a:pt x="532" y="308"/>
                      </a:lnTo>
                      <a:lnTo>
                        <a:pt x="532" y="309"/>
                      </a:lnTo>
                      <a:lnTo>
                        <a:pt x="532" y="310"/>
                      </a:lnTo>
                      <a:lnTo>
                        <a:pt x="533" y="310"/>
                      </a:lnTo>
                      <a:lnTo>
                        <a:pt x="533" y="311"/>
                      </a:lnTo>
                      <a:lnTo>
                        <a:pt x="533" y="310"/>
                      </a:lnTo>
                      <a:lnTo>
                        <a:pt x="533" y="311"/>
                      </a:lnTo>
                      <a:lnTo>
                        <a:pt x="533" y="312"/>
                      </a:lnTo>
                      <a:lnTo>
                        <a:pt x="533" y="311"/>
                      </a:lnTo>
                      <a:lnTo>
                        <a:pt x="533" y="312"/>
                      </a:lnTo>
                      <a:lnTo>
                        <a:pt x="533" y="313"/>
                      </a:lnTo>
                      <a:lnTo>
                        <a:pt x="534" y="313"/>
                      </a:lnTo>
                      <a:lnTo>
                        <a:pt x="534" y="314"/>
                      </a:lnTo>
                      <a:lnTo>
                        <a:pt x="534" y="313"/>
                      </a:lnTo>
                      <a:lnTo>
                        <a:pt x="534" y="314"/>
                      </a:lnTo>
                      <a:lnTo>
                        <a:pt x="534" y="313"/>
                      </a:lnTo>
                      <a:lnTo>
                        <a:pt x="534" y="314"/>
                      </a:lnTo>
                      <a:lnTo>
                        <a:pt x="535" y="314"/>
                      </a:lnTo>
                      <a:lnTo>
                        <a:pt x="536" y="314"/>
                      </a:lnTo>
                      <a:lnTo>
                        <a:pt x="536" y="315"/>
                      </a:lnTo>
                      <a:lnTo>
                        <a:pt x="536" y="314"/>
                      </a:lnTo>
                      <a:lnTo>
                        <a:pt x="536" y="315"/>
                      </a:lnTo>
                      <a:lnTo>
                        <a:pt x="536" y="314"/>
                      </a:lnTo>
                      <a:lnTo>
                        <a:pt x="536" y="315"/>
                      </a:lnTo>
                      <a:lnTo>
                        <a:pt x="536" y="316"/>
                      </a:lnTo>
                      <a:lnTo>
                        <a:pt x="536" y="315"/>
                      </a:lnTo>
                      <a:lnTo>
                        <a:pt x="537" y="315"/>
                      </a:lnTo>
                      <a:lnTo>
                        <a:pt x="537" y="316"/>
                      </a:lnTo>
                      <a:lnTo>
                        <a:pt x="537" y="315"/>
                      </a:lnTo>
                      <a:lnTo>
                        <a:pt x="537" y="316"/>
                      </a:lnTo>
                      <a:lnTo>
                        <a:pt x="537" y="317"/>
                      </a:lnTo>
                      <a:lnTo>
                        <a:pt x="537" y="316"/>
                      </a:lnTo>
                      <a:lnTo>
                        <a:pt x="537" y="317"/>
                      </a:lnTo>
                      <a:lnTo>
                        <a:pt x="537" y="316"/>
                      </a:lnTo>
                      <a:lnTo>
                        <a:pt x="537" y="317"/>
                      </a:lnTo>
                      <a:lnTo>
                        <a:pt x="538" y="317"/>
                      </a:lnTo>
                      <a:lnTo>
                        <a:pt x="538" y="318"/>
                      </a:lnTo>
                      <a:lnTo>
                        <a:pt x="538" y="317"/>
                      </a:lnTo>
                      <a:lnTo>
                        <a:pt x="538" y="318"/>
                      </a:lnTo>
                      <a:lnTo>
                        <a:pt x="538" y="317"/>
                      </a:lnTo>
                      <a:lnTo>
                        <a:pt x="538" y="318"/>
                      </a:lnTo>
                      <a:lnTo>
                        <a:pt x="539" y="318"/>
                      </a:lnTo>
                      <a:lnTo>
                        <a:pt x="539" y="317"/>
                      </a:lnTo>
                      <a:lnTo>
                        <a:pt x="539" y="318"/>
                      </a:lnTo>
                      <a:lnTo>
                        <a:pt x="539" y="317"/>
                      </a:lnTo>
                      <a:lnTo>
                        <a:pt x="539" y="318"/>
                      </a:lnTo>
                      <a:lnTo>
                        <a:pt x="540" y="317"/>
                      </a:lnTo>
                      <a:lnTo>
                        <a:pt x="540" y="318"/>
                      </a:lnTo>
                      <a:lnTo>
                        <a:pt x="540" y="317"/>
                      </a:lnTo>
                      <a:lnTo>
                        <a:pt x="540" y="318"/>
                      </a:lnTo>
                      <a:lnTo>
                        <a:pt x="540" y="317"/>
                      </a:lnTo>
                      <a:lnTo>
                        <a:pt x="540" y="318"/>
                      </a:lnTo>
                      <a:lnTo>
                        <a:pt x="541" y="318"/>
                      </a:lnTo>
                      <a:lnTo>
                        <a:pt x="541" y="319"/>
                      </a:lnTo>
                      <a:lnTo>
                        <a:pt x="541" y="318"/>
                      </a:lnTo>
                      <a:lnTo>
                        <a:pt x="541" y="319"/>
                      </a:lnTo>
                      <a:lnTo>
                        <a:pt x="541" y="318"/>
                      </a:lnTo>
                      <a:lnTo>
                        <a:pt x="541" y="319"/>
                      </a:lnTo>
                      <a:lnTo>
                        <a:pt x="541" y="318"/>
                      </a:lnTo>
                      <a:lnTo>
                        <a:pt x="541" y="319"/>
                      </a:lnTo>
                      <a:lnTo>
                        <a:pt x="541" y="318"/>
                      </a:lnTo>
                      <a:lnTo>
                        <a:pt x="541" y="319"/>
                      </a:lnTo>
                      <a:lnTo>
                        <a:pt x="541" y="320"/>
                      </a:lnTo>
                      <a:lnTo>
                        <a:pt x="541" y="319"/>
                      </a:lnTo>
                      <a:lnTo>
                        <a:pt x="541" y="320"/>
                      </a:lnTo>
                      <a:lnTo>
                        <a:pt x="541" y="319"/>
                      </a:lnTo>
                      <a:lnTo>
                        <a:pt x="541" y="320"/>
                      </a:lnTo>
                      <a:lnTo>
                        <a:pt x="542" y="320"/>
                      </a:lnTo>
                      <a:lnTo>
                        <a:pt x="543" y="321"/>
                      </a:lnTo>
                      <a:lnTo>
                        <a:pt x="543" y="320"/>
                      </a:lnTo>
                      <a:lnTo>
                        <a:pt x="543" y="321"/>
                      </a:lnTo>
                      <a:lnTo>
                        <a:pt x="543" y="320"/>
                      </a:lnTo>
                      <a:lnTo>
                        <a:pt x="543" y="321"/>
                      </a:lnTo>
                      <a:lnTo>
                        <a:pt x="543" y="320"/>
                      </a:lnTo>
                      <a:lnTo>
                        <a:pt x="543" y="321"/>
                      </a:lnTo>
                      <a:lnTo>
                        <a:pt x="543" y="320"/>
                      </a:lnTo>
                      <a:lnTo>
                        <a:pt x="543" y="321"/>
                      </a:lnTo>
                      <a:lnTo>
                        <a:pt x="544" y="320"/>
                      </a:lnTo>
                      <a:lnTo>
                        <a:pt x="544" y="321"/>
                      </a:lnTo>
                      <a:lnTo>
                        <a:pt x="544" y="320"/>
                      </a:lnTo>
                      <a:lnTo>
                        <a:pt x="544" y="321"/>
                      </a:lnTo>
                      <a:lnTo>
                        <a:pt x="544" y="320"/>
                      </a:lnTo>
                      <a:lnTo>
                        <a:pt x="544" y="321"/>
                      </a:lnTo>
                      <a:lnTo>
                        <a:pt x="544" y="320"/>
                      </a:lnTo>
                      <a:lnTo>
                        <a:pt x="544" y="321"/>
                      </a:lnTo>
                      <a:lnTo>
                        <a:pt x="544" y="320"/>
                      </a:lnTo>
                      <a:lnTo>
                        <a:pt x="545" y="320"/>
                      </a:lnTo>
                      <a:lnTo>
                        <a:pt x="545" y="321"/>
                      </a:lnTo>
                      <a:lnTo>
                        <a:pt x="545" y="320"/>
                      </a:lnTo>
                      <a:lnTo>
                        <a:pt x="545" y="321"/>
                      </a:lnTo>
                      <a:lnTo>
                        <a:pt x="545" y="320"/>
                      </a:lnTo>
                      <a:lnTo>
                        <a:pt x="545" y="321"/>
                      </a:lnTo>
                      <a:lnTo>
                        <a:pt x="545" y="320"/>
                      </a:lnTo>
                      <a:lnTo>
                        <a:pt x="545" y="321"/>
                      </a:lnTo>
                      <a:lnTo>
                        <a:pt x="545" y="320"/>
                      </a:lnTo>
                      <a:lnTo>
                        <a:pt x="546" y="320"/>
                      </a:lnTo>
                      <a:lnTo>
                        <a:pt x="546" y="321"/>
                      </a:lnTo>
                      <a:lnTo>
                        <a:pt x="546" y="320"/>
                      </a:lnTo>
                      <a:lnTo>
                        <a:pt x="546" y="321"/>
                      </a:lnTo>
                      <a:lnTo>
                        <a:pt x="546" y="320"/>
                      </a:lnTo>
                      <a:lnTo>
                        <a:pt x="546" y="321"/>
                      </a:lnTo>
                      <a:lnTo>
                        <a:pt x="547" y="321"/>
                      </a:lnTo>
                      <a:lnTo>
                        <a:pt x="547" y="322"/>
                      </a:lnTo>
                      <a:lnTo>
                        <a:pt x="547" y="321"/>
                      </a:lnTo>
                      <a:lnTo>
                        <a:pt x="547" y="322"/>
                      </a:lnTo>
                      <a:lnTo>
                        <a:pt x="547" y="321"/>
                      </a:lnTo>
                      <a:lnTo>
                        <a:pt x="547" y="322"/>
                      </a:lnTo>
                      <a:lnTo>
                        <a:pt x="547" y="321"/>
                      </a:lnTo>
                      <a:lnTo>
                        <a:pt x="548" y="321"/>
                      </a:lnTo>
                      <a:lnTo>
                        <a:pt x="548" y="322"/>
                      </a:lnTo>
                      <a:lnTo>
                        <a:pt x="548" y="321"/>
                      </a:lnTo>
                      <a:lnTo>
                        <a:pt x="548" y="322"/>
                      </a:lnTo>
                      <a:lnTo>
                        <a:pt x="548" y="321"/>
                      </a:lnTo>
                      <a:lnTo>
                        <a:pt x="548" y="322"/>
                      </a:lnTo>
                      <a:lnTo>
                        <a:pt x="548" y="321"/>
                      </a:lnTo>
                      <a:lnTo>
                        <a:pt x="548" y="322"/>
                      </a:lnTo>
                      <a:lnTo>
                        <a:pt x="548" y="321"/>
                      </a:lnTo>
                      <a:lnTo>
                        <a:pt x="548" y="322"/>
                      </a:lnTo>
                      <a:lnTo>
                        <a:pt x="548" y="321"/>
                      </a:lnTo>
                      <a:lnTo>
                        <a:pt x="548" y="322"/>
                      </a:lnTo>
                      <a:lnTo>
                        <a:pt x="549" y="321"/>
                      </a:lnTo>
                      <a:lnTo>
                        <a:pt x="549" y="322"/>
                      </a:lnTo>
                      <a:lnTo>
                        <a:pt x="549" y="321"/>
                      </a:lnTo>
                      <a:lnTo>
                        <a:pt x="549" y="322"/>
                      </a:lnTo>
                      <a:lnTo>
                        <a:pt x="549" y="321"/>
                      </a:lnTo>
                      <a:lnTo>
                        <a:pt x="549" y="322"/>
                      </a:lnTo>
                      <a:lnTo>
                        <a:pt x="549" y="323"/>
                      </a:lnTo>
                      <a:lnTo>
                        <a:pt x="550" y="323"/>
                      </a:lnTo>
                      <a:lnTo>
                        <a:pt x="550" y="322"/>
                      </a:lnTo>
                      <a:lnTo>
                        <a:pt x="550" y="323"/>
                      </a:lnTo>
                      <a:lnTo>
                        <a:pt x="550" y="324"/>
                      </a:lnTo>
                      <a:lnTo>
                        <a:pt x="550" y="323"/>
                      </a:lnTo>
                      <a:lnTo>
                        <a:pt x="550" y="324"/>
                      </a:lnTo>
                      <a:lnTo>
                        <a:pt x="551" y="324"/>
                      </a:lnTo>
                      <a:lnTo>
                        <a:pt x="551" y="325"/>
                      </a:lnTo>
                      <a:lnTo>
                        <a:pt x="552" y="325"/>
                      </a:lnTo>
                      <a:lnTo>
                        <a:pt x="552" y="326"/>
                      </a:lnTo>
                      <a:lnTo>
                        <a:pt x="552" y="327"/>
                      </a:lnTo>
                      <a:lnTo>
                        <a:pt x="552" y="326"/>
                      </a:lnTo>
                      <a:lnTo>
                        <a:pt x="552" y="327"/>
                      </a:lnTo>
                      <a:lnTo>
                        <a:pt x="552" y="326"/>
                      </a:lnTo>
                      <a:lnTo>
                        <a:pt x="552" y="327"/>
                      </a:lnTo>
                      <a:lnTo>
                        <a:pt x="552" y="328"/>
                      </a:lnTo>
                      <a:lnTo>
                        <a:pt x="553" y="328"/>
                      </a:lnTo>
                      <a:lnTo>
                        <a:pt x="553" y="329"/>
                      </a:lnTo>
                      <a:lnTo>
                        <a:pt x="553" y="328"/>
                      </a:lnTo>
                      <a:lnTo>
                        <a:pt x="553" y="329"/>
                      </a:lnTo>
                      <a:lnTo>
                        <a:pt x="553" y="330"/>
                      </a:lnTo>
                      <a:lnTo>
                        <a:pt x="553" y="331"/>
                      </a:lnTo>
                      <a:lnTo>
                        <a:pt x="554" y="331"/>
                      </a:lnTo>
                      <a:lnTo>
                        <a:pt x="554" y="332"/>
                      </a:lnTo>
                      <a:lnTo>
                        <a:pt x="554" y="331"/>
                      </a:lnTo>
                      <a:lnTo>
                        <a:pt x="554" y="332"/>
                      </a:lnTo>
                      <a:lnTo>
                        <a:pt x="554" y="333"/>
                      </a:lnTo>
                      <a:lnTo>
                        <a:pt x="554" y="332"/>
                      </a:lnTo>
                      <a:lnTo>
                        <a:pt x="554" y="333"/>
                      </a:lnTo>
                      <a:lnTo>
                        <a:pt x="555" y="332"/>
                      </a:lnTo>
                      <a:lnTo>
                        <a:pt x="555" y="333"/>
                      </a:lnTo>
                      <a:lnTo>
                        <a:pt x="555" y="332"/>
                      </a:lnTo>
                      <a:lnTo>
                        <a:pt x="555" y="333"/>
                      </a:lnTo>
                      <a:lnTo>
                        <a:pt x="555" y="332"/>
                      </a:lnTo>
                      <a:lnTo>
                        <a:pt x="555" y="333"/>
                      </a:lnTo>
                      <a:lnTo>
                        <a:pt x="555" y="332"/>
                      </a:lnTo>
                      <a:lnTo>
                        <a:pt x="555" y="333"/>
                      </a:lnTo>
                      <a:lnTo>
                        <a:pt x="555" y="332"/>
                      </a:lnTo>
                      <a:lnTo>
                        <a:pt x="555" y="331"/>
                      </a:lnTo>
                      <a:lnTo>
                        <a:pt x="556" y="331"/>
                      </a:lnTo>
                      <a:lnTo>
                        <a:pt x="556" y="330"/>
                      </a:lnTo>
                      <a:lnTo>
                        <a:pt x="556" y="329"/>
                      </a:lnTo>
                      <a:lnTo>
                        <a:pt x="556" y="328"/>
                      </a:lnTo>
                      <a:lnTo>
                        <a:pt x="556" y="327"/>
                      </a:lnTo>
                      <a:lnTo>
                        <a:pt x="557" y="327"/>
                      </a:lnTo>
                      <a:lnTo>
                        <a:pt x="557" y="326"/>
                      </a:lnTo>
                      <a:lnTo>
                        <a:pt x="557" y="325"/>
                      </a:lnTo>
                      <a:lnTo>
                        <a:pt x="557" y="324"/>
                      </a:lnTo>
                      <a:lnTo>
                        <a:pt x="557" y="323"/>
                      </a:lnTo>
                      <a:lnTo>
                        <a:pt x="557" y="322"/>
                      </a:lnTo>
                      <a:lnTo>
                        <a:pt x="557" y="321"/>
                      </a:lnTo>
                      <a:lnTo>
                        <a:pt x="557" y="320"/>
                      </a:lnTo>
                      <a:lnTo>
                        <a:pt x="557" y="319"/>
                      </a:lnTo>
                      <a:lnTo>
                        <a:pt x="557" y="318"/>
                      </a:lnTo>
                      <a:lnTo>
                        <a:pt x="558" y="317"/>
                      </a:lnTo>
                      <a:lnTo>
                        <a:pt x="558" y="316"/>
                      </a:lnTo>
                      <a:lnTo>
                        <a:pt x="558" y="315"/>
                      </a:lnTo>
                      <a:lnTo>
                        <a:pt x="558" y="314"/>
                      </a:lnTo>
                      <a:lnTo>
                        <a:pt x="558" y="313"/>
                      </a:lnTo>
                      <a:lnTo>
                        <a:pt x="558" y="312"/>
                      </a:lnTo>
                      <a:lnTo>
                        <a:pt x="558" y="311"/>
                      </a:lnTo>
                      <a:lnTo>
                        <a:pt x="558" y="310"/>
                      </a:lnTo>
                      <a:lnTo>
                        <a:pt x="558" y="311"/>
                      </a:lnTo>
                      <a:lnTo>
                        <a:pt x="558" y="310"/>
                      </a:lnTo>
                      <a:lnTo>
                        <a:pt x="558" y="309"/>
                      </a:lnTo>
                      <a:lnTo>
                        <a:pt x="559" y="309"/>
                      </a:lnTo>
                      <a:lnTo>
                        <a:pt x="559" y="310"/>
                      </a:lnTo>
                      <a:lnTo>
                        <a:pt x="559" y="311"/>
                      </a:lnTo>
                      <a:lnTo>
                        <a:pt x="559" y="312"/>
                      </a:lnTo>
                      <a:lnTo>
                        <a:pt x="559" y="313"/>
                      </a:lnTo>
                      <a:lnTo>
                        <a:pt x="559" y="314"/>
                      </a:lnTo>
                      <a:lnTo>
                        <a:pt x="559" y="315"/>
                      </a:lnTo>
                      <a:lnTo>
                        <a:pt x="559" y="316"/>
                      </a:lnTo>
                      <a:lnTo>
                        <a:pt x="559" y="317"/>
                      </a:lnTo>
                      <a:lnTo>
                        <a:pt x="559" y="318"/>
                      </a:lnTo>
                      <a:lnTo>
                        <a:pt x="559" y="319"/>
                      </a:lnTo>
                      <a:lnTo>
                        <a:pt x="560" y="320"/>
                      </a:lnTo>
                      <a:lnTo>
                        <a:pt x="560" y="321"/>
                      </a:lnTo>
                      <a:lnTo>
                        <a:pt x="560" y="322"/>
                      </a:lnTo>
                      <a:lnTo>
                        <a:pt x="560" y="323"/>
                      </a:lnTo>
                      <a:lnTo>
                        <a:pt x="560" y="324"/>
                      </a:lnTo>
                      <a:lnTo>
                        <a:pt x="560" y="325"/>
                      </a:lnTo>
                      <a:lnTo>
                        <a:pt x="560" y="326"/>
                      </a:lnTo>
                      <a:lnTo>
                        <a:pt x="560" y="327"/>
                      </a:lnTo>
                      <a:lnTo>
                        <a:pt x="560" y="328"/>
                      </a:lnTo>
                      <a:lnTo>
                        <a:pt x="560" y="329"/>
                      </a:lnTo>
                      <a:lnTo>
                        <a:pt x="560" y="330"/>
                      </a:lnTo>
                      <a:lnTo>
                        <a:pt x="560" y="331"/>
                      </a:lnTo>
                      <a:lnTo>
                        <a:pt x="560" y="332"/>
                      </a:lnTo>
                      <a:lnTo>
                        <a:pt x="561" y="332"/>
                      </a:lnTo>
                      <a:lnTo>
                        <a:pt x="561" y="333"/>
                      </a:lnTo>
                      <a:lnTo>
                        <a:pt x="561" y="334"/>
                      </a:lnTo>
                      <a:lnTo>
                        <a:pt x="561" y="335"/>
                      </a:lnTo>
                      <a:lnTo>
                        <a:pt x="561" y="336"/>
                      </a:lnTo>
                      <a:lnTo>
                        <a:pt x="561" y="335"/>
                      </a:lnTo>
                      <a:lnTo>
                        <a:pt x="561" y="336"/>
                      </a:lnTo>
                      <a:lnTo>
                        <a:pt x="561" y="337"/>
                      </a:lnTo>
                      <a:lnTo>
                        <a:pt x="562" y="337"/>
                      </a:lnTo>
                      <a:lnTo>
                        <a:pt x="562" y="338"/>
                      </a:lnTo>
                      <a:lnTo>
                        <a:pt x="562" y="339"/>
                      </a:lnTo>
                      <a:lnTo>
                        <a:pt x="562" y="340"/>
                      </a:lnTo>
                      <a:lnTo>
                        <a:pt x="562" y="339"/>
                      </a:lnTo>
                      <a:lnTo>
                        <a:pt x="562" y="340"/>
                      </a:lnTo>
                      <a:lnTo>
                        <a:pt x="562" y="339"/>
                      </a:lnTo>
                      <a:lnTo>
                        <a:pt x="562" y="340"/>
                      </a:lnTo>
                      <a:lnTo>
                        <a:pt x="563" y="340"/>
                      </a:lnTo>
                      <a:lnTo>
                        <a:pt x="563" y="341"/>
                      </a:lnTo>
                      <a:lnTo>
                        <a:pt x="563" y="342"/>
                      </a:lnTo>
                      <a:lnTo>
                        <a:pt x="563" y="343"/>
                      </a:lnTo>
                      <a:lnTo>
                        <a:pt x="563" y="342"/>
                      </a:lnTo>
                      <a:lnTo>
                        <a:pt x="563" y="343"/>
                      </a:lnTo>
                      <a:lnTo>
                        <a:pt x="563" y="344"/>
                      </a:lnTo>
                      <a:lnTo>
                        <a:pt x="564" y="344"/>
                      </a:lnTo>
                      <a:lnTo>
                        <a:pt x="564" y="345"/>
                      </a:lnTo>
                      <a:lnTo>
                        <a:pt x="564" y="346"/>
                      </a:lnTo>
                      <a:lnTo>
                        <a:pt x="564" y="345"/>
                      </a:lnTo>
                      <a:lnTo>
                        <a:pt x="565" y="346"/>
                      </a:lnTo>
                      <a:lnTo>
                        <a:pt x="565" y="347"/>
                      </a:lnTo>
                      <a:lnTo>
                        <a:pt x="566" y="347"/>
                      </a:lnTo>
                      <a:lnTo>
                        <a:pt x="566" y="348"/>
                      </a:lnTo>
                      <a:lnTo>
                        <a:pt x="566" y="347"/>
                      </a:lnTo>
                      <a:lnTo>
                        <a:pt x="566" y="348"/>
                      </a:lnTo>
                      <a:lnTo>
                        <a:pt x="566" y="347"/>
                      </a:lnTo>
                      <a:lnTo>
                        <a:pt x="566" y="348"/>
                      </a:lnTo>
                      <a:lnTo>
                        <a:pt x="567" y="349"/>
                      </a:lnTo>
                      <a:lnTo>
                        <a:pt x="567" y="348"/>
                      </a:lnTo>
                      <a:lnTo>
                        <a:pt x="567" y="349"/>
                      </a:lnTo>
                      <a:lnTo>
                        <a:pt x="567" y="348"/>
                      </a:lnTo>
                      <a:lnTo>
                        <a:pt x="567" y="349"/>
                      </a:lnTo>
                      <a:lnTo>
                        <a:pt x="567" y="348"/>
                      </a:lnTo>
                      <a:lnTo>
                        <a:pt x="567" y="349"/>
                      </a:lnTo>
                      <a:lnTo>
                        <a:pt x="567" y="348"/>
                      </a:lnTo>
                      <a:lnTo>
                        <a:pt x="567" y="349"/>
                      </a:lnTo>
                      <a:lnTo>
                        <a:pt x="568" y="349"/>
                      </a:lnTo>
                      <a:lnTo>
                        <a:pt x="569" y="349"/>
                      </a:lnTo>
                      <a:lnTo>
                        <a:pt x="569" y="350"/>
                      </a:lnTo>
                      <a:lnTo>
                        <a:pt x="569" y="349"/>
                      </a:lnTo>
                      <a:lnTo>
                        <a:pt x="570" y="349"/>
                      </a:lnTo>
                      <a:lnTo>
                        <a:pt x="570" y="350"/>
                      </a:lnTo>
                      <a:lnTo>
                        <a:pt x="570" y="349"/>
                      </a:lnTo>
                      <a:lnTo>
                        <a:pt x="570" y="350"/>
                      </a:lnTo>
                      <a:lnTo>
                        <a:pt x="570" y="349"/>
                      </a:lnTo>
                      <a:lnTo>
                        <a:pt x="570" y="350"/>
                      </a:lnTo>
                      <a:lnTo>
                        <a:pt x="570" y="349"/>
                      </a:lnTo>
                      <a:lnTo>
                        <a:pt x="570" y="350"/>
                      </a:lnTo>
                      <a:lnTo>
                        <a:pt x="570" y="349"/>
                      </a:lnTo>
                      <a:lnTo>
                        <a:pt x="570" y="350"/>
                      </a:lnTo>
                      <a:lnTo>
                        <a:pt x="570" y="349"/>
                      </a:lnTo>
                      <a:lnTo>
                        <a:pt x="571" y="350"/>
                      </a:lnTo>
                      <a:lnTo>
                        <a:pt x="571" y="349"/>
                      </a:lnTo>
                      <a:lnTo>
                        <a:pt x="571" y="350"/>
                      </a:lnTo>
                      <a:lnTo>
                        <a:pt x="571" y="351"/>
                      </a:lnTo>
                      <a:lnTo>
                        <a:pt x="571" y="350"/>
                      </a:lnTo>
                      <a:lnTo>
                        <a:pt x="571" y="351"/>
                      </a:lnTo>
                      <a:lnTo>
                        <a:pt x="571" y="350"/>
                      </a:lnTo>
                      <a:lnTo>
                        <a:pt x="571" y="351"/>
                      </a:lnTo>
                      <a:lnTo>
                        <a:pt x="572" y="351"/>
                      </a:lnTo>
                      <a:lnTo>
                        <a:pt x="572" y="352"/>
                      </a:lnTo>
                      <a:lnTo>
                        <a:pt x="572" y="351"/>
                      </a:lnTo>
                      <a:lnTo>
                        <a:pt x="572" y="352"/>
                      </a:lnTo>
                      <a:lnTo>
                        <a:pt x="573" y="352"/>
                      </a:lnTo>
                      <a:lnTo>
                        <a:pt x="573" y="353"/>
                      </a:lnTo>
                      <a:lnTo>
                        <a:pt x="573" y="352"/>
                      </a:lnTo>
                      <a:lnTo>
                        <a:pt x="573" y="353"/>
                      </a:lnTo>
                      <a:lnTo>
                        <a:pt x="573" y="352"/>
                      </a:lnTo>
                      <a:lnTo>
                        <a:pt x="573" y="353"/>
                      </a:lnTo>
                      <a:lnTo>
                        <a:pt x="574" y="353"/>
                      </a:lnTo>
                      <a:lnTo>
                        <a:pt x="574" y="352"/>
                      </a:lnTo>
                      <a:lnTo>
                        <a:pt x="574" y="353"/>
                      </a:lnTo>
                      <a:lnTo>
                        <a:pt x="574" y="352"/>
                      </a:lnTo>
                      <a:lnTo>
                        <a:pt x="574" y="353"/>
                      </a:lnTo>
                      <a:lnTo>
                        <a:pt x="574" y="352"/>
                      </a:lnTo>
                      <a:lnTo>
                        <a:pt x="574" y="353"/>
                      </a:lnTo>
                      <a:lnTo>
                        <a:pt x="574" y="352"/>
                      </a:lnTo>
                      <a:lnTo>
                        <a:pt x="575" y="352"/>
                      </a:lnTo>
                      <a:lnTo>
                        <a:pt x="576" y="352"/>
                      </a:lnTo>
                      <a:lnTo>
                        <a:pt x="576" y="353"/>
                      </a:lnTo>
                      <a:lnTo>
                        <a:pt x="576" y="352"/>
                      </a:lnTo>
                      <a:lnTo>
                        <a:pt x="576" y="353"/>
                      </a:lnTo>
                      <a:lnTo>
                        <a:pt x="576" y="352"/>
                      </a:lnTo>
                      <a:lnTo>
                        <a:pt x="576" y="353"/>
                      </a:lnTo>
                      <a:lnTo>
                        <a:pt x="577" y="353"/>
                      </a:lnTo>
                      <a:lnTo>
                        <a:pt x="577" y="354"/>
                      </a:lnTo>
                      <a:lnTo>
                        <a:pt x="577" y="353"/>
                      </a:lnTo>
                      <a:lnTo>
                        <a:pt x="577" y="354"/>
                      </a:lnTo>
                      <a:lnTo>
                        <a:pt x="578" y="354"/>
                      </a:lnTo>
                      <a:lnTo>
                        <a:pt x="578" y="355"/>
                      </a:lnTo>
                      <a:lnTo>
                        <a:pt x="578" y="354"/>
                      </a:lnTo>
                      <a:lnTo>
                        <a:pt x="578" y="355"/>
                      </a:lnTo>
                      <a:lnTo>
                        <a:pt x="579" y="355"/>
                      </a:lnTo>
                      <a:lnTo>
                        <a:pt x="579" y="356"/>
                      </a:lnTo>
                      <a:lnTo>
                        <a:pt x="579" y="357"/>
                      </a:lnTo>
                      <a:lnTo>
                        <a:pt x="580" y="356"/>
                      </a:lnTo>
                      <a:lnTo>
                        <a:pt x="580" y="357"/>
                      </a:lnTo>
                      <a:lnTo>
                        <a:pt x="580" y="356"/>
                      </a:lnTo>
                      <a:lnTo>
                        <a:pt x="580" y="357"/>
                      </a:lnTo>
                      <a:lnTo>
                        <a:pt x="580" y="356"/>
                      </a:lnTo>
                      <a:lnTo>
                        <a:pt x="580" y="357"/>
                      </a:lnTo>
                      <a:lnTo>
                        <a:pt x="581" y="357"/>
                      </a:lnTo>
                      <a:lnTo>
                        <a:pt x="581" y="358"/>
                      </a:lnTo>
                      <a:lnTo>
                        <a:pt x="581" y="357"/>
                      </a:lnTo>
                      <a:lnTo>
                        <a:pt x="581" y="358"/>
                      </a:lnTo>
                      <a:lnTo>
                        <a:pt x="581" y="357"/>
                      </a:lnTo>
                      <a:lnTo>
                        <a:pt x="581" y="358"/>
                      </a:lnTo>
                      <a:lnTo>
                        <a:pt x="582" y="358"/>
                      </a:lnTo>
                      <a:lnTo>
                        <a:pt x="582" y="359"/>
                      </a:lnTo>
                      <a:lnTo>
                        <a:pt x="582" y="358"/>
                      </a:lnTo>
                      <a:lnTo>
                        <a:pt x="582" y="359"/>
                      </a:lnTo>
                      <a:lnTo>
                        <a:pt x="582" y="358"/>
                      </a:lnTo>
                      <a:lnTo>
                        <a:pt x="582" y="359"/>
                      </a:lnTo>
                      <a:lnTo>
                        <a:pt x="582" y="358"/>
                      </a:lnTo>
                      <a:lnTo>
                        <a:pt x="582" y="359"/>
                      </a:lnTo>
                      <a:lnTo>
                        <a:pt x="583" y="359"/>
                      </a:lnTo>
                      <a:lnTo>
                        <a:pt x="584" y="359"/>
                      </a:lnTo>
                      <a:lnTo>
                        <a:pt x="584" y="358"/>
                      </a:lnTo>
                      <a:lnTo>
                        <a:pt x="584" y="359"/>
                      </a:lnTo>
                      <a:lnTo>
                        <a:pt x="584" y="358"/>
                      </a:lnTo>
                      <a:lnTo>
                        <a:pt x="585" y="358"/>
                      </a:lnTo>
                      <a:lnTo>
                        <a:pt x="585" y="357"/>
                      </a:lnTo>
                      <a:lnTo>
                        <a:pt x="585" y="356"/>
                      </a:lnTo>
                      <a:lnTo>
                        <a:pt x="585" y="355"/>
                      </a:lnTo>
                      <a:lnTo>
                        <a:pt x="585" y="354"/>
                      </a:lnTo>
                      <a:lnTo>
                        <a:pt x="585" y="355"/>
                      </a:lnTo>
                      <a:lnTo>
                        <a:pt x="585" y="354"/>
                      </a:lnTo>
                      <a:lnTo>
                        <a:pt x="586" y="354"/>
                      </a:lnTo>
                      <a:lnTo>
                        <a:pt x="586" y="353"/>
                      </a:lnTo>
                      <a:lnTo>
                        <a:pt x="586" y="354"/>
                      </a:lnTo>
                      <a:lnTo>
                        <a:pt x="586" y="353"/>
                      </a:lnTo>
                      <a:lnTo>
                        <a:pt x="586" y="354"/>
                      </a:lnTo>
                      <a:lnTo>
                        <a:pt x="586" y="353"/>
                      </a:lnTo>
                      <a:lnTo>
                        <a:pt x="586" y="352"/>
                      </a:lnTo>
                      <a:lnTo>
                        <a:pt x="586" y="351"/>
                      </a:lnTo>
                      <a:lnTo>
                        <a:pt x="587" y="351"/>
                      </a:lnTo>
                      <a:lnTo>
                        <a:pt x="587" y="350"/>
                      </a:lnTo>
                      <a:lnTo>
                        <a:pt x="587" y="351"/>
                      </a:lnTo>
                      <a:lnTo>
                        <a:pt x="587" y="350"/>
                      </a:lnTo>
                      <a:lnTo>
                        <a:pt x="587" y="351"/>
                      </a:lnTo>
                      <a:lnTo>
                        <a:pt x="587" y="350"/>
                      </a:lnTo>
                      <a:lnTo>
                        <a:pt x="587" y="351"/>
                      </a:lnTo>
                      <a:lnTo>
                        <a:pt x="587" y="350"/>
                      </a:lnTo>
                      <a:lnTo>
                        <a:pt x="587" y="351"/>
                      </a:lnTo>
                      <a:lnTo>
                        <a:pt x="588" y="351"/>
                      </a:lnTo>
                      <a:lnTo>
                        <a:pt x="588" y="352"/>
                      </a:lnTo>
                      <a:lnTo>
                        <a:pt x="588" y="351"/>
                      </a:lnTo>
                      <a:lnTo>
                        <a:pt x="588" y="352"/>
                      </a:lnTo>
                      <a:lnTo>
                        <a:pt x="588" y="353"/>
                      </a:lnTo>
                      <a:lnTo>
                        <a:pt x="589" y="353"/>
                      </a:lnTo>
                      <a:lnTo>
                        <a:pt x="589" y="352"/>
                      </a:lnTo>
                      <a:lnTo>
                        <a:pt x="589" y="353"/>
                      </a:lnTo>
                      <a:lnTo>
                        <a:pt x="589" y="354"/>
                      </a:lnTo>
                      <a:lnTo>
                        <a:pt x="589" y="355"/>
                      </a:lnTo>
                      <a:lnTo>
                        <a:pt x="589" y="356"/>
                      </a:lnTo>
                      <a:lnTo>
                        <a:pt x="590" y="356"/>
                      </a:lnTo>
                      <a:lnTo>
                        <a:pt x="590" y="355"/>
                      </a:lnTo>
                      <a:lnTo>
                        <a:pt x="590" y="356"/>
                      </a:lnTo>
                      <a:lnTo>
                        <a:pt x="590" y="357"/>
                      </a:lnTo>
                      <a:lnTo>
                        <a:pt x="590" y="356"/>
                      </a:lnTo>
                      <a:lnTo>
                        <a:pt x="590" y="357"/>
                      </a:lnTo>
                      <a:lnTo>
                        <a:pt x="590" y="358"/>
                      </a:lnTo>
                      <a:lnTo>
                        <a:pt x="590" y="357"/>
                      </a:lnTo>
                      <a:lnTo>
                        <a:pt x="590" y="358"/>
                      </a:lnTo>
                      <a:lnTo>
                        <a:pt x="591" y="359"/>
                      </a:lnTo>
                      <a:lnTo>
                        <a:pt x="591" y="360"/>
                      </a:lnTo>
                      <a:lnTo>
                        <a:pt x="591" y="359"/>
                      </a:lnTo>
                      <a:lnTo>
                        <a:pt x="591" y="360"/>
                      </a:lnTo>
                      <a:lnTo>
                        <a:pt x="592" y="360"/>
                      </a:lnTo>
                      <a:lnTo>
                        <a:pt x="592" y="361"/>
                      </a:lnTo>
                      <a:lnTo>
                        <a:pt x="592" y="360"/>
                      </a:lnTo>
                      <a:lnTo>
                        <a:pt x="592" y="361"/>
                      </a:lnTo>
                      <a:lnTo>
                        <a:pt x="592" y="360"/>
                      </a:lnTo>
                      <a:lnTo>
                        <a:pt x="592" y="361"/>
                      </a:lnTo>
                      <a:lnTo>
                        <a:pt x="592" y="360"/>
                      </a:lnTo>
                      <a:lnTo>
                        <a:pt x="592" y="361"/>
                      </a:lnTo>
                      <a:lnTo>
                        <a:pt x="592" y="360"/>
                      </a:lnTo>
                      <a:lnTo>
                        <a:pt x="593" y="360"/>
                      </a:lnTo>
                      <a:lnTo>
                        <a:pt x="593" y="359"/>
                      </a:lnTo>
                      <a:lnTo>
                        <a:pt x="593" y="360"/>
                      </a:lnTo>
                      <a:lnTo>
                        <a:pt x="593" y="359"/>
                      </a:lnTo>
                      <a:lnTo>
                        <a:pt x="593" y="360"/>
                      </a:lnTo>
                      <a:lnTo>
                        <a:pt x="593" y="359"/>
                      </a:lnTo>
                      <a:lnTo>
                        <a:pt x="593" y="358"/>
                      </a:lnTo>
                      <a:lnTo>
                        <a:pt x="593" y="357"/>
                      </a:lnTo>
                      <a:lnTo>
                        <a:pt x="594" y="357"/>
                      </a:lnTo>
                      <a:lnTo>
                        <a:pt x="594" y="356"/>
                      </a:lnTo>
                      <a:lnTo>
                        <a:pt x="594" y="355"/>
                      </a:lnTo>
                      <a:lnTo>
                        <a:pt x="594" y="354"/>
                      </a:lnTo>
                      <a:lnTo>
                        <a:pt x="594" y="353"/>
                      </a:lnTo>
                      <a:lnTo>
                        <a:pt x="594" y="352"/>
                      </a:lnTo>
                      <a:lnTo>
                        <a:pt x="595" y="352"/>
                      </a:lnTo>
                      <a:lnTo>
                        <a:pt x="595" y="351"/>
                      </a:lnTo>
                      <a:lnTo>
                        <a:pt x="595" y="350"/>
                      </a:lnTo>
                      <a:lnTo>
                        <a:pt x="595" y="349"/>
                      </a:lnTo>
                      <a:lnTo>
                        <a:pt x="595" y="348"/>
                      </a:lnTo>
                      <a:lnTo>
                        <a:pt x="595" y="347"/>
                      </a:lnTo>
                      <a:lnTo>
                        <a:pt x="595" y="348"/>
                      </a:lnTo>
                      <a:lnTo>
                        <a:pt x="595" y="347"/>
                      </a:lnTo>
                      <a:lnTo>
                        <a:pt x="596" y="346"/>
                      </a:lnTo>
                      <a:lnTo>
                        <a:pt x="596" y="347"/>
                      </a:lnTo>
                      <a:lnTo>
                        <a:pt x="596" y="346"/>
                      </a:lnTo>
                      <a:lnTo>
                        <a:pt x="596" y="345"/>
                      </a:lnTo>
                      <a:lnTo>
                        <a:pt x="596" y="344"/>
                      </a:lnTo>
                      <a:lnTo>
                        <a:pt x="596" y="343"/>
                      </a:lnTo>
                      <a:lnTo>
                        <a:pt x="597" y="343"/>
                      </a:lnTo>
                      <a:lnTo>
                        <a:pt x="597" y="342"/>
                      </a:lnTo>
                      <a:lnTo>
                        <a:pt x="597" y="341"/>
                      </a:lnTo>
                      <a:lnTo>
                        <a:pt x="597" y="340"/>
                      </a:lnTo>
                      <a:lnTo>
                        <a:pt x="597" y="339"/>
                      </a:lnTo>
                      <a:lnTo>
                        <a:pt x="597" y="338"/>
                      </a:lnTo>
                      <a:lnTo>
                        <a:pt x="598" y="338"/>
                      </a:lnTo>
                      <a:lnTo>
                        <a:pt x="598" y="337"/>
                      </a:lnTo>
                      <a:lnTo>
                        <a:pt x="598" y="336"/>
                      </a:lnTo>
                      <a:lnTo>
                        <a:pt x="598" y="335"/>
                      </a:lnTo>
                      <a:lnTo>
                        <a:pt x="598" y="334"/>
                      </a:lnTo>
                      <a:lnTo>
                        <a:pt x="598" y="333"/>
                      </a:lnTo>
                      <a:lnTo>
                        <a:pt x="598" y="332"/>
                      </a:lnTo>
                      <a:lnTo>
                        <a:pt x="599" y="332"/>
                      </a:lnTo>
                      <a:lnTo>
                        <a:pt x="599" y="331"/>
                      </a:lnTo>
                      <a:lnTo>
                        <a:pt x="599" y="330"/>
                      </a:lnTo>
                      <a:lnTo>
                        <a:pt x="599" y="329"/>
                      </a:lnTo>
                      <a:lnTo>
                        <a:pt x="599" y="328"/>
                      </a:lnTo>
                      <a:lnTo>
                        <a:pt x="599" y="327"/>
                      </a:lnTo>
                      <a:lnTo>
                        <a:pt x="599" y="326"/>
                      </a:lnTo>
                      <a:lnTo>
                        <a:pt x="600" y="326"/>
                      </a:lnTo>
                      <a:lnTo>
                        <a:pt x="600" y="325"/>
                      </a:lnTo>
                      <a:lnTo>
                        <a:pt x="600" y="324"/>
                      </a:lnTo>
                      <a:lnTo>
                        <a:pt x="600" y="323"/>
                      </a:lnTo>
                      <a:lnTo>
                        <a:pt x="600" y="322"/>
                      </a:lnTo>
                      <a:lnTo>
                        <a:pt x="600" y="321"/>
                      </a:lnTo>
                      <a:lnTo>
                        <a:pt x="600" y="322"/>
                      </a:lnTo>
                      <a:lnTo>
                        <a:pt x="600" y="321"/>
                      </a:lnTo>
                      <a:lnTo>
                        <a:pt x="601" y="321"/>
                      </a:lnTo>
                      <a:lnTo>
                        <a:pt x="601" y="320"/>
                      </a:lnTo>
                      <a:lnTo>
                        <a:pt x="601" y="319"/>
                      </a:lnTo>
                      <a:lnTo>
                        <a:pt x="601" y="318"/>
                      </a:lnTo>
                      <a:lnTo>
                        <a:pt x="601" y="317"/>
                      </a:lnTo>
                      <a:lnTo>
                        <a:pt x="601" y="318"/>
                      </a:lnTo>
                      <a:lnTo>
                        <a:pt x="601" y="317"/>
                      </a:lnTo>
                      <a:lnTo>
                        <a:pt x="601" y="318"/>
                      </a:lnTo>
                      <a:lnTo>
                        <a:pt x="601" y="317"/>
                      </a:lnTo>
                      <a:lnTo>
                        <a:pt x="601" y="316"/>
                      </a:lnTo>
                      <a:lnTo>
                        <a:pt x="602" y="316"/>
                      </a:lnTo>
                      <a:lnTo>
                        <a:pt x="602" y="315"/>
                      </a:lnTo>
                      <a:lnTo>
                        <a:pt x="602" y="314"/>
                      </a:lnTo>
                      <a:lnTo>
                        <a:pt x="602" y="313"/>
                      </a:lnTo>
                      <a:lnTo>
                        <a:pt x="602" y="312"/>
                      </a:lnTo>
                      <a:lnTo>
                        <a:pt x="602" y="311"/>
                      </a:lnTo>
                      <a:lnTo>
                        <a:pt x="602" y="310"/>
                      </a:lnTo>
                      <a:lnTo>
                        <a:pt x="602" y="309"/>
                      </a:lnTo>
                      <a:lnTo>
                        <a:pt x="602" y="308"/>
                      </a:lnTo>
                      <a:lnTo>
                        <a:pt x="603" y="308"/>
                      </a:lnTo>
                      <a:lnTo>
                        <a:pt x="603" y="307"/>
                      </a:lnTo>
                      <a:lnTo>
                        <a:pt x="603" y="306"/>
                      </a:lnTo>
                      <a:lnTo>
                        <a:pt x="603" y="307"/>
                      </a:lnTo>
                      <a:lnTo>
                        <a:pt x="603" y="306"/>
                      </a:lnTo>
                      <a:lnTo>
                        <a:pt x="603" y="307"/>
                      </a:lnTo>
                      <a:lnTo>
                        <a:pt x="603" y="306"/>
                      </a:lnTo>
                      <a:lnTo>
                        <a:pt x="603" y="307"/>
                      </a:lnTo>
                      <a:lnTo>
                        <a:pt x="603" y="308"/>
                      </a:lnTo>
                      <a:lnTo>
                        <a:pt x="603" y="309"/>
                      </a:lnTo>
                      <a:lnTo>
                        <a:pt x="604" y="308"/>
                      </a:lnTo>
                      <a:lnTo>
                        <a:pt x="604" y="309"/>
                      </a:lnTo>
                      <a:lnTo>
                        <a:pt x="604" y="308"/>
                      </a:lnTo>
                      <a:lnTo>
                        <a:pt x="604" y="309"/>
                      </a:lnTo>
                      <a:lnTo>
                        <a:pt x="604" y="308"/>
                      </a:lnTo>
                      <a:lnTo>
                        <a:pt x="604" y="309"/>
                      </a:lnTo>
                      <a:lnTo>
                        <a:pt x="604" y="308"/>
                      </a:lnTo>
                      <a:lnTo>
                        <a:pt x="604" y="307"/>
                      </a:lnTo>
                      <a:lnTo>
                        <a:pt x="605" y="307"/>
                      </a:lnTo>
                      <a:lnTo>
                        <a:pt x="605" y="306"/>
                      </a:lnTo>
                      <a:lnTo>
                        <a:pt x="605" y="305"/>
                      </a:lnTo>
                      <a:lnTo>
                        <a:pt x="605" y="304"/>
                      </a:lnTo>
                      <a:lnTo>
                        <a:pt x="605" y="303"/>
                      </a:lnTo>
                      <a:lnTo>
                        <a:pt x="605" y="302"/>
                      </a:lnTo>
                      <a:lnTo>
                        <a:pt x="605" y="301"/>
                      </a:lnTo>
                      <a:lnTo>
                        <a:pt x="605" y="302"/>
                      </a:lnTo>
                      <a:lnTo>
                        <a:pt x="606" y="302"/>
                      </a:lnTo>
                      <a:lnTo>
                        <a:pt x="606" y="303"/>
                      </a:lnTo>
                      <a:lnTo>
                        <a:pt x="606" y="302"/>
                      </a:lnTo>
                      <a:lnTo>
                        <a:pt x="606" y="303"/>
                      </a:lnTo>
                      <a:lnTo>
                        <a:pt x="607" y="303"/>
                      </a:lnTo>
                      <a:lnTo>
                        <a:pt x="607" y="302"/>
                      </a:lnTo>
                      <a:lnTo>
                        <a:pt x="607" y="303"/>
                      </a:lnTo>
                      <a:lnTo>
                        <a:pt x="607" y="302"/>
                      </a:lnTo>
                      <a:lnTo>
                        <a:pt x="607" y="301"/>
                      </a:lnTo>
                      <a:lnTo>
                        <a:pt x="607" y="300"/>
                      </a:lnTo>
                      <a:lnTo>
                        <a:pt x="607" y="299"/>
                      </a:lnTo>
                      <a:lnTo>
                        <a:pt x="608" y="299"/>
                      </a:lnTo>
                      <a:lnTo>
                        <a:pt x="608" y="300"/>
                      </a:lnTo>
                      <a:lnTo>
                        <a:pt x="608" y="301"/>
                      </a:lnTo>
                      <a:lnTo>
                        <a:pt x="608" y="302"/>
                      </a:lnTo>
                      <a:lnTo>
                        <a:pt x="608" y="301"/>
                      </a:lnTo>
                      <a:lnTo>
                        <a:pt x="608" y="302"/>
                      </a:lnTo>
                      <a:lnTo>
                        <a:pt x="608" y="303"/>
                      </a:lnTo>
                      <a:lnTo>
                        <a:pt x="609" y="303"/>
                      </a:lnTo>
                      <a:lnTo>
                        <a:pt x="609" y="304"/>
                      </a:lnTo>
                      <a:lnTo>
                        <a:pt x="609" y="305"/>
                      </a:lnTo>
                      <a:lnTo>
                        <a:pt x="609" y="304"/>
                      </a:lnTo>
                      <a:lnTo>
                        <a:pt x="609" y="305"/>
                      </a:lnTo>
                      <a:lnTo>
                        <a:pt x="609" y="304"/>
                      </a:lnTo>
                      <a:lnTo>
                        <a:pt x="609" y="305"/>
                      </a:lnTo>
                      <a:lnTo>
                        <a:pt x="609" y="304"/>
                      </a:lnTo>
                      <a:lnTo>
                        <a:pt x="609" y="305"/>
                      </a:lnTo>
                      <a:lnTo>
                        <a:pt x="610" y="304"/>
                      </a:lnTo>
                      <a:lnTo>
                        <a:pt x="610" y="303"/>
                      </a:lnTo>
                      <a:lnTo>
                        <a:pt x="610" y="304"/>
                      </a:lnTo>
                      <a:lnTo>
                        <a:pt x="610" y="303"/>
                      </a:lnTo>
                      <a:lnTo>
                        <a:pt x="610" y="304"/>
                      </a:lnTo>
                      <a:lnTo>
                        <a:pt x="610" y="303"/>
                      </a:lnTo>
                      <a:lnTo>
                        <a:pt x="610" y="304"/>
                      </a:lnTo>
                      <a:lnTo>
                        <a:pt x="610" y="303"/>
                      </a:lnTo>
                      <a:lnTo>
                        <a:pt x="610" y="304"/>
                      </a:lnTo>
                      <a:lnTo>
                        <a:pt x="610" y="303"/>
                      </a:lnTo>
                      <a:lnTo>
                        <a:pt x="610" y="304"/>
                      </a:lnTo>
                      <a:lnTo>
                        <a:pt x="610" y="303"/>
                      </a:lnTo>
                      <a:lnTo>
                        <a:pt x="611" y="303"/>
                      </a:lnTo>
                      <a:lnTo>
                        <a:pt x="611" y="304"/>
                      </a:lnTo>
                      <a:lnTo>
                        <a:pt x="611" y="305"/>
                      </a:lnTo>
                      <a:lnTo>
                        <a:pt x="611" y="304"/>
                      </a:lnTo>
                      <a:lnTo>
                        <a:pt x="611" y="305"/>
                      </a:lnTo>
                      <a:lnTo>
                        <a:pt x="611" y="306"/>
                      </a:lnTo>
                      <a:lnTo>
                        <a:pt x="611" y="307"/>
                      </a:lnTo>
                      <a:lnTo>
                        <a:pt x="611" y="308"/>
                      </a:lnTo>
                      <a:lnTo>
                        <a:pt x="612" y="308"/>
                      </a:lnTo>
                      <a:lnTo>
                        <a:pt x="612" y="309"/>
                      </a:lnTo>
                      <a:lnTo>
                        <a:pt x="612" y="310"/>
                      </a:lnTo>
                      <a:lnTo>
                        <a:pt x="612" y="311"/>
                      </a:lnTo>
                      <a:lnTo>
                        <a:pt x="612" y="312"/>
                      </a:lnTo>
                      <a:lnTo>
                        <a:pt x="612" y="311"/>
                      </a:lnTo>
                      <a:lnTo>
                        <a:pt x="612" y="312"/>
                      </a:lnTo>
                      <a:lnTo>
                        <a:pt x="612" y="313"/>
                      </a:lnTo>
                      <a:lnTo>
                        <a:pt x="612" y="314"/>
                      </a:lnTo>
                      <a:lnTo>
                        <a:pt x="612" y="315"/>
                      </a:lnTo>
                      <a:lnTo>
                        <a:pt x="612" y="314"/>
                      </a:lnTo>
                      <a:lnTo>
                        <a:pt x="612" y="315"/>
                      </a:lnTo>
                      <a:lnTo>
                        <a:pt x="612" y="316"/>
                      </a:lnTo>
                      <a:lnTo>
                        <a:pt x="612" y="317"/>
                      </a:lnTo>
                      <a:lnTo>
                        <a:pt x="613" y="317"/>
                      </a:lnTo>
                      <a:lnTo>
                        <a:pt x="613" y="318"/>
                      </a:lnTo>
                      <a:lnTo>
                        <a:pt x="613" y="319"/>
                      </a:lnTo>
                      <a:lnTo>
                        <a:pt x="613" y="320"/>
                      </a:lnTo>
                      <a:lnTo>
                        <a:pt x="613" y="321"/>
                      </a:lnTo>
                      <a:lnTo>
                        <a:pt x="613" y="322"/>
                      </a:lnTo>
                      <a:lnTo>
                        <a:pt x="613" y="323"/>
                      </a:lnTo>
                      <a:lnTo>
                        <a:pt x="614" y="323"/>
                      </a:lnTo>
                      <a:lnTo>
                        <a:pt x="614" y="324"/>
                      </a:lnTo>
                      <a:lnTo>
                        <a:pt x="614" y="325"/>
                      </a:lnTo>
                      <a:lnTo>
                        <a:pt x="614" y="326"/>
                      </a:lnTo>
                      <a:lnTo>
                        <a:pt x="614" y="327"/>
                      </a:lnTo>
                      <a:lnTo>
                        <a:pt x="614" y="328"/>
                      </a:lnTo>
                      <a:lnTo>
                        <a:pt x="615" y="328"/>
                      </a:lnTo>
                      <a:lnTo>
                        <a:pt x="615" y="329"/>
                      </a:lnTo>
                      <a:lnTo>
                        <a:pt x="615" y="330"/>
                      </a:lnTo>
                      <a:lnTo>
                        <a:pt x="615" y="331"/>
                      </a:lnTo>
                      <a:lnTo>
                        <a:pt x="615" y="332"/>
                      </a:lnTo>
                      <a:lnTo>
                        <a:pt x="616" y="332"/>
                      </a:lnTo>
                      <a:lnTo>
                        <a:pt x="616" y="333"/>
                      </a:lnTo>
                      <a:lnTo>
                        <a:pt x="616" y="334"/>
                      </a:lnTo>
                      <a:lnTo>
                        <a:pt x="616" y="335"/>
                      </a:lnTo>
                      <a:lnTo>
                        <a:pt x="617" y="335"/>
                      </a:lnTo>
                      <a:lnTo>
                        <a:pt x="617" y="336"/>
                      </a:lnTo>
                      <a:lnTo>
                        <a:pt x="617" y="337"/>
                      </a:lnTo>
                      <a:lnTo>
                        <a:pt x="617" y="336"/>
                      </a:lnTo>
                      <a:lnTo>
                        <a:pt x="617" y="337"/>
                      </a:lnTo>
                      <a:lnTo>
                        <a:pt x="617" y="336"/>
                      </a:lnTo>
                      <a:lnTo>
                        <a:pt x="617" y="337"/>
                      </a:lnTo>
                      <a:lnTo>
                        <a:pt x="617" y="338"/>
                      </a:lnTo>
                      <a:lnTo>
                        <a:pt x="617" y="339"/>
                      </a:lnTo>
                      <a:lnTo>
                        <a:pt x="617" y="338"/>
                      </a:lnTo>
                      <a:lnTo>
                        <a:pt x="618" y="338"/>
                      </a:lnTo>
                      <a:lnTo>
                        <a:pt x="618" y="339"/>
                      </a:lnTo>
                      <a:lnTo>
                        <a:pt x="618" y="340"/>
                      </a:lnTo>
                      <a:lnTo>
                        <a:pt x="618" y="341"/>
                      </a:lnTo>
                      <a:lnTo>
                        <a:pt x="619" y="342"/>
                      </a:lnTo>
                      <a:lnTo>
                        <a:pt x="619" y="341"/>
                      </a:lnTo>
                      <a:lnTo>
                        <a:pt x="619" y="342"/>
                      </a:lnTo>
                      <a:lnTo>
                        <a:pt x="619" y="343"/>
                      </a:lnTo>
                      <a:lnTo>
                        <a:pt x="619" y="344"/>
                      </a:lnTo>
                      <a:lnTo>
                        <a:pt x="620" y="344"/>
                      </a:lnTo>
                      <a:lnTo>
                        <a:pt x="620" y="345"/>
                      </a:lnTo>
                      <a:lnTo>
                        <a:pt x="620" y="344"/>
                      </a:lnTo>
                      <a:lnTo>
                        <a:pt x="620" y="345"/>
                      </a:lnTo>
                      <a:lnTo>
                        <a:pt x="620" y="346"/>
                      </a:lnTo>
                      <a:lnTo>
                        <a:pt x="620" y="345"/>
                      </a:lnTo>
                      <a:lnTo>
                        <a:pt x="620" y="346"/>
                      </a:lnTo>
                      <a:lnTo>
                        <a:pt x="621" y="346"/>
                      </a:lnTo>
                      <a:lnTo>
                        <a:pt x="621" y="347"/>
                      </a:lnTo>
                      <a:lnTo>
                        <a:pt x="621" y="346"/>
                      </a:lnTo>
                      <a:lnTo>
                        <a:pt x="621" y="347"/>
                      </a:lnTo>
                      <a:lnTo>
                        <a:pt x="621" y="348"/>
                      </a:lnTo>
                      <a:lnTo>
                        <a:pt x="621" y="347"/>
                      </a:lnTo>
                      <a:lnTo>
                        <a:pt x="621" y="348"/>
                      </a:lnTo>
                      <a:lnTo>
                        <a:pt x="621" y="349"/>
                      </a:lnTo>
                      <a:lnTo>
                        <a:pt x="621" y="348"/>
                      </a:lnTo>
                      <a:lnTo>
                        <a:pt x="622" y="349"/>
                      </a:lnTo>
                      <a:lnTo>
                        <a:pt x="622" y="348"/>
                      </a:lnTo>
                      <a:lnTo>
                        <a:pt x="622" y="349"/>
                      </a:lnTo>
                      <a:lnTo>
                        <a:pt x="622" y="350"/>
                      </a:lnTo>
                      <a:lnTo>
                        <a:pt x="623" y="350"/>
                      </a:lnTo>
                      <a:lnTo>
                        <a:pt x="623" y="351"/>
                      </a:lnTo>
                      <a:lnTo>
                        <a:pt x="623" y="352"/>
                      </a:lnTo>
                      <a:lnTo>
                        <a:pt x="624" y="352"/>
                      </a:lnTo>
                      <a:lnTo>
                        <a:pt x="624" y="353"/>
                      </a:lnTo>
                      <a:lnTo>
                        <a:pt x="624" y="352"/>
                      </a:lnTo>
                      <a:lnTo>
                        <a:pt x="624" y="353"/>
                      </a:lnTo>
                      <a:lnTo>
                        <a:pt x="624" y="354"/>
                      </a:lnTo>
                      <a:lnTo>
                        <a:pt x="624" y="353"/>
                      </a:lnTo>
                      <a:lnTo>
                        <a:pt x="624" y="354"/>
                      </a:lnTo>
                      <a:lnTo>
                        <a:pt x="625" y="354"/>
                      </a:lnTo>
                      <a:lnTo>
                        <a:pt x="625" y="355"/>
                      </a:lnTo>
                      <a:lnTo>
                        <a:pt x="625" y="356"/>
                      </a:lnTo>
                      <a:lnTo>
                        <a:pt x="626" y="356"/>
                      </a:lnTo>
                      <a:lnTo>
                        <a:pt x="626" y="357"/>
                      </a:lnTo>
                      <a:lnTo>
                        <a:pt x="626" y="356"/>
                      </a:lnTo>
                      <a:lnTo>
                        <a:pt x="626" y="357"/>
                      </a:lnTo>
                      <a:lnTo>
                        <a:pt x="626" y="356"/>
                      </a:lnTo>
                      <a:lnTo>
                        <a:pt x="626" y="357"/>
                      </a:lnTo>
                      <a:lnTo>
                        <a:pt x="627" y="357"/>
                      </a:lnTo>
                      <a:lnTo>
                        <a:pt x="627" y="358"/>
                      </a:lnTo>
                      <a:lnTo>
                        <a:pt x="627" y="359"/>
                      </a:lnTo>
                      <a:lnTo>
                        <a:pt x="627" y="358"/>
                      </a:lnTo>
                      <a:lnTo>
                        <a:pt x="627" y="359"/>
                      </a:lnTo>
                      <a:lnTo>
                        <a:pt x="627" y="358"/>
                      </a:lnTo>
                      <a:lnTo>
                        <a:pt x="628" y="358"/>
                      </a:lnTo>
                      <a:lnTo>
                        <a:pt x="628" y="359"/>
                      </a:lnTo>
                      <a:lnTo>
                        <a:pt x="628" y="360"/>
                      </a:lnTo>
                      <a:lnTo>
                        <a:pt x="628" y="359"/>
                      </a:lnTo>
                      <a:lnTo>
                        <a:pt x="628" y="360"/>
                      </a:lnTo>
                      <a:lnTo>
                        <a:pt x="628" y="359"/>
                      </a:lnTo>
                      <a:lnTo>
                        <a:pt x="628" y="360"/>
                      </a:lnTo>
                      <a:lnTo>
                        <a:pt x="628" y="359"/>
                      </a:lnTo>
                      <a:lnTo>
                        <a:pt x="628" y="360"/>
                      </a:lnTo>
                      <a:lnTo>
                        <a:pt x="628" y="359"/>
                      </a:lnTo>
                      <a:lnTo>
                        <a:pt x="628" y="360"/>
                      </a:lnTo>
                      <a:lnTo>
                        <a:pt x="628" y="359"/>
                      </a:lnTo>
                      <a:lnTo>
                        <a:pt x="628" y="360"/>
                      </a:lnTo>
                      <a:lnTo>
                        <a:pt x="629" y="361"/>
                      </a:lnTo>
                      <a:lnTo>
                        <a:pt x="629" y="360"/>
                      </a:lnTo>
                      <a:lnTo>
                        <a:pt x="629" y="361"/>
                      </a:lnTo>
                      <a:lnTo>
                        <a:pt x="629" y="362"/>
                      </a:lnTo>
                      <a:lnTo>
                        <a:pt x="629" y="361"/>
                      </a:lnTo>
                      <a:lnTo>
                        <a:pt x="630" y="362"/>
                      </a:lnTo>
                      <a:lnTo>
                        <a:pt x="630" y="361"/>
                      </a:lnTo>
                      <a:lnTo>
                        <a:pt x="630" y="362"/>
                      </a:lnTo>
                      <a:lnTo>
                        <a:pt x="630" y="363"/>
                      </a:lnTo>
                      <a:lnTo>
                        <a:pt x="630" y="362"/>
                      </a:lnTo>
                      <a:lnTo>
                        <a:pt x="630" y="363"/>
                      </a:lnTo>
                      <a:lnTo>
                        <a:pt x="631" y="363"/>
                      </a:lnTo>
                      <a:lnTo>
                        <a:pt x="631" y="364"/>
                      </a:lnTo>
                      <a:lnTo>
                        <a:pt x="631" y="363"/>
                      </a:lnTo>
                      <a:lnTo>
                        <a:pt x="632" y="364"/>
                      </a:lnTo>
                      <a:lnTo>
                        <a:pt x="632" y="365"/>
                      </a:lnTo>
                      <a:lnTo>
                        <a:pt x="632" y="364"/>
                      </a:lnTo>
                      <a:lnTo>
                        <a:pt x="632" y="365"/>
                      </a:lnTo>
                      <a:lnTo>
                        <a:pt x="633" y="365"/>
                      </a:lnTo>
                      <a:lnTo>
                        <a:pt x="633" y="366"/>
                      </a:lnTo>
                      <a:lnTo>
                        <a:pt x="633" y="365"/>
                      </a:lnTo>
                      <a:lnTo>
                        <a:pt x="633" y="366"/>
                      </a:lnTo>
                      <a:lnTo>
                        <a:pt x="634" y="366"/>
                      </a:lnTo>
                      <a:lnTo>
                        <a:pt x="634" y="367"/>
                      </a:lnTo>
                      <a:lnTo>
                        <a:pt x="634" y="366"/>
                      </a:lnTo>
                      <a:lnTo>
                        <a:pt x="634" y="367"/>
                      </a:lnTo>
                      <a:lnTo>
                        <a:pt x="634" y="366"/>
                      </a:lnTo>
                      <a:lnTo>
                        <a:pt x="634" y="367"/>
                      </a:lnTo>
                      <a:lnTo>
                        <a:pt x="635" y="367"/>
                      </a:lnTo>
                      <a:lnTo>
                        <a:pt x="635" y="368"/>
                      </a:lnTo>
                      <a:lnTo>
                        <a:pt x="635" y="367"/>
                      </a:lnTo>
                      <a:lnTo>
                        <a:pt x="635" y="368"/>
                      </a:lnTo>
                      <a:lnTo>
                        <a:pt x="635" y="367"/>
                      </a:lnTo>
                      <a:lnTo>
                        <a:pt x="635" y="368"/>
                      </a:lnTo>
                      <a:lnTo>
                        <a:pt x="635" y="367"/>
                      </a:lnTo>
                      <a:lnTo>
                        <a:pt x="635" y="368"/>
                      </a:lnTo>
                      <a:lnTo>
                        <a:pt x="636" y="368"/>
                      </a:lnTo>
                      <a:lnTo>
                        <a:pt x="636" y="369"/>
                      </a:lnTo>
                      <a:lnTo>
                        <a:pt x="636" y="368"/>
                      </a:lnTo>
                      <a:lnTo>
                        <a:pt x="636" y="369"/>
                      </a:lnTo>
                      <a:lnTo>
                        <a:pt x="636" y="368"/>
                      </a:lnTo>
                      <a:lnTo>
                        <a:pt x="636" y="369"/>
                      </a:lnTo>
                      <a:lnTo>
                        <a:pt x="636" y="368"/>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98" name="Line 1265">
                  <a:extLst>
                    <a:ext uri="{FF2B5EF4-FFF2-40B4-BE49-F238E27FC236}">
                      <a16:creationId xmlns:a16="http://schemas.microsoft.com/office/drawing/2014/main" id="{04CA5E45-0EEE-4913-98AF-62661F922D9E}"/>
                    </a:ext>
                  </a:extLst>
                </p:cNvPr>
                <p:cNvSpPr>
                  <a:spLocks noChangeShapeType="1"/>
                </p:cNvSpPr>
                <p:nvPr/>
              </p:nvSpPr>
              <p:spPr bwMode="auto">
                <a:xfrm>
                  <a:off x="4591" y="2272"/>
                  <a:ext cx="1" cy="66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9" name="Line 1266">
                  <a:extLst>
                    <a:ext uri="{FF2B5EF4-FFF2-40B4-BE49-F238E27FC236}">
                      <a16:creationId xmlns:a16="http://schemas.microsoft.com/office/drawing/2014/main" id="{73316928-21D6-4F55-8D01-50D452B4C46A}"/>
                    </a:ext>
                  </a:extLst>
                </p:cNvPr>
                <p:cNvSpPr>
                  <a:spLocks noChangeShapeType="1"/>
                </p:cNvSpPr>
                <p:nvPr/>
              </p:nvSpPr>
              <p:spPr bwMode="auto">
                <a:xfrm>
                  <a:off x="4591" y="2941"/>
                  <a:ext cx="1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0" name="Line 1267">
                  <a:extLst>
                    <a:ext uri="{FF2B5EF4-FFF2-40B4-BE49-F238E27FC236}">
                      <a16:creationId xmlns:a16="http://schemas.microsoft.com/office/drawing/2014/main" id="{C798B697-776E-47DC-B0CB-EF8E3A0571ED}"/>
                    </a:ext>
                  </a:extLst>
                </p:cNvPr>
                <p:cNvSpPr>
                  <a:spLocks noChangeShapeType="1"/>
                </p:cNvSpPr>
                <p:nvPr/>
              </p:nvSpPr>
              <p:spPr bwMode="auto">
                <a:xfrm>
                  <a:off x="4591" y="2874"/>
                  <a:ext cx="1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1" name="Line 1268">
                  <a:extLst>
                    <a:ext uri="{FF2B5EF4-FFF2-40B4-BE49-F238E27FC236}">
                      <a16:creationId xmlns:a16="http://schemas.microsoft.com/office/drawing/2014/main" id="{40311921-50D9-4F8A-B081-54067796AFC9}"/>
                    </a:ext>
                  </a:extLst>
                </p:cNvPr>
                <p:cNvSpPr>
                  <a:spLocks noChangeShapeType="1"/>
                </p:cNvSpPr>
                <p:nvPr/>
              </p:nvSpPr>
              <p:spPr bwMode="auto">
                <a:xfrm>
                  <a:off x="4591" y="2807"/>
                  <a:ext cx="15"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2" name="Line 1269">
                  <a:extLst>
                    <a:ext uri="{FF2B5EF4-FFF2-40B4-BE49-F238E27FC236}">
                      <a16:creationId xmlns:a16="http://schemas.microsoft.com/office/drawing/2014/main" id="{596272F0-0BD5-4254-8AFF-AD0496091A3D}"/>
                    </a:ext>
                  </a:extLst>
                </p:cNvPr>
                <p:cNvSpPr>
                  <a:spLocks noChangeShapeType="1"/>
                </p:cNvSpPr>
                <p:nvPr/>
              </p:nvSpPr>
              <p:spPr bwMode="auto">
                <a:xfrm>
                  <a:off x="4591" y="2740"/>
                  <a:ext cx="15"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3" name="Line 1270">
                  <a:extLst>
                    <a:ext uri="{FF2B5EF4-FFF2-40B4-BE49-F238E27FC236}">
                      <a16:creationId xmlns:a16="http://schemas.microsoft.com/office/drawing/2014/main" id="{A2D7E960-7913-4503-9DF2-F02E77F30D3D}"/>
                    </a:ext>
                  </a:extLst>
                </p:cNvPr>
                <p:cNvSpPr>
                  <a:spLocks noChangeShapeType="1"/>
                </p:cNvSpPr>
                <p:nvPr/>
              </p:nvSpPr>
              <p:spPr bwMode="auto">
                <a:xfrm>
                  <a:off x="4591" y="2673"/>
                  <a:ext cx="15"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4" name="Line 1271">
                  <a:extLst>
                    <a:ext uri="{FF2B5EF4-FFF2-40B4-BE49-F238E27FC236}">
                      <a16:creationId xmlns:a16="http://schemas.microsoft.com/office/drawing/2014/main" id="{71A4CA27-C90A-478C-99D6-6179B9F054AC}"/>
                    </a:ext>
                  </a:extLst>
                </p:cNvPr>
                <p:cNvSpPr>
                  <a:spLocks noChangeShapeType="1"/>
                </p:cNvSpPr>
                <p:nvPr/>
              </p:nvSpPr>
              <p:spPr bwMode="auto">
                <a:xfrm>
                  <a:off x="4591" y="2606"/>
                  <a:ext cx="15"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5" name="Line 1272">
                  <a:extLst>
                    <a:ext uri="{FF2B5EF4-FFF2-40B4-BE49-F238E27FC236}">
                      <a16:creationId xmlns:a16="http://schemas.microsoft.com/office/drawing/2014/main" id="{92DB086A-36A1-4B78-900F-90D0B675100E}"/>
                    </a:ext>
                  </a:extLst>
                </p:cNvPr>
                <p:cNvSpPr>
                  <a:spLocks noChangeShapeType="1"/>
                </p:cNvSpPr>
                <p:nvPr/>
              </p:nvSpPr>
              <p:spPr bwMode="auto">
                <a:xfrm>
                  <a:off x="4591" y="2540"/>
                  <a:ext cx="1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6" name="Line 1273">
                  <a:extLst>
                    <a:ext uri="{FF2B5EF4-FFF2-40B4-BE49-F238E27FC236}">
                      <a16:creationId xmlns:a16="http://schemas.microsoft.com/office/drawing/2014/main" id="{37D2856A-A3AD-45CB-95AD-9882271CCF7A}"/>
                    </a:ext>
                  </a:extLst>
                </p:cNvPr>
                <p:cNvSpPr>
                  <a:spLocks noChangeShapeType="1"/>
                </p:cNvSpPr>
                <p:nvPr/>
              </p:nvSpPr>
              <p:spPr bwMode="auto">
                <a:xfrm>
                  <a:off x="4591" y="2473"/>
                  <a:ext cx="1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7" name="Line 1274">
                  <a:extLst>
                    <a:ext uri="{FF2B5EF4-FFF2-40B4-BE49-F238E27FC236}">
                      <a16:creationId xmlns:a16="http://schemas.microsoft.com/office/drawing/2014/main" id="{5D5EA0A4-8A9C-403C-A8AC-04FC0CE81B07}"/>
                    </a:ext>
                  </a:extLst>
                </p:cNvPr>
                <p:cNvSpPr>
                  <a:spLocks noChangeShapeType="1"/>
                </p:cNvSpPr>
                <p:nvPr/>
              </p:nvSpPr>
              <p:spPr bwMode="auto">
                <a:xfrm>
                  <a:off x="4591" y="2406"/>
                  <a:ext cx="1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8" name="Line 1275">
                  <a:extLst>
                    <a:ext uri="{FF2B5EF4-FFF2-40B4-BE49-F238E27FC236}">
                      <a16:creationId xmlns:a16="http://schemas.microsoft.com/office/drawing/2014/main" id="{9FC0C2AF-E176-4D6D-BDEA-C3A21C059CD4}"/>
                    </a:ext>
                  </a:extLst>
                </p:cNvPr>
                <p:cNvSpPr>
                  <a:spLocks noChangeShapeType="1"/>
                </p:cNvSpPr>
                <p:nvPr/>
              </p:nvSpPr>
              <p:spPr bwMode="auto">
                <a:xfrm>
                  <a:off x="4591" y="2339"/>
                  <a:ext cx="1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9" name="Line 1276">
                  <a:extLst>
                    <a:ext uri="{FF2B5EF4-FFF2-40B4-BE49-F238E27FC236}">
                      <a16:creationId xmlns:a16="http://schemas.microsoft.com/office/drawing/2014/main" id="{D4BB4F4B-3C9E-4B5A-AFB4-37565C7943AA}"/>
                    </a:ext>
                  </a:extLst>
                </p:cNvPr>
                <p:cNvSpPr>
                  <a:spLocks noChangeShapeType="1"/>
                </p:cNvSpPr>
                <p:nvPr/>
              </p:nvSpPr>
              <p:spPr bwMode="auto">
                <a:xfrm>
                  <a:off x="4591" y="2272"/>
                  <a:ext cx="1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10" name="Freeform 1277">
                  <a:extLst>
                    <a:ext uri="{FF2B5EF4-FFF2-40B4-BE49-F238E27FC236}">
                      <a16:creationId xmlns:a16="http://schemas.microsoft.com/office/drawing/2014/main" id="{A11D5CB9-8804-4BDA-AFD4-87647F2E099F}"/>
                    </a:ext>
                  </a:extLst>
                </p:cNvPr>
                <p:cNvSpPr>
                  <a:spLocks/>
                </p:cNvSpPr>
                <p:nvPr/>
              </p:nvSpPr>
              <p:spPr bwMode="auto">
                <a:xfrm>
                  <a:off x="2814" y="2272"/>
                  <a:ext cx="1777" cy="649"/>
                </a:xfrm>
                <a:custGeom>
                  <a:avLst/>
                  <a:gdLst>
                    <a:gd name="T0" fmla="*/ 66 w 723"/>
                    <a:gd name="T1" fmla="*/ 1010 h 417"/>
                    <a:gd name="T2" fmla="*/ 140 w 723"/>
                    <a:gd name="T3" fmla="*/ 1010 h 417"/>
                    <a:gd name="T4" fmla="*/ 206 w 723"/>
                    <a:gd name="T5" fmla="*/ 1010 h 417"/>
                    <a:gd name="T6" fmla="*/ 273 w 723"/>
                    <a:gd name="T7" fmla="*/ 1007 h 417"/>
                    <a:gd name="T8" fmla="*/ 344 w 723"/>
                    <a:gd name="T9" fmla="*/ 1001 h 417"/>
                    <a:gd name="T10" fmla="*/ 410 w 723"/>
                    <a:gd name="T11" fmla="*/ 996 h 417"/>
                    <a:gd name="T12" fmla="*/ 477 w 723"/>
                    <a:gd name="T13" fmla="*/ 991 h 417"/>
                    <a:gd name="T14" fmla="*/ 551 w 723"/>
                    <a:gd name="T15" fmla="*/ 984 h 417"/>
                    <a:gd name="T16" fmla="*/ 617 w 723"/>
                    <a:gd name="T17" fmla="*/ 979 h 417"/>
                    <a:gd name="T18" fmla="*/ 683 w 723"/>
                    <a:gd name="T19" fmla="*/ 974 h 417"/>
                    <a:gd name="T20" fmla="*/ 755 w 723"/>
                    <a:gd name="T21" fmla="*/ 966 h 417"/>
                    <a:gd name="T22" fmla="*/ 821 w 723"/>
                    <a:gd name="T23" fmla="*/ 962 h 417"/>
                    <a:gd name="T24" fmla="*/ 887 w 723"/>
                    <a:gd name="T25" fmla="*/ 954 h 417"/>
                    <a:gd name="T26" fmla="*/ 961 w 723"/>
                    <a:gd name="T27" fmla="*/ 949 h 417"/>
                    <a:gd name="T28" fmla="*/ 1027 w 723"/>
                    <a:gd name="T29" fmla="*/ 945 h 417"/>
                    <a:gd name="T30" fmla="*/ 1094 w 723"/>
                    <a:gd name="T31" fmla="*/ 937 h 417"/>
                    <a:gd name="T32" fmla="*/ 1165 w 723"/>
                    <a:gd name="T33" fmla="*/ 932 h 417"/>
                    <a:gd name="T34" fmla="*/ 1231 w 723"/>
                    <a:gd name="T35" fmla="*/ 928 h 417"/>
                    <a:gd name="T36" fmla="*/ 1298 w 723"/>
                    <a:gd name="T37" fmla="*/ 920 h 417"/>
                    <a:gd name="T38" fmla="*/ 1371 w 723"/>
                    <a:gd name="T39" fmla="*/ 915 h 417"/>
                    <a:gd name="T40" fmla="*/ 1438 w 723"/>
                    <a:gd name="T41" fmla="*/ 909 h 417"/>
                    <a:gd name="T42" fmla="*/ 1504 w 723"/>
                    <a:gd name="T43" fmla="*/ 904 h 417"/>
                    <a:gd name="T44" fmla="*/ 1575 w 723"/>
                    <a:gd name="T45" fmla="*/ 898 h 417"/>
                    <a:gd name="T46" fmla="*/ 1644 w 723"/>
                    <a:gd name="T47" fmla="*/ 892 h 417"/>
                    <a:gd name="T48" fmla="*/ 1711 w 723"/>
                    <a:gd name="T49" fmla="*/ 887 h 417"/>
                    <a:gd name="T50" fmla="*/ 1782 w 723"/>
                    <a:gd name="T51" fmla="*/ 879 h 417"/>
                    <a:gd name="T52" fmla="*/ 1848 w 723"/>
                    <a:gd name="T53" fmla="*/ 875 h 417"/>
                    <a:gd name="T54" fmla="*/ 1915 w 723"/>
                    <a:gd name="T55" fmla="*/ 870 h 417"/>
                    <a:gd name="T56" fmla="*/ 1988 w 723"/>
                    <a:gd name="T57" fmla="*/ 862 h 417"/>
                    <a:gd name="T58" fmla="*/ 2055 w 723"/>
                    <a:gd name="T59" fmla="*/ 858 h 417"/>
                    <a:gd name="T60" fmla="*/ 2121 w 723"/>
                    <a:gd name="T61" fmla="*/ 853 h 417"/>
                    <a:gd name="T62" fmla="*/ 2192 w 723"/>
                    <a:gd name="T63" fmla="*/ 845 h 417"/>
                    <a:gd name="T64" fmla="*/ 2259 w 723"/>
                    <a:gd name="T65" fmla="*/ 840 h 417"/>
                    <a:gd name="T66" fmla="*/ 2325 w 723"/>
                    <a:gd name="T67" fmla="*/ 833 h 417"/>
                    <a:gd name="T68" fmla="*/ 2399 w 723"/>
                    <a:gd name="T69" fmla="*/ 828 h 417"/>
                    <a:gd name="T70" fmla="*/ 2465 w 723"/>
                    <a:gd name="T71" fmla="*/ 823 h 417"/>
                    <a:gd name="T72" fmla="*/ 2532 w 723"/>
                    <a:gd name="T73" fmla="*/ 819 h 417"/>
                    <a:gd name="T74" fmla="*/ 2603 w 723"/>
                    <a:gd name="T75" fmla="*/ 811 h 417"/>
                    <a:gd name="T76" fmla="*/ 2669 w 723"/>
                    <a:gd name="T77" fmla="*/ 806 h 417"/>
                    <a:gd name="T78" fmla="*/ 2736 w 723"/>
                    <a:gd name="T79" fmla="*/ 800 h 417"/>
                    <a:gd name="T80" fmla="*/ 2809 w 723"/>
                    <a:gd name="T81" fmla="*/ 794 h 417"/>
                    <a:gd name="T82" fmla="*/ 2876 w 723"/>
                    <a:gd name="T83" fmla="*/ 789 h 417"/>
                    <a:gd name="T84" fmla="*/ 2942 w 723"/>
                    <a:gd name="T85" fmla="*/ 783 h 417"/>
                    <a:gd name="T86" fmla="*/ 3013 w 723"/>
                    <a:gd name="T87" fmla="*/ 750 h 417"/>
                    <a:gd name="T88" fmla="*/ 3080 w 723"/>
                    <a:gd name="T89" fmla="*/ 714 h 417"/>
                    <a:gd name="T90" fmla="*/ 3148 w 723"/>
                    <a:gd name="T91" fmla="*/ 679 h 417"/>
                    <a:gd name="T92" fmla="*/ 3220 w 723"/>
                    <a:gd name="T93" fmla="*/ 640 h 417"/>
                    <a:gd name="T94" fmla="*/ 3286 w 723"/>
                    <a:gd name="T95" fmla="*/ 604 h 417"/>
                    <a:gd name="T96" fmla="*/ 3352 w 723"/>
                    <a:gd name="T97" fmla="*/ 565 h 417"/>
                    <a:gd name="T98" fmla="*/ 3426 w 723"/>
                    <a:gd name="T99" fmla="*/ 528 h 417"/>
                    <a:gd name="T100" fmla="*/ 3493 w 723"/>
                    <a:gd name="T101" fmla="*/ 492 h 417"/>
                    <a:gd name="T102" fmla="*/ 3559 w 723"/>
                    <a:gd name="T103" fmla="*/ 453 h 417"/>
                    <a:gd name="T104" fmla="*/ 3630 w 723"/>
                    <a:gd name="T105" fmla="*/ 417 h 417"/>
                    <a:gd name="T106" fmla="*/ 3697 w 723"/>
                    <a:gd name="T107" fmla="*/ 380 h 417"/>
                    <a:gd name="T108" fmla="*/ 3763 w 723"/>
                    <a:gd name="T109" fmla="*/ 344 h 417"/>
                    <a:gd name="T110" fmla="*/ 3837 w 723"/>
                    <a:gd name="T111" fmla="*/ 226 h 417"/>
                    <a:gd name="T112" fmla="*/ 3903 w 723"/>
                    <a:gd name="T113" fmla="*/ 0 h 417"/>
                    <a:gd name="T114" fmla="*/ 3969 w 723"/>
                    <a:gd name="T115" fmla="*/ 0 h 417"/>
                    <a:gd name="T116" fmla="*/ 4041 w 723"/>
                    <a:gd name="T117" fmla="*/ 0 h 417"/>
                    <a:gd name="T118" fmla="*/ 4107 w 723"/>
                    <a:gd name="T119" fmla="*/ 0 h 417"/>
                    <a:gd name="T120" fmla="*/ 4173 w 723"/>
                    <a:gd name="T121" fmla="*/ 0 h 417"/>
                    <a:gd name="T122" fmla="*/ 4247 w 723"/>
                    <a:gd name="T123" fmla="*/ 0 h 417"/>
                    <a:gd name="T124" fmla="*/ 4313 w 723"/>
                    <a:gd name="T125" fmla="*/ 0 h 41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23" h="417">
                      <a:moveTo>
                        <a:pt x="0" y="417"/>
                      </a:moveTo>
                      <a:lnTo>
                        <a:pt x="0" y="417"/>
                      </a:lnTo>
                      <a:lnTo>
                        <a:pt x="1" y="417"/>
                      </a:lnTo>
                      <a:lnTo>
                        <a:pt x="2" y="417"/>
                      </a:lnTo>
                      <a:lnTo>
                        <a:pt x="3" y="417"/>
                      </a:lnTo>
                      <a:lnTo>
                        <a:pt x="4" y="417"/>
                      </a:lnTo>
                      <a:lnTo>
                        <a:pt x="5" y="417"/>
                      </a:lnTo>
                      <a:lnTo>
                        <a:pt x="6" y="417"/>
                      </a:lnTo>
                      <a:lnTo>
                        <a:pt x="7" y="417"/>
                      </a:lnTo>
                      <a:lnTo>
                        <a:pt x="8" y="417"/>
                      </a:lnTo>
                      <a:lnTo>
                        <a:pt x="9" y="417"/>
                      </a:lnTo>
                      <a:lnTo>
                        <a:pt x="10" y="417"/>
                      </a:lnTo>
                      <a:lnTo>
                        <a:pt x="11" y="417"/>
                      </a:lnTo>
                      <a:lnTo>
                        <a:pt x="12" y="417"/>
                      </a:lnTo>
                      <a:lnTo>
                        <a:pt x="13" y="417"/>
                      </a:lnTo>
                      <a:lnTo>
                        <a:pt x="14" y="417"/>
                      </a:lnTo>
                      <a:lnTo>
                        <a:pt x="15" y="417"/>
                      </a:lnTo>
                      <a:lnTo>
                        <a:pt x="16" y="417"/>
                      </a:lnTo>
                      <a:lnTo>
                        <a:pt x="17" y="417"/>
                      </a:lnTo>
                      <a:lnTo>
                        <a:pt x="18" y="417"/>
                      </a:lnTo>
                      <a:lnTo>
                        <a:pt x="19" y="417"/>
                      </a:lnTo>
                      <a:lnTo>
                        <a:pt x="20" y="417"/>
                      </a:lnTo>
                      <a:lnTo>
                        <a:pt x="21" y="417"/>
                      </a:lnTo>
                      <a:lnTo>
                        <a:pt x="22" y="417"/>
                      </a:lnTo>
                      <a:lnTo>
                        <a:pt x="23" y="417"/>
                      </a:lnTo>
                      <a:lnTo>
                        <a:pt x="24" y="417"/>
                      </a:lnTo>
                      <a:lnTo>
                        <a:pt x="25" y="417"/>
                      </a:lnTo>
                      <a:lnTo>
                        <a:pt x="26" y="417"/>
                      </a:lnTo>
                      <a:lnTo>
                        <a:pt x="27" y="417"/>
                      </a:lnTo>
                      <a:lnTo>
                        <a:pt x="28" y="417"/>
                      </a:lnTo>
                      <a:lnTo>
                        <a:pt x="29" y="417"/>
                      </a:lnTo>
                      <a:lnTo>
                        <a:pt x="30" y="417"/>
                      </a:lnTo>
                      <a:lnTo>
                        <a:pt x="31" y="417"/>
                      </a:lnTo>
                      <a:lnTo>
                        <a:pt x="32" y="417"/>
                      </a:lnTo>
                      <a:lnTo>
                        <a:pt x="33" y="417"/>
                      </a:lnTo>
                      <a:lnTo>
                        <a:pt x="34" y="417"/>
                      </a:lnTo>
                      <a:lnTo>
                        <a:pt x="35" y="417"/>
                      </a:lnTo>
                      <a:lnTo>
                        <a:pt x="36" y="417"/>
                      </a:lnTo>
                      <a:lnTo>
                        <a:pt x="37" y="417"/>
                      </a:lnTo>
                      <a:lnTo>
                        <a:pt x="38" y="417"/>
                      </a:lnTo>
                      <a:lnTo>
                        <a:pt x="39" y="417"/>
                      </a:lnTo>
                      <a:lnTo>
                        <a:pt x="40" y="417"/>
                      </a:lnTo>
                      <a:lnTo>
                        <a:pt x="41" y="417"/>
                      </a:lnTo>
                      <a:lnTo>
                        <a:pt x="42" y="417"/>
                      </a:lnTo>
                      <a:lnTo>
                        <a:pt x="42" y="416"/>
                      </a:lnTo>
                      <a:lnTo>
                        <a:pt x="43" y="416"/>
                      </a:lnTo>
                      <a:lnTo>
                        <a:pt x="44" y="416"/>
                      </a:lnTo>
                      <a:lnTo>
                        <a:pt x="45" y="416"/>
                      </a:lnTo>
                      <a:lnTo>
                        <a:pt x="46" y="416"/>
                      </a:lnTo>
                      <a:lnTo>
                        <a:pt x="46" y="415"/>
                      </a:lnTo>
                      <a:lnTo>
                        <a:pt x="47" y="415"/>
                      </a:lnTo>
                      <a:lnTo>
                        <a:pt x="48" y="415"/>
                      </a:lnTo>
                      <a:lnTo>
                        <a:pt x="49" y="415"/>
                      </a:lnTo>
                      <a:lnTo>
                        <a:pt x="50" y="415"/>
                      </a:lnTo>
                      <a:lnTo>
                        <a:pt x="51" y="415"/>
                      </a:lnTo>
                      <a:lnTo>
                        <a:pt x="52" y="415"/>
                      </a:lnTo>
                      <a:lnTo>
                        <a:pt x="52" y="414"/>
                      </a:lnTo>
                      <a:lnTo>
                        <a:pt x="53" y="414"/>
                      </a:lnTo>
                      <a:lnTo>
                        <a:pt x="54" y="414"/>
                      </a:lnTo>
                      <a:lnTo>
                        <a:pt x="55" y="414"/>
                      </a:lnTo>
                      <a:lnTo>
                        <a:pt x="56" y="414"/>
                      </a:lnTo>
                      <a:lnTo>
                        <a:pt x="56" y="413"/>
                      </a:lnTo>
                      <a:lnTo>
                        <a:pt x="57" y="413"/>
                      </a:lnTo>
                      <a:lnTo>
                        <a:pt x="58" y="413"/>
                      </a:lnTo>
                      <a:lnTo>
                        <a:pt x="59" y="413"/>
                      </a:lnTo>
                      <a:lnTo>
                        <a:pt x="60" y="413"/>
                      </a:lnTo>
                      <a:lnTo>
                        <a:pt x="60" y="412"/>
                      </a:lnTo>
                      <a:lnTo>
                        <a:pt x="61" y="412"/>
                      </a:lnTo>
                      <a:lnTo>
                        <a:pt x="62" y="412"/>
                      </a:lnTo>
                      <a:lnTo>
                        <a:pt x="63" y="412"/>
                      </a:lnTo>
                      <a:lnTo>
                        <a:pt x="64" y="412"/>
                      </a:lnTo>
                      <a:lnTo>
                        <a:pt x="65" y="412"/>
                      </a:lnTo>
                      <a:lnTo>
                        <a:pt x="66" y="412"/>
                      </a:lnTo>
                      <a:lnTo>
                        <a:pt x="66" y="411"/>
                      </a:lnTo>
                      <a:lnTo>
                        <a:pt x="67" y="411"/>
                      </a:lnTo>
                      <a:lnTo>
                        <a:pt x="68" y="411"/>
                      </a:lnTo>
                      <a:lnTo>
                        <a:pt x="69" y="411"/>
                      </a:lnTo>
                      <a:lnTo>
                        <a:pt x="70" y="411"/>
                      </a:lnTo>
                      <a:lnTo>
                        <a:pt x="71" y="410"/>
                      </a:lnTo>
                      <a:lnTo>
                        <a:pt x="72" y="410"/>
                      </a:lnTo>
                      <a:lnTo>
                        <a:pt x="73" y="410"/>
                      </a:lnTo>
                      <a:lnTo>
                        <a:pt x="74" y="410"/>
                      </a:lnTo>
                      <a:lnTo>
                        <a:pt x="75" y="410"/>
                      </a:lnTo>
                      <a:lnTo>
                        <a:pt x="75" y="409"/>
                      </a:lnTo>
                      <a:lnTo>
                        <a:pt x="76" y="409"/>
                      </a:lnTo>
                      <a:lnTo>
                        <a:pt x="77" y="409"/>
                      </a:lnTo>
                      <a:lnTo>
                        <a:pt x="78" y="409"/>
                      </a:lnTo>
                      <a:lnTo>
                        <a:pt x="79" y="409"/>
                      </a:lnTo>
                      <a:lnTo>
                        <a:pt x="80" y="409"/>
                      </a:lnTo>
                      <a:lnTo>
                        <a:pt x="81" y="409"/>
                      </a:lnTo>
                      <a:lnTo>
                        <a:pt x="81" y="408"/>
                      </a:lnTo>
                      <a:lnTo>
                        <a:pt x="82" y="408"/>
                      </a:lnTo>
                      <a:lnTo>
                        <a:pt x="83" y="408"/>
                      </a:lnTo>
                      <a:lnTo>
                        <a:pt x="84" y="408"/>
                      </a:lnTo>
                      <a:lnTo>
                        <a:pt x="85" y="408"/>
                      </a:lnTo>
                      <a:lnTo>
                        <a:pt x="85" y="407"/>
                      </a:lnTo>
                      <a:lnTo>
                        <a:pt x="86" y="407"/>
                      </a:lnTo>
                      <a:lnTo>
                        <a:pt x="87" y="407"/>
                      </a:lnTo>
                      <a:lnTo>
                        <a:pt x="88" y="407"/>
                      </a:lnTo>
                      <a:lnTo>
                        <a:pt x="89" y="407"/>
                      </a:lnTo>
                      <a:lnTo>
                        <a:pt x="89" y="406"/>
                      </a:lnTo>
                      <a:lnTo>
                        <a:pt x="90" y="406"/>
                      </a:lnTo>
                      <a:lnTo>
                        <a:pt x="91" y="406"/>
                      </a:lnTo>
                      <a:lnTo>
                        <a:pt x="92" y="406"/>
                      </a:lnTo>
                      <a:lnTo>
                        <a:pt x="93" y="406"/>
                      </a:lnTo>
                      <a:lnTo>
                        <a:pt x="93" y="405"/>
                      </a:lnTo>
                      <a:lnTo>
                        <a:pt x="94" y="405"/>
                      </a:lnTo>
                      <a:lnTo>
                        <a:pt x="95" y="405"/>
                      </a:lnTo>
                      <a:lnTo>
                        <a:pt x="96" y="405"/>
                      </a:lnTo>
                      <a:lnTo>
                        <a:pt x="97" y="405"/>
                      </a:lnTo>
                      <a:lnTo>
                        <a:pt x="98" y="405"/>
                      </a:lnTo>
                      <a:lnTo>
                        <a:pt x="99" y="405"/>
                      </a:lnTo>
                      <a:lnTo>
                        <a:pt x="99" y="404"/>
                      </a:lnTo>
                      <a:lnTo>
                        <a:pt x="100" y="404"/>
                      </a:lnTo>
                      <a:lnTo>
                        <a:pt x="101" y="404"/>
                      </a:lnTo>
                      <a:lnTo>
                        <a:pt x="102" y="404"/>
                      </a:lnTo>
                      <a:lnTo>
                        <a:pt x="103" y="404"/>
                      </a:lnTo>
                      <a:lnTo>
                        <a:pt x="103" y="403"/>
                      </a:lnTo>
                      <a:lnTo>
                        <a:pt x="104" y="403"/>
                      </a:lnTo>
                      <a:lnTo>
                        <a:pt x="105" y="403"/>
                      </a:lnTo>
                      <a:lnTo>
                        <a:pt x="106" y="403"/>
                      </a:lnTo>
                      <a:lnTo>
                        <a:pt x="107" y="403"/>
                      </a:lnTo>
                      <a:lnTo>
                        <a:pt x="107" y="402"/>
                      </a:lnTo>
                      <a:lnTo>
                        <a:pt x="108" y="402"/>
                      </a:lnTo>
                      <a:lnTo>
                        <a:pt x="109" y="402"/>
                      </a:lnTo>
                      <a:lnTo>
                        <a:pt x="110" y="402"/>
                      </a:lnTo>
                      <a:lnTo>
                        <a:pt x="111" y="402"/>
                      </a:lnTo>
                      <a:lnTo>
                        <a:pt x="112" y="402"/>
                      </a:lnTo>
                      <a:lnTo>
                        <a:pt x="113" y="402"/>
                      </a:lnTo>
                      <a:lnTo>
                        <a:pt x="114" y="402"/>
                      </a:lnTo>
                      <a:lnTo>
                        <a:pt x="114" y="401"/>
                      </a:lnTo>
                      <a:lnTo>
                        <a:pt x="115" y="401"/>
                      </a:lnTo>
                      <a:lnTo>
                        <a:pt x="116" y="401"/>
                      </a:lnTo>
                      <a:lnTo>
                        <a:pt x="117" y="401"/>
                      </a:lnTo>
                      <a:lnTo>
                        <a:pt x="118" y="401"/>
                      </a:lnTo>
                      <a:lnTo>
                        <a:pt x="118" y="400"/>
                      </a:lnTo>
                      <a:lnTo>
                        <a:pt x="119" y="400"/>
                      </a:lnTo>
                      <a:lnTo>
                        <a:pt x="120" y="400"/>
                      </a:lnTo>
                      <a:lnTo>
                        <a:pt x="121" y="400"/>
                      </a:lnTo>
                      <a:lnTo>
                        <a:pt x="122" y="400"/>
                      </a:lnTo>
                      <a:lnTo>
                        <a:pt x="122" y="399"/>
                      </a:lnTo>
                      <a:lnTo>
                        <a:pt x="123" y="399"/>
                      </a:lnTo>
                      <a:lnTo>
                        <a:pt x="124" y="399"/>
                      </a:lnTo>
                      <a:lnTo>
                        <a:pt x="125" y="399"/>
                      </a:lnTo>
                      <a:lnTo>
                        <a:pt x="126" y="399"/>
                      </a:lnTo>
                      <a:lnTo>
                        <a:pt x="127" y="399"/>
                      </a:lnTo>
                      <a:lnTo>
                        <a:pt x="128" y="399"/>
                      </a:lnTo>
                      <a:lnTo>
                        <a:pt x="128" y="398"/>
                      </a:lnTo>
                      <a:lnTo>
                        <a:pt x="129" y="398"/>
                      </a:lnTo>
                      <a:lnTo>
                        <a:pt x="130" y="398"/>
                      </a:lnTo>
                      <a:lnTo>
                        <a:pt x="131" y="398"/>
                      </a:lnTo>
                      <a:lnTo>
                        <a:pt x="132" y="398"/>
                      </a:lnTo>
                      <a:lnTo>
                        <a:pt x="132" y="397"/>
                      </a:lnTo>
                      <a:lnTo>
                        <a:pt x="133" y="397"/>
                      </a:lnTo>
                      <a:lnTo>
                        <a:pt x="134" y="397"/>
                      </a:lnTo>
                      <a:lnTo>
                        <a:pt x="135" y="397"/>
                      </a:lnTo>
                      <a:lnTo>
                        <a:pt x="136" y="397"/>
                      </a:lnTo>
                      <a:lnTo>
                        <a:pt x="136" y="396"/>
                      </a:lnTo>
                      <a:lnTo>
                        <a:pt x="137" y="396"/>
                      </a:lnTo>
                      <a:lnTo>
                        <a:pt x="138" y="396"/>
                      </a:lnTo>
                      <a:lnTo>
                        <a:pt x="139" y="396"/>
                      </a:lnTo>
                      <a:lnTo>
                        <a:pt x="140" y="396"/>
                      </a:lnTo>
                      <a:lnTo>
                        <a:pt x="141" y="396"/>
                      </a:lnTo>
                      <a:lnTo>
                        <a:pt x="142" y="396"/>
                      </a:lnTo>
                      <a:lnTo>
                        <a:pt x="142" y="395"/>
                      </a:lnTo>
                      <a:lnTo>
                        <a:pt x="143" y="395"/>
                      </a:lnTo>
                      <a:lnTo>
                        <a:pt x="144" y="395"/>
                      </a:lnTo>
                      <a:lnTo>
                        <a:pt x="145" y="395"/>
                      </a:lnTo>
                      <a:lnTo>
                        <a:pt x="146" y="395"/>
                      </a:lnTo>
                      <a:lnTo>
                        <a:pt x="147" y="394"/>
                      </a:lnTo>
                      <a:lnTo>
                        <a:pt x="148" y="394"/>
                      </a:lnTo>
                      <a:lnTo>
                        <a:pt x="149" y="394"/>
                      </a:lnTo>
                      <a:lnTo>
                        <a:pt x="150" y="394"/>
                      </a:lnTo>
                      <a:lnTo>
                        <a:pt x="151" y="394"/>
                      </a:lnTo>
                      <a:lnTo>
                        <a:pt x="151" y="393"/>
                      </a:lnTo>
                      <a:lnTo>
                        <a:pt x="152" y="393"/>
                      </a:lnTo>
                      <a:lnTo>
                        <a:pt x="153" y="393"/>
                      </a:lnTo>
                      <a:lnTo>
                        <a:pt x="154" y="393"/>
                      </a:lnTo>
                      <a:lnTo>
                        <a:pt x="155" y="393"/>
                      </a:lnTo>
                      <a:lnTo>
                        <a:pt x="156" y="393"/>
                      </a:lnTo>
                      <a:lnTo>
                        <a:pt x="157" y="393"/>
                      </a:lnTo>
                      <a:lnTo>
                        <a:pt x="157" y="392"/>
                      </a:lnTo>
                      <a:lnTo>
                        <a:pt x="158" y="392"/>
                      </a:lnTo>
                      <a:lnTo>
                        <a:pt x="159" y="392"/>
                      </a:lnTo>
                      <a:lnTo>
                        <a:pt x="160" y="392"/>
                      </a:lnTo>
                      <a:lnTo>
                        <a:pt x="161" y="392"/>
                      </a:lnTo>
                      <a:lnTo>
                        <a:pt x="161" y="391"/>
                      </a:lnTo>
                      <a:lnTo>
                        <a:pt x="162" y="391"/>
                      </a:lnTo>
                      <a:lnTo>
                        <a:pt x="163" y="391"/>
                      </a:lnTo>
                      <a:lnTo>
                        <a:pt x="164" y="391"/>
                      </a:lnTo>
                      <a:lnTo>
                        <a:pt x="165" y="391"/>
                      </a:lnTo>
                      <a:lnTo>
                        <a:pt x="165" y="390"/>
                      </a:lnTo>
                      <a:lnTo>
                        <a:pt x="166" y="390"/>
                      </a:lnTo>
                      <a:lnTo>
                        <a:pt x="167" y="390"/>
                      </a:lnTo>
                      <a:lnTo>
                        <a:pt x="168" y="390"/>
                      </a:lnTo>
                      <a:lnTo>
                        <a:pt x="169" y="390"/>
                      </a:lnTo>
                      <a:lnTo>
                        <a:pt x="170" y="390"/>
                      </a:lnTo>
                      <a:lnTo>
                        <a:pt x="171" y="390"/>
                      </a:lnTo>
                      <a:lnTo>
                        <a:pt x="171" y="389"/>
                      </a:lnTo>
                      <a:lnTo>
                        <a:pt x="172" y="389"/>
                      </a:lnTo>
                      <a:lnTo>
                        <a:pt x="173" y="389"/>
                      </a:lnTo>
                      <a:lnTo>
                        <a:pt x="174" y="389"/>
                      </a:lnTo>
                      <a:lnTo>
                        <a:pt x="175" y="389"/>
                      </a:lnTo>
                      <a:lnTo>
                        <a:pt x="175" y="388"/>
                      </a:lnTo>
                      <a:lnTo>
                        <a:pt x="176" y="388"/>
                      </a:lnTo>
                      <a:lnTo>
                        <a:pt x="177" y="388"/>
                      </a:lnTo>
                      <a:lnTo>
                        <a:pt x="178" y="388"/>
                      </a:lnTo>
                      <a:lnTo>
                        <a:pt x="179" y="388"/>
                      </a:lnTo>
                      <a:lnTo>
                        <a:pt x="179" y="387"/>
                      </a:lnTo>
                      <a:lnTo>
                        <a:pt x="180" y="387"/>
                      </a:lnTo>
                      <a:lnTo>
                        <a:pt x="181" y="387"/>
                      </a:lnTo>
                      <a:lnTo>
                        <a:pt x="182" y="387"/>
                      </a:lnTo>
                      <a:lnTo>
                        <a:pt x="183" y="387"/>
                      </a:lnTo>
                      <a:lnTo>
                        <a:pt x="184" y="387"/>
                      </a:lnTo>
                      <a:lnTo>
                        <a:pt x="185" y="387"/>
                      </a:lnTo>
                      <a:lnTo>
                        <a:pt x="186" y="386"/>
                      </a:lnTo>
                      <a:lnTo>
                        <a:pt x="187" y="386"/>
                      </a:lnTo>
                      <a:lnTo>
                        <a:pt x="188" y="386"/>
                      </a:lnTo>
                      <a:lnTo>
                        <a:pt x="189" y="386"/>
                      </a:lnTo>
                      <a:lnTo>
                        <a:pt x="190" y="386"/>
                      </a:lnTo>
                      <a:lnTo>
                        <a:pt x="190" y="385"/>
                      </a:lnTo>
                      <a:lnTo>
                        <a:pt x="191" y="385"/>
                      </a:lnTo>
                      <a:lnTo>
                        <a:pt x="192" y="385"/>
                      </a:lnTo>
                      <a:lnTo>
                        <a:pt x="193" y="385"/>
                      </a:lnTo>
                      <a:lnTo>
                        <a:pt x="194" y="385"/>
                      </a:lnTo>
                      <a:lnTo>
                        <a:pt x="194" y="384"/>
                      </a:lnTo>
                      <a:lnTo>
                        <a:pt x="195" y="384"/>
                      </a:lnTo>
                      <a:lnTo>
                        <a:pt x="196" y="384"/>
                      </a:lnTo>
                      <a:lnTo>
                        <a:pt x="197" y="384"/>
                      </a:lnTo>
                      <a:lnTo>
                        <a:pt x="198" y="384"/>
                      </a:lnTo>
                      <a:lnTo>
                        <a:pt x="199" y="384"/>
                      </a:lnTo>
                      <a:lnTo>
                        <a:pt x="200" y="384"/>
                      </a:lnTo>
                      <a:lnTo>
                        <a:pt x="200" y="383"/>
                      </a:lnTo>
                      <a:lnTo>
                        <a:pt x="201" y="383"/>
                      </a:lnTo>
                      <a:lnTo>
                        <a:pt x="202" y="383"/>
                      </a:lnTo>
                      <a:lnTo>
                        <a:pt x="203" y="383"/>
                      </a:lnTo>
                      <a:lnTo>
                        <a:pt x="204" y="383"/>
                      </a:lnTo>
                      <a:lnTo>
                        <a:pt x="204" y="382"/>
                      </a:lnTo>
                      <a:lnTo>
                        <a:pt x="205" y="382"/>
                      </a:lnTo>
                      <a:lnTo>
                        <a:pt x="206" y="382"/>
                      </a:lnTo>
                      <a:lnTo>
                        <a:pt x="207" y="382"/>
                      </a:lnTo>
                      <a:lnTo>
                        <a:pt x="208" y="382"/>
                      </a:lnTo>
                      <a:lnTo>
                        <a:pt x="208" y="381"/>
                      </a:lnTo>
                      <a:lnTo>
                        <a:pt x="209" y="381"/>
                      </a:lnTo>
                      <a:lnTo>
                        <a:pt x="210" y="381"/>
                      </a:lnTo>
                      <a:lnTo>
                        <a:pt x="211" y="381"/>
                      </a:lnTo>
                      <a:lnTo>
                        <a:pt x="212" y="381"/>
                      </a:lnTo>
                      <a:lnTo>
                        <a:pt x="213" y="381"/>
                      </a:lnTo>
                      <a:lnTo>
                        <a:pt x="214" y="381"/>
                      </a:lnTo>
                      <a:lnTo>
                        <a:pt x="214" y="380"/>
                      </a:lnTo>
                      <a:lnTo>
                        <a:pt x="215" y="380"/>
                      </a:lnTo>
                      <a:lnTo>
                        <a:pt x="216" y="380"/>
                      </a:lnTo>
                      <a:lnTo>
                        <a:pt x="217" y="380"/>
                      </a:lnTo>
                      <a:lnTo>
                        <a:pt x="218" y="380"/>
                      </a:lnTo>
                      <a:lnTo>
                        <a:pt x="218" y="379"/>
                      </a:lnTo>
                      <a:lnTo>
                        <a:pt x="219" y="379"/>
                      </a:lnTo>
                      <a:lnTo>
                        <a:pt x="220" y="379"/>
                      </a:lnTo>
                      <a:lnTo>
                        <a:pt x="221" y="379"/>
                      </a:lnTo>
                      <a:lnTo>
                        <a:pt x="222" y="379"/>
                      </a:lnTo>
                      <a:lnTo>
                        <a:pt x="223" y="378"/>
                      </a:lnTo>
                      <a:lnTo>
                        <a:pt x="224" y="378"/>
                      </a:lnTo>
                      <a:lnTo>
                        <a:pt x="225" y="378"/>
                      </a:lnTo>
                      <a:lnTo>
                        <a:pt x="226" y="378"/>
                      </a:lnTo>
                      <a:lnTo>
                        <a:pt x="227" y="378"/>
                      </a:lnTo>
                      <a:lnTo>
                        <a:pt x="228" y="378"/>
                      </a:lnTo>
                      <a:lnTo>
                        <a:pt x="229" y="378"/>
                      </a:lnTo>
                      <a:lnTo>
                        <a:pt x="229" y="377"/>
                      </a:lnTo>
                      <a:lnTo>
                        <a:pt x="230" y="377"/>
                      </a:lnTo>
                      <a:lnTo>
                        <a:pt x="231" y="377"/>
                      </a:lnTo>
                      <a:lnTo>
                        <a:pt x="232" y="377"/>
                      </a:lnTo>
                      <a:lnTo>
                        <a:pt x="233" y="377"/>
                      </a:lnTo>
                      <a:lnTo>
                        <a:pt x="233" y="376"/>
                      </a:lnTo>
                      <a:lnTo>
                        <a:pt x="234" y="376"/>
                      </a:lnTo>
                      <a:lnTo>
                        <a:pt x="235" y="376"/>
                      </a:lnTo>
                      <a:lnTo>
                        <a:pt x="236" y="376"/>
                      </a:lnTo>
                      <a:lnTo>
                        <a:pt x="237" y="376"/>
                      </a:lnTo>
                      <a:lnTo>
                        <a:pt x="237" y="375"/>
                      </a:lnTo>
                      <a:lnTo>
                        <a:pt x="238" y="375"/>
                      </a:lnTo>
                      <a:lnTo>
                        <a:pt x="239" y="375"/>
                      </a:lnTo>
                      <a:lnTo>
                        <a:pt x="240" y="375"/>
                      </a:lnTo>
                      <a:lnTo>
                        <a:pt x="241" y="375"/>
                      </a:lnTo>
                      <a:lnTo>
                        <a:pt x="242" y="375"/>
                      </a:lnTo>
                      <a:lnTo>
                        <a:pt x="243" y="375"/>
                      </a:lnTo>
                      <a:lnTo>
                        <a:pt x="243" y="374"/>
                      </a:lnTo>
                      <a:lnTo>
                        <a:pt x="244" y="374"/>
                      </a:lnTo>
                      <a:lnTo>
                        <a:pt x="245" y="374"/>
                      </a:lnTo>
                      <a:lnTo>
                        <a:pt x="246" y="374"/>
                      </a:lnTo>
                      <a:lnTo>
                        <a:pt x="247" y="374"/>
                      </a:lnTo>
                      <a:lnTo>
                        <a:pt x="247" y="373"/>
                      </a:lnTo>
                      <a:lnTo>
                        <a:pt x="248" y="373"/>
                      </a:lnTo>
                      <a:lnTo>
                        <a:pt x="249" y="373"/>
                      </a:lnTo>
                      <a:lnTo>
                        <a:pt x="250" y="373"/>
                      </a:lnTo>
                      <a:lnTo>
                        <a:pt x="251" y="373"/>
                      </a:lnTo>
                      <a:lnTo>
                        <a:pt x="251" y="372"/>
                      </a:lnTo>
                      <a:lnTo>
                        <a:pt x="252" y="372"/>
                      </a:lnTo>
                      <a:lnTo>
                        <a:pt x="253" y="372"/>
                      </a:lnTo>
                      <a:lnTo>
                        <a:pt x="254" y="372"/>
                      </a:lnTo>
                      <a:lnTo>
                        <a:pt x="255" y="372"/>
                      </a:lnTo>
                      <a:lnTo>
                        <a:pt x="256" y="372"/>
                      </a:lnTo>
                      <a:lnTo>
                        <a:pt x="257" y="372"/>
                      </a:lnTo>
                      <a:lnTo>
                        <a:pt x="257" y="371"/>
                      </a:lnTo>
                      <a:lnTo>
                        <a:pt x="258" y="371"/>
                      </a:lnTo>
                      <a:lnTo>
                        <a:pt x="259" y="371"/>
                      </a:lnTo>
                      <a:lnTo>
                        <a:pt x="260" y="371"/>
                      </a:lnTo>
                      <a:lnTo>
                        <a:pt x="261" y="371"/>
                      </a:lnTo>
                      <a:lnTo>
                        <a:pt x="262" y="370"/>
                      </a:lnTo>
                      <a:lnTo>
                        <a:pt x="263" y="370"/>
                      </a:lnTo>
                      <a:lnTo>
                        <a:pt x="264" y="370"/>
                      </a:lnTo>
                      <a:lnTo>
                        <a:pt x="265" y="370"/>
                      </a:lnTo>
                      <a:lnTo>
                        <a:pt x="266" y="370"/>
                      </a:lnTo>
                      <a:lnTo>
                        <a:pt x="266" y="369"/>
                      </a:lnTo>
                      <a:lnTo>
                        <a:pt x="267" y="369"/>
                      </a:lnTo>
                      <a:lnTo>
                        <a:pt x="268" y="369"/>
                      </a:lnTo>
                      <a:lnTo>
                        <a:pt x="269" y="369"/>
                      </a:lnTo>
                      <a:lnTo>
                        <a:pt x="270" y="369"/>
                      </a:lnTo>
                      <a:lnTo>
                        <a:pt x="271" y="369"/>
                      </a:lnTo>
                      <a:lnTo>
                        <a:pt x="272" y="369"/>
                      </a:lnTo>
                      <a:lnTo>
                        <a:pt x="272" y="368"/>
                      </a:lnTo>
                      <a:lnTo>
                        <a:pt x="273" y="368"/>
                      </a:lnTo>
                      <a:lnTo>
                        <a:pt x="274" y="368"/>
                      </a:lnTo>
                      <a:lnTo>
                        <a:pt x="275" y="368"/>
                      </a:lnTo>
                      <a:lnTo>
                        <a:pt x="276" y="368"/>
                      </a:lnTo>
                      <a:lnTo>
                        <a:pt x="276" y="367"/>
                      </a:lnTo>
                      <a:lnTo>
                        <a:pt x="277" y="367"/>
                      </a:lnTo>
                      <a:lnTo>
                        <a:pt x="278" y="367"/>
                      </a:lnTo>
                      <a:lnTo>
                        <a:pt x="279" y="367"/>
                      </a:lnTo>
                      <a:lnTo>
                        <a:pt x="280" y="367"/>
                      </a:lnTo>
                      <a:lnTo>
                        <a:pt x="280" y="366"/>
                      </a:lnTo>
                      <a:lnTo>
                        <a:pt x="281" y="366"/>
                      </a:lnTo>
                      <a:lnTo>
                        <a:pt x="282" y="366"/>
                      </a:lnTo>
                      <a:lnTo>
                        <a:pt x="283" y="366"/>
                      </a:lnTo>
                      <a:lnTo>
                        <a:pt x="284" y="366"/>
                      </a:lnTo>
                      <a:lnTo>
                        <a:pt x="285" y="366"/>
                      </a:lnTo>
                      <a:lnTo>
                        <a:pt x="286" y="366"/>
                      </a:lnTo>
                      <a:lnTo>
                        <a:pt x="286" y="365"/>
                      </a:lnTo>
                      <a:lnTo>
                        <a:pt x="287" y="365"/>
                      </a:lnTo>
                      <a:lnTo>
                        <a:pt x="288" y="365"/>
                      </a:lnTo>
                      <a:lnTo>
                        <a:pt x="289" y="365"/>
                      </a:lnTo>
                      <a:lnTo>
                        <a:pt x="290" y="365"/>
                      </a:lnTo>
                      <a:lnTo>
                        <a:pt x="290" y="364"/>
                      </a:lnTo>
                      <a:lnTo>
                        <a:pt x="291" y="364"/>
                      </a:lnTo>
                      <a:lnTo>
                        <a:pt x="292" y="364"/>
                      </a:lnTo>
                      <a:lnTo>
                        <a:pt x="293" y="364"/>
                      </a:lnTo>
                      <a:lnTo>
                        <a:pt x="294" y="364"/>
                      </a:lnTo>
                      <a:lnTo>
                        <a:pt x="294" y="363"/>
                      </a:lnTo>
                      <a:lnTo>
                        <a:pt x="295" y="363"/>
                      </a:lnTo>
                      <a:lnTo>
                        <a:pt x="296" y="363"/>
                      </a:lnTo>
                      <a:lnTo>
                        <a:pt x="297" y="363"/>
                      </a:lnTo>
                      <a:lnTo>
                        <a:pt x="298" y="363"/>
                      </a:lnTo>
                      <a:lnTo>
                        <a:pt x="299" y="362"/>
                      </a:lnTo>
                      <a:lnTo>
                        <a:pt x="300" y="362"/>
                      </a:lnTo>
                      <a:lnTo>
                        <a:pt x="301" y="362"/>
                      </a:lnTo>
                      <a:lnTo>
                        <a:pt x="302" y="362"/>
                      </a:lnTo>
                      <a:lnTo>
                        <a:pt x="303" y="362"/>
                      </a:lnTo>
                      <a:lnTo>
                        <a:pt x="304" y="362"/>
                      </a:lnTo>
                      <a:lnTo>
                        <a:pt x="305" y="362"/>
                      </a:lnTo>
                      <a:lnTo>
                        <a:pt x="305" y="361"/>
                      </a:lnTo>
                      <a:lnTo>
                        <a:pt x="306" y="361"/>
                      </a:lnTo>
                      <a:lnTo>
                        <a:pt x="307" y="361"/>
                      </a:lnTo>
                      <a:lnTo>
                        <a:pt x="308" y="361"/>
                      </a:lnTo>
                      <a:lnTo>
                        <a:pt x="309" y="361"/>
                      </a:lnTo>
                      <a:lnTo>
                        <a:pt x="309" y="360"/>
                      </a:lnTo>
                      <a:lnTo>
                        <a:pt x="310" y="360"/>
                      </a:lnTo>
                      <a:lnTo>
                        <a:pt x="311" y="360"/>
                      </a:lnTo>
                      <a:lnTo>
                        <a:pt x="312" y="360"/>
                      </a:lnTo>
                      <a:lnTo>
                        <a:pt x="313" y="360"/>
                      </a:lnTo>
                      <a:lnTo>
                        <a:pt x="313" y="359"/>
                      </a:lnTo>
                      <a:lnTo>
                        <a:pt x="314" y="359"/>
                      </a:lnTo>
                      <a:lnTo>
                        <a:pt x="315" y="359"/>
                      </a:lnTo>
                      <a:lnTo>
                        <a:pt x="316" y="359"/>
                      </a:lnTo>
                      <a:lnTo>
                        <a:pt x="317" y="359"/>
                      </a:lnTo>
                      <a:lnTo>
                        <a:pt x="318" y="359"/>
                      </a:lnTo>
                      <a:lnTo>
                        <a:pt x="319" y="359"/>
                      </a:lnTo>
                      <a:lnTo>
                        <a:pt x="319" y="358"/>
                      </a:lnTo>
                      <a:lnTo>
                        <a:pt x="320" y="358"/>
                      </a:lnTo>
                      <a:lnTo>
                        <a:pt x="321" y="358"/>
                      </a:lnTo>
                      <a:lnTo>
                        <a:pt x="322" y="358"/>
                      </a:lnTo>
                      <a:lnTo>
                        <a:pt x="323" y="358"/>
                      </a:lnTo>
                      <a:lnTo>
                        <a:pt x="323" y="357"/>
                      </a:lnTo>
                      <a:lnTo>
                        <a:pt x="324" y="357"/>
                      </a:lnTo>
                      <a:lnTo>
                        <a:pt x="325" y="357"/>
                      </a:lnTo>
                      <a:lnTo>
                        <a:pt x="326" y="357"/>
                      </a:lnTo>
                      <a:lnTo>
                        <a:pt x="327" y="357"/>
                      </a:lnTo>
                      <a:lnTo>
                        <a:pt x="327" y="356"/>
                      </a:lnTo>
                      <a:lnTo>
                        <a:pt x="328" y="356"/>
                      </a:lnTo>
                      <a:lnTo>
                        <a:pt x="329" y="356"/>
                      </a:lnTo>
                      <a:lnTo>
                        <a:pt x="330" y="356"/>
                      </a:lnTo>
                      <a:lnTo>
                        <a:pt x="331" y="356"/>
                      </a:lnTo>
                      <a:lnTo>
                        <a:pt x="332" y="356"/>
                      </a:lnTo>
                      <a:lnTo>
                        <a:pt x="333" y="356"/>
                      </a:lnTo>
                      <a:lnTo>
                        <a:pt x="333" y="355"/>
                      </a:lnTo>
                      <a:lnTo>
                        <a:pt x="334" y="355"/>
                      </a:lnTo>
                      <a:lnTo>
                        <a:pt x="335" y="355"/>
                      </a:lnTo>
                      <a:lnTo>
                        <a:pt x="336" y="355"/>
                      </a:lnTo>
                      <a:lnTo>
                        <a:pt x="337" y="355"/>
                      </a:lnTo>
                      <a:lnTo>
                        <a:pt x="338" y="355"/>
                      </a:lnTo>
                      <a:lnTo>
                        <a:pt x="338" y="354"/>
                      </a:lnTo>
                      <a:lnTo>
                        <a:pt x="339" y="354"/>
                      </a:lnTo>
                      <a:lnTo>
                        <a:pt x="340" y="354"/>
                      </a:lnTo>
                      <a:lnTo>
                        <a:pt x="341" y="354"/>
                      </a:lnTo>
                      <a:lnTo>
                        <a:pt x="342" y="354"/>
                      </a:lnTo>
                      <a:lnTo>
                        <a:pt x="342" y="353"/>
                      </a:lnTo>
                      <a:lnTo>
                        <a:pt x="343" y="353"/>
                      </a:lnTo>
                      <a:lnTo>
                        <a:pt x="344" y="353"/>
                      </a:lnTo>
                      <a:lnTo>
                        <a:pt x="345" y="353"/>
                      </a:lnTo>
                      <a:lnTo>
                        <a:pt x="346" y="353"/>
                      </a:lnTo>
                      <a:lnTo>
                        <a:pt x="347" y="353"/>
                      </a:lnTo>
                      <a:lnTo>
                        <a:pt x="348" y="353"/>
                      </a:lnTo>
                      <a:lnTo>
                        <a:pt x="348" y="352"/>
                      </a:lnTo>
                      <a:lnTo>
                        <a:pt x="349" y="352"/>
                      </a:lnTo>
                      <a:lnTo>
                        <a:pt x="350" y="352"/>
                      </a:lnTo>
                      <a:lnTo>
                        <a:pt x="351" y="352"/>
                      </a:lnTo>
                      <a:lnTo>
                        <a:pt x="352" y="352"/>
                      </a:lnTo>
                      <a:lnTo>
                        <a:pt x="352" y="351"/>
                      </a:lnTo>
                      <a:lnTo>
                        <a:pt x="353" y="351"/>
                      </a:lnTo>
                      <a:lnTo>
                        <a:pt x="354" y="351"/>
                      </a:lnTo>
                      <a:lnTo>
                        <a:pt x="355" y="351"/>
                      </a:lnTo>
                      <a:lnTo>
                        <a:pt x="356" y="351"/>
                      </a:lnTo>
                      <a:lnTo>
                        <a:pt x="356" y="350"/>
                      </a:lnTo>
                      <a:lnTo>
                        <a:pt x="357" y="350"/>
                      </a:lnTo>
                      <a:lnTo>
                        <a:pt x="358" y="350"/>
                      </a:lnTo>
                      <a:lnTo>
                        <a:pt x="359" y="350"/>
                      </a:lnTo>
                      <a:lnTo>
                        <a:pt x="360" y="350"/>
                      </a:lnTo>
                      <a:lnTo>
                        <a:pt x="361" y="350"/>
                      </a:lnTo>
                      <a:lnTo>
                        <a:pt x="362" y="350"/>
                      </a:lnTo>
                      <a:lnTo>
                        <a:pt x="362" y="349"/>
                      </a:lnTo>
                      <a:lnTo>
                        <a:pt x="363" y="349"/>
                      </a:lnTo>
                      <a:lnTo>
                        <a:pt x="364" y="349"/>
                      </a:lnTo>
                      <a:lnTo>
                        <a:pt x="365" y="349"/>
                      </a:lnTo>
                      <a:lnTo>
                        <a:pt x="366" y="349"/>
                      </a:lnTo>
                      <a:lnTo>
                        <a:pt x="366" y="348"/>
                      </a:lnTo>
                      <a:lnTo>
                        <a:pt x="367" y="348"/>
                      </a:lnTo>
                      <a:lnTo>
                        <a:pt x="368" y="348"/>
                      </a:lnTo>
                      <a:lnTo>
                        <a:pt x="369" y="348"/>
                      </a:lnTo>
                      <a:lnTo>
                        <a:pt x="370" y="348"/>
                      </a:lnTo>
                      <a:lnTo>
                        <a:pt x="370" y="347"/>
                      </a:lnTo>
                      <a:lnTo>
                        <a:pt x="371" y="347"/>
                      </a:lnTo>
                      <a:lnTo>
                        <a:pt x="372" y="347"/>
                      </a:lnTo>
                      <a:lnTo>
                        <a:pt x="373" y="347"/>
                      </a:lnTo>
                      <a:lnTo>
                        <a:pt x="374" y="347"/>
                      </a:lnTo>
                      <a:lnTo>
                        <a:pt x="375" y="347"/>
                      </a:lnTo>
                      <a:lnTo>
                        <a:pt x="376" y="347"/>
                      </a:lnTo>
                      <a:lnTo>
                        <a:pt x="377" y="347"/>
                      </a:lnTo>
                      <a:lnTo>
                        <a:pt x="377" y="346"/>
                      </a:lnTo>
                      <a:lnTo>
                        <a:pt x="378" y="346"/>
                      </a:lnTo>
                      <a:lnTo>
                        <a:pt x="379" y="346"/>
                      </a:lnTo>
                      <a:lnTo>
                        <a:pt x="380" y="346"/>
                      </a:lnTo>
                      <a:lnTo>
                        <a:pt x="381" y="346"/>
                      </a:lnTo>
                      <a:lnTo>
                        <a:pt x="381" y="345"/>
                      </a:lnTo>
                      <a:lnTo>
                        <a:pt x="382" y="345"/>
                      </a:lnTo>
                      <a:lnTo>
                        <a:pt x="383" y="345"/>
                      </a:lnTo>
                      <a:lnTo>
                        <a:pt x="384" y="345"/>
                      </a:lnTo>
                      <a:lnTo>
                        <a:pt x="385" y="345"/>
                      </a:lnTo>
                      <a:lnTo>
                        <a:pt x="385" y="344"/>
                      </a:lnTo>
                      <a:lnTo>
                        <a:pt x="386" y="344"/>
                      </a:lnTo>
                      <a:lnTo>
                        <a:pt x="387" y="344"/>
                      </a:lnTo>
                      <a:lnTo>
                        <a:pt x="388" y="344"/>
                      </a:lnTo>
                      <a:lnTo>
                        <a:pt x="389" y="344"/>
                      </a:lnTo>
                      <a:lnTo>
                        <a:pt x="390" y="344"/>
                      </a:lnTo>
                      <a:lnTo>
                        <a:pt x="391" y="344"/>
                      </a:lnTo>
                      <a:lnTo>
                        <a:pt x="391" y="343"/>
                      </a:lnTo>
                      <a:lnTo>
                        <a:pt x="392" y="343"/>
                      </a:lnTo>
                      <a:lnTo>
                        <a:pt x="393" y="343"/>
                      </a:lnTo>
                      <a:lnTo>
                        <a:pt x="394" y="343"/>
                      </a:lnTo>
                      <a:lnTo>
                        <a:pt x="395" y="343"/>
                      </a:lnTo>
                      <a:lnTo>
                        <a:pt x="395" y="342"/>
                      </a:lnTo>
                      <a:lnTo>
                        <a:pt x="396" y="342"/>
                      </a:lnTo>
                      <a:lnTo>
                        <a:pt x="397" y="342"/>
                      </a:lnTo>
                      <a:lnTo>
                        <a:pt x="398" y="342"/>
                      </a:lnTo>
                      <a:lnTo>
                        <a:pt x="399" y="342"/>
                      </a:lnTo>
                      <a:lnTo>
                        <a:pt x="399" y="341"/>
                      </a:lnTo>
                      <a:lnTo>
                        <a:pt x="400" y="341"/>
                      </a:lnTo>
                      <a:lnTo>
                        <a:pt x="401" y="341"/>
                      </a:lnTo>
                      <a:lnTo>
                        <a:pt x="402" y="341"/>
                      </a:lnTo>
                      <a:lnTo>
                        <a:pt x="403" y="341"/>
                      </a:lnTo>
                      <a:lnTo>
                        <a:pt x="404" y="341"/>
                      </a:lnTo>
                      <a:lnTo>
                        <a:pt x="405" y="341"/>
                      </a:lnTo>
                      <a:lnTo>
                        <a:pt x="405" y="340"/>
                      </a:lnTo>
                      <a:lnTo>
                        <a:pt x="406" y="340"/>
                      </a:lnTo>
                      <a:lnTo>
                        <a:pt x="407" y="340"/>
                      </a:lnTo>
                      <a:lnTo>
                        <a:pt x="408" y="340"/>
                      </a:lnTo>
                      <a:lnTo>
                        <a:pt x="409" y="340"/>
                      </a:lnTo>
                      <a:lnTo>
                        <a:pt x="409" y="339"/>
                      </a:lnTo>
                      <a:lnTo>
                        <a:pt x="410" y="339"/>
                      </a:lnTo>
                      <a:lnTo>
                        <a:pt x="411" y="339"/>
                      </a:lnTo>
                      <a:lnTo>
                        <a:pt x="412" y="339"/>
                      </a:lnTo>
                      <a:lnTo>
                        <a:pt x="413" y="339"/>
                      </a:lnTo>
                      <a:lnTo>
                        <a:pt x="414" y="339"/>
                      </a:lnTo>
                      <a:lnTo>
                        <a:pt x="414" y="338"/>
                      </a:lnTo>
                      <a:lnTo>
                        <a:pt x="415" y="338"/>
                      </a:lnTo>
                      <a:lnTo>
                        <a:pt x="416" y="338"/>
                      </a:lnTo>
                      <a:lnTo>
                        <a:pt x="417" y="338"/>
                      </a:lnTo>
                      <a:lnTo>
                        <a:pt x="418" y="338"/>
                      </a:lnTo>
                      <a:lnTo>
                        <a:pt x="419" y="338"/>
                      </a:lnTo>
                      <a:lnTo>
                        <a:pt x="420" y="338"/>
                      </a:lnTo>
                      <a:lnTo>
                        <a:pt x="420" y="337"/>
                      </a:lnTo>
                      <a:lnTo>
                        <a:pt x="421" y="337"/>
                      </a:lnTo>
                      <a:lnTo>
                        <a:pt x="422" y="337"/>
                      </a:lnTo>
                      <a:lnTo>
                        <a:pt x="423" y="337"/>
                      </a:lnTo>
                      <a:lnTo>
                        <a:pt x="424" y="337"/>
                      </a:lnTo>
                      <a:lnTo>
                        <a:pt x="424" y="336"/>
                      </a:lnTo>
                      <a:lnTo>
                        <a:pt x="425" y="336"/>
                      </a:lnTo>
                      <a:lnTo>
                        <a:pt x="426" y="336"/>
                      </a:lnTo>
                      <a:lnTo>
                        <a:pt x="427" y="336"/>
                      </a:lnTo>
                      <a:lnTo>
                        <a:pt x="428" y="336"/>
                      </a:lnTo>
                      <a:lnTo>
                        <a:pt x="428" y="335"/>
                      </a:lnTo>
                      <a:lnTo>
                        <a:pt x="429" y="335"/>
                      </a:lnTo>
                      <a:lnTo>
                        <a:pt x="430" y="335"/>
                      </a:lnTo>
                      <a:lnTo>
                        <a:pt x="431" y="335"/>
                      </a:lnTo>
                      <a:lnTo>
                        <a:pt x="432" y="335"/>
                      </a:lnTo>
                      <a:lnTo>
                        <a:pt x="433" y="335"/>
                      </a:lnTo>
                      <a:lnTo>
                        <a:pt x="434" y="335"/>
                      </a:lnTo>
                      <a:lnTo>
                        <a:pt x="434" y="334"/>
                      </a:lnTo>
                      <a:lnTo>
                        <a:pt x="435" y="334"/>
                      </a:lnTo>
                      <a:lnTo>
                        <a:pt x="436" y="334"/>
                      </a:lnTo>
                      <a:lnTo>
                        <a:pt x="437" y="334"/>
                      </a:lnTo>
                      <a:lnTo>
                        <a:pt x="438" y="334"/>
                      </a:lnTo>
                      <a:lnTo>
                        <a:pt x="438" y="333"/>
                      </a:lnTo>
                      <a:lnTo>
                        <a:pt x="439" y="333"/>
                      </a:lnTo>
                      <a:lnTo>
                        <a:pt x="440" y="333"/>
                      </a:lnTo>
                      <a:lnTo>
                        <a:pt x="441" y="333"/>
                      </a:lnTo>
                      <a:lnTo>
                        <a:pt x="442" y="333"/>
                      </a:lnTo>
                      <a:lnTo>
                        <a:pt x="442" y="332"/>
                      </a:lnTo>
                      <a:lnTo>
                        <a:pt x="443" y="332"/>
                      </a:lnTo>
                      <a:lnTo>
                        <a:pt x="444" y="332"/>
                      </a:lnTo>
                      <a:lnTo>
                        <a:pt x="445" y="332"/>
                      </a:lnTo>
                      <a:lnTo>
                        <a:pt x="446" y="332"/>
                      </a:lnTo>
                      <a:lnTo>
                        <a:pt x="447" y="332"/>
                      </a:lnTo>
                      <a:lnTo>
                        <a:pt x="448" y="332"/>
                      </a:lnTo>
                      <a:lnTo>
                        <a:pt x="448" y="331"/>
                      </a:lnTo>
                      <a:lnTo>
                        <a:pt x="449" y="331"/>
                      </a:lnTo>
                      <a:lnTo>
                        <a:pt x="450" y="331"/>
                      </a:lnTo>
                      <a:lnTo>
                        <a:pt x="451" y="331"/>
                      </a:lnTo>
                      <a:lnTo>
                        <a:pt x="452" y="331"/>
                      </a:lnTo>
                      <a:lnTo>
                        <a:pt x="453" y="331"/>
                      </a:lnTo>
                      <a:lnTo>
                        <a:pt x="453" y="330"/>
                      </a:lnTo>
                      <a:lnTo>
                        <a:pt x="454" y="330"/>
                      </a:lnTo>
                      <a:lnTo>
                        <a:pt x="455" y="330"/>
                      </a:lnTo>
                      <a:lnTo>
                        <a:pt x="456" y="330"/>
                      </a:lnTo>
                      <a:lnTo>
                        <a:pt x="457" y="330"/>
                      </a:lnTo>
                      <a:lnTo>
                        <a:pt x="457" y="329"/>
                      </a:lnTo>
                      <a:lnTo>
                        <a:pt x="458" y="329"/>
                      </a:lnTo>
                      <a:lnTo>
                        <a:pt x="459" y="329"/>
                      </a:lnTo>
                      <a:lnTo>
                        <a:pt x="460" y="329"/>
                      </a:lnTo>
                      <a:lnTo>
                        <a:pt x="461" y="329"/>
                      </a:lnTo>
                      <a:lnTo>
                        <a:pt x="462" y="329"/>
                      </a:lnTo>
                      <a:lnTo>
                        <a:pt x="463" y="329"/>
                      </a:lnTo>
                      <a:lnTo>
                        <a:pt x="463" y="328"/>
                      </a:lnTo>
                      <a:lnTo>
                        <a:pt x="464" y="328"/>
                      </a:lnTo>
                      <a:lnTo>
                        <a:pt x="465" y="328"/>
                      </a:lnTo>
                      <a:lnTo>
                        <a:pt x="466" y="328"/>
                      </a:lnTo>
                      <a:lnTo>
                        <a:pt x="467" y="328"/>
                      </a:lnTo>
                      <a:lnTo>
                        <a:pt x="467" y="327"/>
                      </a:lnTo>
                      <a:lnTo>
                        <a:pt x="468" y="327"/>
                      </a:lnTo>
                      <a:lnTo>
                        <a:pt x="469" y="327"/>
                      </a:lnTo>
                      <a:lnTo>
                        <a:pt x="470" y="327"/>
                      </a:lnTo>
                      <a:lnTo>
                        <a:pt x="471" y="327"/>
                      </a:lnTo>
                      <a:lnTo>
                        <a:pt x="471" y="326"/>
                      </a:lnTo>
                      <a:lnTo>
                        <a:pt x="472" y="326"/>
                      </a:lnTo>
                      <a:lnTo>
                        <a:pt x="473" y="326"/>
                      </a:lnTo>
                      <a:lnTo>
                        <a:pt x="474" y="326"/>
                      </a:lnTo>
                      <a:lnTo>
                        <a:pt x="475" y="326"/>
                      </a:lnTo>
                      <a:lnTo>
                        <a:pt x="476" y="326"/>
                      </a:lnTo>
                      <a:lnTo>
                        <a:pt x="477" y="326"/>
                      </a:lnTo>
                      <a:lnTo>
                        <a:pt x="477" y="325"/>
                      </a:lnTo>
                      <a:lnTo>
                        <a:pt x="478" y="325"/>
                      </a:lnTo>
                      <a:lnTo>
                        <a:pt x="479" y="325"/>
                      </a:lnTo>
                      <a:lnTo>
                        <a:pt x="480" y="325"/>
                      </a:lnTo>
                      <a:lnTo>
                        <a:pt x="481" y="325"/>
                      </a:lnTo>
                      <a:lnTo>
                        <a:pt x="481" y="324"/>
                      </a:lnTo>
                      <a:lnTo>
                        <a:pt x="482" y="324"/>
                      </a:lnTo>
                      <a:lnTo>
                        <a:pt x="483" y="324"/>
                      </a:lnTo>
                      <a:lnTo>
                        <a:pt x="484" y="324"/>
                      </a:lnTo>
                      <a:lnTo>
                        <a:pt x="485" y="324"/>
                      </a:lnTo>
                      <a:lnTo>
                        <a:pt x="485" y="323"/>
                      </a:lnTo>
                      <a:lnTo>
                        <a:pt x="486" y="323"/>
                      </a:lnTo>
                      <a:lnTo>
                        <a:pt x="487" y="323"/>
                      </a:lnTo>
                      <a:lnTo>
                        <a:pt x="488" y="323"/>
                      </a:lnTo>
                      <a:lnTo>
                        <a:pt x="489" y="323"/>
                      </a:lnTo>
                      <a:lnTo>
                        <a:pt x="490" y="323"/>
                      </a:lnTo>
                      <a:lnTo>
                        <a:pt x="490" y="322"/>
                      </a:lnTo>
                      <a:lnTo>
                        <a:pt x="490" y="321"/>
                      </a:lnTo>
                      <a:lnTo>
                        <a:pt x="491" y="321"/>
                      </a:lnTo>
                      <a:lnTo>
                        <a:pt x="491" y="320"/>
                      </a:lnTo>
                      <a:lnTo>
                        <a:pt x="492" y="320"/>
                      </a:lnTo>
                      <a:lnTo>
                        <a:pt x="492" y="319"/>
                      </a:lnTo>
                      <a:lnTo>
                        <a:pt x="493" y="319"/>
                      </a:lnTo>
                      <a:lnTo>
                        <a:pt x="493" y="318"/>
                      </a:lnTo>
                      <a:lnTo>
                        <a:pt x="493" y="317"/>
                      </a:lnTo>
                      <a:lnTo>
                        <a:pt x="494" y="317"/>
                      </a:lnTo>
                      <a:lnTo>
                        <a:pt x="494" y="316"/>
                      </a:lnTo>
                      <a:lnTo>
                        <a:pt x="495" y="316"/>
                      </a:lnTo>
                      <a:lnTo>
                        <a:pt x="495" y="315"/>
                      </a:lnTo>
                      <a:lnTo>
                        <a:pt x="496" y="315"/>
                      </a:lnTo>
                      <a:lnTo>
                        <a:pt x="496" y="314"/>
                      </a:lnTo>
                      <a:lnTo>
                        <a:pt x="496" y="313"/>
                      </a:lnTo>
                      <a:lnTo>
                        <a:pt x="497" y="313"/>
                      </a:lnTo>
                      <a:lnTo>
                        <a:pt x="497" y="312"/>
                      </a:lnTo>
                      <a:lnTo>
                        <a:pt x="498" y="312"/>
                      </a:lnTo>
                      <a:lnTo>
                        <a:pt x="498" y="311"/>
                      </a:lnTo>
                      <a:lnTo>
                        <a:pt x="498" y="310"/>
                      </a:lnTo>
                      <a:lnTo>
                        <a:pt x="499" y="310"/>
                      </a:lnTo>
                      <a:lnTo>
                        <a:pt x="499" y="309"/>
                      </a:lnTo>
                      <a:lnTo>
                        <a:pt x="500" y="309"/>
                      </a:lnTo>
                      <a:lnTo>
                        <a:pt x="500" y="308"/>
                      </a:lnTo>
                      <a:lnTo>
                        <a:pt x="501" y="308"/>
                      </a:lnTo>
                      <a:lnTo>
                        <a:pt x="501" y="307"/>
                      </a:lnTo>
                      <a:lnTo>
                        <a:pt x="502" y="307"/>
                      </a:lnTo>
                      <a:lnTo>
                        <a:pt x="502" y="306"/>
                      </a:lnTo>
                      <a:lnTo>
                        <a:pt x="502" y="305"/>
                      </a:lnTo>
                      <a:lnTo>
                        <a:pt x="503" y="305"/>
                      </a:lnTo>
                      <a:lnTo>
                        <a:pt x="503" y="304"/>
                      </a:lnTo>
                      <a:lnTo>
                        <a:pt x="504" y="304"/>
                      </a:lnTo>
                      <a:lnTo>
                        <a:pt x="504" y="303"/>
                      </a:lnTo>
                      <a:lnTo>
                        <a:pt x="504" y="302"/>
                      </a:lnTo>
                      <a:lnTo>
                        <a:pt x="505" y="302"/>
                      </a:lnTo>
                      <a:lnTo>
                        <a:pt x="505" y="301"/>
                      </a:lnTo>
                      <a:lnTo>
                        <a:pt x="506" y="301"/>
                      </a:lnTo>
                      <a:lnTo>
                        <a:pt x="506" y="300"/>
                      </a:lnTo>
                      <a:lnTo>
                        <a:pt x="507" y="300"/>
                      </a:lnTo>
                      <a:lnTo>
                        <a:pt x="507" y="299"/>
                      </a:lnTo>
                      <a:lnTo>
                        <a:pt x="507" y="298"/>
                      </a:lnTo>
                      <a:lnTo>
                        <a:pt x="508" y="298"/>
                      </a:lnTo>
                      <a:lnTo>
                        <a:pt x="508" y="297"/>
                      </a:lnTo>
                      <a:lnTo>
                        <a:pt x="509" y="297"/>
                      </a:lnTo>
                      <a:lnTo>
                        <a:pt x="509" y="296"/>
                      </a:lnTo>
                      <a:lnTo>
                        <a:pt x="510" y="296"/>
                      </a:lnTo>
                      <a:lnTo>
                        <a:pt x="510" y="295"/>
                      </a:lnTo>
                      <a:lnTo>
                        <a:pt x="511" y="294"/>
                      </a:lnTo>
                      <a:lnTo>
                        <a:pt x="511" y="293"/>
                      </a:lnTo>
                      <a:lnTo>
                        <a:pt x="512" y="293"/>
                      </a:lnTo>
                      <a:lnTo>
                        <a:pt x="512" y="292"/>
                      </a:lnTo>
                      <a:lnTo>
                        <a:pt x="513" y="292"/>
                      </a:lnTo>
                      <a:lnTo>
                        <a:pt x="513" y="291"/>
                      </a:lnTo>
                      <a:lnTo>
                        <a:pt x="513" y="290"/>
                      </a:lnTo>
                      <a:lnTo>
                        <a:pt x="514" y="290"/>
                      </a:lnTo>
                      <a:lnTo>
                        <a:pt x="514" y="289"/>
                      </a:lnTo>
                      <a:lnTo>
                        <a:pt x="515" y="289"/>
                      </a:lnTo>
                      <a:lnTo>
                        <a:pt x="515" y="288"/>
                      </a:lnTo>
                      <a:lnTo>
                        <a:pt x="516" y="288"/>
                      </a:lnTo>
                      <a:lnTo>
                        <a:pt x="516" y="287"/>
                      </a:lnTo>
                      <a:lnTo>
                        <a:pt x="516" y="286"/>
                      </a:lnTo>
                      <a:lnTo>
                        <a:pt x="517" y="286"/>
                      </a:lnTo>
                      <a:lnTo>
                        <a:pt x="517" y="285"/>
                      </a:lnTo>
                      <a:lnTo>
                        <a:pt x="518" y="285"/>
                      </a:lnTo>
                      <a:lnTo>
                        <a:pt x="518" y="284"/>
                      </a:lnTo>
                      <a:lnTo>
                        <a:pt x="518" y="283"/>
                      </a:lnTo>
                      <a:lnTo>
                        <a:pt x="519" y="283"/>
                      </a:lnTo>
                      <a:lnTo>
                        <a:pt x="519" y="282"/>
                      </a:lnTo>
                      <a:lnTo>
                        <a:pt x="520" y="282"/>
                      </a:lnTo>
                      <a:lnTo>
                        <a:pt x="520" y="281"/>
                      </a:lnTo>
                      <a:lnTo>
                        <a:pt x="521" y="281"/>
                      </a:lnTo>
                      <a:lnTo>
                        <a:pt x="521" y="280"/>
                      </a:lnTo>
                      <a:lnTo>
                        <a:pt x="522" y="280"/>
                      </a:lnTo>
                      <a:lnTo>
                        <a:pt x="522" y="279"/>
                      </a:lnTo>
                      <a:lnTo>
                        <a:pt x="522" y="278"/>
                      </a:lnTo>
                      <a:lnTo>
                        <a:pt x="523" y="278"/>
                      </a:lnTo>
                      <a:lnTo>
                        <a:pt x="523" y="277"/>
                      </a:lnTo>
                      <a:lnTo>
                        <a:pt x="524" y="276"/>
                      </a:lnTo>
                      <a:lnTo>
                        <a:pt x="525" y="275"/>
                      </a:lnTo>
                      <a:lnTo>
                        <a:pt x="525" y="274"/>
                      </a:lnTo>
                      <a:lnTo>
                        <a:pt x="526" y="274"/>
                      </a:lnTo>
                      <a:lnTo>
                        <a:pt x="526" y="273"/>
                      </a:lnTo>
                      <a:lnTo>
                        <a:pt x="527" y="273"/>
                      </a:lnTo>
                      <a:lnTo>
                        <a:pt x="527" y="272"/>
                      </a:lnTo>
                      <a:lnTo>
                        <a:pt x="527" y="271"/>
                      </a:lnTo>
                      <a:lnTo>
                        <a:pt x="528" y="271"/>
                      </a:lnTo>
                      <a:lnTo>
                        <a:pt x="528" y="270"/>
                      </a:lnTo>
                      <a:lnTo>
                        <a:pt x="529" y="270"/>
                      </a:lnTo>
                      <a:lnTo>
                        <a:pt x="529" y="269"/>
                      </a:lnTo>
                      <a:lnTo>
                        <a:pt x="530" y="269"/>
                      </a:lnTo>
                      <a:lnTo>
                        <a:pt x="530" y="268"/>
                      </a:lnTo>
                      <a:lnTo>
                        <a:pt x="530" y="267"/>
                      </a:lnTo>
                      <a:lnTo>
                        <a:pt x="531" y="267"/>
                      </a:lnTo>
                      <a:lnTo>
                        <a:pt x="531" y="266"/>
                      </a:lnTo>
                      <a:lnTo>
                        <a:pt x="532" y="266"/>
                      </a:lnTo>
                      <a:lnTo>
                        <a:pt x="532" y="265"/>
                      </a:lnTo>
                      <a:lnTo>
                        <a:pt x="532" y="264"/>
                      </a:lnTo>
                      <a:lnTo>
                        <a:pt x="533" y="264"/>
                      </a:lnTo>
                      <a:lnTo>
                        <a:pt x="533" y="263"/>
                      </a:lnTo>
                      <a:lnTo>
                        <a:pt x="534" y="263"/>
                      </a:lnTo>
                      <a:lnTo>
                        <a:pt x="534" y="262"/>
                      </a:lnTo>
                      <a:lnTo>
                        <a:pt x="535" y="262"/>
                      </a:lnTo>
                      <a:lnTo>
                        <a:pt x="535" y="261"/>
                      </a:lnTo>
                      <a:lnTo>
                        <a:pt x="536" y="261"/>
                      </a:lnTo>
                      <a:lnTo>
                        <a:pt x="536" y="260"/>
                      </a:lnTo>
                      <a:lnTo>
                        <a:pt x="536" y="259"/>
                      </a:lnTo>
                      <a:lnTo>
                        <a:pt x="537" y="259"/>
                      </a:lnTo>
                      <a:lnTo>
                        <a:pt x="537" y="258"/>
                      </a:lnTo>
                      <a:lnTo>
                        <a:pt x="538" y="258"/>
                      </a:lnTo>
                      <a:lnTo>
                        <a:pt x="538" y="257"/>
                      </a:lnTo>
                      <a:lnTo>
                        <a:pt x="538" y="256"/>
                      </a:lnTo>
                      <a:lnTo>
                        <a:pt x="539" y="256"/>
                      </a:lnTo>
                      <a:lnTo>
                        <a:pt x="539" y="255"/>
                      </a:lnTo>
                      <a:lnTo>
                        <a:pt x="540" y="255"/>
                      </a:lnTo>
                      <a:lnTo>
                        <a:pt x="540" y="254"/>
                      </a:lnTo>
                      <a:lnTo>
                        <a:pt x="541" y="254"/>
                      </a:lnTo>
                      <a:lnTo>
                        <a:pt x="541" y="253"/>
                      </a:lnTo>
                      <a:lnTo>
                        <a:pt x="541" y="252"/>
                      </a:lnTo>
                      <a:lnTo>
                        <a:pt x="542" y="252"/>
                      </a:lnTo>
                      <a:lnTo>
                        <a:pt x="542" y="251"/>
                      </a:lnTo>
                      <a:lnTo>
                        <a:pt x="543" y="251"/>
                      </a:lnTo>
                      <a:lnTo>
                        <a:pt x="543" y="250"/>
                      </a:lnTo>
                      <a:lnTo>
                        <a:pt x="544" y="250"/>
                      </a:lnTo>
                      <a:lnTo>
                        <a:pt x="544" y="249"/>
                      </a:lnTo>
                      <a:lnTo>
                        <a:pt x="545" y="249"/>
                      </a:lnTo>
                      <a:lnTo>
                        <a:pt x="545" y="248"/>
                      </a:lnTo>
                      <a:lnTo>
                        <a:pt x="545" y="247"/>
                      </a:lnTo>
                      <a:lnTo>
                        <a:pt x="546" y="247"/>
                      </a:lnTo>
                      <a:lnTo>
                        <a:pt x="546" y="246"/>
                      </a:lnTo>
                      <a:lnTo>
                        <a:pt x="547" y="246"/>
                      </a:lnTo>
                      <a:lnTo>
                        <a:pt x="547" y="245"/>
                      </a:lnTo>
                      <a:lnTo>
                        <a:pt x="547" y="244"/>
                      </a:lnTo>
                      <a:lnTo>
                        <a:pt x="548" y="244"/>
                      </a:lnTo>
                      <a:lnTo>
                        <a:pt x="548" y="243"/>
                      </a:lnTo>
                      <a:lnTo>
                        <a:pt x="549" y="243"/>
                      </a:lnTo>
                      <a:lnTo>
                        <a:pt x="549" y="242"/>
                      </a:lnTo>
                      <a:lnTo>
                        <a:pt x="550" y="242"/>
                      </a:lnTo>
                      <a:lnTo>
                        <a:pt x="550" y="241"/>
                      </a:lnTo>
                      <a:lnTo>
                        <a:pt x="550" y="240"/>
                      </a:lnTo>
                      <a:lnTo>
                        <a:pt x="551" y="240"/>
                      </a:lnTo>
                      <a:lnTo>
                        <a:pt x="551" y="239"/>
                      </a:lnTo>
                      <a:lnTo>
                        <a:pt x="552" y="239"/>
                      </a:lnTo>
                      <a:lnTo>
                        <a:pt x="552" y="238"/>
                      </a:lnTo>
                      <a:lnTo>
                        <a:pt x="552" y="237"/>
                      </a:lnTo>
                      <a:lnTo>
                        <a:pt x="553" y="237"/>
                      </a:lnTo>
                      <a:lnTo>
                        <a:pt x="553" y="236"/>
                      </a:lnTo>
                      <a:lnTo>
                        <a:pt x="554" y="236"/>
                      </a:lnTo>
                      <a:lnTo>
                        <a:pt x="554" y="235"/>
                      </a:lnTo>
                      <a:lnTo>
                        <a:pt x="555" y="235"/>
                      </a:lnTo>
                      <a:lnTo>
                        <a:pt x="555" y="234"/>
                      </a:lnTo>
                      <a:lnTo>
                        <a:pt x="555" y="233"/>
                      </a:lnTo>
                      <a:lnTo>
                        <a:pt x="556" y="233"/>
                      </a:lnTo>
                      <a:lnTo>
                        <a:pt x="556" y="232"/>
                      </a:lnTo>
                      <a:lnTo>
                        <a:pt x="557" y="232"/>
                      </a:lnTo>
                      <a:lnTo>
                        <a:pt x="557" y="231"/>
                      </a:lnTo>
                      <a:lnTo>
                        <a:pt x="558" y="231"/>
                      </a:lnTo>
                      <a:lnTo>
                        <a:pt x="558" y="230"/>
                      </a:lnTo>
                      <a:lnTo>
                        <a:pt x="559" y="229"/>
                      </a:lnTo>
                      <a:lnTo>
                        <a:pt x="559" y="228"/>
                      </a:lnTo>
                      <a:lnTo>
                        <a:pt x="560" y="228"/>
                      </a:lnTo>
                      <a:lnTo>
                        <a:pt x="560" y="227"/>
                      </a:lnTo>
                      <a:lnTo>
                        <a:pt x="561" y="227"/>
                      </a:lnTo>
                      <a:lnTo>
                        <a:pt x="561" y="226"/>
                      </a:lnTo>
                      <a:lnTo>
                        <a:pt x="561" y="225"/>
                      </a:lnTo>
                      <a:lnTo>
                        <a:pt x="562" y="225"/>
                      </a:lnTo>
                      <a:lnTo>
                        <a:pt x="562" y="224"/>
                      </a:lnTo>
                      <a:lnTo>
                        <a:pt x="563" y="224"/>
                      </a:lnTo>
                      <a:lnTo>
                        <a:pt x="563" y="223"/>
                      </a:lnTo>
                      <a:lnTo>
                        <a:pt x="564" y="223"/>
                      </a:lnTo>
                      <a:lnTo>
                        <a:pt x="564" y="222"/>
                      </a:lnTo>
                      <a:lnTo>
                        <a:pt x="564" y="221"/>
                      </a:lnTo>
                      <a:lnTo>
                        <a:pt x="565" y="221"/>
                      </a:lnTo>
                      <a:lnTo>
                        <a:pt x="565" y="220"/>
                      </a:lnTo>
                      <a:lnTo>
                        <a:pt x="566" y="220"/>
                      </a:lnTo>
                      <a:lnTo>
                        <a:pt x="566" y="219"/>
                      </a:lnTo>
                      <a:lnTo>
                        <a:pt x="566" y="218"/>
                      </a:lnTo>
                      <a:lnTo>
                        <a:pt x="567" y="218"/>
                      </a:lnTo>
                      <a:lnTo>
                        <a:pt x="567" y="217"/>
                      </a:lnTo>
                      <a:lnTo>
                        <a:pt x="568" y="217"/>
                      </a:lnTo>
                      <a:lnTo>
                        <a:pt x="568" y="216"/>
                      </a:lnTo>
                      <a:lnTo>
                        <a:pt x="569" y="216"/>
                      </a:lnTo>
                      <a:lnTo>
                        <a:pt x="569" y="215"/>
                      </a:lnTo>
                      <a:lnTo>
                        <a:pt x="570" y="215"/>
                      </a:lnTo>
                      <a:lnTo>
                        <a:pt x="570" y="214"/>
                      </a:lnTo>
                      <a:lnTo>
                        <a:pt x="570" y="213"/>
                      </a:lnTo>
                      <a:lnTo>
                        <a:pt x="571" y="213"/>
                      </a:lnTo>
                      <a:lnTo>
                        <a:pt x="571" y="212"/>
                      </a:lnTo>
                      <a:lnTo>
                        <a:pt x="572" y="212"/>
                      </a:lnTo>
                      <a:lnTo>
                        <a:pt x="572" y="211"/>
                      </a:lnTo>
                      <a:lnTo>
                        <a:pt x="573" y="210"/>
                      </a:lnTo>
                      <a:lnTo>
                        <a:pt x="573" y="209"/>
                      </a:lnTo>
                      <a:lnTo>
                        <a:pt x="574" y="209"/>
                      </a:lnTo>
                      <a:lnTo>
                        <a:pt x="574" y="208"/>
                      </a:lnTo>
                      <a:lnTo>
                        <a:pt x="575" y="208"/>
                      </a:lnTo>
                      <a:lnTo>
                        <a:pt x="575" y="207"/>
                      </a:lnTo>
                      <a:lnTo>
                        <a:pt x="575" y="206"/>
                      </a:lnTo>
                      <a:lnTo>
                        <a:pt x="576" y="206"/>
                      </a:lnTo>
                      <a:lnTo>
                        <a:pt x="576" y="205"/>
                      </a:lnTo>
                      <a:lnTo>
                        <a:pt x="577" y="205"/>
                      </a:lnTo>
                      <a:lnTo>
                        <a:pt x="577" y="204"/>
                      </a:lnTo>
                      <a:lnTo>
                        <a:pt x="578" y="204"/>
                      </a:lnTo>
                      <a:lnTo>
                        <a:pt x="578" y="203"/>
                      </a:lnTo>
                      <a:lnTo>
                        <a:pt x="579" y="203"/>
                      </a:lnTo>
                      <a:lnTo>
                        <a:pt x="579" y="202"/>
                      </a:lnTo>
                      <a:lnTo>
                        <a:pt x="579" y="201"/>
                      </a:lnTo>
                      <a:lnTo>
                        <a:pt x="580" y="201"/>
                      </a:lnTo>
                      <a:lnTo>
                        <a:pt x="580" y="200"/>
                      </a:lnTo>
                      <a:lnTo>
                        <a:pt x="581" y="200"/>
                      </a:lnTo>
                      <a:lnTo>
                        <a:pt x="581" y="199"/>
                      </a:lnTo>
                      <a:lnTo>
                        <a:pt x="581" y="198"/>
                      </a:lnTo>
                      <a:lnTo>
                        <a:pt x="582" y="198"/>
                      </a:lnTo>
                      <a:lnTo>
                        <a:pt x="582" y="197"/>
                      </a:lnTo>
                      <a:lnTo>
                        <a:pt x="583" y="197"/>
                      </a:lnTo>
                      <a:lnTo>
                        <a:pt x="583" y="196"/>
                      </a:lnTo>
                      <a:lnTo>
                        <a:pt x="584" y="196"/>
                      </a:lnTo>
                      <a:lnTo>
                        <a:pt x="584" y="195"/>
                      </a:lnTo>
                      <a:lnTo>
                        <a:pt x="584" y="194"/>
                      </a:lnTo>
                      <a:lnTo>
                        <a:pt x="585" y="194"/>
                      </a:lnTo>
                      <a:lnTo>
                        <a:pt x="585" y="193"/>
                      </a:lnTo>
                      <a:lnTo>
                        <a:pt x="586" y="193"/>
                      </a:lnTo>
                      <a:lnTo>
                        <a:pt x="586" y="192"/>
                      </a:lnTo>
                      <a:lnTo>
                        <a:pt x="586" y="191"/>
                      </a:lnTo>
                      <a:lnTo>
                        <a:pt x="587" y="191"/>
                      </a:lnTo>
                      <a:lnTo>
                        <a:pt x="587" y="190"/>
                      </a:lnTo>
                      <a:lnTo>
                        <a:pt x="588" y="190"/>
                      </a:lnTo>
                      <a:lnTo>
                        <a:pt x="588" y="189"/>
                      </a:lnTo>
                      <a:lnTo>
                        <a:pt x="589" y="189"/>
                      </a:lnTo>
                      <a:lnTo>
                        <a:pt x="589" y="188"/>
                      </a:lnTo>
                      <a:lnTo>
                        <a:pt x="589" y="187"/>
                      </a:lnTo>
                      <a:lnTo>
                        <a:pt x="590" y="187"/>
                      </a:lnTo>
                      <a:lnTo>
                        <a:pt x="590" y="186"/>
                      </a:lnTo>
                      <a:lnTo>
                        <a:pt x="591" y="186"/>
                      </a:lnTo>
                      <a:lnTo>
                        <a:pt x="591" y="185"/>
                      </a:lnTo>
                      <a:lnTo>
                        <a:pt x="592" y="185"/>
                      </a:lnTo>
                      <a:lnTo>
                        <a:pt x="592" y="184"/>
                      </a:lnTo>
                      <a:lnTo>
                        <a:pt x="593" y="184"/>
                      </a:lnTo>
                      <a:lnTo>
                        <a:pt x="593" y="183"/>
                      </a:lnTo>
                      <a:lnTo>
                        <a:pt x="593" y="182"/>
                      </a:lnTo>
                      <a:lnTo>
                        <a:pt x="594" y="182"/>
                      </a:lnTo>
                      <a:lnTo>
                        <a:pt x="594" y="181"/>
                      </a:lnTo>
                      <a:lnTo>
                        <a:pt x="595" y="181"/>
                      </a:lnTo>
                      <a:lnTo>
                        <a:pt x="595" y="180"/>
                      </a:lnTo>
                      <a:lnTo>
                        <a:pt x="595" y="179"/>
                      </a:lnTo>
                      <a:lnTo>
                        <a:pt x="596" y="179"/>
                      </a:lnTo>
                      <a:lnTo>
                        <a:pt x="596" y="178"/>
                      </a:lnTo>
                      <a:lnTo>
                        <a:pt x="597" y="178"/>
                      </a:lnTo>
                      <a:lnTo>
                        <a:pt x="597" y="177"/>
                      </a:lnTo>
                      <a:lnTo>
                        <a:pt x="598" y="177"/>
                      </a:lnTo>
                      <a:lnTo>
                        <a:pt x="598" y="176"/>
                      </a:lnTo>
                      <a:lnTo>
                        <a:pt x="598" y="175"/>
                      </a:lnTo>
                      <a:lnTo>
                        <a:pt x="599" y="175"/>
                      </a:lnTo>
                      <a:lnTo>
                        <a:pt x="599" y="174"/>
                      </a:lnTo>
                      <a:lnTo>
                        <a:pt x="600" y="174"/>
                      </a:lnTo>
                      <a:lnTo>
                        <a:pt x="600" y="173"/>
                      </a:lnTo>
                      <a:lnTo>
                        <a:pt x="601" y="172"/>
                      </a:lnTo>
                      <a:lnTo>
                        <a:pt x="601" y="171"/>
                      </a:lnTo>
                      <a:lnTo>
                        <a:pt x="602" y="171"/>
                      </a:lnTo>
                      <a:lnTo>
                        <a:pt x="602" y="170"/>
                      </a:lnTo>
                      <a:lnTo>
                        <a:pt x="603" y="170"/>
                      </a:lnTo>
                      <a:lnTo>
                        <a:pt x="603" y="169"/>
                      </a:lnTo>
                      <a:lnTo>
                        <a:pt x="604" y="169"/>
                      </a:lnTo>
                      <a:lnTo>
                        <a:pt x="604" y="168"/>
                      </a:lnTo>
                      <a:lnTo>
                        <a:pt x="604" y="167"/>
                      </a:lnTo>
                      <a:lnTo>
                        <a:pt x="605" y="167"/>
                      </a:lnTo>
                      <a:lnTo>
                        <a:pt x="605" y="166"/>
                      </a:lnTo>
                      <a:lnTo>
                        <a:pt x="606" y="166"/>
                      </a:lnTo>
                      <a:lnTo>
                        <a:pt x="606" y="165"/>
                      </a:lnTo>
                      <a:lnTo>
                        <a:pt x="607" y="164"/>
                      </a:lnTo>
                      <a:lnTo>
                        <a:pt x="607" y="163"/>
                      </a:lnTo>
                      <a:lnTo>
                        <a:pt x="608" y="163"/>
                      </a:lnTo>
                      <a:lnTo>
                        <a:pt x="608" y="162"/>
                      </a:lnTo>
                      <a:lnTo>
                        <a:pt x="609" y="162"/>
                      </a:lnTo>
                      <a:lnTo>
                        <a:pt x="609" y="161"/>
                      </a:lnTo>
                      <a:lnTo>
                        <a:pt x="609" y="160"/>
                      </a:lnTo>
                      <a:lnTo>
                        <a:pt x="610" y="160"/>
                      </a:lnTo>
                      <a:lnTo>
                        <a:pt x="610" y="159"/>
                      </a:lnTo>
                      <a:lnTo>
                        <a:pt x="611" y="159"/>
                      </a:lnTo>
                      <a:lnTo>
                        <a:pt x="611" y="158"/>
                      </a:lnTo>
                      <a:lnTo>
                        <a:pt x="612" y="158"/>
                      </a:lnTo>
                      <a:lnTo>
                        <a:pt x="612" y="157"/>
                      </a:lnTo>
                      <a:lnTo>
                        <a:pt x="613" y="157"/>
                      </a:lnTo>
                      <a:lnTo>
                        <a:pt x="613" y="156"/>
                      </a:lnTo>
                      <a:lnTo>
                        <a:pt x="613" y="155"/>
                      </a:lnTo>
                      <a:lnTo>
                        <a:pt x="614" y="155"/>
                      </a:lnTo>
                      <a:lnTo>
                        <a:pt x="614" y="154"/>
                      </a:lnTo>
                      <a:lnTo>
                        <a:pt x="615" y="154"/>
                      </a:lnTo>
                      <a:lnTo>
                        <a:pt x="615" y="153"/>
                      </a:lnTo>
                      <a:lnTo>
                        <a:pt x="615" y="152"/>
                      </a:lnTo>
                      <a:lnTo>
                        <a:pt x="616" y="152"/>
                      </a:lnTo>
                      <a:lnTo>
                        <a:pt x="616" y="151"/>
                      </a:lnTo>
                      <a:lnTo>
                        <a:pt x="617" y="151"/>
                      </a:lnTo>
                      <a:lnTo>
                        <a:pt x="617" y="150"/>
                      </a:lnTo>
                      <a:lnTo>
                        <a:pt x="618" y="150"/>
                      </a:lnTo>
                      <a:lnTo>
                        <a:pt x="618" y="149"/>
                      </a:lnTo>
                      <a:lnTo>
                        <a:pt x="618" y="148"/>
                      </a:lnTo>
                      <a:lnTo>
                        <a:pt x="619" y="148"/>
                      </a:lnTo>
                      <a:lnTo>
                        <a:pt x="619" y="147"/>
                      </a:lnTo>
                      <a:lnTo>
                        <a:pt x="620" y="147"/>
                      </a:lnTo>
                      <a:lnTo>
                        <a:pt x="620" y="146"/>
                      </a:lnTo>
                      <a:lnTo>
                        <a:pt x="621" y="145"/>
                      </a:lnTo>
                      <a:lnTo>
                        <a:pt x="621" y="144"/>
                      </a:lnTo>
                      <a:lnTo>
                        <a:pt x="622" y="144"/>
                      </a:lnTo>
                      <a:lnTo>
                        <a:pt x="622" y="143"/>
                      </a:lnTo>
                      <a:lnTo>
                        <a:pt x="623" y="143"/>
                      </a:lnTo>
                      <a:lnTo>
                        <a:pt x="623" y="142"/>
                      </a:lnTo>
                      <a:lnTo>
                        <a:pt x="623" y="141"/>
                      </a:lnTo>
                      <a:lnTo>
                        <a:pt x="624" y="141"/>
                      </a:lnTo>
                      <a:lnTo>
                        <a:pt x="624" y="140"/>
                      </a:lnTo>
                      <a:lnTo>
                        <a:pt x="625" y="140"/>
                      </a:lnTo>
                      <a:lnTo>
                        <a:pt x="625" y="139"/>
                      </a:lnTo>
                      <a:lnTo>
                        <a:pt x="626" y="139"/>
                      </a:lnTo>
                      <a:lnTo>
                        <a:pt x="626" y="138"/>
                      </a:lnTo>
                      <a:lnTo>
                        <a:pt x="627" y="138"/>
                      </a:lnTo>
                      <a:lnTo>
                        <a:pt x="627" y="137"/>
                      </a:lnTo>
                      <a:lnTo>
                        <a:pt x="627" y="136"/>
                      </a:lnTo>
                      <a:lnTo>
                        <a:pt x="628" y="136"/>
                      </a:lnTo>
                      <a:lnTo>
                        <a:pt x="628" y="135"/>
                      </a:lnTo>
                      <a:lnTo>
                        <a:pt x="629" y="135"/>
                      </a:lnTo>
                      <a:lnTo>
                        <a:pt x="629" y="134"/>
                      </a:lnTo>
                      <a:lnTo>
                        <a:pt x="629" y="133"/>
                      </a:lnTo>
                      <a:lnTo>
                        <a:pt x="630" y="133"/>
                      </a:lnTo>
                      <a:lnTo>
                        <a:pt x="630" y="132"/>
                      </a:lnTo>
                      <a:lnTo>
                        <a:pt x="631" y="132"/>
                      </a:lnTo>
                      <a:lnTo>
                        <a:pt x="631" y="131"/>
                      </a:lnTo>
                      <a:lnTo>
                        <a:pt x="632" y="131"/>
                      </a:lnTo>
                      <a:lnTo>
                        <a:pt x="632" y="130"/>
                      </a:lnTo>
                      <a:lnTo>
                        <a:pt x="632" y="129"/>
                      </a:lnTo>
                      <a:lnTo>
                        <a:pt x="633" y="129"/>
                      </a:lnTo>
                      <a:lnTo>
                        <a:pt x="633" y="128"/>
                      </a:lnTo>
                      <a:lnTo>
                        <a:pt x="633" y="127"/>
                      </a:lnTo>
                      <a:lnTo>
                        <a:pt x="633" y="126"/>
                      </a:lnTo>
                      <a:lnTo>
                        <a:pt x="633" y="125"/>
                      </a:lnTo>
                      <a:lnTo>
                        <a:pt x="633" y="124"/>
                      </a:lnTo>
                      <a:lnTo>
                        <a:pt x="633" y="123"/>
                      </a:lnTo>
                      <a:lnTo>
                        <a:pt x="633" y="122"/>
                      </a:lnTo>
                      <a:lnTo>
                        <a:pt x="633" y="121"/>
                      </a:lnTo>
                      <a:lnTo>
                        <a:pt x="633" y="120"/>
                      </a:lnTo>
                      <a:lnTo>
                        <a:pt x="633" y="119"/>
                      </a:lnTo>
                      <a:lnTo>
                        <a:pt x="633" y="118"/>
                      </a:lnTo>
                      <a:lnTo>
                        <a:pt x="633" y="117"/>
                      </a:lnTo>
                      <a:lnTo>
                        <a:pt x="633" y="116"/>
                      </a:lnTo>
                      <a:lnTo>
                        <a:pt x="633" y="115"/>
                      </a:lnTo>
                      <a:lnTo>
                        <a:pt x="633" y="114"/>
                      </a:lnTo>
                      <a:lnTo>
                        <a:pt x="634" y="114"/>
                      </a:lnTo>
                      <a:lnTo>
                        <a:pt x="634" y="113"/>
                      </a:lnTo>
                      <a:lnTo>
                        <a:pt x="634" y="112"/>
                      </a:lnTo>
                      <a:lnTo>
                        <a:pt x="634" y="111"/>
                      </a:lnTo>
                      <a:lnTo>
                        <a:pt x="634" y="110"/>
                      </a:lnTo>
                      <a:lnTo>
                        <a:pt x="634" y="109"/>
                      </a:lnTo>
                      <a:lnTo>
                        <a:pt x="634" y="108"/>
                      </a:lnTo>
                      <a:lnTo>
                        <a:pt x="634" y="107"/>
                      </a:lnTo>
                      <a:lnTo>
                        <a:pt x="634" y="106"/>
                      </a:lnTo>
                      <a:lnTo>
                        <a:pt x="634" y="105"/>
                      </a:lnTo>
                      <a:lnTo>
                        <a:pt x="634" y="104"/>
                      </a:lnTo>
                      <a:lnTo>
                        <a:pt x="634" y="103"/>
                      </a:lnTo>
                      <a:lnTo>
                        <a:pt x="634" y="102"/>
                      </a:lnTo>
                      <a:lnTo>
                        <a:pt x="634" y="101"/>
                      </a:lnTo>
                      <a:lnTo>
                        <a:pt x="634" y="100"/>
                      </a:lnTo>
                      <a:lnTo>
                        <a:pt x="634" y="99"/>
                      </a:lnTo>
                      <a:lnTo>
                        <a:pt x="634" y="98"/>
                      </a:lnTo>
                      <a:lnTo>
                        <a:pt x="634" y="97"/>
                      </a:lnTo>
                      <a:lnTo>
                        <a:pt x="635" y="97"/>
                      </a:lnTo>
                      <a:lnTo>
                        <a:pt x="635" y="96"/>
                      </a:lnTo>
                      <a:lnTo>
                        <a:pt x="635" y="95"/>
                      </a:lnTo>
                      <a:lnTo>
                        <a:pt x="635" y="94"/>
                      </a:lnTo>
                      <a:lnTo>
                        <a:pt x="635" y="93"/>
                      </a:lnTo>
                      <a:lnTo>
                        <a:pt x="635" y="92"/>
                      </a:lnTo>
                      <a:lnTo>
                        <a:pt x="635" y="91"/>
                      </a:lnTo>
                      <a:lnTo>
                        <a:pt x="635" y="90"/>
                      </a:lnTo>
                      <a:lnTo>
                        <a:pt x="635" y="89"/>
                      </a:lnTo>
                      <a:lnTo>
                        <a:pt x="635" y="88"/>
                      </a:lnTo>
                      <a:lnTo>
                        <a:pt x="635" y="87"/>
                      </a:lnTo>
                      <a:lnTo>
                        <a:pt x="635" y="86"/>
                      </a:lnTo>
                      <a:lnTo>
                        <a:pt x="635" y="85"/>
                      </a:lnTo>
                      <a:lnTo>
                        <a:pt x="635" y="84"/>
                      </a:lnTo>
                      <a:lnTo>
                        <a:pt x="635" y="83"/>
                      </a:lnTo>
                      <a:lnTo>
                        <a:pt x="635" y="82"/>
                      </a:lnTo>
                      <a:lnTo>
                        <a:pt x="635" y="81"/>
                      </a:lnTo>
                      <a:lnTo>
                        <a:pt x="635" y="80"/>
                      </a:lnTo>
                      <a:lnTo>
                        <a:pt x="636" y="79"/>
                      </a:lnTo>
                      <a:lnTo>
                        <a:pt x="636" y="78"/>
                      </a:lnTo>
                      <a:lnTo>
                        <a:pt x="636" y="77"/>
                      </a:lnTo>
                      <a:lnTo>
                        <a:pt x="636" y="76"/>
                      </a:lnTo>
                      <a:lnTo>
                        <a:pt x="636" y="75"/>
                      </a:lnTo>
                      <a:lnTo>
                        <a:pt x="636" y="74"/>
                      </a:lnTo>
                      <a:lnTo>
                        <a:pt x="636" y="73"/>
                      </a:lnTo>
                      <a:lnTo>
                        <a:pt x="636" y="72"/>
                      </a:lnTo>
                      <a:lnTo>
                        <a:pt x="636" y="71"/>
                      </a:lnTo>
                      <a:lnTo>
                        <a:pt x="636" y="70"/>
                      </a:lnTo>
                      <a:lnTo>
                        <a:pt x="636" y="69"/>
                      </a:lnTo>
                      <a:lnTo>
                        <a:pt x="636" y="68"/>
                      </a:lnTo>
                      <a:lnTo>
                        <a:pt x="636" y="67"/>
                      </a:lnTo>
                      <a:lnTo>
                        <a:pt x="636" y="66"/>
                      </a:lnTo>
                      <a:lnTo>
                        <a:pt x="636" y="65"/>
                      </a:lnTo>
                      <a:lnTo>
                        <a:pt x="636" y="64"/>
                      </a:lnTo>
                      <a:lnTo>
                        <a:pt x="636" y="63"/>
                      </a:lnTo>
                      <a:lnTo>
                        <a:pt x="637" y="62"/>
                      </a:lnTo>
                      <a:lnTo>
                        <a:pt x="637" y="61"/>
                      </a:lnTo>
                      <a:lnTo>
                        <a:pt x="637" y="60"/>
                      </a:lnTo>
                      <a:lnTo>
                        <a:pt x="637" y="59"/>
                      </a:lnTo>
                      <a:lnTo>
                        <a:pt x="637" y="58"/>
                      </a:lnTo>
                      <a:lnTo>
                        <a:pt x="637" y="57"/>
                      </a:lnTo>
                      <a:lnTo>
                        <a:pt x="637" y="56"/>
                      </a:lnTo>
                      <a:lnTo>
                        <a:pt x="637" y="55"/>
                      </a:lnTo>
                      <a:lnTo>
                        <a:pt x="637" y="54"/>
                      </a:lnTo>
                      <a:lnTo>
                        <a:pt x="637" y="53"/>
                      </a:lnTo>
                      <a:lnTo>
                        <a:pt x="637" y="52"/>
                      </a:lnTo>
                      <a:lnTo>
                        <a:pt x="637" y="51"/>
                      </a:lnTo>
                      <a:lnTo>
                        <a:pt x="637" y="50"/>
                      </a:lnTo>
                      <a:lnTo>
                        <a:pt x="637" y="49"/>
                      </a:lnTo>
                      <a:lnTo>
                        <a:pt x="637" y="48"/>
                      </a:lnTo>
                      <a:lnTo>
                        <a:pt x="637" y="47"/>
                      </a:lnTo>
                      <a:lnTo>
                        <a:pt x="637" y="46"/>
                      </a:lnTo>
                      <a:lnTo>
                        <a:pt x="638" y="45"/>
                      </a:lnTo>
                      <a:lnTo>
                        <a:pt x="638" y="44"/>
                      </a:lnTo>
                      <a:lnTo>
                        <a:pt x="638" y="43"/>
                      </a:lnTo>
                      <a:lnTo>
                        <a:pt x="638" y="42"/>
                      </a:lnTo>
                      <a:lnTo>
                        <a:pt x="638" y="41"/>
                      </a:lnTo>
                      <a:lnTo>
                        <a:pt x="638" y="40"/>
                      </a:lnTo>
                      <a:lnTo>
                        <a:pt x="638" y="39"/>
                      </a:lnTo>
                      <a:lnTo>
                        <a:pt x="638" y="38"/>
                      </a:lnTo>
                      <a:lnTo>
                        <a:pt x="638" y="37"/>
                      </a:lnTo>
                      <a:lnTo>
                        <a:pt x="638" y="36"/>
                      </a:lnTo>
                      <a:lnTo>
                        <a:pt x="638" y="35"/>
                      </a:lnTo>
                      <a:lnTo>
                        <a:pt x="638" y="34"/>
                      </a:lnTo>
                      <a:lnTo>
                        <a:pt x="638" y="33"/>
                      </a:lnTo>
                      <a:lnTo>
                        <a:pt x="638" y="32"/>
                      </a:lnTo>
                      <a:lnTo>
                        <a:pt x="638" y="31"/>
                      </a:lnTo>
                      <a:lnTo>
                        <a:pt x="638" y="30"/>
                      </a:lnTo>
                      <a:lnTo>
                        <a:pt x="638" y="29"/>
                      </a:lnTo>
                      <a:lnTo>
                        <a:pt x="638" y="28"/>
                      </a:lnTo>
                      <a:lnTo>
                        <a:pt x="639" y="28"/>
                      </a:lnTo>
                      <a:lnTo>
                        <a:pt x="639" y="27"/>
                      </a:lnTo>
                      <a:lnTo>
                        <a:pt x="639" y="26"/>
                      </a:lnTo>
                      <a:lnTo>
                        <a:pt x="639" y="25"/>
                      </a:lnTo>
                      <a:lnTo>
                        <a:pt x="639" y="24"/>
                      </a:lnTo>
                      <a:lnTo>
                        <a:pt x="639" y="23"/>
                      </a:lnTo>
                      <a:lnTo>
                        <a:pt x="639" y="22"/>
                      </a:lnTo>
                      <a:lnTo>
                        <a:pt x="639" y="21"/>
                      </a:lnTo>
                      <a:lnTo>
                        <a:pt x="639" y="20"/>
                      </a:lnTo>
                      <a:lnTo>
                        <a:pt x="639" y="19"/>
                      </a:lnTo>
                      <a:lnTo>
                        <a:pt x="639" y="18"/>
                      </a:lnTo>
                      <a:lnTo>
                        <a:pt x="639" y="17"/>
                      </a:lnTo>
                      <a:lnTo>
                        <a:pt x="639" y="16"/>
                      </a:lnTo>
                      <a:lnTo>
                        <a:pt x="639" y="15"/>
                      </a:lnTo>
                      <a:lnTo>
                        <a:pt x="639" y="14"/>
                      </a:lnTo>
                      <a:lnTo>
                        <a:pt x="639" y="13"/>
                      </a:lnTo>
                      <a:lnTo>
                        <a:pt x="639" y="12"/>
                      </a:lnTo>
                      <a:lnTo>
                        <a:pt x="640" y="11"/>
                      </a:lnTo>
                      <a:lnTo>
                        <a:pt x="640" y="10"/>
                      </a:lnTo>
                      <a:lnTo>
                        <a:pt x="640" y="9"/>
                      </a:lnTo>
                      <a:lnTo>
                        <a:pt x="640" y="8"/>
                      </a:lnTo>
                      <a:lnTo>
                        <a:pt x="640" y="7"/>
                      </a:lnTo>
                      <a:lnTo>
                        <a:pt x="640" y="6"/>
                      </a:lnTo>
                      <a:lnTo>
                        <a:pt x="640" y="5"/>
                      </a:lnTo>
                      <a:lnTo>
                        <a:pt x="640" y="4"/>
                      </a:lnTo>
                      <a:lnTo>
                        <a:pt x="640" y="3"/>
                      </a:lnTo>
                      <a:lnTo>
                        <a:pt x="640" y="2"/>
                      </a:lnTo>
                      <a:lnTo>
                        <a:pt x="640" y="1"/>
                      </a:lnTo>
                      <a:lnTo>
                        <a:pt x="640" y="0"/>
                      </a:lnTo>
                      <a:lnTo>
                        <a:pt x="641" y="0"/>
                      </a:lnTo>
                      <a:lnTo>
                        <a:pt x="642" y="0"/>
                      </a:lnTo>
                      <a:lnTo>
                        <a:pt x="643" y="0"/>
                      </a:lnTo>
                      <a:lnTo>
                        <a:pt x="644" y="0"/>
                      </a:lnTo>
                      <a:lnTo>
                        <a:pt x="645" y="0"/>
                      </a:lnTo>
                      <a:lnTo>
                        <a:pt x="646" y="0"/>
                      </a:lnTo>
                      <a:lnTo>
                        <a:pt x="647" y="0"/>
                      </a:lnTo>
                      <a:lnTo>
                        <a:pt x="648" y="0"/>
                      </a:lnTo>
                      <a:lnTo>
                        <a:pt x="649" y="0"/>
                      </a:lnTo>
                      <a:lnTo>
                        <a:pt x="650" y="0"/>
                      </a:lnTo>
                      <a:lnTo>
                        <a:pt x="651" y="0"/>
                      </a:lnTo>
                      <a:lnTo>
                        <a:pt x="652" y="0"/>
                      </a:lnTo>
                      <a:lnTo>
                        <a:pt x="653" y="0"/>
                      </a:lnTo>
                      <a:lnTo>
                        <a:pt x="654" y="0"/>
                      </a:lnTo>
                      <a:lnTo>
                        <a:pt x="655" y="0"/>
                      </a:lnTo>
                      <a:lnTo>
                        <a:pt x="656" y="0"/>
                      </a:lnTo>
                      <a:lnTo>
                        <a:pt x="657" y="0"/>
                      </a:lnTo>
                      <a:lnTo>
                        <a:pt x="658" y="0"/>
                      </a:lnTo>
                      <a:lnTo>
                        <a:pt x="659" y="0"/>
                      </a:lnTo>
                      <a:lnTo>
                        <a:pt x="660" y="0"/>
                      </a:lnTo>
                      <a:lnTo>
                        <a:pt x="661" y="0"/>
                      </a:lnTo>
                      <a:lnTo>
                        <a:pt x="662" y="0"/>
                      </a:lnTo>
                      <a:lnTo>
                        <a:pt x="663" y="0"/>
                      </a:lnTo>
                      <a:lnTo>
                        <a:pt x="664" y="0"/>
                      </a:lnTo>
                      <a:lnTo>
                        <a:pt x="665" y="0"/>
                      </a:lnTo>
                      <a:lnTo>
                        <a:pt x="666" y="0"/>
                      </a:lnTo>
                      <a:lnTo>
                        <a:pt x="667" y="0"/>
                      </a:lnTo>
                      <a:lnTo>
                        <a:pt x="668" y="0"/>
                      </a:lnTo>
                      <a:lnTo>
                        <a:pt x="669" y="0"/>
                      </a:lnTo>
                      <a:lnTo>
                        <a:pt x="670" y="0"/>
                      </a:lnTo>
                      <a:lnTo>
                        <a:pt x="671" y="0"/>
                      </a:lnTo>
                      <a:lnTo>
                        <a:pt x="672" y="0"/>
                      </a:lnTo>
                      <a:lnTo>
                        <a:pt x="673" y="0"/>
                      </a:lnTo>
                      <a:lnTo>
                        <a:pt x="674" y="0"/>
                      </a:lnTo>
                      <a:lnTo>
                        <a:pt x="675" y="0"/>
                      </a:lnTo>
                      <a:lnTo>
                        <a:pt x="676" y="0"/>
                      </a:lnTo>
                      <a:lnTo>
                        <a:pt x="677" y="0"/>
                      </a:lnTo>
                      <a:lnTo>
                        <a:pt x="678" y="0"/>
                      </a:lnTo>
                      <a:lnTo>
                        <a:pt x="679" y="0"/>
                      </a:lnTo>
                      <a:lnTo>
                        <a:pt x="680" y="0"/>
                      </a:lnTo>
                      <a:lnTo>
                        <a:pt x="681" y="0"/>
                      </a:lnTo>
                      <a:lnTo>
                        <a:pt x="682" y="0"/>
                      </a:lnTo>
                      <a:lnTo>
                        <a:pt x="683" y="0"/>
                      </a:lnTo>
                      <a:lnTo>
                        <a:pt x="684" y="0"/>
                      </a:lnTo>
                      <a:lnTo>
                        <a:pt x="685" y="0"/>
                      </a:lnTo>
                      <a:lnTo>
                        <a:pt x="686" y="0"/>
                      </a:lnTo>
                      <a:lnTo>
                        <a:pt x="687" y="0"/>
                      </a:lnTo>
                      <a:lnTo>
                        <a:pt x="688" y="0"/>
                      </a:lnTo>
                      <a:lnTo>
                        <a:pt x="689" y="0"/>
                      </a:lnTo>
                      <a:lnTo>
                        <a:pt x="690" y="0"/>
                      </a:lnTo>
                      <a:lnTo>
                        <a:pt x="691" y="0"/>
                      </a:lnTo>
                      <a:lnTo>
                        <a:pt x="692" y="0"/>
                      </a:lnTo>
                      <a:lnTo>
                        <a:pt x="693" y="0"/>
                      </a:lnTo>
                      <a:lnTo>
                        <a:pt x="694" y="0"/>
                      </a:lnTo>
                      <a:lnTo>
                        <a:pt x="695" y="0"/>
                      </a:lnTo>
                      <a:lnTo>
                        <a:pt x="696" y="0"/>
                      </a:lnTo>
                      <a:lnTo>
                        <a:pt x="697" y="0"/>
                      </a:lnTo>
                      <a:lnTo>
                        <a:pt x="698" y="0"/>
                      </a:lnTo>
                      <a:lnTo>
                        <a:pt x="699" y="0"/>
                      </a:lnTo>
                      <a:lnTo>
                        <a:pt x="700" y="0"/>
                      </a:lnTo>
                      <a:lnTo>
                        <a:pt x="701" y="0"/>
                      </a:lnTo>
                      <a:lnTo>
                        <a:pt x="702" y="0"/>
                      </a:lnTo>
                      <a:lnTo>
                        <a:pt x="703" y="0"/>
                      </a:lnTo>
                      <a:lnTo>
                        <a:pt x="704" y="0"/>
                      </a:lnTo>
                      <a:lnTo>
                        <a:pt x="705" y="0"/>
                      </a:lnTo>
                      <a:lnTo>
                        <a:pt x="706" y="0"/>
                      </a:lnTo>
                      <a:lnTo>
                        <a:pt x="707" y="0"/>
                      </a:lnTo>
                      <a:lnTo>
                        <a:pt x="708" y="0"/>
                      </a:lnTo>
                      <a:lnTo>
                        <a:pt x="709" y="0"/>
                      </a:lnTo>
                      <a:lnTo>
                        <a:pt x="710" y="0"/>
                      </a:lnTo>
                      <a:lnTo>
                        <a:pt x="711" y="0"/>
                      </a:lnTo>
                      <a:lnTo>
                        <a:pt x="712" y="0"/>
                      </a:lnTo>
                      <a:lnTo>
                        <a:pt x="713" y="0"/>
                      </a:lnTo>
                      <a:lnTo>
                        <a:pt x="714" y="0"/>
                      </a:lnTo>
                      <a:lnTo>
                        <a:pt x="715" y="0"/>
                      </a:lnTo>
                      <a:lnTo>
                        <a:pt x="716" y="0"/>
                      </a:lnTo>
                      <a:lnTo>
                        <a:pt x="717" y="0"/>
                      </a:lnTo>
                      <a:lnTo>
                        <a:pt x="718" y="0"/>
                      </a:lnTo>
                      <a:lnTo>
                        <a:pt x="719" y="0"/>
                      </a:lnTo>
                      <a:lnTo>
                        <a:pt x="720" y="0"/>
                      </a:lnTo>
                      <a:lnTo>
                        <a:pt x="721" y="0"/>
                      </a:lnTo>
                      <a:lnTo>
                        <a:pt x="722" y="0"/>
                      </a:lnTo>
                      <a:lnTo>
                        <a:pt x="723" y="0"/>
                      </a:lnTo>
                    </a:path>
                  </a:pathLst>
                </a:custGeom>
                <a:noFill/>
                <a:ln w="12700" cmpd="sng">
                  <a:solidFill>
                    <a:srgbClr val="0066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11" name="Rectangle 1278">
                  <a:extLst>
                    <a:ext uri="{FF2B5EF4-FFF2-40B4-BE49-F238E27FC236}">
                      <a16:creationId xmlns:a16="http://schemas.microsoft.com/office/drawing/2014/main" id="{841EF479-A308-4B02-96A8-C09A05CB5FC5}"/>
                    </a:ext>
                  </a:extLst>
                </p:cNvPr>
                <p:cNvSpPr>
                  <a:spLocks noChangeArrowheads="1"/>
                </p:cNvSpPr>
                <p:nvPr/>
              </p:nvSpPr>
              <p:spPr bwMode="auto">
                <a:xfrm>
                  <a:off x="3598" y="3008"/>
                  <a:ext cx="43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latin typeface="Calibri" panose="020F0502020204030204" pitchFamily="34" charset="0"/>
                      <a:cs typeface="Calibri" panose="020F0502020204030204" pitchFamily="34" charset="0"/>
                    </a:rPr>
                    <a:t>Time (min)</a:t>
                  </a:r>
                </a:p>
              </p:txBody>
            </p:sp>
            <p:sp>
              <p:nvSpPr>
                <p:cNvPr id="4312" name="Rectangle 1279">
                  <a:extLst>
                    <a:ext uri="{FF2B5EF4-FFF2-40B4-BE49-F238E27FC236}">
                      <a16:creationId xmlns:a16="http://schemas.microsoft.com/office/drawing/2014/main" id="{AC7E1C52-F185-4E66-BB92-E080206F4E9A}"/>
                    </a:ext>
                  </a:extLst>
                </p:cNvPr>
                <p:cNvSpPr>
                  <a:spLocks noChangeArrowheads="1"/>
                </p:cNvSpPr>
                <p:nvPr/>
              </p:nvSpPr>
              <p:spPr bwMode="auto">
                <a:xfrm rot="-5400000">
                  <a:off x="2456" y="2540"/>
                  <a:ext cx="47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latin typeface="Calibri" panose="020F0502020204030204" pitchFamily="34" charset="0"/>
                      <a:cs typeface="Calibri" panose="020F0502020204030204" pitchFamily="34" charset="0"/>
                    </a:rPr>
                    <a:t>Fluorescnce</a:t>
                  </a:r>
                </a:p>
              </p:txBody>
            </p:sp>
            <p:sp>
              <p:nvSpPr>
                <p:cNvPr id="4313" name="Rectangle 1280">
                  <a:extLst>
                    <a:ext uri="{FF2B5EF4-FFF2-40B4-BE49-F238E27FC236}">
                      <a16:creationId xmlns:a16="http://schemas.microsoft.com/office/drawing/2014/main" id="{3D92D8C6-A29A-4B8D-B605-5B437CED17DB}"/>
                    </a:ext>
                  </a:extLst>
                </p:cNvPr>
                <p:cNvSpPr>
                  <a:spLocks noChangeArrowheads="1"/>
                </p:cNvSpPr>
                <p:nvPr/>
              </p:nvSpPr>
              <p:spPr bwMode="auto">
                <a:xfrm rot="5400000">
                  <a:off x="4414" y="2548"/>
                  <a:ext cx="61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latin typeface="Calibri" panose="020F0502020204030204" pitchFamily="34" charset="0"/>
                      <a:cs typeface="Calibri" panose="020F0502020204030204" pitchFamily="34" charset="0"/>
                    </a:rPr>
                    <a:t>% Salt Gradient</a:t>
                  </a:r>
                </a:p>
              </p:txBody>
            </p:sp>
          </p:grpSp>
          <p:grpSp>
            <p:nvGrpSpPr>
              <p:cNvPr id="4113" name="Group 2">
                <a:extLst>
                  <a:ext uri="{FF2B5EF4-FFF2-40B4-BE49-F238E27FC236}">
                    <a16:creationId xmlns:a16="http://schemas.microsoft.com/office/drawing/2014/main" id="{479A4546-3378-4959-91E8-C058656F8CCB}"/>
                  </a:ext>
                </a:extLst>
              </p:cNvPr>
              <p:cNvGrpSpPr>
                <a:grpSpLocks/>
              </p:cNvGrpSpPr>
              <p:nvPr/>
            </p:nvGrpSpPr>
            <p:grpSpPr bwMode="auto">
              <a:xfrm>
                <a:off x="4331637" y="1487098"/>
                <a:ext cx="1366344" cy="547600"/>
                <a:chOff x="4179888" y="1511315"/>
                <a:chExt cx="1247196" cy="525449"/>
              </a:xfrm>
            </p:grpSpPr>
            <p:sp>
              <p:nvSpPr>
                <p:cNvPr id="4258" name="Freeform 23">
                  <a:extLst>
                    <a:ext uri="{FF2B5EF4-FFF2-40B4-BE49-F238E27FC236}">
                      <a16:creationId xmlns:a16="http://schemas.microsoft.com/office/drawing/2014/main" id="{C48BB26B-7CF1-4058-88A8-3A144B1D44C6}"/>
                    </a:ext>
                  </a:extLst>
                </p:cNvPr>
                <p:cNvSpPr>
                  <a:spLocks/>
                </p:cNvSpPr>
                <p:nvPr/>
              </p:nvSpPr>
              <p:spPr bwMode="auto">
                <a:xfrm>
                  <a:off x="4606089" y="1511315"/>
                  <a:ext cx="384723" cy="376349"/>
                </a:xfrm>
                <a:custGeom>
                  <a:avLst/>
                  <a:gdLst>
                    <a:gd name="T0" fmla="*/ 84813934 w 352"/>
                    <a:gd name="T1" fmla="*/ 57262149 h 290"/>
                    <a:gd name="T2" fmla="*/ 207855344 w 352"/>
                    <a:gd name="T3" fmla="*/ 154942883 h 290"/>
                    <a:gd name="T4" fmla="*/ 154099049 w 352"/>
                    <a:gd name="T5" fmla="*/ 176837311 h 290"/>
                    <a:gd name="T6" fmla="*/ 207855344 w 352"/>
                    <a:gd name="T7" fmla="*/ 79155279 h 290"/>
                    <a:gd name="T8" fmla="*/ 284307018 w 352"/>
                    <a:gd name="T9" fmla="*/ 165048503 h 290"/>
                    <a:gd name="T10" fmla="*/ 246080635 w 352"/>
                    <a:gd name="T11" fmla="*/ 176837311 h 290"/>
                    <a:gd name="T12" fmla="*/ 314171141 w 352"/>
                    <a:gd name="T13" fmla="*/ 122944134 h 290"/>
                    <a:gd name="T14" fmla="*/ 336868705 w 352"/>
                    <a:gd name="T15" fmla="*/ 230730488 h 290"/>
                    <a:gd name="T16" fmla="*/ 352397524 w 352"/>
                    <a:gd name="T17" fmla="*/ 154942883 h 290"/>
                    <a:gd name="T18" fmla="*/ 383456256 w 352"/>
                    <a:gd name="T19" fmla="*/ 304834903 h 290"/>
                    <a:gd name="T20" fmla="*/ 138570230 w 352"/>
                    <a:gd name="T21" fmla="*/ 240836107 h 290"/>
                    <a:gd name="T22" fmla="*/ 39420992 w 352"/>
                    <a:gd name="T23" fmla="*/ 250941727 h 290"/>
                    <a:gd name="T24" fmla="*/ 62117463 w 352"/>
                    <a:gd name="T25" fmla="*/ 262730535 h 290"/>
                    <a:gd name="T26" fmla="*/ 84813934 w 352"/>
                    <a:gd name="T27" fmla="*/ 272834856 h 290"/>
                    <a:gd name="T28" fmla="*/ 253248287 w 352"/>
                    <a:gd name="T29" fmla="*/ 294729284 h 290"/>
                    <a:gd name="T30" fmla="*/ 322533401 w 352"/>
                    <a:gd name="T31" fmla="*/ 392411316 h 290"/>
                    <a:gd name="T32" fmla="*/ 260415938 w 352"/>
                    <a:gd name="T33" fmla="*/ 434515685 h 290"/>
                    <a:gd name="T34" fmla="*/ 183963172 w 352"/>
                    <a:gd name="T35" fmla="*/ 250941727 h 290"/>
                    <a:gd name="T36" fmla="*/ 138570230 w 352"/>
                    <a:gd name="T37" fmla="*/ 208837358 h 290"/>
                    <a:gd name="T38" fmla="*/ 100343846 w 352"/>
                    <a:gd name="T39" fmla="*/ 111155326 h 290"/>
                    <a:gd name="T40" fmla="*/ 107511498 w 352"/>
                    <a:gd name="T41" fmla="*/ 15157780 h 290"/>
                    <a:gd name="T42" fmla="*/ 145736788 w 352"/>
                    <a:gd name="T43" fmla="*/ 25262102 h 290"/>
                    <a:gd name="T44" fmla="*/ 176796613 w 352"/>
                    <a:gd name="T45" fmla="*/ 122944134 h 290"/>
                    <a:gd name="T46" fmla="*/ 169628961 w 352"/>
                    <a:gd name="T47" fmla="*/ 208837358 h 290"/>
                    <a:gd name="T48" fmla="*/ 161266701 w 352"/>
                    <a:gd name="T49" fmla="*/ 380622508 h 290"/>
                    <a:gd name="T50" fmla="*/ 138570230 w 352"/>
                    <a:gd name="T51" fmla="*/ 466514434 h 290"/>
                    <a:gd name="T52" fmla="*/ 93176195 w 352"/>
                    <a:gd name="T53" fmla="*/ 488408861 h 290"/>
                    <a:gd name="T54" fmla="*/ 31058732 w 352"/>
                    <a:gd name="T55" fmla="*/ 478303242 h 290"/>
                    <a:gd name="T56" fmla="*/ 46588644 w 352"/>
                    <a:gd name="T57" fmla="*/ 392411316 h 290"/>
                    <a:gd name="T58" fmla="*/ 222189555 w 352"/>
                    <a:gd name="T59" fmla="*/ 380622508 h 290"/>
                    <a:gd name="T60" fmla="*/ 307004582 w 352"/>
                    <a:gd name="T61" fmla="*/ 294729284 h 290"/>
                    <a:gd name="T62" fmla="*/ 360759785 w 352"/>
                    <a:gd name="T63" fmla="*/ 133049754 h 290"/>
                    <a:gd name="T64" fmla="*/ 375093995 w 352"/>
                    <a:gd name="T65" fmla="*/ 69050957 h 290"/>
                    <a:gd name="T66" fmla="*/ 398986168 w 352"/>
                    <a:gd name="T67" fmla="*/ 57262149 h 29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52" h="290">
                      <a:moveTo>
                        <a:pt x="71" y="34"/>
                      </a:moveTo>
                      <a:cubicBezTo>
                        <a:pt x="131" y="41"/>
                        <a:pt x="154" y="36"/>
                        <a:pt x="174" y="92"/>
                      </a:cubicBezTo>
                      <a:cubicBezTo>
                        <a:pt x="163" y="121"/>
                        <a:pt x="154" y="121"/>
                        <a:pt x="129" y="105"/>
                      </a:cubicBezTo>
                      <a:cubicBezTo>
                        <a:pt x="136" y="63"/>
                        <a:pt x="135" y="59"/>
                        <a:pt x="174" y="47"/>
                      </a:cubicBezTo>
                      <a:cubicBezTo>
                        <a:pt x="211" y="56"/>
                        <a:pt x="224" y="61"/>
                        <a:pt x="238" y="98"/>
                      </a:cubicBezTo>
                      <a:cubicBezTo>
                        <a:pt x="229" y="122"/>
                        <a:pt x="218" y="144"/>
                        <a:pt x="206" y="105"/>
                      </a:cubicBezTo>
                      <a:cubicBezTo>
                        <a:pt x="215" y="65"/>
                        <a:pt x="223" y="64"/>
                        <a:pt x="263" y="73"/>
                      </a:cubicBezTo>
                      <a:cubicBezTo>
                        <a:pt x="294" y="92"/>
                        <a:pt x="290" y="102"/>
                        <a:pt x="282" y="137"/>
                      </a:cubicBezTo>
                      <a:cubicBezTo>
                        <a:pt x="230" y="118"/>
                        <a:pt x="265" y="102"/>
                        <a:pt x="295" y="92"/>
                      </a:cubicBezTo>
                      <a:cubicBezTo>
                        <a:pt x="352" y="105"/>
                        <a:pt x="336" y="132"/>
                        <a:pt x="321" y="181"/>
                      </a:cubicBezTo>
                      <a:cubicBezTo>
                        <a:pt x="249" y="174"/>
                        <a:pt x="186" y="156"/>
                        <a:pt x="116" y="143"/>
                      </a:cubicBezTo>
                      <a:cubicBezTo>
                        <a:pt x="88" y="145"/>
                        <a:pt x="60" y="143"/>
                        <a:pt x="33" y="149"/>
                      </a:cubicBezTo>
                      <a:cubicBezTo>
                        <a:pt x="26" y="150"/>
                        <a:pt x="46" y="154"/>
                        <a:pt x="52" y="156"/>
                      </a:cubicBezTo>
                      <a:cubicBezTo>
                        <a:pt x="58" y="158"/>
                        <a:pt x="64" y="161"/>
                        <a:pt x="71" y="162"/>
                      </a:cubicBezTo>
                      <a:cubicBezTo>
                        <a:pt x="107" y="168"/>
                        <a:pt x="178" y="172"/>
                        <a:pt x="212" y="175"/>
                      </a:cubicBezTo>
                      <a:cubicBezTo>
                        <a:pt x="245" y="185"/>
                        <a:pt x="259" y="200"/>
                        <a:pt x="270" y="233"/>
                      </a:cubicBezTo>
                      <a:cubicBezTo>
                        <a:pt x="259" y="264"/>
                        <a:pt x="250" y="267"/>
                        <a:pt x="218" y="258"/>
                      </a:cubicBezTo>
                      <a:cubicBezTo>
                        <a:pt x="178" y="230"/>
                        <a:pt x="194" y="175"/>
                        <a:pt x="154" y="149"/>
                      </a:cubicBezTo>
                      <a:cubicBezTo>
                        <a:pt x="141" y="141"/>
                        <a:pt x="116" y="124"/>
                        <a:pt x="116" y="124"/>
                      </a:cubicBezTo>
                      <a:cubicBezTo>
                        <a:pt x="108" y="100"/>
                        <a:pt x="92" y="90"/>
                        <a:pt x="84" y="66"/>
                      </a:cubicBezTo>
                      <a:cubicBezTo>
                        <a:pt x="86" y="47"/>
                        <a:pt x="79" y="24"/>
                        <a:pt x="90" y="9"/>
                      </a:cubicBezTo>
                      <a:cubicBezTo>
                        <a:pt x="96" y="0"/>
                        <a:pt x="113" y="10"/>
                        <a:pt x="122" y="15"/>
                      </a:cubicBezTo>
                      <a:cubicBezTo>
                        <a:pt x="138" y="24"/>
                        <a:pt x="143" y="58"/>
                        <a:pt x="148" y="73"/>
                      </a:cubicBezTo>
                      <a:cubicBezTo>
                        <a:pt x="146" y="90"/>
                        <a:pt x="143" y="107"/>
                        <a:pt x="142" y="124"/>
                      </a:cubicBezTo>
                      <a:cubicBezTo>
                        <a:pt x="139" y="158"/>
                        <a:pt x="138" y="192"/>
                        <a:pt x="135" y="226"/>
                      </a:cubicBezTo>
                      <a:cubicBezTo>
                        <a:pt x="133" y="243"/>
                        <a:pt x="131" y="265"/>
                        <a:pt x="116" y="277"/>
                      </a:cubicBezTo>
                      <a:cubicBezTo>
                        <a:pt x="113" y="279"/>
                        <a:pt x="81" y="289"/>
                        <a:pt x="78" y="290"/>
                      </a:cubicBezTo>
                      <a:cubicBezTo>
                        <a:pt x="61" y="288"/>
                        <a:pt x="42" y="290"/>
                        <a:pt x="26" y="284"/>
                      </a:cubicBezTo>
                      <a:cubicBezTo>
                        <a:pt x="0" y="274"/>
                        <a:pt x="19" y="235"/>
                        <a:pt x="39" y="233"/>
                      </a:cubicBezTo>
                      <a:cubicBezTo>
                        <a:pt x="88" y="227"/>
                        <a:pt x="137" y="228"/>
                        <a:pt x="186" y="226"/>
                      </a:cubicBezTo>
                      <a:cubicBezTo>
                        <a:pt x="221" y="216"/>
                        <a:pt x="236" y="205"/>
                        <a:pt x="257" y="175"/>
                      </a:cubicBezTo>
                      <a:cubicBezTo>
                        <a:pt x="268" y="141"/>
                        <a:pt x="282" y="108"/>
                        <a:pt x="302" y="79"/>
                      </a:cubicBezTo>
                      <a:cubicBezTo>
                        <a:pt x="306" y="66"/>
                        <a:pt x="301" y="45"/>
                        <a:pt x="314" y="41"/>
                      </a:cubicBezTo>
                      <a:cubicBezTo>
                        <a:pt x="321" y="39"/>
                        <a:pt x="334" y="34"/>
                        <a:pt x="334" y="34"/>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59" name="Freeform 32">
                  <a:extLst>
                    <a:ext uri="{FF2B5EF4-FFF2-40B4-BE49-F238E27FC236}">
                      <a16:creationId xmlns:a16="http://schemas.microsoft.com/office/drawing/2014/main" id="{B0CDFADE-8E6B-408E-AFB7-155D0232236B}"/>
                    </a:ext>
                  </a:extLst>
                </p:cNvPr>
                <p:cNvSpPr>
                  <a:spLocks/>
                </p:cNvSpPr>
                <p:nvPr/>
              </p:nvSpPr>
              <p:spPr bwMode="auto">
                <a:xfrm>
                  <a:off x="4179888" y="1570039"/>
                  <a:ext cx="359585" cy="434748"/>
                </a:xfrm>
                <a:custGeom>
                  <a:avLst/>
                  <a:gdLst>
                    <a:gd name="T0" fmla="*/ 87203188 w 329"/>
                    <a:gd name="T1" fmla="*/ 129680786 h 335"/>
                    <a:gd name="T2" fmla="*/ 186352467 w 329"/>
                    <a:gd name="T3" fmla="*/ 117891978 h 335"/>
                    <a:gd name="T4" fmla="*/ 262805266 w 329"/>
                    <a:gd name="T5" fmla="*/ 171785157 h 335"/>
                    <a:gd name="T6" fmla="*/ 247275347 w 329"/>
                    <a:gd name="T7" fmla="*/ 225678336 h 335"/>
                    <a:gd name="T8" fmla="*/ 231746521 w 329"/>
                    <a:gd name="T9" fmla="*/ 193679585 h 335"/>
                    <a:gd name="T10" fmla="*/ 293864010 w 329"/>
                    <a:gd name="T11" fmla="*/ 151575215 h 335"/>
                    <a:gd name="T12" fmla="*/ 339258064 w 329"/>
                    <a:gd name="T13" fmla="*/ 269467192 h 335"/>
                    <a:gd name="T14" fmla="*/ 332090410 w 329"/>
                    <a:gd name="T15" fmla="*/ 333465991 h 335"/>
                    <a:gd name="T16" fmla="*/ 285501746 w 329"/>
                    <a:gd name="T17" fmla="*/ 323360371 h 335"/>
                    <a:gd name="T18" fmla="*/ 179185905 w 329"/>
                    <a:gd name="T19" fmla="*/ 279571515 h 335"/>
                    <a:gd name="T20" fmla="*/ 179185905 w 329"/>
                    <a:gd name="T21" fmla="*/ 399147979 h 335"/>
                    <a:gd name="T22" fmla="*/ 240108785 w 329"/>
                    <a:gd name="T23" fmla="*/ 421042407 h 335"/>
                    <a:gd name="T24" fmla="*/ 323728146 w 329"/>
                    <a:gd name="T25" fmla="*/ 528828765 h 335"/>
                    <a:gd name="T26" fmla="*/ 332090410 w 329"/>
                    <a:gd name="T27" fmla="*/ 560827516 h 335"/>
                    <a:gd name="T28" fmla="*/ 269972921 w 329"/>
                    <a:gd name="T29" fmla="*/ 538934385 h 335"/>
                    <a:gd name="T30" fmla="*/ 308199320 w 329"/>
                    <a:gd name="T31" fmla="*/ 421042407 h 335"/>
                    <a:gd name="T32" fmla="*/ 354786890 w 329"/>
                    <a:gd name="T33" fmla="*/ 387359170 h 335"/>
                    <a:gd name="T34" fmla="*/ 393013289 w 329"/>
                    <a:gd name="T35" fmla="*/ 291361621 h 335"/>
                    <a:gd name="T36" fmla="*/ 339258064 w 329"/>
                    <a:gd name="T37" fmla="*/ 215574014 h 335"/>
                    <a:gd name="T38" fmla="*/ 224578866 w 329"/>
                    <a:gd name="T39" fmla="*/ 259361573 h 335"/>
                    <a:gd name="T40" fmla="*/ 64506707 w 329"/>
                    <a:gd name="T41" fmla="*/ 269467192 h 335"/>
                    <a:gd name="T42" fmla="*/ 87203188 w 329"/>
                    <a:gd name="T43" fmla="*/ 409253599 h 335"/>
                    <a:gd name="T44" fmla="*/ 117067323 w 329"/>
                    <a:gd name="T45" fmla="*/ 399147979 h 335"/>
                    <a:gd name="T46" fmla="*/ 117067323 w 329"/>
                    <a:gd name="T47" fmla="*/ 333465991 h 335"/>
                    <a:gd name="T48" fmla="*/ 33447963 w 329"/>
                    <a:gd name="T49" fmla="*/ 171785157 h 335"/>
                    <a:gd name="T50" fmla="*/ 10751482 w 329"/>
                    <a:gd name="T51" fmla="*/ 75787607 h 335"/>
                    <a:gd name="T52" fmla="*/ 64506707 w 329"/>
                    <a:gd name="T53" fmla="*/ 21894428 h 335"/>
                    <a:gd name="T54" fmla="*/ 140959506 w 329"/>
                    <a:gd name="T55" fmla="*/ 85893227 h 335"/>
                    <a:gd name="T56" fmla="*/ 109900761 w 329"/>
                    <a:gd name="T57" fmla="*/ 345254800 h 335"/>
                    <a:gd name="T58" fmla="*/ 170823641 w 329"/>
                    <a:gd name="T59" fmla="*/ 538934385 h 335"/>
                    <a:gd name="T60" fmla="*/ 217411212 w 329"/>
                    <a:gd name="T61" fmla="*/ 528828765 h 335"/>
                    <a:gd name="T62" fmla="*/ 201882386 w 329"/>
                    <a:gd name="T63" fmla="*/ 117891978 h 335"/>
                    <a:gd name="T64" fmla="*/ 262805266 w 329"/>
                    <a:gd name="T65" fmla="*/ 0 h 33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29" h="335">
                      <a:moveTo>
                        <a:pt x="73" y="77"/>
                      </a:moveTo>
                      <a:cubicBezTo>
                        <a:pt x="108" y="64"/>
                        <a:pt x="114" y="64"/>
                        <a:pt x="156" y="70"/>
                      </a:cubicBezTo>
                      <a:cubicBezTo>
                        <a:pt x="186" y="78"/>
                        <a:pt x="198" y="80"/>
                        <a:pt x="220" y="102"/>
                      </a:cubicBezTo>
                      <a:cubicBezTo>
                        <a:pt x="222" y="108"/>
                        <a:pt x="239" y="141"/>
                        <a:pt x="207" y="134"/>
                      </a:cubicBezTo>
                      <a:cubicBezTo>
                        <a:pt x="200" y="132"/>
                        <a:pt x="198" y="121"/>
                        <a:pt x="194" y="115"/>
                      </a:cubicBezTo>
                      <a:cubicBezTo>
                        <a:pt x="204" y="80"/>
                        <a:pt x="212" y="81"/>
                        <a:pt x="246" y="90"/>
                      </a:cubicBezTo>
                      <a:cubicBezTo>
                        <a:pt x="272" y="107"/>
                        <a:pt x="275" y="131"/>
                        <a:pt x="284" y="160"/>
                      </a:cubicBezTo>
                      <a:cubicBezTo>
                        <a:pt x="282" y="173"/>
                        <a:pt x="288" y="191"/>
                        <a:pt x="278" y="198"/>
                      </a:cubicBezTo>
                      <a:cubicBezTo>
                        <a:pt x="267" y="206"/>
                        <a:pt x="252" y="195"/>
                        <a:pt x="239" y="192"/>
                      </a:cubicBezTo>
                      <a:cubicBezTo>
                        <a:pt x="209" y="186"/>
                        <a:pt x="180" y="173"/>
                        <a:pt x="150" y="166"/>
                      </a:cubicBezTo>
                      <a:cubicBezTo>
                        <a:pt x="111" y="180"/>
                        <a:pt x="117" y="216"/>
                        <a:pt x="150" y="237"/>
                      </a:cubicBezTo>
                      <a:cubicBezTo>
                        <a:pt x="157" y="241"/>
                        <a:pt x="200" y="250"/>
                        <a:pt x="201" y="250"/>
                      </a:cubicBezTo>
                      <a:cubicBezTo>
                        <a:pt x="230" y="269"/>
                        <a:pt x="255" y="282"/>
                        <a:pt x="271" y="314"/>
                      </a:cubicBezTo>
                      <a:cubicBezTo>
                        <a:pt x="274" y="320"/>
                        <a:pt x="284" y="330"/>
                        <a:pt x="278" y="333"/>
                      </a:cubicBezTo>
                      <a:cubicBezTo>
                        <a:pt x="274" y="335"/>
                        <a:pt x="234" y="322"/>
                        <a:pt x="226" y="320"/>
                      </a:cubicBezTo>
                      <a:cubicBezTo>
                        <a:pt x="216" y="287"/>
                        <a:pt x="224" y="261"/>
                        <a:pt x="258" y="250"/>
                      </a:cubicBezTo>
                      <a:cubicBezTo>
                        <a:pt x="270" y="242"/>
                        <a:pt x="287" y="240"/>
                        <a:pt x="297" y="230"/>
                      </a:cubicBezTo>
                      <a:cubicBezTo>
                        <a:pt x="317" y="209"/>
                        <a:pt x="321" y="196"/>
                        <a:pt x="329" y="173"/>
                      </a:cubicBezTo>
                      <a:cubicBezTo>
                        <a:pt x="320" y="133"/>
                        <a:pt x="319" y="139"/>
                        <a:pt x="284" y="128"/>
                      </a:cubicBezTo>
                      <a:cubicBezTo>
                        <a:pt x="254" y="134"/>
                        <a:pt x="218" y="151"/>
                        <a:pt x="188" y="154"/>
                      </a:cubicBezTo>
                      <a:cubicBezTo>
                        <a:pt x="143" y="158"/>
                        <a:pt x="99" y="158"/>
                        <a:pt x="54" y="160"/>
                      </a:cubicBezTo>
                      <a:cubicBezTo>
                        <a:pt x="0" y="176"/>
                        <a:pt x="32" y="230"/>
                        <a:pt x="73" y="243"/>
                      </a:cubicBezTo>
                      <a:cubicBezTo>
                        <a:pt x="81" y="241"/>
                        <a:pt x="91" y="242"/>
                        <a:pt x="98" y="237"/>
                      </a:cubicBezTo>
                      <a:cubicBezTo>
                        <a:pt x="111" y="227"/>
                        <a:pt x="104" y="208"/>
                        <a:pt x="98" y="198"/>
                      </a:cubicBezTo>
                      <a:cubicBezTo>
                        <a:pt x="78" y="161"/>
                        <a:pt x="50" y="136"/>
                        <a:pt x="28" y="102"/>
                      </a:cubicBezTo>
                      <a:cubicBezTo>
                        <a:pt x="22" y="83"/>
                        <a:pt x="15" y="64"/>
                        <a:pt x="9" y="45"/>
                      </a:cubicBezTo>
                      <a:cubicBezTo>
                        <a:pt x="17" y="18"/>
                        <a:pt x="29" y="21"/>
                        <a:pt x="54" y="13"/>
                      </a:cubicBezTo>
                      <a:cubicBezTo>
                        <a:pt x="88" y="19"/>
                        <a:pt x="99" y="23"/>
                        <a:pt x="118" y="51"/>
                      </a:cubicBezTo>
                      <a:cubicBezTo>
                        <a:pt x="140" y="121"/>
                        <a:pt x="112" y="143"/>
                        <a:pt x="92" y="205"/>
                      </a:cubicBezTo>
                      <a:cubicBezTo>
                        <a:pt x="97" y="266"/>
                        <a:pt x="84" y="301"/>
                        <a:pt x="143" y="320"/>
                      </a:cubicBezTo>
                      <a:cubicBezTo>
                        <a:pt x="156" y="318"/>
                        <a:pt x="170" y="320"/>
                        <a:pt x="182" y="314"/>
                      </a:cubicBezTo>
                      <a:cubicBezTo>
                        <a:pt x="228" y="291"/>
                        <a:pt x="208" y="129"/>
                        <a:pt x="169" y="70"/>
                      </a:cubicBezTo>
                      <a:cubicBezTo>
                        <a:pt x="176" y="23"/>
                        <a:pt x="180" y="18"/>
                        <a:pt x="220" y="0"/>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60" name="Freeform 42">
                  <a:extLst>
                    <a:ext uri="{FF2B5EF4-FFF2-40B4-BE49-F238E27FC236}">
                      <a16:creationId xmlns:a16="http://schemas.microsoft.com/office/drawing/2014/main" id="{1E318DAD-DC28-4DEC-9EE7-36FEE8983C9D}"/>
                    </a:ext>
                  </a:extLst>
                </p:cNvPr>
                <p:cNvSpPr>
                  <a:spLocks/>
                </p:cNvSpPr>
                <p:nvPr/>
              </p:nvSpPr>
              <p:spPr bwMode="auto">
                <a:xfrm>
                  <a:off x="5077336" y="1531937"/>
                  <a:ext cx="349748" cy="504827"/>
                </a:xfrm>
                <a:custGeom>
                  <a:avLst/>
                  <a:gdLst>
                    <a:gd name="T0" fmla="*/ 60922823 w 320"/>
                    <a:gd name="T1" fmla="*/ 161680904 h 389"/>
                    <a:gd name="T2" fmla="*/ 160072009 w 320"/>
                    <a:gd name="T3" fmla="*/ 345254949 h 389"/>
                    <a:gd name="T4" fmla="*/ 182768468 w 320"/>
                    <a:gd name="T5" fmla="*/ 441252540 h 389"/>
                    <a:gd name="T6" fmla="*/ 130207902 w 320"/>
                    <a:gd name="T7" fmla="*/ 560829055 h 389"/>
                    <a:gd name="T8" fmla="*/ 68090471 w 320"/>
                    <a:gd name="T9" fmla="*/ 485041415 h 389"/>
                    <a:gd name="T10" fmla="*/ 335672829 w 320"/>
                    <a:gd name="T11" fmla="*/ 421042589 h 389"/>
                    <a:gd name="T12" fmla="*/ 382261448 w 320"/>
                    <a:gd name="T13" fmla="*/ 323360511 h 389"/>
                    <a:gd name="T14" fmla="*/ 321338626 w 320"/>
                    <a:gd name="T15" fmla="*/ 237468544 h 389"/>
                    <a:gd name="T16" fmla="*/ 236524736 w 320"/>
                    <a:gd name="T17" fmla="*/ 279571635 h 389"/>
                    <a:gd name="T18" fmla="*/ 274750006 w 320"/>
                    <a:gd name="T19" fmla="*/ 528828993 h 389"/>
                    <a:gd name="T20" fmla="*/ 152904361 w 320"/>
                    <a:gd name="T21" fmla="*/ 602933444 h 389"/>
                    <a:gd name="T22" fmla="*/ 152904361 w 320"/>
                    <a:gd name="T23" fmla="*/ 495145742 h 389"/>
                    <a:gd name="T24" fmla="*/ 175600820 w 320"/>
                    <a:gd name="T25" fmla="*/ 485041415 h 389"/>
                    <a:gd name="T26" fmla="*/ 267583451 w 320"/>
                    <a:gd name="T27" fmla="*/ 377253713 h 389"/>
                    <a:gd name="T28" fmla="*/ 114677997 w 320"/>
                    <a:gd name="T29" fmla="*/ 107786404 h 389"/>
                    <a:gd name="T30" fmla="*/ 45394012 w 320"/>
                    <a:gd name="T31" fmla="*/ 63998826 h 389"/>
                    <a:gd name="T32" fmla="*/ 0 w 320"/>
                    <a:gd name="T33" fmla="*/ 151575280 h 389"/>
                    <a:gd name="T34" fmla="*/ 91981538 w 320"/>
                    <a:gd name="T35" fmla="*/ 387359337 h 389"/>
                    <a:gd name="T36" fmla="*/ 137375550 w 320"/>
                    <a:gd name="T37" fmla="*/ 377253713 h 389"/>
                    <a:gd name="T38" fmla="*/ 168434265 w 320"/>
                    <a:gd name="T39" fmla="*/ 313256184 h 389"/>
                    <a:gd name="T40" fmla="*/ 220994832 w 320"/>
                    <a:gd name="T41" fmla="*/ 75787640 h 389"/>
                    <a:gd name="T42" fmla="*/ 267583451 w 320"/>
                    <a:gd name="T43" fmla="*/ 85893264 h 389"/>
                    <a:gd name="T44" fmla="*/ 252053547 w 320"/>
                    <a:gd name="T45" fmla="*/ 171785231 h 389"/>
                    <a:gd name="T46" fmla="*/ 121845645 w 320"/>
                    <a:gd name="T47" fmla="*/ 225678433 h 389"/>
                    <a:gd name="T48" fmla="*/ 76452727 w 320"/>
                    <a:gd name="T49" fmla="*/ 269467309 h 389"/>
                    <a:gd name="T50" fmla="*/ 45394012 w 320"/>
                    <a:gd name="T51" fmla="*/ 333466135 h 389"/>
                    <a:gd name="T52" fmla="*/ 83619282 w 320"/>
                    <a:gd name="T53" fmla="*/ 495145742 h 389"/>
                    <a:gd name="T54" fmla="*/ 206660628 w 320"/>
                    <a:gd name="T55" fmla="*/ 453041353 h 389"/>
                    <a:gd name="T56" fmla="*/ 305808722 w 320"/>
                    <a:gd name="T57" fmla="*/ 506934555 h 389"/>
                    <a:gd name="T58" fmla="*/ 305808722 w 320"/>
                    <a:gd name="T59" fmla="*/ 582723493 h 389"/>
                    <a:gd name="T60" fmla="*/ 213827184 w 320"/>
                    <a:gd name="T61" fmla="*/ 506934555 h 389"/>
                    <a:gd name="T62" fmla="*/ 252053547 w 320"/>
                    <a:gd name="T63" fmla="*/ 377253713 h 389"/>
                    <a:gd name="T64" fmla="*/ 321338626 w 320"/>
                    <a:gd name="T65" fmla="*/ 183574044 h 389"/>
                    <a:gd name="T66" fmla="*/ 267583451 w 320"/>
                    <a:gd name="T67" fmla="*/ 107786404 h 389"/>
                    <a:gd name="T68" fmla="*/ 191130724 w 320"/>
                    <a:gd name="T69" fmla="*/ 63998826 h 389"/>
                    <a:gd name="T70" fmla="*/ 144542105 w 320"/>
                    <a:gd name="T71" fmla="*/ 21894438 h 389"/>
                    <a:gd name="T72" fmla="*/ 121845645 w 320"/>
                    <a:gd name="T73" fmla="*/ 0 h 38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20" h="389">
                      <a:moveTo>
                        <a:pt x="51" y="96"/>
                      </a:moveTo>
                      <a:cubicBezTo>
                        <a:pt x="99" y="129"/>
                        <a:pt x="110" y="152"/>
                        <a:pt x="134" y="205"/>
                      </a:cubicBezTo>
                      <a:cubicBezTo>
                        <a:pt x="142" y="223"/>
                        <a:pt x="153" y="262"/>
                        <a:pt x="153" y="262"/>
                      </a:cubicBezTo>
                      <a:cubicBezTo>
                        <a:pt x="147" y="316"/>
                        <a:pt x="153" y="317"/>
                        <a:pt x="109" y="333"/>
                      </a:cubicBezTo>
                      <a:cubicBezTo>
                        <a:pt x="79" y="325"/>
                        <a:pt x="68" y="318"/>
                        <a:pt x="57" y="288"/>
                      </a:cubicBezTo>
                      <a:cubicBezTo>
                        <a:pt x="81" y="222"/>
                        <a:pt x="275" y="250"/>
                        <a:pt x="281" y="250"/>
                      </a:cubicBezTo>
                      <a:cubicBezTo>
                        <a:pt x="300" y="231"/>
                        <a:pt x="311" y="217"/>
                        <a:pt x="320" y="192"/>
                      </a:cubicBezTo>
                      <a:cubicBezTo>
                        <a:pt x="305" y="151"/>
                        <a:pt x="311" y="154"/>
                        <a:pt x="269" y="141"/>
                      </a:cubicBezTo>
                      <a:cubicBezTo>
                        <a:pt x="240" y="146"/>
                        <a:pt x="223" y="151"/>
                        <a:pt x="198" y="166"/>
                      </a:cubicBezTo>
                      <a:cubicBezTo>
                        <a:pt x="181" y="223"/>
                        <a:pt x="215" y="263"/>
                        <a:pt x="230" y="314"/>
                      </a:cubicBezTo>
                      <a:cubicBezTo>
                        <a:pt x="220" y="389"/>
                        <a:pt x="212" y="366"/>
                        <a:pt x="128" y="358"/>
                      </a:cubicBezTo>
                      <a:cubicBezTo>
                        <a:pt x="89" y="346"/>
                        <a:pt x="98" y="315"/>
                        <a:pt x="128" y="294"/>
                      </a:cubicBezTo>
                      <a:cubicBezTo>
                        <a:pt x="133" y="290"/>
                        <a:pt x="141" y="291"/>
                        <a:pt x="147" y="288"/>
                      </a:cubicBezTo>
                      <a:cubicBezTo>
                        <a:pt x="181" y="274"/>
                        <a:pt x="204" y="254"/>
                        <a:pt x="224" y="224"/>
                      </a:cubicBezTo>
                      <a:cubicBezTo>
                        <a:pt x="250" y="143"/>
                        <a:pt x="162" y="85"/>
                        <a:pt x="96" y="64"/>
                      </a:cubicBezTo>
                      <a:cubicBezTo>
                        <a:pt x="77" y="51"/>
                        <a:pt x="60" y="46"/>
                        <a:pt x="38" y="38"/>
                      </a:cubicBezTo>
                      <a:cubicBezTo>
                        <a:pt x="16" y="53"/>
                        <a:pt x="8" y="64"/>
                        <a:pt x="0" y="90"/>
                      </a:cubicBezTo>
                      <a:cubicBezTo>
                        <a:pt x="7" y="164"/>
                        <a:pt x="12" y="191"/>
                        <a:pt x="77" y="230"/>
                      </a:cubicBezTo>
                      <a:cubicBezTo>
                        <a:pt x="90" y="228"/>
                        <a:pt x="104" y="231"/>
                        <a:pt x="115" y="224"/>
                      </a:cubicBezTo>
                      <a:cubicBezTo>
                        <a:pt x="128" y="215"/>
                        <a:pt x="141" y="186"/>
                        <a:pt x="141" y="186"/>
                      </a:cubicBezTo>
                      <a:cubicBezTo>
                        <a:pt x="146" y="89"/>
                        <a:pt x="115" y="67"/>
                        <a:pt x="185" y="45"/>
                      </a:cubicBezTo>
                      <a:cubicBezTo>
                        <a:pt x="198" y="47"/>
                        <a:pt x="212" y="45"/>
                        <a:pt x="224" y="51"/>
                      </a:cubicBezTo>
                      <a:cubicBezTo>
                        <a:pt x="256" y="66"/>
                        <a:pt x="227" y="94"/>
                        <a:pt x="211" y="102"/>
                      </a:cubicBezTo>
                      <a:cubicBezTo>
                        <a:pt x="177" y="119"/>
                        <a:pt x="138" y="123"/>
                        <a:pt x="102" y="134"/>
                      </a:cubicBezTo>
                      <a:cubicBezTo>
                        <a:pt x="89" y="143"/>
                        <a:pt x="73" y="147"/>
                        <a:pt x="64" y="160"/>
                      </a:cubicBezTo>
                      <a:cubicBezTo>
                        <a:pt x="55" y="173"/>
                        <a:pt x="38" y="198"/>
                        <a:pt x="38" y="198"/>
                      </a:cubicBezTo>
                      <a:cubicBezTo>
                        <a:pt x="44" y="247"/>
                        <a:pt x="38" y="262"/>
                        <a:pt x="70" y="294"/>
                      </a:cubicBezTo>
                      <a:cubicBezTo>
                        <a:pt x="144" y="287"/>
                        <a:pt x="121" y="285"/>
                        <a:pt x="173" y="269"/>
                      </a:cubicBezTo>
                      <a:cubicBezTo>
                        <a:pt x="204" y="276"/>
                        <a:pt x="227" y="290"/>
                        <a:pt x="256" y="301"/>
                      </a:cubicBezTo>
                      <a:cubicBezTo>
                        <a:pt x="273" y="325"/>
                        <a:pt x="290" y="333"/>
                        <a:pt x="256" y="346"/>
                      </a:cubicBezTo>
                      <a:cubicBezTo>
                        <a:pt x="200" y="339"/>
                        <a:pt x="194" y="348"/>
                        <a:pt x="179" y="301"/>
                      </a:cubicBezTo>
                      <a:cubicBezTo>
                        <a:pt x="189" y="272"/>
                        <a:pt x="194" y="249"/>
                        <a:pt x="211" y="224"/>
                      </a:cubicBezTo>
                      <a:cubicBezTo>
                        <a:pt x="224" y="183"/>
                        <a:pt x="254" y="150"/>
                        <a:pt x="269" y="109"/>
                      </a:cubicBezTo>
                      <a:cubicBezTo>
                        <a:pt x="260" y="69"/>
                        <a:pt x="259" y="75"/>
                        <a:pt x="224" y="64"/>
                      </a:cubicBezTo>
                      <a:cubicBezTo>
                        <a:pt x="205" y="51"/>
                        <a:pt x="160" y="38"/>
                        <a:pt x="160" y="38"/>
                      </a:cubicBezTo>
                      <a:cubicBezTo>
                        <a:pt x="147" y="30"/>
                        <a:pt x="134" y="21"/>
                        <a:pt x="121" y="13"/>
                      </a:cubicBezTo>
                      <a:cubicBezTo>
                        <a:pt x="115" y="9"/>
                        <a:pt x="102" y="0"/>
                        <a:pt x="102" y="0"/>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114" name="Group 2120">
                <a:extLst>
                  <a:ext uri="{FF2B5EF4-FFF2-40B4-BE49-F238E27FC236}">
                    <a16:creationId xmlns:a16="http://schemas.microsoft.com/office/drawing/2014/main" id="{269628F7-891C-4DE2-881B-5A522C9BCFD8}"/>
                  </a:ext>
                </a:extLst>
              </p:cNvPr>
              <p:cNvGrpSpPr>
                <a:grpSpLocks noChangeAspect="1"/>
              </p:cNvGrpSpPr>
              <p:nvPr/>
            </p:nvGrpSpPr>
            <p:grpSpPr bwMode="auto">
              <a:xfrm flipH="1">
                <a:off x="4498077" y="554612"/>
                <a:ext cx="1096085" cy="379852"/>
                <a:chOff x="1033" y="169"/>
                <a:chExt cx="289" cy="135"/>
              </a:xfrm>
            </p:grpSpPr>
            <p:sp>
              <p:nvSpPr>
                <p:cNvPr id="4221" name="AutoShape 2119">
                  <a:extLst>
                    <a:ext uri="{FF2B5EF4-FFF2-40B4-BE49-F238E27FC236}">
                      <a16:creationId xmlns:a16="http://schemas.microsoft.com/office/drawing/2014/main" id="{F497F32E-B8CD-4AB0-A0F7-AFAC03771494}"/>
                    </a:ext>
                  </a:extLst>
                </p:cNvPr>
                <p:cNvSpPr>
                  <a:spLocks noChangeAspect="1" noChangeArrowheads="1" noTextEdit="1"/>
                </p:cNvSpPr>
                <p:nvPr/>
              </p:nvSpPr>
              <p:spPr bwMode="auto">
                <a:xfrm>
                  <a:off x="1033" y="169"/>
                  <a:ext cx="287"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222" name="Freeform 2121">
                  <a:extLst>
                    <a:ext uri="{FF2B5EF4-FFF2-40B4-BE49-F238E27FC236}">
                      <a16:creationId xmlns:a16="http://schemas.microsoft.com/office/drawing/2014/main" id="{339597CC-ED11-4079-A7EA-33EE1ED66162}"/>
                    </a:ext>
                  </a:extLst>
                </p:cNvPr>
                <p:cNvSpPr>
                  <a:spLocks/>
                </p:cNvSpPr>
                <p:nvPr/>
              </p:nvSpPr>
              <p:spPr bwMode="auto">
                <a:xfrm>
                  <a:off x="1113" y="249"/>
                  <a:ext cx="199" cy="45"/>
                </a:xfrm>
                <a:custGeom>
                  <a:avLst/>
                  <a:gdLst>
                    <a:gd name="T0" fmla="*/ 199 w 199"/>
                    <a:gd name="T1" fmla="*/ 25 h 45"/>
                    <a:gd name="T2" fmla="*/ 196 w 199"/>
                    <a:gd name="T3" fmla="*/ 28 h 45"/>
                    <a:gd name="T4" fmla="*/ 191 w 199"/>
                    <a:gd name="T5" fmla="*/ 31 h 45"/>
                    <a:gd name="T6" fmla="*/ 185 w 199"/>
                    <a:gd name="T7" fmla="*/ 34 h 45"/>
                    <a:gd name="T8" fmla="*/ 176 w 199"/>
                    <a:gd name="T9" fmla="*/ 37 h 45"/>
                    <a:gd name="T10" fmla="*/ 167 w 199"/>
                    <a:gd name="T11" fmla="*/ 39 h 45"/>
                    <a:gd name="T12" fmla="*/ 155 w 199"/>
                    <a:gd name="T13" fmla="*/ 41 h 45"/>
                    <a:gd name="T14" fmla="*/ 143 w 199"/>
                    <a:gd name="T15" fmla="*/ 43 h 45"/>
                    <a:gd name="T16" fmla="*/ 129 w 199"/>
                    <a:gd name="T17" fmla="*/ 44 h 45"/>
                    <a:gd name="T18" fmla="*/ 115 w 199"/>
                    <a:gd name="T19" fmla="*/ 45 h 45"/>
                    <a:gd name="T20" fmla="*/ 100 w 199"/>
                    <a:gd name="T21" fmla="*/ 45 h 45"/>
                    <a:gd name="T22" fmla="*/ 84 w 199"/>
                    <a:gd name="T23" fmla="*/ 45 h 45"/>
                    <a:gd name="T24" fmla="*/ 70 w 199"/>
                    <a:gd name="T25" fmla="*/ 44 h 45"/>
                    <a:gd name="T26" fmla="*/ 57 w 199"/>
                    <a:gd name="T27" fmla="*/ 43 h 45"/>
                    <a:gd name="T28" fmla="*/ 44 w 199"/>
                    <a:gd name="T29" fmla="*/ 41 h 45"/>
                    <a:gd name="T30" fmla="*/ 33 w 199"/>
                    <a:gd name="T31" fmla="*/ 39 h 45"/>
                    <a:gd name="T32" fmla="*/ 23 w 199"/>
                    <a:gd name="T33" fmla="*/ 37 h 45"/>
                    <a:gd name="T34" fmla="*/ 15 w 199"/>
                    <a:gd name="T35" fmla="*/ 34 h 45"/>
                    <a:gd name="T36" fmla="*/ 8 w 199"/>
                    <a:gd name="T37" fmla="*/ 31 h 45"/>
                    <a:gd name="T38" fmla="*/ 3 w 199"/>
                    <a:gd name="T39" fmla="*/ 28 h 45"/>
                    <a:gd name="T40" fmla="*/ 1 w 199"/>
                    <a:gd name="T41" fmla="*/ 25 h 45"/>
                    <a:gd name="T42" fmla="*/ 0 w 199"/>
                    <a:gd name="T43" fmla="*/ 22 h 45"/>
                    <a:gd name="T44" fmla="*/ 2 w 199"/>
                    <a:gd name="T45" fmla="*/ 18 h 45"/>
                    <a:gd name="T46" fmla="*/ 6 w 199"/>
                    <a:gd name="T47" fmla="*/ 15 h 45"/>
                    <a:gd name="T48" fmla="*/ 12 w 199"/>
                    <a:gd name="T49" fmla="*/ 12 h 45"/>
                    <a:gd name="T50" fmla="*/ 20 w 199"/>
                    <a:gd name="T51" fmla="*/ 9 h 45"/>
                    <a:gd name="T52" fmla="*/ 29 w 199"/>
                    <a:gd name="T53" fmla="*/ 7 h 45"/>
                    <a:gd name="T54" fmla="*/ 40 w 199"/>
                    <a:gd name="T55" fmla="*/ 5 h 45"/>
                    <a:gd name="T56" fmla="*/ 52 w 199"/>
                    <a:gd name="T57" fmla="*/ 3 h 45"/>
                    <a:gd name="T58" fmla="*/ 65 w 199"/>
                    <a:gd name="T59" fmla="*/ 1 h 45"/>
                    <a:gd name="T60" fmla="*/ 80 w 199"/>
                    <a:gd name="T61" fmla="*/ 1 h 45"/>
                    <a:gd name="T62" fmla="*/ 95 w 199"/>
                    <a:gd name="T63" fmla="*/ 0 h 45"/>
                    <a:gd name="T64" fmla="*/ 110 w 199"/>
                    <a:gd name="T65" fmla="*/ 0 h 45"/>
                    <a:gd name="T66" fmla="*/ 125 w 199"/>
                    <a:gd name="T67" fmla="*/ 1 h 45"/>
                    <a:gd name="T68" fmla="*/ 138 w 199"/>
                    <a:gd name="T69" fmla="*/ 2 h 45"/>
                    <a:gd name="T70" fmla="*/ 151 w 199"/>
                    <a:gd name="T71" fmla="*/ 3 h 45"/>
                    <a:gd name="T72" fmla="*/ 163 w 199"/>
                    <a:gd name="T73" fmla="*/ 5 h 45"/>
                    <a:gd name="T74" fmla="*/ 173 w 199"/>
                    <a:gd name="T75" fmla="*/ 8 h 45"/>
                    <a:gd name="T76" fmla="*/ 182 w 199"/>
                    <a:gd name="T77" fmla="*/ 10 h 45"/>
                    <a:gd name="T78" fmla="*/ 189 w 199"/>
                    <a:gd name="T79" fmla="*/ 13 h 45"/>
                    <a:gd name="T80" fmla="*/ 195 w 199"/>
                    <a:gd name="T81" fmla="*/ 16 h 45"/>
                    <a:gd name="T82" fmla="*/ 198 w 199"/>
                    <a:gd name="T83" fmla="*/ 19 h 45"/>
                    <a:gd name="T84" fmla="*/ 199 w 199"/>
                    <a:gd name="T85" fmla="*/ 23 h 4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99" h="45">
                      <a:moveTo>
                        <a:pt x="199" y="23"/>
                      </a:moveTo>
                      <a:lnTo>
                        <a:pt x="199" y="24"/>
                      </a:lnTo>
                      <a:lnTo>
                        <a:pt x="199" y="25"/>
                      </a:lnTo>
                      <a:lnTo>
                        <a:pt x="198" y="26"/>
                      </a:lnTo>
                      <a:lnTo>
                        <a:pt x="197" y="27"/>
                      </a:lnTo>
                      <a:lnTo>
                        <a:pt x="196" y="28"/>
                      </a:lnTo>
                      <a:lnTo>
                        <a:pt x="195" y="29"/>
                      </a:lnTo>
                      <a:lnTo>
                        <a:pt x="193" y="30"/>
                      </a:lnTo>
                      <a:lnTo>
                        <a:pt x="191" y="31"/>
                      </a:lnTo>
                      <a:lnTo>
                        <a:pt x="189" y="33"/>
                      </a:lnTo>
                      <a:lnTo>
                        <a:pt x="187" y="33"/>
                      </a:lnTo>
                      <a:lnTo>
                        <a:pt x="185" y="34"/>
                      </a:lnTo>
                      <a:lnTo>
                        <a:pt x="182" y="35"/>
                      </a:lnTo>
                      <a:lnTo>
                        <a:pt x="179" y="36"/>
                      </a:lnTo>
                      <a:lnTo>
                        <a:pt x="176" y="37"/>
                      </a:lnTo>
                      <a:lnTo>
                        <a:pt x="173" y="38"/>
                      </a:lnTo>
                      <a:lnTo>
                        <a:pt x="170" y="39"/>
                      </a:lnTo>
                      <a:lnTo>
                        <a:pt x="167" y="39"/>
                      </a:lnTo>
                      <a:lnTo>
                        <a:pt x="163" y="40"/>
                      </a:lnTo>
                      <a:lnTo>
                        <a:pt x="159" y="41"/>
                      </a:lnTo>
                      <a:lnTo>
                        <a:pt x="155" y="41"/>
                      </a:lnTo>
                      <a:lnTo>
                        <a:pt x="151" y="42"/>
                      </a:lnTo>
                      <a:lnTo>
                        <a:pt x="147" y="43"/>
                      </a:lnTo>
                      <a:lnTo>
                        <a:pt x="143" y="43"/>
                      </a:lnTo>
                      <a:lnTo>
                        <a:pt x="138" y="43"/>
                      </a:lnTo>
                      <a:lnTo>
                        <a:pt x="134" y="44"/>
                      </a:lnTo>
                      <a:lnTo>
                        <a:pt x="129" y="44"/>
                      </a:lnTo>
                      <a:lnTo>
                        <a:pt x="125" y="45"/>
                      </a:lnTo>
                      <a:lnTo>
                        <a:pt x="120" y="45"/>
                      </a:lnTo>
                      <a:lnTo>
                        <a:pt x="115" y="45"/>
                      </a:lnTo>
                      <a:lnTo>
                        <a:pt x="110" y="45"/>
                      </a:lnTo>
                      <a:lnTo>
                        <a:pt x="105" y="45"/>
                      </a:lnTo>
                      <a:lnTo>
                        <a:pt x="100" y="45"/>
                      </a:lnTo>
                      <a:lnTo>
                        <a:pt x="95" y="45"/>
                      </a:lnTo>
                      <a:lnTo>
                        <a:pt x="89" y="45"/>
                      </a:lnTo>
                      <a:lnTo>
                        <a:pt x="84" y="45"/>
                      </a:lnTo>
                      <a:lnTo>
                        <a:pt x="80" y="45"/>
                      </a:lnTo>
                      <a:lnTo>
                        <a:pt x="75" y="45"/>
                      </a:lnTo>
                      <a:lnTo>
                        <a:pt x="70" y="44"/>
                      </a:lnTo>
                      <a:lnTo>
                        <a:pt x="65" y="44"/>
                      </a:lnTo>
                      <a:lnTo>
                        <a:pt x="61" y="43"/>
                      </a:lnTo>
                      <a:lnTo>
                        <a:pt x="57" y="43"/>
                      </a:lnTo>
                      <a:lnTo>
                        <a:pt x="52" y="43"/>
                      </a:lnTo>
                      <a:lnTo>
                        <a:pt x="48" y="42"/>
                      </a:lnTo>
                      <a:lnTo>
                        <a:pt x="44" y="41"/>
                      </a:lnTo>
                      <a:lnTo>
                        <a:pt x="40" y="41"/>
                      </a:lnTo>
                      <a:lnTo>
                        <a:pt x="36" y="40"/>
                      </a:lnTo>
                      <a:lnTo>
                        <a:pt x="33" y="39"/>
                      </a:lnTo>
                      <a:lnTo>
                        <a:pt x="29" y="39"/>
                      </a:lnTo>
                      <a:lnTo>
                        <a:pt x="26" y="38"/>
                      </a:lnTo>
                      <a:lnTo>
                        <a:pt x="23" y="37"/>
                      </a:lnTo>
                      <a:lnTo>
                        <a:pt x="20" y="36"/>
                      </a:lnTo>
                      <a:lnTo>
                        <a:pt x="17" y="35"/>
                      </a:lnTo>
                      <a:lnTo>
                        <a:pt x="15" y="34"/>
                      </a:lnTo>
                      <a:lnTo>
                        <a:pt x="12" y="33"/>
                      </a:lnTo>
                      <a:lnTo>
                        <a:pt x="10" y="33"/>
                      </a:lnTo>
                      <a:lnTo>
                        <a:pt x="8" y="31"/>
                      </a:lnTo>
                      <a:lnTo>
                        <a:pt x="6" y="30"/>
                      </a:lnTo>
                      <a:lnTo>
                        <a:pt x="5" y="29"/>
                      </a:lnTo>
                      <a:lnTo>
                        <a:pt x="3" y="28"/>
                      </a:lnTo>
                      <a:lnTo>
                        <a:pt x="2" y="27"/>
                      </a:lnTo>
                      <a:lnTo>
                        <a:pt x="1" y="26"/>
                      </a:lnTo>
                      <a:lnTo>
                        <a:pt x="1" y="25"/>
                      </a:lnTo>
                      <a:lnTo>
                        <a:pt x="0" y="24"/>
                      </a:lnTo>
                      <a:lnTo>
                        <a:pt x="0" y="23"/>
                      </a:lnTo>
                      <a:lnTo>
                        <a:pt x="0" y="22"/>
                      </a:lnTo>
                      <a:lnTo>
                        <a:pt x="1" y="20"/>
                      </a:lnTo>
                      <a:lnTo>
                        <a:pt x="1" y="19"/>
                      </a:lnTo>
                      <a:lnTo>
                        <a:pt x="2" y="18"/>
                      </a:lnTo>
                      <a:lnTo>
                        <a:pt x="3" y="17"/>
                      </a:lnTo>
                      <a:lnTo>
                        <a:pt x="5" y="16"/>
                      </a:lnTo>
                      <a:lnTo>
                        <a:pt x="6" y="15"/>
                      </a:lnTo>
                      <a:lnTo>
                        <a:pt x="8" y="14"/>
                      </a:lnTo>
                      <a:lnTo>
                        <a:pt x="10" y="13"/>
                      </a:lnTo>
                      <a:lnTo>
                        <a:pt x="12" y="12"/>
                      </a:lnTo>
                      <a:lnTo>
                        <a:pt x="15" y="11"/>
                      </a:lnTo>
                      <a:lnTo>
                        <a:pt x="17" y="10"/>
                      </a:lnTo>
                      <a:lnTo>
                        <a:pt x="20" y="9"/>
                      </a:lnTo>
                      <a:lnTo>
                        <a:pt x="23" y="8"/>
                      </a:lnTo>
                      <a:lnTo>
                        <a:pt x="26" y="8"/>
                      </a:lnTo>
                      <a:lnTo>
                        <a:pt x="29" y="7"/>
                      </a:lnTo>
                      <a:lnTo>
                        <a:pt x="33" y="6"/>
                      </a:lnTo>
                      <a:lnTo>
                        <a:pt x="36" y="5"/>
                      </a:lnTo>
                      <a:lnTo>
                        <a:pt x="40" y="5"/>
                      </a:lnTo>
                      <a:lnTo>
                        <a:pt x="44" y="4"/>
                      </a:lnTo>
                      <a:lnTo>
                        <a:pt x="48" y="3"/>
                      </a:lnTo>
                      <a:lnTo>
                        <a:pt x="52" y="3"/>
                      </a:lnTo>
                      <a:lnTo>
                        <a:pt x="57" y="2"/>
                      </a:lnTo>
                      <a:lnTo>
                        <a:pt x="61" y="2"/>
                      </a:lnTo>
                      <a:lnTo>
                        <a:pt x="65" y="1"/>
                      </a:lnTo>
                      <a:lnTo>
                        <a:pt x="70" y="1"/>
                      </a:lnTo>
                      <a:lnTo>
                        <a:pt x="75" y="1"/>
                      </a:lnTo>
                      <a:lnTo>
                        <a:pt x="80" y="1"/>
                      </a:lnTo>
                      <a:lnTo>
                        <a:pt x="84" y="0"/>
                      </a:lnTo>
                      <a:lnTo>
                        <a:pt x="89" y="0"/>
                      </a:lnTo>
                      <a:lnTo>
                        <a:pt x="95" y="0"/>
                      </a:lnTo>
                      <a:lnTo>
                        <a:pt x="100" y="0"/>
                      </a:lnTo>
                      <a:lnTo>
                        <a:pt x="105" y="0"/>
                      </a:lnTo>
                      <a:lnTo>
                        <a:pt x="110" y="0"/>
                      </a:lnTo>
                      <a:lnTo>
                        <a:pt x="115" y="0"/>
                      </a:lnTo>
                      <a:lnTo>
                        <a:pt x="120" y="1"/>
                      </a:lnTo>
                      <a:lnTo>
                        <a:pt x="125" y="1"/>
                      </a:lnTo>
                      <a:lnTo>
                        <a:pt x="129" y="1"/>
                      </a:lnTo>
                      <a:lnTo>
                        <a:pt x="134" y="1"/>
                      </a:lnTo>
                      <a:lnTo>
                        <a:pt x="138" y="2"/>
                      </a:lnTo>
                      <a:lnTo>
                        <a:pt x="143" y="2"/>
                      </a:lnTo>
                      <a:lnTo>
                        <a:pt x="147" y="3"/>
                      </a:lnTo>
                      <a:lnTo>
                        <a:pt x="151" y="3"/>
                      </a:lnTo>
                      <a:lnTo>
                        <a:pt x="155" y="4"/>
                      </a:lnTo>
                      <a:lnTo>
                        <a:pt x="159" y="5"/>
                      </a:lnTo>
                      <a:lnTo>
                        <a:pt x="163" y="5"/>
                      </a:lnTo>
                      <a:lnTo>
                        <a:pt x="167" y="6"/>
                      </a:lnTo>
                      <a:lnTo>
                        <a:pt x="170" y="7"/>
                      </a:lnTo>
                      <a:lnTo>
                        <a:pt x="173" y="8"/>
                      </a:lnTo>
                      <a:lnTo>
                        <a:pt x="176" y="8"/>
                      </a:lnTo>
                      <a:lnTo>
                        <a:pt x="179" y="9"/>
                      </a:lnTo>
                      <a:lnTo>
                        <a:pt x="182" y="10"/>
                      </a:lnTo>
                      <a:lnTo>
                        <a:pt x="185" y="11"/>
                      </a:lnTo>
                      <a:lnTo>
                        <a:pt x="187" y="12"/>
                      </a:lnTo>
                      <a:lnTo>
                        <a:pt x="189" y="13"/>
                      </a:lnTo>
                      <a:lnTo>
                        <a:pt x="191" y="14"/>
                      </a:lnTo>
                      <a:lnTo>
                        <a:pt x="193" y="15"/>
                      </a:lnTo>
                      <a:lnTo>
                        <a:pt x="195" y="16"/>
                      </a:lnTo>
                      <a:lnTo>
                        <a:pt x="196" y="17"/>
                      </a:lnTo>
                      <a:lnTo>
                        <a:pt x="197" y="18"/>
                      </a:lnTo>
                      <a:lnTo>
                        <a:pt x="198" y="19"/>
                      </a:lnTo>
                      <a:lnTo>
                        <a:pt x="199" y="20"/>
                      </a:lnTo>
                      <a:lnTo>
                        <a:pt x="199" y="22"/>
                      </a:lnTo>
                      <a:lnTo>
                        <a:pt x="199"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23" name="Freeform 2122">
                  <a:extLst>
                    <a:ext uri="{FF2B5EF4-FFF2-40B4-BE49-F238E27FC236}">
                      <a16:creationId xmlns:a16="http://schemas.microsoft.com/office/drawing/2014/main" id="{8668E35A-0B2F-4BFF-8776-18F7FF5D3364}"/>
                    </a:ext>
                  </a:extLst>
                </p:cNvPr>
                <p:cNvSpPr>
                  <a:spLocks/>
                </p:cNvSpPr>
                <p:nvPr/>
              </p:nvSpPr>
              <p:spPr bwMode="auto">
                <a:xfrm>
                  <a:off x="1117" y="250"/>
                  <a:ext cx="192" cy="42"/>
                </a:xfrm>
                <a:custGeom>
                  <a:avLst/>
                  <a:gdLst>
                    <a:gd name="T0" fmla="*/ 191 w 192"/>
                    <a:gd name="T1" fmla="*/ 23 h 42"/>
                    <a:gd name="T2" fmla="*/ 189 w 192"/>
                    <a:gd name="T3" fmla="*/ 26 h 42"/>
                    <a:gd name="T4" fmla="*/ 184 w 192"/>
                    <a:gd name="T5" fmla="*/ 29 h 42"/>
                    <a:gd name="T6" fmla="*/ 178 w 192"/>
                    <a:gd name="T7" fmla="*/ 32 h 42"/>
                    <a:gd name="T8" fmla="*/ 170 w 192"/>
                    <a:gd name="T9" fmla="*/ 34 h 42"/>
                    <a:gd name="T10" fmla="*/ 160 w 192"/>
                    <a:gd name="T11" fmla="*/ 36 h 42"/>
                    <a:gd name="T12" fmla="*/ 149 w 192"/>
                    <a:gd name="T13" fmla="*/ 38 h 42"/>
                    <a:gd name="T14" fmla="*/ 137 w 192"/>
                    <a:gd name="T15" fmla="*/ 40 h 42"/>
                    <a:gd name="T16" fmla="*/ 124 w 192"/>
                    <a:gd name="T17" fmla="*/ 41 h 42"/>
                    <a:gd name="T18" fmla="*/ 110 w 192"/>
                    <a:gd name="T19" fmla="*/ 41 h 42"/>
                    <a:gd name="T20" fmla="*/ 96 w 192"/>
                    <a:gd name="T21" fmla="*/ 42 h 42"/>
                    <a:gd name="T22" fmla="*/ 81 w 192"/>
                    <a:gd name="T23" fmla="*/ 41 h 42"/>
                    <a:gd name="T24" fmla="*/ 67 w 192"/>
                    <a:gd name="T25" fmla="*/ 41 h 42"/>
                    <a:gd name="T26" fmla="*/ 54 w 192"/>
                    <a:gd name="T27" fmla="*/ 40 h 42"/>
                    <a:gd name="T28" fmla="*/ 42 w 192"/>
                    <a:gd name="T29" fmla="*/ 38 h 42"/>
                    <a:gd name="T30" fmla="*/ 31 w 192"/>
                    <a:gd name="T31" fmla="*/ 36 h 42"/>
                    <a:gd name="T32" fmla="*/ 22 w 192"/>
                    <a:gd name="T33" fmla="*/ 34 h 42"/>
                    <a:gd name="T34" fmla="*/ 14 w 192"/>
                    <a:gd name="T35" fmla="*/ 32 h 42"/>
                    <a:gd name="T36" fmla="*/ 7 w 192"/>
                    <a:gd name="T37" fmla="*/ 29 h 42"/>
                    <a:gd name="T38" fmla="*/ 3 w 192"/>
                    <a:gd name="T39" fmla="*/ 26 h 42"/>
                    <a:gd name="T40" fmla="*/ 0 w 192"/>
                    <a:gd name="T41" fmla="*/ 23 h 42"/>
                    <a:gd name="T42" fmla="*/ 0 w 192"/>
                    <a:gd name="T43" fmla="*/ 20 h 42"/>
                    <a:gd name="T44" fmla="*/ 2 w 192"/>
                    <a:gd name="T45" fmla="*/ 17 h 42"/>
                    <a:gd name="T46" fmla="*/ 5 w 192"/>
                    <a:gd name="T47" fmla="*/ 14 h 42"/>
                    <a:gd name="T48" fmla="*/ 11 w 192"/>
                    <a:gd name="T49" fmla="*/ 11 h 42"/>
                    <a:gd name="T50" fmla="*/ 19 w 192"/>
                    <a:gd name="T51" fmla="*/ 9 h 42"/>
                    <a:gd name="T52" fmla="*/ 28 w 192"/>
                    <a:gd name="T53" fmla="*/ 7 h 42"/>
                    <a:gd name="T54" fmla="*/ 38 w 192"/>
                    <a:gd name="T55" fmla="*/ 5 h 42"/>
                    <a:gd name="T56" fmla="*/ 50 w 192"/>
                    <a:gd name="T57" fmla="*/ 3 h 42"/>
                    <a:gd name="T58" fmla="*/ 63 w 192"/>
                    <a:gd name="T59" fmla="*/ 2 h 42"/>
                    <a:gd name="T60" fmla="*/ 76 w 192"/>
                    <a:gd name="T61" fmla="*/ 1 h 42"/>
                    <a:gd name="T62" fmla="*/ 91 w 192"/>
                    <a:gd name="T63" fmla="*/ 0 h 42"/>
                    <a:gd name="T64" fmla="*/ 105 w 192"/>
                    <a:gd name="T65" fmla="*/ 1 h 42"/>
                    <a:gd name="T66" fmla="*/ 120 w 192"/>
                    <a:gd name="T67" fmla="*/ 1 h 42"/>
                    <a:gd name="T68" fmla="*/ 133 w 192"/>
                    <a:gd name="T69" fmla="*/ 2 h 42"/>
                    <a:gd name="T70" fmla="*/ 145 w 192"/>
                    <a:gd name="T71" fmla="*/ 3 h 42"/>
                    <a:gd name="T72" fmla="*/ 157 w 192"/>
                    <a:gd name="T73" fmla="*/ 5 h 42"/>
                    <a:gd name="T74" fmla="*/ 167 w 192"/>
                    <a:gd name="T75" fmla="*/ 7 h 42"/>
                    <a:gd name="T76" fmla="*/ 175 w 192"/>
                    <a:gd name="T77" fmla="*/ 10 h 42"/>
                    <a:gd name="T78" fmla="*/ 182 w 192"/>
                    <a:gd name="T79" fmla="*/ 12 h 42"/>
                    <a:gd name="T80" fmla="*/ 187 w 192"/>
                    <a:gd name="T81" fmla="*/ 15 h 42"/>
                    <a:gd name="T82" fmla="*/ 191 w 192"/>
                    <a:gd name="T83" fmla="*/ 18 h 42"/>
                    <a:gd name="T84" fmla="*/ 192 w 192"/>
                    <a:gd name="T85" fmla="*/ 21 h 4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92" h="42">
                      <a:moveTo>
                        <a:pt x="192" y="21"/>
                      </a:moveTo>
                      <a:lnTo>
                        <a:pt x="192" y="22"/>
                      </a:lnTo>
                      <a:lnTo>
                        <a:pt x="191" y="23"/>
                      </a:lnTo>
                      <a:lnTo>
                        <a:pt x="191" y="24"/>
                      </a:lnTo>
                      <a:lnTo>
                        <a:pt x="190" y="25"/>
                      </a:lnTo>
                      <a:lnTo>
                        <a:pt x="189" y="26"/>
                      </a:lnTo>
                      <a:lnTo>
                        <a:pt x="187" y="27"/>
                      </a:lnTo>
                      <a:lnTo>
                        <a:pt x="186" y="28"/>
                      </a:lnTo>
                      <a:lnTo>
                        <a:pt x="184" y="29"/>
                      </a:lnTo>
                      <a:lnTo>
                        <a:pt x="182" y="30"/>
                      </a:lnTo>
                      <a:lnTo>
                        <a:pt x="180" y="31"/>
                      </a:lnTo>
                      <a:lnTo>
                        <a:pt x="178" y="32"/>
                      </a:lnTo>
                      <a:lnTo>
                        <a:pt x="175" y="33"/>
                      </a:lnTo>
                      <a:lnTo>
                        <a:pt x="173" y="33"/>
                      </a:lnTo>
                      <a:lnTo>
                        <a:pt x="170" y="34"/>
                      </a:lnTo>
                      <a:lnTo>
                        <a:pt x="167" y="35"/>
                      </a:lnTo>
                      <a:lnTo>
                        <a:pt x="164" y="35"/>
                      </a:lnTo>
                      <a:lnTo>
                        <a:pt x="160" y="36"/>
                      </a:lnTo>
                      <a:lnTo>
                        <a:pt x="157" y="37"/>
                      </a:lnTo>
                      <a:lnTo>
                        <a:pt x="153" y="37"/>
                      </a:lnTo>
                      <a:lnTo>
                        <a:pt x="149" y="38"/>
                      </a:lnTo>
                      <a:lnTo>
                        <a:pt x="145" y="39"/>
                      </a:lnTo>
                      <a:lnTo>
                        <a:pt x="141" y="39"/>
                      </a:lnTo>
                      <a:lnTo>
                        <a:pt x="137" y="40"/>
                      </a:lnTo>
                      <a:lnTo>
                        <a:pt x="133" y="40"/>
                      </a:lnTo>
                      <a:lnTo>
                        <a:pt x="129" y="40"/>
                      </a:lnTo>
                      <a:lnTo>
                        <a:pt x="124" y="41"/>
                      </a:lnTo>
                      <a:lnTo>
                        <a:pt x="120" y="41"/>
                      </a:lnTo>
                      <a:lnTo>
                        <a:pt x="115" y="41"/>
                      </a:lnTo>
                      <a:lnTo>
                        <a:pt x="110" y="41"/>
                      </a:lnTo>
                      <a:lnTo>
                        <a:pt x="105" y="41"/>
                      </a:lnTo>
                      <a:lnTo>
                        <a:pt x="101" y="42"/>
                      </a:lnTo>
                      <a:lnTo>
                        <a:pt x="96" y="42"/>
                      </a:lnTo>
                      <a:lnTo>
                        <a:pt x="91" y="42"/>
                      </a:lnTo>
                      <a:lnTo>
                        <a:pt x="86" y="41"/>
                      </a:lnTo>
                      <a:lnTo>
                        <a:pt x="81" y="41"/>
                      </a:lnTo>
                      <a:lnTo>
                        <a:pt x="76" y="41"/>
                      </a:lnTo>
                      <a:lnTo>
                        <a:pt x="72" y="41"/>
                      </a:lnTo>
                      <a:lnTo>
                        <a:pt x="67" y="41"/>
                      </a:lnTo>
                      <a:lnTo>
                        <a:pt x="63" y="40"/>
                      </a:lnTo>
                      <a:lnTo>
                        <a:pt x="58" y="40"/>
                      </a:lnTo>
                      <a:lnTo>
                        <a:pt x="54" y="40"/>
                      </a:lnTo>
                      <a:lnTo>
                        <a:pt x="50" y="39"/>
                      </a:lnTo>
                      <a:lnTo>
                        <a:pt x="46" y="39"/>
                      </a:lnTo>
                      <a:lnTo>
                        <a:pt x="42" y="38"/>
                      </a:lnTo>
                      <a:lnTo>
                        <a:pt x="38" y="37"/>
                      </a:lnTo>
                      <a:lnTo>
                        <a:pt x="35" y="37"/>
                      </a:lnTo>
                      <a:lnTo>
                        <a:pt x="31" y="36"/>
                      </a:lnTo>
                      <a:lnTo>
                        <a:pt x="28" y="35"/>
                      </a:lnTo>
                      <a:lnTo>
                        <a:pt x="25" y="35"/>
                      </a:lnTo>
                      <a:lnTo>
                        <a:pt x="22" y="34"/>
                      </a:lnTo>
                      <a:lnTo>
                        <a:pt x="19" y="33"/>
                      </a:lnTo>
                      <a:lnTo>
                        <a:pt x="16" y="33"/>
                      </a:lnTo>
                      <a:lnTo>
                        <a:pt x="14" y="32"/>
                      </a:lnTo>
                      <a:lnTo>
                        <a:pt x="11" y="31"/>
                      </a:lnTo>
                      <a:lnTo>
                        <a:pt x="9" y="30"/>
                      </a:lnTo>
                      <a:lnTo>
                        <a:pt x="7" y="29"/>
                      </a:lnTo>
                      <a:lnTo>
                        <a:pt x="5" y="28"/>
                      </a:lnTo>
                      <a:lnTo>
                        <a:pt x="4" y="27"/>
                      </a:lnTo>
                      <a:lnTo>
                        <a:pt x="3" y="26"/>
                      </a:lnTo>
                      <a:lnTo>
                        <a:pt x="2" y="25"/>
                      </a:lnTo>
                      <a:lnTo>
                        <a:pt x="1" y="24"/>
                      </a:lnTo>
                      <a:lnTo>
                        <a:pt x="0" y="23"/>
                      </a:lnTo>
                      <a:lnTo>
                        <a:pt x="0" y="22"/>
                      </a:lnTo>
                      <a:lnTo>
                        <a:pt x="0" y="21"/>
                      </a:lnTo>
                      <a:lnTo>
                        <a:pt x="0" y="20"/>
                      </a:lnTo>
                      <a:lnTo>
                        <a:pt x="0" y="19"/>
                      </a:lnTo>
                      <a:lnTo>
                        <a:pt x="1" y="18"/>
                      </a:lnTo>
                      <a:lnTo>
                        <a:pt x="2" y="17"/>
                      </a:lnTo>
                      <a:lnTo>
                        <a:pt x="3" y="16"/>
                      </a:lnTo>
                      <a:lnTo>
                        <a:pt x="4" y="15"/>
                      </a:lnTo>
                      <a:lnTo>
                        <a:pt x="5" y="14"/>
                      </a:lnTo>
                      <a:lnTo>
                        <a:pt x="7" y="13"/>
                      </a:lnTo>
                      <a:lnTo>
                        <a:pt x="9" y="12"/>
                      </a:lnTo>
                      <a:lnTo>
                        <a:pt x="11" y="11"/>
                      </a:lnTo>
                      <a:lnTo>
                        <a:pt x="14" y="10"/>
                      </a:lnTo>
                      <a:lnTo>
                        <a:pt x="16" y="10"/>
                      </a:lnTo>
                      <a:lnTo>
                        <a:pt x="19" y="9"/>
                      </a:lnTo>
                      <a:lnTo>
                        <a:pt x="22" y="8"/>
                      </a:lnTo>
                      <a:lnTo>
                        <a:pt x="25" y="7"/>
                      </a:lnTo>
                      <a:lnTo>
                        <a:pt x="28" y="7"/>
                      </a:lnTo>
                      <a:lnTo>
                        <a:pt x="31" y="6"/>
                      </a:lnTo>
                      <a:lnTo>
                        <a:pt x="35" y="5"/>
                      </a:lnTo>
                      <a:lnTo>
                        <a:pt x="38" y="5"/>
                      </a:lnTo>
                      <a:lnTo>
                        <a:pt x="42" y="4"/>
                      </a:lnTo>
                      <a:lnTo>
                        <a:pt x="46" y="3"/>
                      </a:lnTo>
                      <a:lnTo>
                        <a:pt x="50" y="3"/>
                      </a:lnTo>
                      <a:lnTo>
                        <a:pt x="54" y="2"/>
                      </a:lnTo>
                      <a:lnTo>
                        <a:pt x="58" y="2"/>
                      </a:lnTo>
                      <a:lnTo>
                        <a:pt x="63" y="2"/>
                      </a:lnTo>
                      <a:lnTo>
                        <a:pt x="67" y="1"/>
                      </a:lnTo>
                      <a:lnTo>
                        <a:pt x="72" y="1"/>
                      </a:lnTo>
                      <a:lnTo>
                        <a:pt x="76" y="1"/>
                      </a:lnTo>
                      <a:lnTo>
                        <a:pt x="81" y="1"/>
                      </a:lnTo>
                      <a:lnTo>
                        <a:pt x="86" y="1"/>
                      </a:lnTo>
                      <a:lnTo>
                        <a:pt x="91" y="0"/>
                      </a:lnTo>
                      <a:lnTo>
                        <a:pt x="96" y="0"/>
                      </a:lnTo>
                      <a:lnTo>
                        <a:pt x="101" y="0"/>
                      </a:lnTo>
                      <a:lnTo>
                        <a:pt x="105" y="1"/>
                      </a:lnTo>
                      <a:lnTo>
                        <a:pt x="110" y="1"/>
                      </a:lnTo>
                      <a:lnTo>
                        <a:pt x="115" y="1"/>
                      </a:lnTo>
                      <a:lnTo>
                        <a:pt x="120" y="1"/>
                      </a:lnTo>
                      <a:lnTo>
                        <a:pt x="124" y="1"/>
                      </a:lnTo>
                      <a:lnTo>
                        <a:pt x="129" y="2"/>
                      </a:lnTo>
                      <a:lnTo>
                        <a:pt x="133" y="2"/>
                      </a:lnTo>
                      <a:lnTo>
                        <a:pt x="137" y="2"/>
                      </a:lnTo>
                      <a:lnTo>
                        <a:pt x="141" y="3"/>
                      </a:lnTo>
                      <a:lnTo>
                        <a:pt x="145" y="3"/>
                      </a:lnTo>
                      <a:lnTo>
                        <a:pt x="149" y="4"/>
                      </a:lnTo>
                      <a:lnTo>
                        <a:pt x="153" y="5"/>
                      </a:lnTo>
                      <a:lnTo>
                        <a:pt x="157" y="5"/>
                      </a:lnTo>
                      <a:lnTo>
                        <a:pt x="160" y="6"/>
                      </a:lnTo>
                      <a:lnTo>
                        <a:pt x="164" y="7"/>
                      </a:lnTo>
                      <a:lnTo>
                        <a:pt x="167" y="7"/>
                      </a:lnTo>
                      <a:lnTo>
                        <a:pt x="170" y="8"/>
                      </a:lnTo>
                      <a:lnTo>
                        <a:pt x="173" y="9"/>
                      </a:lnTo>
                      <a:lnTo>
                        <a:pt x="175" y="10"/>
                      </a:lnTo>
                      <a:lnTo>
                        <a:pt x="178" y="10"/>
                      </a:lnTo>
                      <a:lnTo>
                        <a:pt x="180" y="11"/>
                      </a:lnTo>
                      <a:lnTo>
                        <a:pt x="182" y="12"/>
                      </a:lnTo>
                      <a:lnTo>
                        <a:pt x="184" y="13"/>
                      </a:lnTo>
                      <a:lnTo>
                        <a:pt x="186" y="14"/>
                      </a:lnTo>
                      <a:lnTo>
                        <a:pt x="187" y="15"/>
                      </a:lnTo>
                      <a:lnTo>
                        <a:pt x="189" y="16"/>
                      </a:lnTo>
                      <a:lnTo>
                        <a:pt x="190" y="17"/>
                      </a:lnTo>
                      <a:lnTo>
                        <a:pt x="191" y="18"/>
                      </a:lnTo>
                      <a:lnTo>
                        <a:pt x="191" y="19"/>
                      </a:lnTo>
                      <a:lnTo>
                        <a:pt x="192" y="20"/>
                      </a:lnTo>
                      <a:lnTo>
                        <a:pt x="192" y="21"/>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24" name="Freeform 2123">
                  <a:extLst>
                    <a:ext uri="{FF2B5EF4-FFF2-40B4-BE49-F238E27FC236}">
                      <a16:creationId xmlns:a16="http://schemas.microsoft.com/office/drawing/2014/main" id="{9C2631E8-DD8E-46F9-9375-A764EE966072}"/>
                    </a:ext>
                  </a:extLst>
                </p:cNvPr>
                <p:cNvSpPr>
                  <a:spLocks/>
                </p:cNvSpPr>
                <p:nvPr/>
              </p:nvSpPr>
              <p:spPr bwMode="auto">
                <a:xfrm>
                  <a:off x="1120" y="252"/>
                  <a:ext cx="185" cy="37"/>
                </a:xfrm>
                <a:custGeom>
                  <a:avLst/>
                  <a:gdLst>
                    <a:gd name="T0" fmla="*/ 185 w 185"/>
                    <a:gd name="T1" fmla="*/ 20 h 37"/>
                    <a:gd name="T2" fmla="*/ 181 w 185"/>
                    <a:gd name="T3" fmla="*/ 24 h 37"/>
                    <a:gd name="T4" fmla="*/ 174 w 185"/>
                    <a:gd name="T5" fmla="*/ 27 h 37"/>
                    <a:gd name="T6" fmla="*/ 164 w 185"/>
                    <a:gd name="T7" fmla="*/ 30 h 37"/>
                    <a:gd name="T8" fmla="*/ 152 w 185"/>
                    <a:gd name="T9" fmla="*/ 32 h 37"/>
                    <a:gd name="T10" fmla="*/ 137 w 185"/>
                    <a:gd name="T11" fmla="*/ 35 h 37"/>
                    <a:gd name="T12" fmla="*/ 120 w 185"/>
                    <a:gd name="T13" fmla="*/ 36 h 37"/>
                    <a:gd name="T14" fmla="*/ 102 w 185"/>
                    <a:gd name="T15" fmla="*/ 37 h 37"/>
                    <a:gd name="T16" fmla="*/ 83 w 185"/>
                    <a:gd name="T17" fmla="*/ 37 h 37"/>
                    <a:gd name="T18" fmla="*/ 65 w 185"/>
                    <a:gd name="T19" fmla="*/ 36 h 37"/>
                    <a:gd name="T20" fmla="*/ 49 w 185"/>
                    <a:gd name="T21" fmla="*/ 35 h 37"/>
                    <a:gd name="T22" fmla="*/ 34 w 185"/>
                    <a:gd name="T23" fmla="*/ 32 h 37"/>
                    <a:gd name="T24" fmla="*/ 21 w 185"/>
                    <a:gd name="T25" fmla="*/ 30 h 37"/>
                    <a:gd name="T26" fmla="*/ 11 w 185"/>
                    <a:gd name="T27" fmla="*/ 27 h 37"/>
                    <a:gd name="T28" fmla="*/ 4 w 185"/>
                    <a:gd name="T29" fmla="*/ 24 h 37"/>
                    <a:gd name="T30" fmla="*/ 1 w 185"/>
                    <a:gd name="T31" fmla="*/ 20 h 37"/>
                    <a:gd name="T32" fmla="*/ 1 w 185"/>
                    <a:gd name="T33" fmla="*/ 16 h 37"/>
                    <a:gd name="T34" fmla="*/ 4 w 185"/>
                    <a:gd name="T35" fmla="*/ 13 h 37"/>
                    <a:gd name="T36" fmla="*/ 11 w 185"/>
                    <a:gd name="T37" fmla="*/ 9 h 37"/>
                    <a:gd name="T38" fmla="*/ 21 w 185"/>
                    <a:gd name="T39" fmla="*/ 7 h 37"/>
                    <a:gd name="T40" fmla="*/ 34 w 185"/>
                    <a:gd name="T41" fmla="*/ 4 h 37"/>
                    <a:gd name="T42" fmla="*/ 49 w 185"/>
                    <a:gd name="T43" fmla="*/ 2 h 37"/>
                    <a:gd name="T44" fmla="*/ 65 w 185"/>
                    <a:gd name="T45" fmla="*/ 1 h 37"/>
                    <a:gd name="T46" fmla="*/ 83 w 185"/>
                    <a:gd name="T47" fmla="*/ 0 h 37"/>
                    <a:gd name="T48" fmla="*/ 102 w 185"/>
                    <a:gd name="T49" fmla="*/ 0 h 37"/>
                    <a:gd name="T50" fmla="*/ 120 w 185"/>
                    <a:gd name="T51" fmla="*/ 1 h 37"/>
                    <a:gd name="T52" fmla="*/ 137 w 185"/>
                    <a:gd name="T53" fmla="*/ 2 h 37"/>
                    <a:gd name="T54" fmla="*/ 152 w 185"/>
                    <a:gd name="T55" fmla="*/ 4 h 37"/>
                    <a:gd name="T56" fmla="*/ 164 w 185"/>
                    <a:gd name="T57" fmla="*/ 7 h 37"/>
                    <a:gd name="T58" fmla="*/ 174 w 185"/>
                    <a:gd name="T59" fmla="*/ 9 h 37"/>
                    <a:gd name="T60" fmla="*/ 181 w 185"/>
                    <a:gd name="T61" fmla="*/ 13 h 37"/>
                    <a:gd name="T62" fmla="*/ 185 w 185"/>
                    <a:gd name="T63" fmla="*/ 16 h 3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85" h="37">
                      <a:moveTo>
                        <a:pt x="185" y="18"/>
                      </a:moveTo>
                      <a:lnTo>
                        <a:pt x="185" y="20"/>
                      </a:lnTo>
                      <a:lnTo>
                        <a:pt x="183" y="22"/>
                      </a:lnTo>
                      <a:lnTo>
                        <a:pt x="181" y="24"/>
                      </a:lnTo>
                      <a:lnTo>
                        <a:pt x="178" y="26"/>
                      </a:lnTo>
                      <a:lnTo>
                        <a:pt x="174" y="27"/>
                      </a:lnTo>
                      <a:lnTo>
                        <a:pt x="169" y="29"/>
                      </a:lnTo>
                      <a:lnTo>
                        <a:pt x="164" y="30"/>
                      </a:lnTo>
                      <a:lnTo>
                        <a:pt x="158" y="31"/>
                      </a:lnTo>
                      <a:lnTo>
                        <a:pt x="152" y="32"/>
                      </a:lnTo>
                      <a:lnTo>
                        <a:pt x="144" y="34"/>
                      </a:lnTo>
                      <a:lnTo>
                        <a:pt x="137" y="35"/>
                      </a:lnTo>
                      <a:lnTo>
                        <a:pt x="129" y="35"/>
                      </a:lnTo>
                      <a:lnTo>
                        <a:pt x="120" y="36"/>
                      </a:lnTo>
                      <a:lnTo>
                        <a:pt x="111" y="36"/>
                      </a:lnTo>
                      <a:lnTo>
                        <a:pt x="102" y="37"/>
                      </a:lnTo>
                      <a:lnTo>
                        <a:pt x="93" y="37"/>
                      </a:lnTo>
                      <a:lnTo>
                        <a:pt x="83" y="37"/>
                      </a:lnTo>
                      <a:lnTo>
                        <a:pt x="74" y="36"/>
                      </a:lnTo>
                      <a:lnTo>
                        <a:pt x="65" y="36"/>
                      </a:lnTo>
                      <a:lnTo>
                        <a:pt x="57" y="35"/>
                      </a:lnTo>
                      <a:lnTo>
                        <a:pt x="49" y="35"/>
                      </a:lnTo>
                      <a:lnTo>
                        <a:pt x="41" y="34"/>
                      </a:lnTo>
                      <a:lnTo>
                        <a:pt x="34" y="32"/>
                      </a:lnTo>
                      <a:lnTo>
                        <a:pt x="27" y="31"/>
                      </a:lnTo>
                      <a:lnTo>
                        <a:pt x="21" y="30"/>
                      </a:lnTo>
                      <a:lnTo>
                        <a:pt x="16" y="29"/>
                      </a:lnTo>
                      <a:lnTo>
                        <a:pt x="11" y="27"/>
                      </a:lnTo>
                      <a:lnTo>
                        <a:pt x="7" y="26"/>
                      </a:lnTo>
                      <a:lnTo>
                        <a:pt x="4" y="24"/>
                      </a:lnTo>
                      <a:lnTo>
                        <a:pt x="2" y="22"/>
                      </a:lnTo>
                      <a:lnTo>
                        <a:pt x="1" y="20"/>
                      </a:lnTo>
                      <a:lnTo>
                        <a:pt x="0" y="18"/>
                      </a:lnTo>
                      <a:lnTo>
                        <a:pt x="1" y="16"/>
                      </a:lnTo>
                      <a:lnTo>
                        <a:pt x="2" y="15"/>
                      </a:lnTo>
                      <a:lnTo>
                        <a:pt x="4" y="13"/>
                      </a:lnTo>
                      <a:lnTo>
                        <a:pt x="7" y="11"/>
                      </a:lnTo>
                      <a:lnTo>
                        <a:pt x="11" y="9"/>
                      </a:lnTo>
                      <a:lnTo>
                        <a:pt x="16" y="8"/>
                      </a:lnTo>
                      <a:lnTo>
                        <a:pt x="21" y="7"/>
                      </a:lnTo>
                      <a:lnTo>
                        <a:pt x="27" y="5"/>
                      </a:lnTo>
                      <a:lnTo>
                        <a:pt x="34" y="4"/>
                      </a:lnTo>
                      <a:lnTo>
                        <a:pt x="41" y="3"/>
                      </a:lnTo>
                      <a:lnTo>
                        <a:pt x="49" y="2"/>
                      </a:lnTo>
                      <a:lnTo>
                        <a:pt x="57" y="1"/>
                      </a:lnTo>
                      <a:lnTo>
                        <a:pt x="65" y="1"/>
                      </a:lnTo>
                      <a:lnTo>
                        <a:pt x="74" y="0"/>
                      </a:lnTo>
                      <a:lnTo>
                        <a:pt x="83" y="0"/>
                      </a:lnTo>
                      <a:lnTo>
                        <a:pt x="93" y="0"/>
                      </a:lnTo>
                      <a:lnTo>
                        <a:pt x="102" y="0"/>
                      </a:lnTo>
                      <a:lnTo>
                        <a:pt x="111" y="0"/>
                      </a:lnTo>
                      <a:lnTo>
                        <a:pt x="120" y="1"/>
                      </a:lnTo>
                      <a:lnTo>
                        <a:pt x="129" y="1"/>
                      </a:lnTo>
                      <a:lnTo>
                        <a:pt x="137" y="2"/>
                      </a:lnTo>
                      <a:lnTo>
                        <a:pt x="144" y="3"/>
                      </a:lnTo>
                      <a:lnTo>
                        <a:pt x="152" y="4"/>
                      </a:lnTo>
                      <a:lnTo>
                        <a:pt x="158" y="5"/>
                      </a:lnTo>
                      <a:lnTo>
                        <a:pt x="164" y="7"/>
                      </a:lnTo>
                      <a:lnTo>
                        <a:pt x="169" y="8"/>
                      </a:lnTo>
                      <a:lnTo>
                        <a:pt x="174" y="9"/>
                      </a:lnTo>
                      <a:lnTo>
                        <a:pt x="178" y="11"/>
                      </a:lnTo>
                      <a:lnTo>
                        <a:pt x="181" y="13"/>
                      </a:lnTo>
                      <a:lnTo>
                        <a:pt x="183" y="15"/>
                      </a:lnTo>
                      <a:lnTo>
                        <a:pt x="185" y="16"/>
                      </a:lnTo>
                      <a:lnTo>
                        <a:pt x="185" y="18"/>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25" name="Freeform 2124">
                  <a:extLst>
                    <a:ext uri="{FF2B5EF4-FFF2-40B4-BE49-F238E27FC236}">
                      <a16:creationId xmlns:a16="http://schemas.microsoft.com/office/drawing/2014/main" id="{827FB7A2-FA2E-4067-B59D-514CD7E9FE99}"/>
                    </a:ext>
                  </a:extLst>
                </p:cNvPr>
                <p:cNvSpPr>
                  <a:spLocks/>
                </p:cNvSpPr>
                <p:nvPr/>
              </p:nvSpPr>
              <p:spPr bwMode="auto">
                <a:xfrm>
                  <a:off x="1124" y="253"/>
                  <a:ext cx="178" cy="33"/>
                </a:xfrm>
                <a:custGeom>
                  <a:avLst/>
                  <a:gdLst>
                    <a:gd name="T0" fmla="*/ 177 w 178"/>
                    <a:gd name="T1" fmla="*/ 18 h 33"/>
                    <a:gd name="T2" fmla="*/ 174 w 178"/>
                    <a:gd name="T3" fmla="*/ 21 h 33"/>
                    <a:gd name="T4" fmla="*/ 167 w 178"/>
                    <a:gd name="T5" fmla="*/ 24 h 33"/>
                    <a:gd name="T6" fmla="*/ 157 w 178"/>
                    <a:gd name="T7" fmla="*/ 27 h 33"/>
                    <a:gd name="T8" fmla="*/ 145 w 178"/>
                    <a:gd name="T9" fmla="*/ 29 h 33"/>
                    <a:gd name="T10" fmla="*/ 131 w 178"/>
                    <a:gd name="T11" fmla="*/ 31 h 33"/>
                    <a:gd name="T12" fmla="*/ 115 w 178"/>
                    <a:gd name="T13" fmla="*/ 32 h 33"/>
                    <a:gd name="T14" fmla="*/ 98 w 178"/>
                    <a:gd name="T15" fmla="*/ 33 h 33"/>
                    <a:gd name="T16" fmla="*/ 80 w 178"/>
                    <a:gd name="T17" fmla="*/ 33 h 33"/>
                    <a:gd name="T18" fmla="*/ 62 w 178"/>
                    <a:gd name="T19" fmla="*/ 32 h 33"/>
                    <a:gd name="T20" fmla="*/ 46 w 178"/>
                    <a:gd name="T21" fmla="*/ 31 h 33"/>
                    <a:gd name="T22" fmla="*/ 32 w 178"/>
                    <a:gd name="T23" fmla="*/ 29 h 33"/>
                    <a:gd name="T24" fmla="*/ 20 w 178"/>
                    <a:gd name="T25" fmla="*/ 27 h 33"/>
                    <a:gd name="T26" fmla="*/ 10 w 178"/>
                    <a:gd name="T27" fmla="*/ 24 h 33"/>
                    <a:gd name="T28" fmla="*/ 4 w 178"/>
                    <a:gd name="T29" fmla="*/ 21 h 33"/>
                    <a:gd name="T30" fmla="*/ 0 w 178"/>
                    <a:gd name="T31" fmla="*/ 18 h 33"/>
                    <a:gd name="T32" fmla="*/ 0 w 178"/>
                    <a:gd name="T33" fmla="*/ 15 h 33"/>
                    <a:gd name="T34" fmla="*/ 4 w 178"/>
                    <a:gd name="T35" fmla="*/ 12 h 33"/>
                    <a:gd name="T36" fmla="*/ 10 w 178"/>
                    <a:gd name="T37" fmla="*/ 9 h 33"/>
                    <a:gd name="T38" fmla="*/ 20 w 178"/>
                    <a:gd name="T39" fmla="*/ 6 h 33"/>
                    <a:gd name="T40" fmla="*/ 32 w 178"/>
                    <a:gd name="T41" fmla="*/ 4 h 33"/>
                    <a:gd name="T42" fmla="*/ 46 w 178"/>
                    <a:gd name="T43" fmla="*/ 2 h 33"/>
                    <a:gd name="T44" fmla="*/ 62 w 178"/>
                    <a:gd name="T45" fmla="*/ 1 h 33"/>
                    <a:gd name="T46" fmla="*/ 80 w 178"/>
                    <a:gd name="T47" fmla="*/ 0 h 33"/>
                    <a:gd name="T48" fmla="*/ 98 w 178"/>
                    <a:gd name="T49" fmla="*/ 0 h 33"/>
                    <a:gd name="T50" fmla="*/ 115 w 178"/>
                    <a:gd name="T51" fmla="*/ 1 h 33"/>
                    <a:gd name="T52" fmla="*/ 131 w 178"/>
                    <a:gd name="T53" fmla="*/ 2 h 33"/>
                    <a:gd name="T54" fmla="*/ 145 w 178"/>
                    <a:gd name="T55" fmla="*/ 4 h 33"/>
                    <a:gd name="T56" fmla="*/ 157 w 178"/>
                    <a:gd name="T57" fmla="*/ 6 h 33"/>
                    <a:gd name="T58" fmla="*/ 167 w 178"/>
                    <a:gd name="T59" fmla="*/ 9 h 33"/>
                    <a:gd name="T60" fmla="*/ 174 w 178"/>
                    <a:gd name="T61" fmla="*/ 12 h 33"/>
                    <a:gd name="T62" fmla="*/ 177 w 178"/>
                    <a:gd name="T63" fmla="*/ 15 h 3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8" h="33">
                      <a:moveTo>
                        <a:pt x="178" y="17"/>
                      </a:moveTo>
                      <a:lnTo>
                        <a:pt x="177" y="18"/>
                      </a:lnTo>
                      <a:lnTo>
                        <a:pt x="176" y="20"/>
                      </a:lnTo>
                      <a:lnTo>
                        <a:pt x="174" y="21"/>
                      </a:lnTo>
                      <a:lnTo>
                        <a:pt x="171" y="23"/>
                      </a:lnTo>
                      <a:lnTo>
                        <a:pt x="167" y="24"/>
                      </a:lnTo>
                      <a:lnTo>
                        <a:pt x="163" y="26"/>
                      </a:lnTo>
                      <a:lnTo>
                        <a:pt x="157" y="27"/>
                      </a:lnTo>
                      <a:lnTo>
                        <a:pt x="152" y="28"/>
                      </a:lnTo>
                      <a:lnTo>
                        <a:pt x="145" y="29"/>
                      </a:lnTo>
                      <a:lnTo>
                        <a:pt x="138" y="30"/>
                      </a:lnTo>
                      <a:lnTo>
                        <a:pt x="131" y="31"/>
                      </a:lnTo>
                      <a:lnTo>
                        <a:pt x="123" y="32"/>
                      </a:lnTo>
                      <a:lnTo>
                        <a:pt x="115" y="32"/>
                      </a:lnTo>
                      <a:lnTo>
                        <a:pt x="107" y="33"/>
                      </a:lnTo>
                      <a:lnTo>
                        <a:pt x="98" y="33"/>
                      </a:lnTo>
                      <a:lnTo>
                        <a:pt x="89" y="33"/>
                      </a:lnTo>
                      <a:lnTo>
                        <a:pt x="80" y="33"/>
                      </a:lnTo>
                      <a:lnTo>
                        <a:pt x="71" y="33"/>
                      </a:lnTo>
                      <a:lnTo>
                        <a:pt x="62" y="32"/>
                      </a:lnTo>
                      <a:lnTo>
                        <a:pt x="54" y="32"/>
                      </a:lnTo>
                      <a:lnTo>
                        <a:pt x="46" y="31"/>
                      </a:lnTo>
                      <a:lnTo>
                        <a:pt x="39" y="30"/>
                      </a:lnTo>
                      <a:lnTo>
                        <a:pt x="32" y="29"/>
                      </a:lnTo>
                      <a:lnTo>
                        <a:pt x="26" y="28"/>
                      </a:lnTo>
                      <a:lnTo>
                        <a:pt x="20" y="27"/>
                      </a:lnTo>
                      <a:lnTo>
                        <a:pt x="15" y="26"/>
                      </a:lnTo>
                      <a:lnTo>
                        <a:pt x="10" y="24"/>
                      </a:lnTo>
                      <a:lnTo>
                        <a:pt x="7" y="23"/>
                      </a:lnTo>
                      <a:lnTo>
                        <a:pt x="4" y="21"/>
                      </a:lnTo>
                      <a:lnTo>
                        <a:pt x="1" y="20"/>
                      </a:lnTo>
                      <a:lnTo>
                        <a:pt x="0" y="18"/>
                      </a:lnTo>
                      <a:lnTo>
                        <a:pt x="0" y="17"/>
                      </a:lnTo>
                      <a:lnTo>
                        <a:pt x="0" y="15"/>
                      </a:lnTo>
                      <a:lnTo>
                        <a:pt x="1" y="13"/>
                      </a:lnTo>
                      <a:lnTo>
                        <a:pt x="4" y="12"/>
                      </a:lnTo>
                      <a:lnTo>
                        <a:pt x="7" y="10"/>
                      </a:lnTo>
                      <a:lnTo>
                        <a:pt x="10" y="9"/>
                      </a:lnTo>
                      <a:lnTo>
                        <a:pt x="15" y="7"/>
                      </a:lnTo>
                      <a:lnTo>
                        <a:pt x="20" y="6"/>
                      </a:lnTo>
                      <a:lnTo>
                        <a:pt x="26" y="5"/>
                      </a:lnTo>
                      <a:lnTo>
                        <a:pt x="32" y="4"/>
                      </a:lnTo>
                      <a:lnTo>
                        <a:pt x="39" y="3"/>
                      </a:lnTo>
                      <a:lnTo>
                        <a:pt x="46" y="2"/>
                      </a:lnTo>
                      <a:lnTo>
                        <a:pt x="54" y="1"/>
                      </a:lnTo>
                      <a:lnTo>
                        <a:pt x="62" y="1"/>
                      </a:lnTo>
                      <a:lnTo>
                        <a:pt x="71" y="0"/>
                      </a:lnTo>
                      <a:lnTo>
                        <a:pt x="80" y="0"/>
                      </a:lnTo>
                      <a:lnTo>
                        <a:pt x="89" y="0"/>
                      </a:lnTo>
                      <a:lnTo>
                        <a:pt x="98" y="0"/>
                      </a:lnTo>
                      <a:lnTo>
                        <a:pt x="107" y="0"/>
                      </a:lnTo>
                      <a:lnTo>
                        <a:pt x="115" y="1"/>
                      </a:lnTo>
                      <a:lnTo>
                        <a:pt x="123" y="1"/>
                      </a:lnTo>
                      <a:lnTo>
                        <a:pt x="131" y="2"/>
                      </a:lnTo>
                      <a:lnTo>
                        <a:pt x="138" y="3"/>
                      </a:lnTo>
                      <a:lnTo>
                        <a:pt x="145" y="4"/>
                      </a:lnTo>
                      <a:lnTo>
                        <a:pt x="152" y="5"/>
                      </a:lnTo>
                      <a:lnTo>
                        <a:pt x="157" y="6"/>
                      </a:lnTo>
                      <a:lnTo>
                        <a:pt x="163" y="7"/>
                      </a:lnTo>
                      <a:lnTo>
                        <a:pt x="167" y="9"/>
                      </a:lnTo>
                      <a:lnTo>
                        <a:pt x="171" y="10"/>
                      </a:lnTo>
                      <a:lnTo>
                        <a:pt x="174" y="12"/>
                      </a:lnTo>
                      <a:lnTo>
                        <a:pt x="176" y="13"/>
                      </a:lnTo>
                      <a:lnTo>
                        <a:pt x="177" y="15"/>
                      </a:lnTo>
                      <a:lnTo>
                        <a:pt x="178" y="1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26" name="Freeform 2125">
                  <a:extLst>
                    <a:ext uri="{FF2B5EF4-FFF2-40B4-BE49-F238E27FC236}">
                      <a16:creationId xmlns:a16="http://schemas.microsoft.com/office/drawing/2014/main" id="{4802CE1F-B5A8-4EA8-A256-FC24AB72434E}"/>
                    </a:ext>
                  </a:extLst>
                </p:cNvPr>
                <p:cNvSpPr>
                  <a:spLocks/>
                </p:cNvSpPr>
                <p:nvPr/>
              </p:nvSpPr>
              <p:spPr bwMode="auto">
                <a:xfrm>
                  <a:off x="1127" y="254"/>
                  <a:ext cx="171" cy="29"/>
                </a:xfrm>
                <a:custGeom>
                  <a:avLst/>
                  <a:gdLst>
                    <a:gd name="T0" fmla="*/ 171 w 171"/>
                    <a:gd name="T1" fmla="*/ 16 h 29"/>
                    <a:gd name="T2" fmla="*/ 168 w 171"/>
                    <a:gd name="T3" fmla="*/ 19 h 29"/>
                    <a:gd name="T4" fmla="*/ 161 w 171"/>
                    <a:gd name="T5" fmla="*/ 22 h 29"/>
                    <a:gd name="T6" fmla="*/ 152 w 171"/>
                    <a:gd name="T7" fmla="*/ 24 h 29"/>
                    <a:gd name="T8" fmla="*/ 140 w 171"/>
                    <a:gd name="T9" fmla="*/ 26 h 29"/>
                    <a:gd name="T10" fmla="*/ 126 w 171"/>
                    <a:gd name="T11" fmla="*/ 28 h 29"/>
                    <a:gd name="T12" fmla="*/ 111 w 171"/>
                    <a:gd name="T13" fmla="*/ 29 h 29"/>
                    <a:gd name="T14" fmla="*/ 94 w 171"/>
                    <a:gd name="T15" fmla="*/ 29 h 29"/>
                    <a:gd name="T16" fmla="*/ 77 w 171"/>
                    <a:gd name="T17" fmla="*/ 29 h 29"/>
                    <a:gd name="T18" fmla="*/ 60 w 171"/>
                    <a:gd name="T19" fmla="*/ 29 h 29"/>
                    <a:gd name="T20" fmla="*/ 45 w 171"/>
                    <a:gd name="T21" fmla="*/ 28 h 29"/>
                    <a:gd name="T22" fmla="*/ 31 w 171"/>
                    <a:gd name="T23" fmla="*/ 26 h 29"/>
                    <a:gd name="T24" fmla="*/ 20 w 171"/>
                    <a:gd name="T25" fmla="*/ 24 h 29"/>
                    <a:gd name="T26" fmla="*/ 10 w 171"/>
                    <a:gd name="T27" fmla="*/ 22 h 29"/>
                    <a:gd name="T28" fmla="*/ 4 w 171"/>
                    <a:gd name="T29" fmla="*/ 19 h 29"/>
                    <a:gd name="T30" fmla="*/ 1 w 171"/>
                    <a:gd name="T31" fmla="*/ 16 h 29"/>
                    <a:gd name="T32" fmla="*/ 1 w 171"/>
                    <a:gd name="T33" fmla="*/ 13 h 29"/>
                    <a:gd name="T34" fmla="*/ 4 w 171"/>
                    <a:gd name="T35" fmla="*/ 11 h 29"/>
                    <a:gd name="T36" fmla="*/ 10 w 171"/>
                    <a:gd name="T37" fmla="*/ 8 h 29"/>
                    <a:gd name="T38" fmla="*/ 20 w 171"/>
                    <a:gd name="T39" fmla="*/ 6 h 29"/>
                    <a:gd name="T40" fmla="*/ 31 w 171"/>
                    <a:gd name="T41" fmla="*/ 4 h 29"/>
                    <a:gd name="T42" fmla="*/ 45 w 171"/>
                    <a:gd name="T43" fmla="*/ 2 h 29"/>
                    <a:gd name="T44" fmla="*/ 60 w 171"/>
                    <a:gd name="T45" fmla="*/ 1 h 29"/>
                    <a:gd name="T46" fmla="*/ 77 w 171"/>
                    <a:gd name="T47" fmla="*/ 0 h 29"/>
                    <a:gd name="T48" fmla="*/ 94 w 171"/>
                    <a:gd name="T49" fmla="*/ 0 h 29"/>
                    <a:gd name="T50" fmla="*/ 111 w 171"/>
                    <a:gd name="T51" fmla="*/ 1 h 29"/>
                    <a:gd name="T52" fmla="*/ 126 w 171"/>
                    <a:gd name="T53" fmla="*/ 2 h 29"/>
                    <a:gd name="T54" fmla="*/ 140 w 171"/>
                    <a:gd name="T55" fmla="*/ 4 h 29"/>
                    <a:gd name="T56" fmla="*/ 152 w 171"/>
                    <a:gd name="T57" fmla="*/ 6 h 29"/>
                    <a:gd name="T58" fmla="*/ 161 w 171"/>
                    <a:gd name="T59" fmla="*/ 8 h 29"/>
                    <a:gd name="T60" fmla="*/ 168 w 171"/>
                    <a:gd name="T61" fmla="*/ 11 h 29"/>
                    <a:gd name="T62" fmla="*/ 171 w 171"/>
                    <a:gd name="T63" fmla="*/ 13 h 2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1" h="29">
                      <a:moveTo>
                        <a:pt x="171" y="15"/>
                      </a:moveTo>
                      <a:lnTo>
                        <a:pt x="171" y="16"/>
                      </a:lnTo>
                      <a:lnTo>
                        <a:pt x="170" y="18"/>
                      </a:lnTo>
                      <a:lnTo>
                        <a:pt x="168" y="19"/>
                      </a:lnTo>
                      <a:lnTo>
                        <a:pt x="165" y="20"/>
                      </a:lnTo>
                      <a:lnTo>
                        <a:pt x="161" y="22"/>
                      </a:lnTo>
                      <a:lnTo>
                        <a:pt x="157" y="23"/>
                      </a:lnTo>
                      <a:lnTo>
                        <a:pt x="152" y="24"/>
                      </a:lnTo>
                      <a:lnTo>
                        <a:pt x="146" y="25"/>
                      </a:lnTo>
                      <a:lnTo>
                        <a:pt x="140" y="26"/>
                      </a:lnTo>
                      <a:lnTo>
                        <a:pt x="133" y="27"/>
                      </a:lnTo>
                      <a:lnTo>
                        <a:pt x="126" y="28"/>
                      </a:lnTo>
                      <a:lnTo>
                        <a:pt x="119" y="28"/>
                      </a:lnTo>
                      <a:lnTo>
                        <a:pt x="111" y="29"/>
                      </a:lnTo>
                      <a:lnTo>
                        <a:pt x="103" y="29"/>
                      </a:lnTo>
                      <a:lnTo>
                        <a:pt x="94" y="29"/>
                      </a:lnTo>
                      <a:lnTo>
                        <a:pt x="86" y="29"/>
                      </a:lnTo>
                      <a:lnTo>
                        <a:pt x="77" y="29"/>
                      </a:lnTo>
                      <a:lnTo>
                        <a:pt x="68" y="29"/>
                      </a:lnTo>
                      <a:lnTo>
                        <a:pt x="60" y="29"/>
                      </a:lnTo>
                      <a:lnTo>
                        <a:pt x="52" y="28"/>
                      </a:lnTo>
                      <a:lnTo>
                        <a:pt x="45" y="28"/>
                      </a:lnTo>
                      <a:lnTo>
                        <a:pt x="38" y="27"/>
                      </a:lnTo>
                      <a:lnTo>
                        <a:pt x="31" y="26"/>
                      </a:lnTo>
                      <a:lnTo>
                        <a:pt x="25" y="25"/>
                      </a:lnTo>
                      <a:lnTo>
                        <a:pt x="20" y="24"/>
                      </a:lnTo>
                      <a:lnTo>
                        <a:pt x="15" y="23"/>
                      </a:lnTo>
                      <a:lnTo>
                        <a:pt x="10" y="22"/>
                      </a:lnTo>
                      <a:lnTo>
                        <a:pt x="7" y="20"/>
                      </a:lnTo>
                      <a:lnTo>
                        <a:pt x="4" y="19"/>
                      </a:lnTo>
                      <a:lnTo>
                        <a:pt x="2" y="18"/>
                      </a:lnTo>
                      <a:lnTo>
                        <a:pt x="1" y="16"/>
                      </a:lnTo>
                      <a:lnTo>
                        <a:pt x="0" y="15"/>
                      </a:lnTo>
                      <a:lnTo>
                        <a:pt x="1" y="13"/>
                      </a:lnTo>
                      <a:lnTo>
                        <a:pt x="2" y="12"/>
                      </a:lnTo>
                      <a:lnTo>
                        <a:pt x="4" y="11"/>
                      </a:lnTo>
                      <a:lnTo>
                        <a:pt x="7" y="9"/>
                      </a:lnTo>
                      <a:lnTo>
                        <a:pt x="10" y="8"/>
                      </a:lnTo>
                      <a:lnTo>
                        <a:pt x="15" y="7"/>
                      </a:lnTo>
                      <a:lnTo>
                        <a:pt x="20" y="6"/>
                      </a:lnTo>
                      <a:lnTo>
                        <a:pt x="25" y="5"/>
                      </a:lnTo>
                      <a:lnTo>
                        <a:pt x="31" y="4"/>
                      </a:lnTo>
                      <a:lnTo>
                        <a:pt x="38" y="3"/>
                      </a:lnTo>
                      <a:lnTo>
                        <a:pt x="45" y="2"/>
                      </a:lnTo>
                      <a:lnTo>
                        <a:pt x="52" y="2"/>
                      </a:lnTo>
                      <a:lnTo>
                        <a:pt x="60" y="1"/>
                      </a:lnTo>
                      <a:lnTo>
                        <a:pt x="68" y="1"/>
                      </a:lnTo>
                      <a:lnTo>
                        <a:pt x="77" y="0"/>
                      </a:lnTo>
                      <a:lnTo>
                        <a:pt x="86" y="0"/>
                      </a:lnTo>
                      <a:lnTo>
                        <a:pt x="94" y="0"/>
                      </a:lnTo>
                      <a:lnTo>
                        <a:pt x="103" y="1"/>
                      </a:lnTo>
                      <a:lnTo>
                        <a:pt x="111" y="1"/>
                      </a:lnTo>
                      <a:lnTo>
                        <a:pt x="119" y="2"/>
                      </a:lnTo>
                      <a:lnTo>
                        <a:pt x="126" y="2"/>
                      </a:lnTo>
                      <a:lnTo>
                        <a:pt x="133" y="3"/>
                      </a:lnTo>
                      <a:lnTo>
                        <a:pt x="140" y="4"/>
                      </a:lnTo>
                      <a:lnTo>
                        <a:pt x="146" y="5"/>
                      </a:lnTo>
                      <a:lnTo>
                        <a:pt x="152" y="6"/>
                      </a:lnTo>
                      <a:lnTo>
                        <a:pt x="157" y="7"/>
                      </a:lnTo>
                      <a:lnTo>
                        <a:pt x="161" y="8"/>
                      </a:lnTo>
                      <a:lnTo>
                        <a:pt x="165" y="9"/>
                      </a:lnTo>
                      <a:lnTo>
                        <a:pt x="168" y="11"/>
                      </a:lnTo>
                      <a:lnTo>
                        <a:pt x="170" y="12"/>
                      </a:lnTo>
                      <a:lnTo>
                        <a:pt x="171" y="13"/>
                      </a:lnTo>
                      <a:lnTo>
                        <a:pt x="171" y="1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27" name="Freeform 2126">
                  <a:extLst>
                    <a:ext uri="{FF2B5EF4-FFF2-40B4-BE49-F238E27FC236}">
                      <a16:creationId xmlns:a16="http://schemas.microsoft.com/office/drawing/2014/main" id="{2C4FA702-EBCF-4171-B375-5E0C026A2768}"/>
                    </a:ext>
                  </a:extLst>
                </p:cNvPr>
                <p:cNvSpPr>
                  <a:spLocks/>
                </p:cNvSpPr>
                <p:nvPr/>
              </p:nvSpPr>
              <p:spPr bwMode="auto">
                <a:xfrm>
                  <a:off x="1033" y="174"/>
                  <a:ext cx="286" cy="128"/>
                </a:xfrm>
                <a:custGeom>
                  <a:avLst/>
                  <a:gdLst>
                    <a:gd name="T0" fmla="*/ 284 w 286"/>
                    <a:gd name="T1" fmla="*/ 59 h 128"/>
                    <a:gd name="T2" fmla="*/ 284 w 286"/>
                    <a:gd name="T3" fmla="*/ 51 h 128"/>
                    <a:gd name="T4" fmla="*/ 279 w 286"/>
                    <a:gd name="T5" fmla="*/ 44 h 128"/>
                    <a:gd name="T6" fmla="*/ 267 w 286"/>
                    <a:gd name="T7" fmla="*/ 32 h 128"/>
                    <a:gd name="T8" fmla="*/ 250 w 286"/>
                    <a:gd name="T9" fmla="*/ 25 h 128"/>
                    <a:gd name="T10" fmla="*/ 245 w 286"/>
                    <a:gd name="T11" fmla="*/ 19 h 128"/>
                    <a:gd name="T12" fmla="*/ 231 w 286"/>
                    <a:gd name="T13" fmla="*/ 15 h 128"/>
                    <a:gd name="T14" fmla="*/ 218 w 286"/>
                    <a:gd name="T15" fmla="*/ 15 h 128"/>
                    <a:gd name="T16" fmla="*/ 207 w 286"/>
                    <a:gd name="T17" fmla="*/ 8 h 128"/>
                    <a:gd name="T18" fmla="*/ 186 w 286"/>
                    <a:gd name="T19" fmla="*/ 1 h 128"/>
                    <a:gd name="T20" fmla="*/ 170 w 286"/>
                    <a:gd name="T21" fmla="*/ 1 h 128"/>
                    <a:gd name="T22" fmla="*/ 148 w 286"/>
                    <a:gd name="T23" fmla="*/ 8 h 128"/>
                    <a:gd name="T24" fmla="*/ 126 w 286"/>
                    <a:gd name="T25" fmla="*/ 31 h 128"/>
                    <a:gd name="T26" fmla="*/ 114 w 286"/>
                    <a:gd name="T27" fmla="*/ 66 h 128"/>
                    <a:gd name="T28" fmla="*/ 109 w 286"/>
                    <a:gd name="T29" fmla="*/ 76 h 128"/>
                    <a:gd name="T30" fmla="*/ 92 w 286"/>
                    <a:gd name="T31" fmla="*/ 81 h 128"/>
                    <a:gd name="T32" fmla="*/ 75 w 286"/>
                    <a:gd name="T33" fmla="*/ 89 h 128"/>
                    <a:gd name="T34" fmla="*/ 61 w 286"/>
                    <a:gd name="T35" fmla="*/ 100 h 128"/>
                    <a:gd name="T36" fmla="*/ 52 w 286"/>
                    <a:gd name="T37" fmla="*/ 109 h 128"/>
                    <a:gd name="T38" fmla="*/ 39 w 286"/>
                    <a:gd name="T39" fmla="*/ 117 h 128"/>
                    <a:gd name="T40" fmla="*/ 24 w 286"/>
                    <a:gd name="T41" fmla="*/ 120 h 128"/>
                    <a:gd name="T42" fmla="*/ 8 w 286"/>
                    <a:gd name="T43" fmla="*/ 108 h 128"/>
                    <a:gd name="T44" fmla="*/ 2 w 286"/>
                    <a:gd name="T45" fmla="*/ 95 h 128"/>
                    <a:gd name="T46" fmla="*/ 0 w 286"/>
                    <a:gd name="T47" fmla="*/ 89 h 128"/>
                    <a:gd name="T48" fmla="*/ 0 w 286"/>
                    <a:gd name="T49" fmla="*/ 97 h 128"/>
                    <a:gd name="T50" fmla="*/ 2 w 286"/>
                    <a:gd name="T51" fmla="*/ 105 h 128"/>
                    <a:gd name="T52" fmla="*/ 9 w 286"/>
                    <a:gd name="T53" fmla="*/ 119 h 128"/>
                    <a:gd name="T54" fmla="*/ 23 w 286"/>
                    <a:gd name="T55" fmla="*/ 128 h 128"/>
                    <a:gd name="T56" fmla="*/ 31 w 286"/>
                    <a:gd name="T57" fmla="*/ 128 h 128"/>
                    <a:gd name="T58" fmla="*/ 34 w 286"/>
                    <a:gd name="T59" fmla="*/ 128 h 128"/>
                    <a:gd name="T60" fmla="*/ 52 w 286"/>
                    <a:gd name="T61" fmla="*/ 123 h 128"/>
                    <a:gd name="T62" fmla="*/ 66 w 286"/>
                    <a:gd name="T63" fmla="*/ 111 h 128"/>
                    <a:gd name="T64" fmla="*/ 80 w 286"/>
                    <a:gd name="T65" fmla="*/ 101 h 128"/>
                    <a:gd name="T66" fmla="*/ 100 w 286"/>
                    <a:gd name="T67" fmla="*/ 96 h 128"/>
                    <a:gd name="T68" fmla="*/ 116 w 286"/>
                    <a:gd name="T69" fmla="*/ 93 h 128"/>
                    <a:gd name="T70" fmla="*/ 121 w 286"/>
                    <a:gd name="T71" fmla="*/ 94 h 128"/>
                    <a:gd name="T72" fmla="*/ 133 w 286"/>
                    <a:gd name="T73" fmla="*/ 100 h 128"/>
                    <a:gd name="T74" fmla="*/ 156 w 286"/>
                    <a:gd name="T75" fmla="*/ 105 h 128"/>
                    <a:gd name="T76" fmla="*/ 169 w 286"/>
                    <a:gd name="T77" fmla="*/ 107 h 128"/>
                    <a:gd name="T78" fmla="*/ 189 w 286"/>
                    <a:gd name="T79" fmla="*/ 110 h 128"/>
                    <a:gd name="T80" fmla="*/ 200 w 286"/>
                    <a:gd name="T81" fmla="*/ 108 h 128"/>
                    <a:gd name="T82" fmla="*/ 199 w 286"/>
                    <a:gd name="T83" fmla="*/ 102 h 128"/>
                    <a:gd name="T84" fmla="*/ 186 w 286"/>
                    <a:gd name="T85" fmla="*/ 98 h 128"/>
                    <a:gd name="T86" fmla="*/ 180 w 286"/>
                    <a:gd name="T87" fmla="*/ 95 h 128"/>
                    <a:gd name="T88" fmla="*/ 182 w 286"/>
                    <a:gd name="T89" fmla="*/ 93 h 128"/>
                    <a:gd name="T90" fmla="*/ 194 w 286"/>
                    <a:gd name="T91" fmla="*/ 94 h 128"/>
                    <a:gd name="T92" fmla="*/ 208 w 286"/>
                    <a:gd name="T93" fmla="*/ 92 h 128"/>
                    <a:gd name="T94" fmla="*/ 215 w 286"/>
                    <a:gd name="T95" fmla="*/ 91 h 128"/>
                    <a:gd name="T96" fmla="*/ 220 w 286"/>
                    <a:gd name="T97" fmla="*/ 101 h 128"/>
                    <a:gd name="T98" fmla="*/ 232 w 286"/>
                    <a:gd name="T99" fmla="*/ 99 h 128"/>
                    <a:gd name="T100" fmla="*/ 238 w 286"/>
                    <a:gd name="T101" fmla="*/ 99 h 128"/>
                    <a:gd name="T102" fmla="*/ 250 w 286"/>
                    <a:gd name="T103" fmla="*/ 100 h 128"/>
                    <a:gd name="T104" fmla="*/ 256 w 286"/>
                    <a:gd name="T105" fmla="*/ 94 h 128"/>
                    <a:gd name="T106" fmla="*/ 244 w 286"/>
                    <a:gd name="T107" fmla="*/ 91 h 128"/>
                    <a:gd name="T108" fmla="*/ 238 w 286"/>
                    <a:gd name="T109" fmla="*/ 83 h 128"/>
                    <a:gd name="T110" fmla="*/ 244 w 286"/>
                    <a:gd name="T111" fmla="*/ 72 h 128"/>
                    <a:gd name="T112" fmla="*/ 250 w 286"/>
                    <a:gd name="T113" fmla="*/ 66 h 128"/>
                    <a:gd name="T114" fmla="*/ 261 w 286"/>
                    <a:gd name="T115" fmla="*/ 69 h 128"/>
                    <a:gd name="T116" fmla="*/ 272 w 286"/>
                    <a:gd name="T117" fmla="*/ 67 h 128"/>
                    <a:gd name="T118" fmla="*/ 277 w 286"/>
                    <a:gd name="T119" fmla="*/ 65 h 12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86" h="128">
                      <a:moveTo>
                        <a:pt x="280" y="62"/>
                      </a:moveTo>
                      <a:lnTo>
                        <a:pt x="281" y="61"/>
                      </a:lnTo>
                      <a:lnTo>
                        <a:pt x="282" y="61"/>
                      </a:lnTo>
                      <a:lnTo>
                        <a:pt x="283" y="60"/>
                      </a:lnTo>
                      <a:lnTo>
                        <a:pt x="284" y="59"/>
                      </a:lnTo>
                      <a:lnTo>
                        <a:pt x="285" y="58"/>
                      </a:lnTo>
                      <a:lnTo>
                        <a:pt x="285" y="57"/>
                      </a:lnTo>
                      <a:lnTo>
                        <a:pt x="286" y="55"/>
                      </a:lnTo>
                      <a:lnTo>
                        <a:pt x="285" y="54"/>
                      </a:lnTo>
                      <a:lnTo>
                        <a:pt x="285" y="53"/>
                      </a:lnTo>
                      <a:lnTo>
                        <a:pt x="284" y="51"/>
                      </a:lnTo>
                      <a:lnTo>
                        <a:pt x="282" y="50"/>
                      </a:lnTo>
                      <a:lnTo>
                        <a:pt x="282" y="49"/>
                      </a:lnTo>
                      <a:lnTo>
                        <a:pt x="281" y="47"/>
                      </a:lnTo>
                      <a:lnTo>
                        <a:pt x="280" y="46"/>
                      </a:lnTo>
                      <a:lnTo>
                        <a:pt x="279" y="44"/>
                      </a:lnTo>
                      <a:lnTo>
                        <a:pt x="278" y="42"/>
                      </a:lnTo>
                      <a:lnTo>
                        <a:pt x="276" y="40"/>
                      </a:lnTo>
                      <a:lnTo>
                        <a:pt x="275" y="38"/>
                      </a:lnTo>
                      <a:lnTo>
                        <a:pt x="273" y="36"/>
                      </a:lnTo>
                      <a:lnTo>
                        <a:pt x="270" y="34"/>
                      </a:lnTo>
                      <a:lnTo>
                        <a:pt x="267" y="32"/>
                      </a:lnTo>
                      <a:lnTo>
                        <a:pt x="264" y="30"/>
                      </a:lnTo>
                      <a:lnTo>
                        <a:pt x="261" y="28"/>
                      </a:lnTo>
                      <a:lnTo>
                        <a:pt x="258" y="27"/>
                      </a:lnTo>
                      <a:lnTo>
                        <a:pt x="254" y="26"/>
                      </a:lnTo>
                      <a:lnTo>
                        <a:pt x="250" y="25"/>
                      </a:lnTo>
                      <a:lnTo>
                        <a:pt x="249" y="24"/>
                      </a:lnTo>
                      <a:lnTo>
                        <a:pt x="248" y="23"/>
                      </a:lnTo>
                      <a:lnTo>
                        <a:pt x="247" y="22"/>
                      </a:lnTo>
                      <a:lnTo>
                        <a:pt x="246" y="21"/>
                      </a:lnTo>
                      <a:lnTo>
                        <a:pt x="245" y="19"/>
                      </a:lnTo>
                      <a:lnTo>
                        <a:pt x="243" y="18"/>
                      </a:lnTo>
                      <a:lnTo>
                        <a:pt x="242" y="17"/>
                      </a:lnTo>
                      <a:lnTo>
                        <a:pt x="240" y="16"/>
                      </a:lnTo>
                      <a:lnTo>
                        <a:pt x="237" y="15"/>
                      </a:lnTo>
                      <a:lnTo>
                        <a:pt x="234" y="15"/>
                      </a:lnTo>
                      <a:lnTo>
                        <a:pt x="231" y="15"/>
                      </a:lnTo>
                      <a:lnTo>
                        <a:pt x="228" y="15"/>
                      </a:lnTo>
                      <a:lnTo>
                        <a:pt x="224" y="16"/>
                      </a:lnTo>
                      <a:lnTo>
                        <a:pt x="220" y="17"/>
                      </a:lnTo>
                      <a:lnTo>
                        <a:pt x="220" y="16"/>
                      </a:lnTo>
                      <a:lnTo>
                        <a:pt x="219" y="16"/>
                      </a:lnTo>
                      <a:lnTo>
                        <a:pt x="218" y="15"/>
                      </a:lnTo>
                      <a:lnTo>
                        <a:pt x="217" y="14"/>
                      </a:lnTo>
                      <a:lnTo>
                        <a:pt x="216" y="13"/>
                      </a:lnTo>
                      <a:lnTo>
                        <a:pt x="214" y="12"/>
                      </a:lnTo>
                      <a:lnTo>
                        <a:pt x="212" y="11"/>
                      </a:lnTo>
                      <a:lnTo>
                        <a:pt x="210" y="9"/>
                      </a:lnTo>
                      <a:lnTo>
                        <a:pt x="207" y="8"/>
                      </a:lnTo>
                      <a:lnTo>
                        <a:pt x="205" y="6"/>
                      </a:lnTo>
                      <a:lnTo>
                        <a:pt x="202" y="5"/>
                      </a:lnTo>
                      <a:lnTo>
                        <a:pt x="198" y="3"/>
                      </a:lnTo>
                      <a:lnTo>
                        <a:pt x="195" y="2"/>
                      </a:lnTo>
                      <a:lnTo>
                        <a:pt x="191" y="1"/>
                      </a:lnTo>
                      <a:lnTo>
                        <a:pt x="186" y="1"/>
                      </a:lnTo>
                      <a:lnTo>
                        <a:pt x="182" y="0"/>
                      </a:lnTo>
                      <a:lnTo>
                        <a:pt x="180" y="0"/>
                      </a:lnTo>
                      <a:lnTo>
                        <a:pt x="177" y="0"/>
                      </a:lnTo>
                      <a:lnTo>
                        <a:pt x="175" y="0"/>
                      </a:lnTo>
                      <a:lnTo>
                        <a:pt x="172" y="0"/>
                      </a:lnTo>
                      <a:lnTo>
                        <a:pt x="170" y="1"/>
                      </a:lnTo>
                      <a:lnTo>
                        <a:pt x="168" y="1"/>
                      </a:lnTo>
                      <a:lnTo>
                        <a:pt x="165" y="2"/>
                      </a:lnTo>
                      <a:lnTo>
                        <a:pt x="162" y="2"/>
                      </a:lnTo>
                      <a:lnTo>
                        <a:pt x="157" y="4"/>
                      </a:lnTo>
                      <a:lnTo>
                        <a:pt x="153" y="5"/>
                      </a:lnTo>
                      <a:lnTo>
                        <a:pt x="148" y="8"/>
                      </a:lnTo>
                      <a:lnTo>
                        <a:pt x="144" y="11"/>
                      </a:lnTo>
                      <a:lnTo>
                        <a:pt x="140" y="14"/>
                      </a:lnTo>
                      <a:lnTo>
                        <a:pt x="136" y="18"/>
                      </a:lnTo>
                      <a:lnTo>
                        <a:pt x="132" y="22"/>
                      </a:lnTo>
                      <a:lnTo>
                        <a:pt x="129" y="26"/>
                      </a:lnTo>
                      <a:lnTo>
                        <a:pt x="126" y="31"/>
                      </a:lnTo>
                      <a:lnTo>
                        <a:pt x="123" y="36"/>
                      </a:lnTo>
                      <a:lnTo>
                        <a:pt x="121" y="42"/>
                      </a:lnTo>
                      <a:lnTo>
                        <a:pt x="119" y="47"/>
                      </a:lnTo>
                      <a:lnTo>
                        <a:pt x="117" y="53"/>
                      </a:lnTo>
                      <a:lnTo>
                        <a:pt x="115" y="60"/>
                      </a:lnTo>
                      <a:lnTo>
                        <a:pt x="114" y="66"/>
                      </a:lnTo>
                      <a:lnTo>
                        <a:pt x="113" y="73"/>
                      </a:lnTo>
                      <a:lnTo>
                        <a:pt x="112" y="73"/>
                      </a:lnTo>
                      <a:lnTo>
                        <a:pt x="112" y="74"/>
                      </a:lnTo>
                      <a:lnTo>
                        <a:pt x="110" y="75"/>
                      </a:lnTo>
                      <a:lnTo>
                        <a:pt x="109" y="76"/>
                      </a:lnTo>
                      <a:lnTo>
                        <a:pt x="106" y="77"/>
                      </a:lnTo>
                      <a:lnTo>
                        <a:pt x="103" y="78"/>
                      </a:lnTo>
                      <a:lnTo>
                        <a:pt x="99" y="79"/>
                      </a:lnTo>
                      <a:lnTo>
                        <a:pt x="97" y="79"/>
                      </a:lnTo>
                      <a:lnTo>
                        <a:pt x="95" y="80"/>
                      </a:lnTo>
                      <a:lnTo>
                        <a:pt x="92" y="81"/>
                      </a:lnTo>
                      <a:lnTo>
                        <a:pt x="89" y="82"/>
                      </a:lnTo>
                      <a:lnTo>
                        <a:pt x="86" y="83"/>
                      </a:lnTo>
                      <a:lnTo>
                        <a:pt x="84" y="84"/>
                      </a:lnTo>
                      <a:lnTo>
                        <a:pt x="81" y="86"/>
                      </a:lnTo>
                      <a:lnTo>
                        <a:pt x="78" y="87"/>
                      </a:lnTo>
                      <a:lnTo>
                        <a:pt x="75" y="89"/>
                      </a:lnTo>
                      <a:lnTo>
                        <a:pt x="72" y="91"/>
                      </a:lnTo>
                      <a:lnTo>
                        <a:pt x="70" y="93"/>
                      </a:lnTo>
                      <a:lnTo>
                        <a:pt x="67" y="95"/>
                      </a:lnTo>
                      <a:lnTo>
                        <a:pt x="65" y="96"/>
                      </a:lnTo>
                      <a:lnTo>
                        <a:pt x="62" y="98"/>
                      </a:lnTo>
                      <a:lnTo>
                        <a:pt x="61" y="100"/>
                      </a:lnTo>
                      <a:lnTo>
                        <a:pt x="59" y="102"/>
                      </a:lnTo>
                      <a:lnTo>
                        <a:pt x="58" y="103"/>
                      </a:lnTo>
                      <a:lnTo>
                        <a:pt x="57" y="104"/>
                      </a:lnTo>
                      <a:lnTo>
                        <a:pt x="55" y="106"/>
                      </a:lnTo>
                      <a:lnTo>
                        <a:pt x="54" y="107"/>
                      </a:lnTo>
                      <a:lnTo>
                        <a:pt x="52" y="109"/>
                      </a:lnTo>
                      <a:lnTo>
                        <a:pt x="50" y="110"/>
                      </a:lnTo>
                      <a:lnTo>
                        <a:pt x="48" y="111"/>
                      </a:lnTo>
                      <a:lnTo>
                        <a:pt x="46" y="113"/>
                      </a:lnTo>
                      <a:lnTo>
                        <a:pt x="44" y="114"/>
                      </a:lnTo>
                      <a:lnTo>
                        <a:pt x="42" y="116"/>
                      </a:lnTo>
                      <a:lnTo>
                        <a:pt x="39" y="117"/>
                      </a:lnTo>
                      <a:lnTo>
                        <a:pt x="37" y="118"/>
                      </a:lnTo>
                      <a:lnTo>
                        <a:pt x="34" y="119"/>
                      </a:lnTo>
                      <a:lnTo>
                        <a:pt x="32" y="119"/>
                      </a:lnTo>
                      <a:lnTo>
                        <a:pt x="29" y="120"/>
                      </a:lnTo>
                      <a:lnTo>
                        <a:pt x="27" y="120"/>
                      </a:lnTo>
                      <a:lnTo>
                        <a:pt x="24" y="120"/>
                      </a:lnTo>
                      <a:lnTo>
                        <a:pt x="21" y="119"/>
                      </a:lnTo>
                      <a:lnTo>
                        <a:pt x="18" y="118"/>
                      </a:lnTo>
                      <a:lnTo>
                        <a:pt x="15" y="116"/>
                      </a:lnTo>
                      <a:lnTo>
                        <a:pt x="12" y="114"/>
                      </a:lnTo>
                      <a:lnTo>
                        <a:pt x="10" y="111"/>
                      </a:lnTo>
                      <a:lnTo>
                        <a:pt x="8" y="108"/>
                      </a:lnTo>
                      <a:lnTo>
                        <a:pt x="5" y="104"/>
                      </a:lnTo>
                      <a:lnTo>
                        <a:pt x="5" y="102"/>
                      </a:lnTo>
                      <a:lnTo>
                        <a:pt x="4" y="101"/>
                      </a:lnTo>
                      <a:lnTo>
                        <a:pt x="4" y="99"/>
                      </a:lnTo>
                      <a:lnTo>
                        <a:pt x="3" y="98"/>
                      </a:lnTo>
                      <a:lnTo>
                        <a:pt x="2" y="95"/>
                      </a:lnTo>
                      <a:lnTo>
                        <a:pt x="2" y="93"/>
                      </a:lnTo>
                      <a:lnTo>
                        <a:pt x="1" y="90"/>
                      </a:lnTo>
                      <a:lnTo>
                        <a:pt x="0" y="87"/>
                      </a:lnTo>
                      <a:lnTo>
                        <a:pt x="0" y="88"/>
                      </a:lnTo>
                      <a:lnTo>
                        <a:pt x="0" y="89"/>
                      </a:lnTo>
                      <a:lnTo>
                        <a:pt x="0" y="90"/>
                      </a:lnTo>
                      <a:lnTo>
                        <a:pt x="0" y="92"/>
                      </a:lnTo>
                      <a:lnTo>
                        <a:pt x="0" y="93"/>
                      </a:lnTo>
                      <a:lnTo>
                        <a:pt x="0" y="95"/>
                      </a:lnTo>
                      <a:lnTo>
                        <a:pt x="0" y="97"/>
                      </a:lnTo>
                      <a:lnTo>
                        <a:pt x="1" y="97"/>
                      </a:lnTo>
                      <a:lnTo>
                        <a:pt x="1" y="98"/>
                      </a:lnTo>
                      <a:lnTo>
                        <a:pt x="1" y="100"/>
                      </a:lnTo>
                      <a:lnTo>
                        <a:pt x="1" y="103"/>
                      </a:lnTo>
                      <a:lnTo>
                        <a:pt x="2" y="105"/>
                      </a:lnTo>
                      <a:lnTo>
                        <a:pt x="3" y="107"/>
                      </a:lnTo>
                      <a:lnTo>
                        <a:pt x="3" y="110"/>
                      </a:lnTo>
                      <a:lnTo>
                        <a:pt x="4" y="112"/>
                      </a:lnTo>
                      <a:lnTo>
                        <a:pt x="5" y="114"/>
                      </a:lnTo>
                      <a:lnTo>
                        <a:pt x="7" y="117"/>
                      </a:lnTo>
                      <a:lnTo>
                        <a:pt x="9" y="119"/>
                      </a:lnTo>
                      <a:lnTo>
                        <a:pt x="10" y="121"/>
                      </a:lnTo>
                      <a:lnTo>
                        <a:pt x="12" y="123"/>
                      </a:lnTo>
                      <a:lnTo>
                        <a:pt x="15" y="124"/>
                      </a:lnTo>
                      <a:lnTo>
                        <a:pt x="17" y="126"/>
                      </a:lnTo>
                      <a:lnTo>
                        <a:pt x="20" y="127"/>
                      </a:lnTo>
                      <a:lnTo>
                        <a:pt x="23" y="128"/>
                      </a:lnTo>
                      <a:lnTo>
                        <a:pt x="27" y="128"/>
                      </a:lnTo>
                      <a:lnTo>
                        <a:pt x="28" y="128"/>
                      </a:lnTo>
                      <a:lnTo>
                        <a:pt x="29" y="128"/>
                      </a:lnTo>
                      <a:lnTo>
                        <a:pt x="30" y="128"/>
                      </a:lnTo>
                      <a:lnTo>
                        <a:pt x="31" y="128"/>
                      </a:lnTo>
                      <a:lnTo>
                        <a:pt x="32" y="128"/>
                      </a:lnTo>
                      <a:lnTo>
                        <a:pt x="33" y="128"/>
                      </a:lnTo>
                      <a:lnTo>
                        <a:pt x="34" y="128"/>
                      </a:lnTo>
                      <a:lnTo>
                        <a:pt x="38" y="128"/>
                      </a:lnTo>
                      <a:lnTo>
                        <a:pt x="42" y="127"/>
                      </a:lnTo>
                      <a:lnTo>
                        <a:pt x="46" y="126"/>
                      </a:lnTo>
                      <a:lnTo>
                        <a:pt x="49" y="125"/>
                      </a:lnTo>
                      <a:lnTo>
                        <a:pt x="52" y="123"/>
                      </a:lnTo>
                      <a:lnTo>
                        <a:pt x="54" y="121"/>
                      </a:lnTo>
                      <a:lnTo>
                        <a:pt x="57" y="119"/>
                      </a:lnTo>
                      <a:lnTo>
                        <a:pt x="59" y="117"/>
                      </a:lnTo>
                      <a:lnTo>
                        <a:pt x="61" y="115"/>
                      </a:lnTo>
                      <a:lnTo>
                        <a:pt x="63" y="113"/>
                      </a:lnTo>
                      <a:lnTo>
                        <a:pt x="66" y="111"/>
                      </a:lnTo>
                      <a:lnTo>
                        <a:pt x="68" y="109"/>
                      </a:lnTo>
                      <a:lnTo>
                        <a:pt x="70" y="107"/>
                      </a:lnTo>
                      <a:lnTo>
                        <a:pt x="72" y="105"/>
                      </a:lnTo>
                      <a:lnTo>
                        <a:pt x="74" y="103"/>
                      </a:lnTo>
                      <a:lnTo>
                        <a:pt x="77" y="102"/>
                      </a:lnTo>
                      <a:lnTo>
                        <a:pt x="80" y="101"/>
                      </a:lnTo>
                      <a:lnTo>
                        <a:pt x="83" y="100"/>
                      </a:lnTo>
                      <a:lnTo>
                        <a:pt x="86" y="99"/>
                      </a:lnTo>
                      <a:lnTo>
                        <a:pt x="90" y="98"/>
                      </a:lnTo>
                      <a:lnTo>
                        <a:pt x="93" y="97"/>
                      </a:lnTo>
                      <a:lnTo>
                        <a:pt x="97" y="96"/>
                      </a:lnTo>
                      <a:lnTo>
                        <a:pt x="100" y="96"/>
                      </a:lnTo>
                      <a:lnTo>
                        <a:pt x="103" y="95"/>
                      </a:lnTo>
                      <a:lnTo>
                        <a:pt x="107" y="94"/>
                      </a:lnTo>
                      <a:lnTo>
                        <a:pt x="110" y="94"/>
                      </a:lnTo>
                      <a:lnTo>
                        <a:pt x="112" y="94"/>
                      </a:lnTo>
                      <a:lnTo>
                        <a:pt x="114" y="93"/>
                      </a:lnTo>
                      <a:lnTo>
                        <a:pt x="116" y="93"/>
                      </a:lnTo>
                      <a:lnTo>
                        <a:pt x="118" y="93"/>
                      </a:lnTo>
                      <a:lnTo>
                        <a:pt x="119" y="93"/>
                      </a:lnTo>
                      <a:lnTo>
                        <a:pt x="120" y="93"/>
                      </a:lnTo>
                      <a:lnTo>
                        <a:pt x="121" y="94"/>
                      </a:lnTo>
                      <a:lnTo>
                        <a:pt x="122" y="95"/>
                      </a:lnTo>
                      <a:lnTo>
                        <a:pt x="123" y="96"/>
                      </a:lnTo>
                      <a:lnTo>
                        <a:pt x="125" y="97"/>
                      </a:lnTo>
                      <a:lnTo>
                        <a:pt x="127" y="98"/>
                      </a:lnTo>
                      <a:lnTo>
                        <a:pt x="130" y="99"/>
                      </a:lnTo>
                      <a:lnTo>
                        <a:pt x="133" y="100"/>
                      </a:lnTo>
                      <a:lnTo>
                        <a:pt x="136" y="101"/>
                      </a:lnTo>
                      <a:lnTo>
                        <a:pt x="139" y="102"/>
                      </a:lnTo>
                      <a:lnTo>
                        <a:pt x="143" y="103"/>
                      </a:lnTo>
                      <a:lnTo>
                        <a:pt x="147" y="104"/>
                      </a:lnTo>
                      <a:lnTo>
                        <a:pt x="152" y="105"/>
                      </a:lnTo>
                      <a:lnTo>
                        <a:pt x="156" y="105"/>
                      </a:lnTo>
                      <a:lnTo>
                        <a:pt x="162" y="105"/>
                      </a:lnTo>
                      <a:lnTo>
                        <a:pt x="163" y="105"/>
                      </a:lnTo>
                      <a:lnTo>
                        <a:pt x="165" y="106"/>
                      </a:lnTo>
                      <a:lnTo>
                        <a:pt x="167" y="106"/>
                      </a:lnTo>
                      <a:lnTo>
                        <a:pt x="169" y="107"/>
                      </a:lnTo>
                      <a:lnTo>
                        <a:pt x="172" y="107"/>
                      </a:lnTo>
                      <a:lnTo>
                        <a:pt x="176" y="108"/>
                      </a:lnTo>
                      <a:lnTo>
                        <a:pt x="179" y="109"/>
                      </a:lnTo>
                      <a:lnTo>
                        <a:pt x="182" y="109"/>
                      </a:lnTo>
                      <a:lnTo>
                        <a:pt x="185" y="110"/>
                      </a:lnTo>
                      <a:lnTo>
                        <a:pt x="189" y="110"/>
                      </a:lnTo>
                      <a:lnTo>
                        <a:pt x="192" y="111"/>
                      </a:lnTo>
                      <a:lnTo>
                        <a:pt x="194" y="112"/>
                      </a:lnTo>
                      <a:lnTo>
                        <a:pt x="196" y="112"/>
                      </a:lnTo>
                      <a:lnTo>
                        <a:pt x="198" y="112"/>
                      </a:lnTo>
                      <a:lnTo>
                        <a:pt x="199" y="113"/>
                      </a:lnTo>
                      <a:lnTo>
                        <a:pt x="200" y="108"/>
                      </a:lnTo>
                      <a:lnTo>
                        <a:pt x="204" y="104"/>
                      </a:lnTo>
                      <a:lnTo>
                        <a:pt x="203" y="104"/>
                      </a:lnTo>
                      <a:lnTo>
                        <a:pt x="203" y="103"/>
                      </a:lnTo>
                      <a:lnTo>
                        <a:pt x="202" y="103"/>
                      </a:lnTo>
                      <a:lnTo>
                        <a:pt x="200" y="103"/>
                      </a:lnTo>
                      <a:lnTo>
                        <a:pt x="199" y="102"/>
                      </a:lnTo>
                      <a:lnTo>
                        <a:pt x="197" y="102"/>
                      </a:lnTo>
                      <a:lnTo>
                        <a:pt x="195" y="101"/>
                      </a:lnTo>
                      <a:lnTo>
                        <a:pt x="193" y="100"/>
                      </a:lnTo>
                      <a:lnTo>
                        <a:pt x="191" y="100"/>
                      </a:lnTo>
                      <a:lnTo>
                        <a:pt x="189" y="99"/>
                      </a:lnTo>
                      <a:lnTo>
                        <a:pt x="186" y="98"/>
                      </a:lnTo>
                      <a:lnTo>
                        <a:pt x="185" y="98"/>
                      </a:lnTo>
                      <a:lnTo>
                        <a:pt x="183" y="97"/>
                      </a:lnTo>
                      <a:lnTo>
                        <a:pt x="182" y="96"/>
                      </a:lnTo>
                      <a:lnTo>
                        <a:pt x="181" y="96"/>
                      </a:lnTo>
                      <a:lnTo>
                        <a:pt x="180" y="95"/>
                      </a:lnTo>
                      <a:lnTo>
                        <a:pt x="180" y="94"/>
                      </a:lnTo>
                      <a:lnTo>
                        <a:pt x="180" y="93"/>
                      </a:lnTo>
                      <a:lnTo>
                        <a:pt x="181" y="93"/>
                      </a:lnTo>
                      <a:lnTo>
                        <a:pt x="182" y="93"/>
                      </a:lnTo>
                      <a:lnTo>
                        <a:pt x="185" y="93"/>
                      </a:lnTo>
                      <a:lnTo>
                        <a:pt x="186" y="93"/>
                      </a:lnTo>
                      <a:lnTo>
                        <a:pt x="188" y="93"/>
                      </a:lnTo>
                      <a:lnTo>
                        <a:pt x="190" y="93"/>
                      </a:lnTo>
                      <a:lnTo>
                        <a:pt x="192" y="94"/>
                      </a:lnTo>
                      <a:lnTo>
                        <a:pt x="194" y="94"/>
                      </a:lnTo>
                      <a:lnTo>
                        <a:pt x="196" y="93"/>
                      </a:lnTo>
                      <a:lnTo>
                        <a:pt x="199" y="93"/>
                      </a:lnTo>
                      <a:lnTo>
                        <a:pt x="201" y="93"/>
                      </a:lnTo>
                      <a:lnTo>
                        <a:pt x="203" y="93"/>
                      </a:lnTo>
                      <a:lnTo>
                        <a:pt x="206" y="93"/>
                      </a:lnTo>
                      <a:lnTo>
                        <a:pt x="208" y="92"/>
                      </a:lnTo>
                      <a:lnTo>
                        <a:pt x="210" y="92"/>
                      </a:lnTo>
                      <a:lnTo>
                        <a:pt x="211" y="92"/>
                      </a:lnTo>
                      <a:lnTo>
                        <a:pt x="213" y="91"/>
                      </a:lnTo>
                      <a:lnTo>
                        <a:pt x="214" y="91"/>
                      </a:lnTo>
                      <a:lnTo>
                        <a:pt x="215" y="91"/>
                      </a:lnTo>
                      <a:lnTo>
                        <a:pt x="215" y="92"/>
                      </a:lnTo>
                      <a:lnTo>
                        <a:pt x="215" y="94"/>
                      </a:lnTo>
                      <a:lnTo>
                        <a:pt x="216" y="96"/>
                      </a:lnTo>
                      <a:lnTo>
                        <a:pt x="217" y="98"/>
                      </a:lnTo>
                      <a:lnTo>
                        <a:pt x="218" y="100"/>
                      </a:lnTo>
                      <a:lnTo>
                        <a:pt x="220" y="101"/>
                      </a:lnTo>
                      <a:lnTo>
                        <a:pt x="222" y="101"/>
                      </a:lnTo>
                      <a:lnTo>
                        <a:pt x="224" y="101"/>
                      </a:lnTo>
                      <a:lnTo>
                        <a:pt x="227" y="100"/>
                      </a:lnTo>
                      <a:lnTo>
                        <a:pt x="229" y="100"/>
                      </a:lnTo>
                      <a:lnTo>
                        <a:pt x="230" y="99"/>
                      </a:lnTo>
                      <a:lnTo>
                        <a:pt x="232" y="99"/>
                      </a:lnTo>
                      <a:lnTo>
                        <a:pt x="233" y="98"/>
                      </a:lnTo>
                      <a:lnTo>
                        <a:pt x="234" y="98"/>
                      </a:lnTo>
                      <a:lnTo>
                        <a:pt x="235" y="98"/>
                      </a:lnTo>
                      <a:lnTo>
                        <a:pt x="238" y="99"/>
                      </a:lnTo>
                      <a:lnTo>
                        <a:pt x="240" y="99"/>
                      </a:lnTo>
                      <a:lnTo>
                        <a:pt x="243" y="100"/>
                      </a:lnTo>
                      <a:lnTo>
                        <a:pt x="246" y="100"/>
                      </a:lnTo>
                      <a:lnTo>
                        <a:pt x="248" y="100"/>
                      </a:lnTo>
                      <a:lnTo>
                        <a:pt x="250" y="100"/>
                      </a:lnTo>
                      <a:lnTo>
                        <a:pt x="251" y="99"/>
                      </a:lnTo>
                      <a:lnTo>
                        <a:pt x="252" y="98"/>
                      </a:lnTo>
                      <a:lnTo>
                        <a:pt x="254" y="97"/>
                      </a:lnTo>
                      <a:lnTo>
                        <a:pt x="255" y="96"/>
                      </a:lnTo>
                      <a:lnTo>
                        <a:pt x="256" y="95"/>
                      </a:lnTo>
                      <a:lnTo>
                        <a:pt x="256" y="94"/>
                      </a:lnTo>
                      <a:lnTo>
                        <a:pt x="256" y="93"/>
                      </a:lnTo>
                      <a:lnTo>
                        <a:pt x="255" y="92"/>
                      </a:lnTo>
                      <a:lnTo>
                        <a:pt x="252" y="92"/>
                      </a:lnTo>
                      <a:lnTo>
                        <a:pt x="250" y="91"/>
                      </a:lnTo>
                      <a:lnTo>
                        <a:pt x="247" y="91"/>
                      </a:lnTo>
                      <a:lnTo>
                        <a:pt x="244" y="91"/>
                      </a:lnTo>
                      <a:lnTo>
                        <a:pt x="241" y="91"/>
                      </a:lnTo>
                      <a:lnTo>
                        <a:pt x="239" y="92"/>
                      </a:lnTo>
                      <a:lnTo>
                        <a:pt x="238" y="92"/>
                      </a:lnTo>
                      <a:lnTo>
                        <a:pt x="238" y="91"/>
                      </a:lnTo>
                      <a:lnTo>
                        <a:pt x="238" y="87"/>
                      </a:lnTo>
                      <a:lnTo>
                        <a:pt x="238" y="83"/>
                      </a:lnTo>
                      <a:lnTo>
                        <a:pt x="237" y="79"/>
                      </a:lnTo>
                      <a:lnTo>
                        <a:pt x="239" y="78"/>
                      </a:lnTo>
                      <a:lnTo>
                        <a:pt x="240" y="76"/>
                      </a:lnTo>
                      <a:lnTo>
                        <a:pt x="242" y="74"/>
                      </a:lnTo>
                      <a:lnTo>
                        <a:pt x="244" y="72"/>
                      </a:lnTo>
                      <a:lnTo>
                        <a:pt x="246" y="70"/>
                      </a:lnTo>
                      <a:lnTo>
                        <a:pt x="248" y="67"/>
                      </a:lnTo>
                      <a:lnTo>
                        <a:pt x="248" y="65"/>
                      </a:lnTo>
                      <a:lnTo>
                        <a:pt x="249" y="65"/>
                      </a:lnTo>
                      <a:lnTo>
                        <a:pt x="249" y="66"/>
                      </a:lnTo>
                      <a:lnTo>
                        <a:pt x="250" y="66"/>
                      </a:lnTo>
                      <a:lnTo>
                        <a:pt x="252" y="66"/>
                      </a:lnTo>
                      <a:lnTo>
                        <a:pt x="253" y="67"/>
                      </a:lnTo>
                      <a:lnTo>
                        <a:pt x="255" y="67"/>
                      </a:lnTo>
                      <a:lnTo>
                        <a:pt x="257" y="68"/>
                      </a:lnTo>
                      <a:lnTo>
                        <a:pt x="259" y="68"/>
                      </a:lnTo>
                      <a:lnTo>
                        <a:pt x="261" y="69"/>
                      </a:lnTo>
                      <a:lnTo>
                        <a:pt x="263" y="69"/>
                      </a:lnTo>
                      <a:lnTo>
                        <a:pt x="265" y="69"/>
                      </a:lnTo>
                      <a:lnTo>
                        <a:pt x="267" y="69"/>
                      </a:lnTo>
                      <a:lnTo>
                        <a:pt x="269" y="69"/>
                      </a:lnTo>
                      <a:lnTo>
                        <a:pt x="270" y="68"/>
                      </a:lnTo>
                      <a:lnTo>
                        <a:pt x="272" y="67"/>
                      </a:lnTo>
                      <a:lnTo>
                        <a:pt x="273" y="66"/>
                      </a:lnTo>
                      <a:lnTo>
                        <a:pt x="274" y="66"/>
                      </a:lnTo>
                      <a:lnTo>
                        <a:pt x="275" y="66"/>
                      </a:lnTo>
                      <a:lnTo>
                        <a:pt x="276" y="66"/>
                      </a:lnTo>
                      <a:lnTo>
                        <a:pt x="277" y="65"/>
                      </a:lnTo>
                      <a:lnTo>
                        <a:pt x="279" y="64"/>
                      </a:lnTo>
                      <a:lnTo>
                        <a:pt x="280" y="63"/>
                      </a:lnTo>
                      <a:lnTo>
                        <a:pt x="280"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28" name="Freeform 2127">
                  <a:extLst>
                    <a:ext uri="{FF2B5EF4-FFF2-40B4-BE49-F238E27FC236}">
                      <a16:creationId xmlns:a16="http://schemas.microsoft.com/office/drawing/2014/main" id="{C5DBF19A-CBE4-4197-833D-5B84535CF6BE}"/>
                    </a:ext>
                  </a:extLst>
                </p:cNvPr>
                <p:cNvSpPr>
                  <a:spLocks/>
                </p:cNvSpPr>
                <p:nvPr/>
              </p:nvSpPr>
              <p:spPr bwMode="auto">
                <a:xfrm>
                  <a:off x="1149" y="176"/>
                  <a:ext cx="168" cy="98"/>
                </a:xfrm>
                <a:custGeom>
                  <a:avLst/>
                  <a:gdLst>
                    <a:gd name="T0" fmla="*/ 6 w 168"/>
                    <a:gd name="T1" fmla="*/ 46 h 98"/>
                    <a:gd name="T2" fmla="*/ 15 w 168"/>
                    <a:gd name="T3" fmla="*/ 30 h 98"/>
                    <a:gd name="T4" fmla="*/ 25 w 168"/>
                    <a:gd name="T5" fmla="*/ 17 h 98"/>
                    <a:gd name="T6" fmla="*/ 38 w 168"/>
                    <a:gd name="T7" fmla="*/ 7 h 98"/>
                    <a:gd name="T8" fmla="*/ 53 w 168"/>
                    <a:gd name="T9" fmla="*/ 1 h 98"/>
                    <a:gd name="T10" fmla="*/ 65 w 168"/>
                    <a:gd name="T11" fmla="*/ 0 h 98"/>
                    <a:gd name="T12" fmla="*/ 73 w 168"/>
                    <a:gd name="T13" fmla="*/ 2 h 98"/>
                    <a:gd name="T14" fmla="*/ 80 w 168"/>
                    <a:gd name="T15" fmla="*/ 4 h 98"/>
                    <a:gd name="T16" fmla="*/ 91 w 168"/>
                    <a:gd name="T17" fmla="*/ 9 h 98"/>
                    <a:gd name="T18" fmla="*/ 99 w 168"/>
                    <a:gd name="T19" fmla="*/ 12 h 98"/>
                    <a:gd name="T20" fmla="*/ 103 w 168"/>
                    <a:gd name="T21" fmla="*/ 14 h 98"/>
                    <a:gd name="T22" fmla="*/ 107 w 168"/>
                    <a:gd name="T23" fmla="*/ 14 h 98"/>
                    <a:gd name="T24" fmla="*/ 110 w 168"/>
                    <a:gd name="T25" fmla="*/ 14 h 98"/>
                    <a:gd name="T26" fmla="*/ 115 w 168"/>
                    <a:gd name="T27" fmla="*/ 14 h 98"/>
                    <a:gd name="T28" fmla="*/ 118 w 168"/>
                    <a:gd name="T29" fmla="*/ 15 h 98"/>
                    <a:gd name="T30" fmla="*/ 121 w 168"/>
                    <a:gd name="T31" fmla="*/ 15 h 98"/>
                    <a:gd name="T32" fmla="*/ 125 w 168"/>
                    <a:gd name="T33" fmla="*/ 17 h 98"/>
                    <a:gd name="T34" fmla="*/ 128 w 168"/>
                    <a:gd name="T35" fmla="*/ 20 h 98"/>
                    <a:gd name="T36" fmla="*/ 130 w 168"/>
                    <a:gd name="T37" fmla="*/ 24 h 98"/>
                    <a:gd name="T38" fmla="*/ 132 w 168"/>
                    <a:gd name="T39" fmla="*/ 25 h 98"/>
                    <a:gd name="T40" fmla="*/ 137 w 168"/>
                    <a:gd name="T41" fmla="*/ 26 h 98"/>
                    <a:gd name="T42" fmla="*/ 145 w 168"/>
                    <a:gd name="T43" fmla="*/ 29 h 98"/>
                    <a:gd name="T44" fmla="*/ 153 w 168"/>
                    <a:gd name="T45" fmla="*/ 33 h 98"/>
                    <a:gd name="T46" fmla="*/ 160 w 168"/>
                    <a:gd name="T47" fmla="*/ 41 h 98"/>
                    <a:gd name="T48" fmla="*/ 163 w 168"/>
                    <a:gd name="T49" fmla="*/ 44 h 98"/>
                    <a:gd name="T50" fmla="*/ 164 w 168"/>
                    <a:gd name="T51" fmla="*/ 45 h 98"/>
                    <a:gd name="T52" fmla="*/ 167 w 168"/>
                    <a:gd name="T53" fmla="*/ 48 h 98"/>
                    <a:gd name="T54" fmla="*/ 167 w 168"/>
                    <a:gd name="T55" fmla="*/ 55 h 98"/>
                    <a:gd name="T56" fmla="*/ 164 w 168"/>
                    <a:gd name="T57" fmla="*/ 58 h 98"/>
                    <a:gd name="T58" fmla="*/ 162 w 168"/>
                    <a:gd name="T59" fmla="*/ 59 h 98"/>
                    <a:gd name="T60" fmla="*/ 159 w 168"/>
                    <a:gd name="T61" fmla="*/ 62 h 98"/>
                    <a:gd name="T62" fmla="*/ 157 w 168"/>
                    <a:gd name="T63" fmla="*/ 63 h 98"/>
                    <a:gd name="T64" fmla="*/ 154 w 168"/>
                    <a:gd name="T65" fmla="*/ 64 h 98"/>
                    <a:gd name="T66" fmla="*/ 149 w 168"/>
                    <a:gd name="T67" fmla="*/ 66 h 98"/>
                    <a:gd name="T68" fmla="*/ 139 w 168"/>
                    <a:gd name="T69" fmla="*/ 65 h 98"/>
                    <a:gd name="T70" fmla="*/ 136 w 168"/>
                    <a:gd name="T71" fmla="*/ 65 h 98"/>
                    <a:gd name="T72" fmla="*/ 134 w 168"/>
                    <a:gd name="T73" fmla="*/ 63 h 98"/>
                    <a:gd name="T74" fmla="*/ 132 w 168"/>
                    <a:gd name="T75" fmla="*/ 63 h 98"/>
                    <a:gd name="T76" fmla="*/ 129 w 168"/>
                    <a:gd name="T77" fmla="*/ 67 h 98"/>
                    <a:gd name="T78" fmla="*/ 124 w 168"/>
                    <a:gd name="T79" fmla="*/ 73 h 98"/>
                    <a:gd name="T80" fmla="*/ 122 w 168"/>
                    <a:gd name="T81" fmla="*/ 77 h 98"/>
                    <a:gd name="T82" fmla="*/ 120 w 168"/>
                    <a:gd name="T83" fmla="*/ 88 h 98"/>
                    <a:gd name="T84" fmla="*/ 114 w 168"/>
                    <a:gd name="T85" fmla="*/ 96 h 98"/>
                    <a:gd name="T86" fmla="*/ 107 w 168"/>
                    <a:gd name="T87" fmla="*/ 96 h 98"/>
                    <a:gd name="T88" fmla="*/ 103 w 168"/>
                    <a:gd name="T89" fmla="*/ 94 h 98"/>
                    <a:gd name="T90" fmla="*/ 101 w 168"/>
                    <a:gd name="T91" fmla="*/ 90 h 98"/>
                    <a:gd name="T92" fmla="*/ 100 w 168"/>
                    <a:gd name="T93" fmla="*/ 87 h 98"/>
                    <a:gd name="T94" fmla="*/ 98 w 168"/>
                    <a:gd name="T95" fmla="*/ 87 h 98"/>
                    <a:gd name="T96" fmla="*/ 92 w 168"/>
                    <a:gd name="T97" fmla="*/ 88 h 98"/>
                    <a:gd name="T98" fmla="*/ 85 w 168"/>
                    <a:gd name="T99" fmla="*/ 89 h 98"/>
                    <a:gd name="T100" fmla="*/ 78 w 168"/>
                    <a:gd name="T101" fmla="*/ 89 h 98"/>
                    <a:gd name="T102" fmla="*/ 71 w 168"/>
                    <a:gd name="T103" fmla="*/ 88 h 98"/>
                    <a:gd name="T104" fmla="*/ 67 w 168"/>
                    <a:gd name="T105" fmla="*/ 88 h 98"/>
                    <a:gd name="T106" fmla="*/ 59 w 168"/>
                    <a:gd name="T107" fmla="*/ 92 h 98"/>
                    <a:gd name="T108" fmla="*/ 48 w 168"/>
                    <a:gd name="T109" fmla="*/ 96 h 98"/>
                    <a:gd name="T110" fmla="*/ 44 w 168"/>
                    <a:gd name="T111" fmla="*/ 97 h 98"/>
                    <a:gd name="T112" fmla="*/ 40 w 168"/>
                    <a:gd name="T113" fmla="*/ 97 h 98"/>
                    <a:gd name="T114" fmla="*/ 33 w 168"/>
                    <a:gd name="T115" fmla="*/ 97 h 98"/>
                    <a:gd name="T116" fmla="*/ 23 w 168"/>
                    <a:gd name="T117" fmla="*/ 96 h 98"/>
                    <a:gd name="T118" fmla="*/ 13 w 168"/>
                    <a:gd name="T119" fmla="*/ 91 h 98"/>
                    <a:gd name="T120" fmla="*/ 5 w 168"/>
                    <a:gd name="T121" fmla="*/ 83 h 98"/>
                    <a:gd name="T122" fmla="*/ 0 w 168"/>
                    <a:gd name="T123" fmla="*/ 73 h 98"/>
                    <a:gd name="T124" fmla="*/ 2 w 168"/>
                    <a:gd name="T125" fmla="*/ 58 h 9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68" h="98">
                      <a:moveTo>
                        <a:pt x="2" y="58"/>
                      </a:moveTo>
                      <a:lnTo>
                        <a:pt x="4" y="52"/>
                      </a:lnTo>
                      <a:lnTo>
                        <a:pt x="6" y="46"/>
                      </a:lnTo>
                      <a:lnTo>
                        <a:pt x="9" y="41"/>
                      </a:lnTo>
                      <a:lnTo>
                        <a:pt x="12" y="35"/>
                      </a:lnTo>
                      <a:lnTo>
                        <a:pt x="15" y="30"/>
                      </a:lnTo>
                      <a:lnTo>
                        <a:pt x="18" y="26"/>
                      </a:lnTo>
                      <a:lnTo>
                        <a:pt x="22" y="21"/>
                      </a:lnTo>
                      <a:lnTo>
                        <a:pt x="25" y="17"/>
                      </a:lnTo>
                      <a:lnTo>
                        <a:pt x="30" y="13"/>
                      </a:lnTo>
                      <a:lnTo>
                        <a:pt x="34" y="10"/>
                      </a:lnTo>
                      <a:lnTo>
                        <a:pt x="38" y="7"/>
                      </a:lnTo>
                      <a:lnTo>
                        <a:pt x="43" y="5"/>
                      </a:lnTo>
                      <a:lnTo>
                        <a:pt x="48" y="3"/>
                      </a:lnTo>
                      <a:lnTo>
                        <a:pt x="53" y="1"/>
                      </a:lnTo>
                      <a:lnTo>
                        <a:pt x="58" y="0"/>
                      </a:lnTo>
                      <a:lnTo>
                        <a:pt x="63" y="0"/>
                      </a:lnTo>
                      <a:lnTo>
                        <a:pt x="65" y="0"/>
                      </a:lnTo>
                      <a:lnTo>
                        <a:pt x="68" y="1"/>
                      </a:lnTo>
                      <a:lnTo>
                        <a:pt x="70" y="1"/>
                      </a:lnTo>
                      <a:lnTo>
                        <a:pt x="73" y="2"/>
                      </a:lnTo>
                      <a:lnTo>
                        <a:pt x="75" y="2"/>
                      </a:lnTo>
                      <a:lnTo>
                        <a:pt x="78" y="3"/>
                      </a:lnTo>
                      <a:lnTo>
                        <a:pt x="80" y="4"/>
                      </a:lnTo>
                      <a:lnTo>
                        <a:pt x="83" y="5"/>
                      </a:lnTo>
                      <a:lnTo>
                        <a:pt x="87" y="7"/>
                      </a:lnTo>
                      <a:lnTo>
                        <a:pt x="91" y="9"/>
                      </a:lnTo>
                      <a:lnTo>
                        <a:pt x="94" y="10"/>
                      </a:lnTo>
                      <a:lnTo>
                        <a:pt x="96" y="11"/>
                      </a:lnTo>
                      <a:lnTo>
                        <a:pt x="99" y="12"/>
                      </a:lnTo>
                      <a:lnTo>
                        <a:pt x="101" y="13"/>
                      </a:lnTo>
                      <a:lnTo>
                        <a:pt x="102" y="14"/>
                      </a:lnTo>
                      <a:lnTo>
                        <a:pt x="103" y="14"/>
                      </a:lnTo>
                      <a:lnTo>
                        <a:pt x="105" y="14"/>
                      </a:lnTo>
                      <a:lnTo>
                        <a:pt x="106" y="14"/>
                      </a:lnTo>
                      <a:lnTo>
                        <a:pt x="107" y="14"/>
                      </a:lnTo>
                      <a:lnTo>
                        <a:pt x="108" y="14"/>
                      </a:lnTo>
                      <a:lnTo>
                        <a:pt x="109" y="14"/>
                      </a:lnTo>
                      <a:lnTo>
                        <a:pt x="110" y="14"/>
                      </a:lnTo>
                      <a:lnTo>
                        <a:pt x="112" y="14"/>
                      </a:lnTo>
                      <a:lnTo>
                        <a:pt x="113" y="14"/>
                      </a:lnTo>
                      <a:lnTo>
                        <a:pt x="115" y="14"/>
                      </a:lnTo>
                      <a:lnTo>
                        <a:pt x="116" y="14"/>
                      </a:lnTo>
                      <a:lnTo>
                        <a:pt x="117" y="14"/>
                      </a:lnTo>
                      <a:lnTo>
                        <a:pt x="118" y="15"/>
                      </a:lnTo>
                      <a:lnTo>
                        <a:pt x="119" y="15"/>
                      </a:lnTo>
                      <a:lnTo>
                        <a:pt x="120" y="15"/>
                      </a:lnTo>
                      <a:lnTo>
                        <a:pt x="121" y="15"/>
                      </a:lnTo>
                      <a:lnTo>
                        <a:pt x="122" y="16"/>
                      </a:lnTo>
                      <a:lnTo>
                        <a:pt x="123" y="16"/>
                      </a:lnTo>
                      <a:lnTo>
                        <a:pt x="125" y="17"/>
                      </a:lnTo>
                      <a:lnTo>
                        <a:pt x="126" y="18"/>
                      </a:lnTo>
                      <a:lnTo>
                        <a:pt x="127" y="19"/>
                      </a:lnTo>
                      <a:lnTo>
                        <a:pt x="128" y="20"/>
                      </a:lnTo>
                      <a:lnTo>
                        <a:pt x="129" y="22"/>
                      </a:lnTo>
                      <a:lnTo>
                        <a:pt x="130" y="23"/>
                      </a:lnTo>
                      <a:lnTo>
                        <a:pt x="130" y="24"/>
                      </a:lnTo>
                      <a:lnTo>
                        <a:pt x="131" y="24"/>
                      </a:lnTo>
                      <a:lnTo>
                        <a:pt x="132" y="25"/>
                      </a:lnTo>
                      <a:lnTo>
                        <a:pt x="134" y="25"/>
                      </a:lnTo>
                      <a:lnTo>
                        <a:pt x="136" y="25"/>
                      </a:lnTo>
                      <a:lnTo>
                        <a:pt x="137" y="26"/>
                      </a:lnTo>
                      <a:lnTo>
                        <a:pt x="140" y="27"/>
                      </a:lnTo>
                      <a:lnTo>
                        <a:pt x="142" y="27"/>
                      </a:lnTo>
                      <a:lnTo>
                        <a:pt x="145" y="29"/>
                      </a:lnTo>
                      <a:lnTo>
                        <a:pt x="147" y="30"/>
                      </a:lnTo>
                      <a:lnTo>
                        <a:pt x="150" y="32"/>
                      </a:lnTo>
                      <a:lnTo>
                        <a:pt x="153" y="33"/>
                      </a:lnTo>
                      <a:lnTo>
                        <a:pt x="155" y="35"/>
                      </a:lnTo>
                      <a:lnTo>
                        <a:pt x="158" y="38"/>
                      </a:lnTo>
                      <a:lnTo>
                        <a:pt x="160" y="41"/>
                      </a:lnTo>
                      <a:lnTo>
                        <a:pt x="162" y="44"/>
                      </a:lnTo>
                      <a:lnTo>
                        <a:pt x="163" y="44"/>
                      </a:lnTo>
                      <a:lnTo>
                        <a:pt x="164" y="45"/>
                      </a:lnTo>
                      <a:lnTo>
                        <a:pt x="165" y="46"/>
                      </a:lnTo>
                      <a:lnTo>
                        <a:pt x="166" y="47"/>
                      </a:lnTo>
                      <a:lnTo>
                        <a:pt x="167" y="48"/>
                      </a:lnTo>
                      <a:lnTo>
                        <a:pt x="167" y="50"/>
                      </a:lnTo>
                      <a:lnTo>
                        <a:pt x="168" y="52"/>
                      </a:lnTo>
                      <a:lnTo>
                        <a:pt x="167" y="55"/>
                      </a:lnTo>
                      <a:lnTo>
                        <a:pt x="166" y="57"/>
                      </a:lnTo>
                      <a:lnTo>
                        <a:pt x="165" y="58"/>
                      </a:lnTo>
                      <a:lnTo>
                        <a:pt x="164" y="58"/>
                      </a:lnTo>
                      <a:lnTo>
                        <a:pt x="163" y="59"/>
                      </a:lnTo>
                      <a:lnTo>
                        <a:pt x="162" y="59"/>
                      </a:lnTo>
                      <a:lnTo>
                        <a:pt x="162" y="60"/>
                      </a:lnTo>
                      <a:lnTo>
                        <a:pt x="161" y="61"/>
                      </a:lnTo>
                      <a:lnTo>
                        <a:pt x="159" y="62"/>
                      </a:lnTo>
                      <a:lnTo>
                        <a:pt x="158" y="62"/>
                      </a:lnTo>
                      <a:lnTo>
                        <a:pt x="157" y="63"/>
                      </a:lnTo>
                      <a:lnTo>
                        <a:pt x="156" y="63"/>
                      </a:lnTo>
                      <a:lnTo>
                        <a:pt x="155" y="63"/>
                      </a:lnTo>
                      <a:lnTo>
                        <a:pt x="154" y="64"/>
                      </a:lnTo>
                      <a:lnTo>
                        <a:pt x="153" y="65"/>
                      </a:lnTo>
                      <a:lnTo>
                        <a:pt x="151" y="65"/>
                      </a:lnTo>
                      <a:lnTo>
                        <a:pt x="149" y="66"/>
                      </a:lnTo>
                      <a:lnTo>
                        <a:pt x="146" y="66"/>
                      </a:lnTo>
                      <a:lnTo>
                        <a:pt x="143" y="66"/>
                      </a:lnTo>
                      <a:lnTo>
                        <a:pt x="139" y="65"/>
                      </a:lnTo>
                      <a:lnTo>
                        <a:pt x="138" y="65"/>
                      </a:lnTo>
                      <a:lnTo>
                        <a:pt x="137" y="65"/>
                      </a:lnTo>
                      <a:lnTo>
                        <a:pt x="136" y="65"/>
                      </a:lnTo>
                      <a:lnTo>
                        <a:pt x="136" y="64"/>
                      </a:lnTo>
                      <a:lnTo>
                        <a:pt x="135" y="64"/>
                      </a:lnTo>
                      <a:lnTo>
                        <a:pt x="134" y="63"/>
                      </a:lnTo>
                      <a:lnTo>
                        <a:pt x="133" y="63"/>
                      </a:lnTo>
                      <a:lnTo>
                        <a:pt x="132" y="62"/>
                      </a:lnTo>
                      <a:lnTo>
                        <a:pt x="132" y="63"/>
                      </a:lnTo>
                      <a:lnTo>
                        <a:pt x="131" y="64"/>
                      </a:lnTo>
                      <a:lnTo>
                        <a:pt x="130" y="65"/>
                      </a:lnTo>
                      <a:lnTo>
                        <a:pt x="129" y="67"/>
                      </a:lnTo>
                      <a:lnTo>
                        <a:pt x="128" y="69"/>
                      </a:lnTo>
                      <a:lnTo>
                        <a:pt x="126" y="71"/>
                      </a:lnTo>
                      <a:lnTo>
                        <a:pt x="124" y="73"/>
                      </a:lnTo>
                      <a:lnTo>
                        <a:pt x="122" y="74"/>
                      </a:lnTo>
                      <a:lnTo>
                        <a:pt x="122" y="75"/>
                      </a:lnTo>
                      <a:lnTo>
                        <a:pt x="122" y="77"/>
                      </a:lnTo>
                      <a:lnTo>
                        <a:pt x="122" y="80"/>
                      </a:lnTo>
                      <a:lnTo>
                        <a:pt x="121" y="84"/>
                      </a:lnTo>
                      <a:lnTo>
                        <a:pt x="120" y="88"/>
                      </a:lnTo>
                      <a:lnTo>
                        <a:pt x="119" y="91"/>
                      </a:lnTo>
                      <a:lnTo>
                        <a:pt x="117" y="94"/>
                      </a:lnTo>
                      <a:lnTo>
                        <a:pt x="114" y="96"/>
                      </a:lnTo>
                      <a:lnTo>
                        <a:pt x="111" y="96"/>
                      </a:lnTo>
                      <a:lnTo>
                        <a:pt x="109" y="96"/>
                      </a:lnTo>
                      <a:lnTo>
                        <a:pt x="107" y="96"/>
                      </a:lnTo>
                      <a:lnTo>
                        <a:pt x="106" y="96"/>
                      </a:lnTo>
                      <a:lnTo>
                        <a:pt x="104" y="95"/>
                      </a:lnTo>
                      <a:lnTo>
                        <a:pt x="103" y="94"/>
                      </a:lnTo>
                      <a:lnTo>
                        <a:pt x="102" y="92"/>
                      </a:lnTo>
                      <a:lnTo>
                        <a:pt x="101" y="91"/>
                      </a:lnTo>
                      <a:lnTo>
                        <a:pt x="101" y="90"/>
                      </a:lnTo>
                      <a:lnTo>
                        <a:pt x="101" y="89"/>
                      </a:lnTo>
                      <a:lnTo>
                        <a:pt x="100" y="88"/>
                      </a:lnTo>
                      <a:lnTo>
                        <a:pt x="100" y="87"/>
                      </a:lnTo>
                      <a:lnTo>
                        <a:pt x="99" y="87"/>
                      </a:lnTo>
                      <a:lnTo>
                        <a:pt x="98" y="87"/>
                      </a:lnTo>
                      <a:lnTo>
                        <a:pt x="96" y="87"/>
                      </a:lnTo>
                      <a:lnTo>
                        <a:pt x="94" y="88"/>
                      </a:lnTo>
                      <a:lnTo>
                        <a:pt x="92" y="88"/>
                      </a:lnTo>
                      <a:lnTo>
                        <a:pt x="90" y="88"/>
                      </a:lnTo>
                      <a:lnTo>
                        <a:pt x="88" y="89"/>
                      </a:lnTo>
                      <a:lnTo>
                        <a:pt x="85" y="89"/>
                      </a:lnTo>
                      <a:lnTo>
                        <a:pt x="83" y="89"/>
                      </a:lnTo>
                      <a:lnTo>
                        <a:pt x="80" y="89"/>
                      </a:lnTo>
                      <a:lnTo>
                        <a:pt x="78" y="89"/>
                      </a:lnTo>
                      <a:lnTo>
                        <a:pt x="75" y="89"/>
                      </a:lnTo>
                      <a:lnTo>
                        <a:pt x="73" y="88"/>
                      </a:lnTo>
                      <a:lnTo>
                        <a:pt x="71" y="88"/>
                      </a:lnTo>
                      <a:lnTo>
                        <a:pt x="69" y="87"/>
                      </a:lnTo>
                      <a:lnTo>
                        <a:pt x="67" y="88"/>
                      </a:lnTo>
                      <a:lnTo>
                        <a:pt x="65" y="89"/>
                      </a:lnTo>
                      <a:lnTo>
                        <a:pt x="62" y="90"/>
                      </a:lnTo>
                      <a:lnTo>
                        <a:pt x="59" y="92"/>
                      </a:lnTo>
                      <a:lnTo>
                        <a:pt x="56" y="93"/>
                      </a:lnTo>
                      <a:lnTo>
                        <a:pt x="52" y="95"/>
                      </a:lnTo>
                      <a:lnTo>
                        <a:pt x="48" y="96"/>
                      </a:lnTo>
                      <a:lnTo>
                        <a:pt x="47" y="96"/>
                      </a:lnTo>
                      <a:lnTo>
                        <a:pt x="45" y="96"/>
                      </a:lnTo>
                      <a:lnTo>
                        <a:pt x="44" y="97"/>
                      </a:lnTo>
                      <a:lnTo>
                        <a:pt x="43" y="97"/>
                      </a:lnTo>
                      <a:lnTo>
                        <a:pt x="41" y="97"/>
                      </a:lnTo>
                      <a:lnTo>
                        <a:pt x="40" y="97"/>
                      </a:lnTo>
                      <a:lnTo>
                        <a:pt x="38" y="98"/>
                      </a:lnTo>
                      <a:lnTo>
                        <a:pt x="36" y="98"/>
                      </a:lnTo>
                      <a:lnTo>
                        <a:pt x="33" y="97"/>
                      </a:lnTo>
                      <a:lnTo>
                        <a:pt x="30" y="97"/>
                      </a:lnTo>
                      <a:lnTo>
                        <a:pt x="26" y="96"/>
                      </a:lnTo>
                      <a:lnTo>
                        <a:pt x="23" y="96"/>
                      </a:lnTo>
                      <a:lnTo>
                        <a:pt x="20" y="94"/>
                      </a:lnTo>
                      <a:lnTo>
                        <a:pt x="16" y="93"/>
                      </a:lnTo>
                      <a:lnTo>
                        <a:pt x="13" y="91"/>
                      </a:lnTo>
                      <a:lnTo>
                        <a:pt x="10" y="89"/>
                      </a:lnTo>
                      <a:lnTo>
                        <a:pt x="7" y="86"/>
                      </a:lnTo>
                      <a:lnTo>
                        <a:pt x="5" y="83"/>
                      </a:lnTo>
                      <a:lnTo>
                        <a:pt x="3" y="80"/>
                      </a:lnTo>
                      <a:lnTo>
                        <a:pt x="1" y="76"/>
                      </a:lnTo>
                      <a:lnTo>
                        <a:pt x="0" y="73"/>
                      </a:lnTo>
                      <a:lnTo>
                        <a:pt x="0" y="68"/>
                      </a:lnTo>
                      <a:lnTo>
                        <a:pt x="0" y="63"/>
                      </a:lnTo>
                      <a:lnTo>
                        <a:pt x="2"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29" name="Freeform 2128">
                  <a:extLst>
                    <a:ext uri="{FF2B5EF4-FFF2-40B4-BE49-F238E27FC236}">
                      <a16:creationId xmlns:a16="http://schemas.microsoft.com/office/drawing/2014/main" id="{5E2861B6-F1C9-419C-B5F8-4120DA8BACC0}"/>
                    </a:ext>
                  </a:extLst>
                </p:cNvPr>
                <p:cNvSpPr>
                  <a:spLocks/>
                </p:cNvSpPr>
                <p:nvPr/>
              </p:nvSpPr>
              <p:spPr bwMode="auto">
                <a:xfrm>
                  <a:off x="1151" y="179"/>
                  <a:ext cx="163" cy="91"/>
                </a:xfrm>
                <a:custGeom>
                  <a:avLst/>
                  <a:gdLst>
                    <a:gd name="T0" fmla="*/ 8 w 163"/>
                    <a:gd name="T1" fmla="*/ 38 h 91"/>
                    <a:gd name="T2" fmla="*/ 21 w 163"/>
                    <a:gd name="T3" fmla="*/ 19 h 91"/>
                    <a:gd name="T4" fmla="*/ 37 w 163"/>
                    <a:gd name="T5" fmla="*/ 6 h 91"/>
                    <a:gd name="T6" fmla="*/ 56 w 163"/>
                    <a:gd name="T7" fmla="*/ 0 h 91"/>
                    <a:gd name="T8" fmla="*/ 68 w 163"/>
                    <a:gd name="T9" fmla="*/ 1 h 91"/>
                    <a:gd name="T10" fmla="*/ 77 w 163"/>
                    <a:gd name="T11" fmla="*/ 4 h 91"/>
                    <a:gd name="T12" fmla="*/ 90 w 163"/>
                    <a:gd name="T13" fmla="*/ 9 h 91"/>
                    <a:gd name="T14" fmla="*/ 98 w 163"/>
                    <a:gd name="T15" fmla="*/ 13 h 91"/>
                    <a:gd name="T16" fmla="*/ 103 w 163"/>
                    <a:gd name="T17" fmla="*/ 14 h 91"/>
                    <a:gd name="T18" fmla="*/ 108 w 163"/>
                    <a:gd name="T19" fmla="*/ 13 h 91"/>
                    <a:gd name="T20" fmla="*/ 113 w 163"/>
                    <a:gd name="T21" fmla="*/ 14 h 91"/>
                    <a:gd name="T22" fmla="*/ 117 w 163"/>
                    <a:gd name="T23" fmla="*/ 14 h 91"/>
                    <a:gd name="T24" fmla="*/ 123 w 163"/>
                    <a:gd name="T25" fmla="*/ 17 h 91"/>
                    <a:gd name="T26" fmla="*/ 126 w 163"/>
                    <a:gd name="T27" fmla="*/ 21 h 91"/>
                    <a:gd name="T28" fmla="*/ 129 w 163"/>
                    <a:gd name="T29" fmla="*/ 23 h 91"/>
                    <a:gd name="T30" fmla="*/ 136 w 163"/>
                    <a:gd name="T31" fmla="*/ 25 h 91"/>
                    <a:gd name="T32" fmla="*/ 146 w 163"/>
                    <a:gd name="T33" fmla="*/ 29 h 91"/>
                    <a:gd name="T34" fmla="*/ 156 w 163"/>
                    <a:gd name="T35" fmla="*/ 38 h 91"/>
                    <a:gd name="T36" fmla="*/ 159 w 163"/>
                    <a:gd name="T37" fmla="*/ 41 h 91"/>
                    <a:gd name="T38" fmla="*/ 162 w 163"/>
                    <a:gd name="T39" fmla="*/ 44 h 91"/>
                    <a:gd name="T40" fmla="*/ 163 w 163"/>
                    <a:gd name="T41" fmla="*/ 51 h 91"/>
                    <a:gd name="T42" fmla="*/ 159 w 163"/>
                    <a:gd name="T43" fmla="*/ 55 h 91"/>
                    <a:gd name="T44" fmla="*/ 157 w 163"/>
                    <a:gd name="T45" fmla="*/ 57 h 91"/>
                    <a:gd name="T46" fmla="*/ 153 w 163"/>
                    <a:gd name="T47" fmla="*/ 59 h 91"/>
                    <a:gd name="T48" fmla="*/ 149 w 163"/>
                    <a:gd name="T49" fmla="*/ 61 h 91"/>
                    <a:gd name="T50" fmla="*/ 139 w 163"/>
                    <a:gd name="T51" fmla="*/ 62 h 91"/>
                    <a:gd name="T52" fmla="*/ 133 w 163"/>
                    <a:gd name="T53" fmla="*/ 60 h 91"/>
                    <a:gd name="T54" fmla="*/ 130 w 163"/>
                    <a:gd name="T55" fmla="*/ 59 h 91"/>
                    <a:gd name="T56" fmla="*/ 127 w 163"/>
                    <a:gd name="T57" fmla="*/ 61 h 91"/>
                    <a:gd name="T58" fmla="*/ 121 w 163"/>
                    <a:gd name="T59" fmla="*/ 68 h 91"/>
                    <a:gd name="T60" fmla="*/ 119 w 163"/>
                    <a:gd name="T61" fmla="*/ 75 h 91"/>
                    <a:gd name="T62" fmla="*/ 114 w 163"/>
                    <a:gd name="T63" fmla="*/ 88 h 91"/>
                    <a:gd name="T64" fmla="*/ 106 w 163"/>
                    <a:gd name="T65" fmla="*/ 90 h 91"/>
                    <a:gd name="T66" fmla="*/ 101 w 163"/>
                    <a:gd name="T67" fmla="*/ 87 h 91"/>
                    <a:gd name="T68" fmla="*/ 99 w 163"/>
                    <a:gd name="T69" fmla="*/ 83 h 91"/>
                    <a:gd name="T70" fmla="*/ 96 w 163"/>
                    <a:gd name="T71" fmla="*/ 82 h 91"/>
                    <a:gd name="T72" fmla="*/ 90 w 163"/>
                    <a:gd name="T73" fmla="*/ 83 h 91"/>
                    <a:gd name="T74" fmla="*/ 81 w 163"/>
                    <a:gd name="T75" fmla="*/ 84 h 91"/>
                    <a:gd name="T76" fmla="*/ 72 w 163"/>
                    <a:gd name="T77" fmla="*/ 82 h 91"/>
                    <a:gd name="T78" fmla="*/ 70 w 163"/>
                    <a:gd name="T79" fmla="*/ 82 h 91"/>
                    <a:gd name="T80" fmla="*/ 64 w 163"/>
                    <a:gd name="T81" fmla="*/ 84 h 91"/>
                    <a:gd name="T82" fmla="*/ 57 w 163"/>
                    <a:gd name="T83" fmla="*/ 86 h 91"/>
                    <a:gd name="T84" fmla="*/ 49 w 163"/>
                    <a:gd name="T85" fmla="*/ 89 h 91"/>
                    <a:gd name="T86" fmla="*/ 43 w 163"/>
                    <a:gd name="T87" fmla="*/ 90 h 91"/>
                    <a:gd name="T88" fmla="*/ 37 w 163"/>
                    <a:gd name="T89" fmla="*/ 91 h 91"/>
                    <a:gd name="T90" fmla="*/ 25 w 163"/>
                    <a:gd name="T91" fmla="*/ 90 h 91"/>
                    <a:gd name="T92" fmla="*/ 12 w 163"/>
                    <a:gd name="T93" fmla="*/ 85 h 91"/>
                    <a:gd name="T94" fmla="*/ 3 w 163"/>
                    <a:gd name="T95" fmla="*/ 75 h 91"/>
                    <a:gd name="T96" fmla="*/ 1 w 163"/>
                    <a:gd name="T97" fmla="*/ 59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63" h="91">
                      <a:moveTo>
                        <a:pt x="2" y="54"/>
                      </a:moveTo>
                      <a:lnTo>
                        <a:pt x="4" y="48"/>
                      </a:lnTo>
                      <a:lnTo>
                        <a:pt x="6" y="43"/>
                      </a:lnTo>
                      <a:lnTo>
                        <a:pt x="8" y="38"/>
                      </a:lnTo>
                      <a:lnTo>
                        <a:pt x="11" y="33"/>
                      </a:lnTo>
                      <a:lnTo>
                        <a:pt x="14" y="28"/>
                      </a:lnTo>
                      <a:lnTo>
                        <a:pt x="18" y="24"/>
                      </a:lnTo>
                      <a:lnTo>
                        <a:pt x="21" y="19"/>
                      </a:lnTo>
                      <a:lnTo>
                        <a:pt x="25" y="15"/>
                      </a:lnTo>
                      <a:lnTo>
                        <a:pt x="29" y="12"/>
                      </a:lnTo>
                      <a:lnTo>
                        <a:pt x="33" y="9"/>
                      </a:lnTo>
                      <a:lnTo>
                        <a:pt x="37" y="6"/>
                      </a:lnTo>
                      <a:lnTo>
                        <a:pt x="41" y="4"/>
                      </a:lnTo>
                      <a:lnTo>
                        <a:pt x="46" y="2"/>
                      </a:lnTo>
                      <a:lnTo>
                        <a:pt x="51" y="1"/>
                      </a:lnTo>
                      <a:lnTo>
                        <a:pt x="56" y="0"/>
                      </a:lnTo>
                      <a:lnTo>
                        <a:pt x="61" y="0"/>
                      </a:lnTo>
                      <a:lnTo>
                        <a:pt x="63" y="0"/>
                      </a:lnTo>
                      <a:lnTo>
                        <a:pt x="65" y="0"/>
                      </a:lnTo>
                      <a:lnTo>
                        <a:pt x="68" y="1"/>
                      </a:lnTo>
                      <a:lnTo>
                        <a:pt x="70" y="1"/>
                      </a:lnTo>
                      <a:lnTo>
                        <a:pt x="72" y="2"/>
                      </a:lnTo>
                      <a:lnTo>
                        <a:pt x="75" y="3"/>
                      </a:lnTo>
                      <a:lnTo>
                        <a:pt x="77" y="4"/>
                      </a:lnTo>
                      <a:lnTo>
                        <a:pt x="79" y="5"/>
                      </a:lnTo>
                      <a:lnTo>
                        <a:pt x="83" y="6"/>
                      </a:lnTo>
                      <a:lnTo>
                        <a:pt x="87" y="8"/>
                      </a:lnTo>
                      <a:lnTo>
                        <a:pt x="90" y="9"/>
                      </a:lnTo>
                      <a:lnTo>
                        <a:pt x="92" y="11"/>
                      </a:lnTo>
                      <a:lnTo>
                        <a:pt x="95" y="11"/>
                      </a:lnTo>
                      <a:lnTo>
                        <a:pt x="96" y="12"/>
                      </a:lnTo>
                      <a:lnTo>
                        <a:pt x="98" y="13"/>
                      </a:lnTo>
                      <a:lnTo>
                        <a:pt x="100" y="13"/>
                      </a:lnTo>
                      <a:lnTo>
                        <a:pt x="101" y="13"/>
                      </a:lnTo>
                      <a:lnTo>
                        <a:pt x="102" y="14"/>
                      </a:lnTo>
                      <a:lnTo>
                        <a:pt x="103" y="14"/>
                      </a:lnTo>
                      <a:lnTo>
                        <a:pt x="104" y="14"/>
                      </a:lnTo>
                      <a:lnTo>
                        <a:pt x="106" y="14"/>
                      </a:lnTo>
                      <a:lnTo>
                        <a:pt x="107" y="14"/>
                      </a:lnTo>
                      <a:lnTo>
                        <a:pt x="108" y="13"/>
                      </a:lnTo>
                      <a:lnTo>
                        <a:pt x="110" y="13"/>
                      </a:lnTo>
                      <a:lnTo>
                        <a:pt x="111" y="13"/>
                      </a:lnTo>
                      <a:lnTo>
                        <a:pt x="112" y="14"/>
                      </a:lnTo>
                      <a:lnTo>
                        <a:pt x="113" y="14"/>
                      </a:lnTo>
                      <a:lnTo>
                        <a:pt x="114" y="14"/>
                      </a:lnTo>
                      <a:lnTo>
                        <a:pt x="115" y="14"/>
                      </a:lnTo>
                      <a:lnTo>
                        <a:pt x="116" y="14"/>
                      </a:lnTo>
                      <a:lnTo>
                        <a:pt x="117" y="14"/>
                      </a:lnTo>
                      <a:lnTo>
                        <a:pt x="118" y="15"/>
                      </a:lnTo>
                      <a:lnTo>
                        <a:pt x="120" y="15"/>
                      </a:lnTo>
                      <a:lnTo>
                        <a:pt x="121" y="16"/>
                      </a:lnTo>
                      <a:lnTo>
                        <a:pt x="123" y="17"/>
                      </a:lnTo>
                      <a:lnTo>
                        <a:pt x="124" y="18"/>
                      </a:lnTo>
                      <a:lnTo>
                        <a:pt x="125" y="19"/>
                      </a:lnTo>
                      <a:lnTo>
                        <a:pt x="126" y="20"/>
                      </a:lnTo>
                      <a:lnTo>
                        <a:pt x="126" y="21"/>
                      </a:lnTo>
                      <a:lnTo>
                        <a:pt x="127" y="23"/>
                      </a:lnTo>
                      <a:lnTo>
                        <a:pt x="128" y="23"/>
                      </a:lnTo>
                      <a:lnTo>
                        <a:pt x="129" y="23"/>
                      </a:lnTo>
                      <a:lnTo>
                        <a:pt x="130" y="23"/>
                      </a:lnTo>
                      <a:lnTo>
                        <a:pt x="132" y="24"/>
                      </a:lnTo>
                      <a:lnTo>
                        <a:pt x="134" y="24"/>
                      </a:lnTo>
                      <a:lnTo>
                        <a:pt x="136" y="25"/>
                      </a:lnTo>
                      <a:lnTo>
                        <a:pt x="139" y="26"/>
                      </a:lnTo>
                      <a:lnTo>
                        <a:pt x="141" y="27"/>
                      </a:lnTo>
                      <a:lnTo>
                        <a:pt x="144" y="28"/>
                      </a:lnTo>
                      <a:lnTo>
                        <a:pt x="146" y="29"/>
                      </a:lnTo>
                      <a:lnTo>
                        <a:pt x="149" y="31"/>
                      </a:lnTo>
                      <a:lnTo>
                        <a:pt x="151" y="33"/>
                      </a:lnTo>
                      <a:lnTo>
                        <a:pt x="154" y="35"/>
                      </a:lnTo>
                      <a:lnTo>
                        <a:pt x="156" y="38"/>
                      </a:lnTo>
                      <a:lnTo>
                        <a:pt x="158" y="41"/>
                      </a:lnTo>
                      <a:lnTo>
                        <a:pt x="159" y="41"/>
                      </a:lnTo>
                      <a:lnTo>
                        <a:pt x="160" y="42"/>
                      </a:lnTo>
                      <a:lnTo>
                        <a:pt x="161" y="43"/>
                      </a:lnTo>
                      <a:lnTo>
                        <a:pt x="162" y="44"/>
                      </a:lnTo>
                      <a:lnTo>
                        <a:pt x="163" y="45"/>
                      </a:lnTo>
                      <a:lnTo>
                        <a:pt x="163" y="47"/>
                      </a:lnTo>
                      <a:lnTo>
                        <a:pt x="163" y="49"/>
                      </a:lnTo>
                      <a:lnTo>
                        <a:pt x="163" y="51"/>
                      </a:lnTo>
                      <a:lnTo>
                        <a:pt x="161" y="53"/>
                      </a:lnTo>
                      <a:lnTo>
                        <a:pt x="161" y="54"/>
                      </a:lnTo>
                      <a:lnTo>
                        <a:pt x="160" y="54"/>
                      </a:lnTo>
                      <a:lnTo>
                        <a:pt x="159" y="55"/>
                      </a:lnTo>
                      <a:lnTo>
                        <a:pt x="158" y="56"/>
                      </a:lnTo>
                      <a:lnTo>
                        <a:pt x="157" y="57"/>
                      </a:lnTo>
                      <a:lnTo>
                        <a:pt x="155" y="58"/>
                      </a:lnTo>
                      <a:lnTo>
                        <a:pt x="154" y="59"/>
                      </a:lnTo>
                      <a:lnTo>
                        <a:pt x="153" y="59"/>
                      </a:lnTo>
                      <a:lnTo>
                        <a:pt x="152" y="59"/>
                      </a:lnTo>
                      <a:lnTo>
                        <a:pt x="151" y="59"/>
                      </a:lnTo>
                      <a:lnTo>
                        <a:pt x="150" y="60"/>
                      </a:lnTo>
                      <a:lnTo>
                        <a:pt x="149" y="61"/>
                      </a:lnTo>
                      <a:lnTo>
                        <a:pt x="147" y="61"/>
                      </a:lnTo>
                      <a:lnTo>
                        <a:pt x="145" y="62"/>
                      </a:lnTo>
                      <a:lnTo>
                        <a:pt x="142" y="62"/>
                      </a:lnTo>
                      <a:lnTo>
                        <a:pt x="139" y="62"/>
                      </a:lnTo>
                      <a:lnTo>
                        <a:pt x="136" y="61"/>
                      </a:lnTo>
                      <a:lnTo>
                        <a:pt x="135" y="61"/>
                      </a:lnTo>
                      <a:lnTo>
                        <a:pt x="134" y="61"/>
                      </a:lnTo>
                      <a:lnTo>
                        <a:pt x="133" y="60"/>
                      </a:lnTo>
                      <a:lnTo>
                        <a:pt x="132" y="60"/>
                      </a:lnTo>
                      <a:lnTo>
                        <a:pt x="131" y="59"/>
                      </a:lnTo>
                      <a:lnTo>
                        <a:pt x="130" y="59"/>
                      </a:lnTo>
                      <a:lnTo>
                        <a:pt x="129" y="59"/>
                      </a:lnTo>
                      <a:lnTo>
                        <a:pt x="128" y="60"/>
                      </a:lnTo>
                      <a:lnTo>
                        <a:pt x="127" y="61"/>
                      </a:lnTo>
                      <a:lnTo>
                        <a:pt x="126" y="63"/>
                      </a:lnTo>
                      <a:lnTo>
                        <a:pt x="124" y="65"/>
                      </a:lnTo>
                      <a:lnTo>
                        <a:pt x="123" y="67"/>
                      </a:lnTo>
                      <a:lnTo>
                        <a:pt x="121" y="68"/>
                      </a:lnTo>
                      <a:lnTo>
                        <a:pt x="119" y="69"/>
                      </a:lnTo>
                      <a:lnTo>
                        <a:pt x="119" y="70"/>
                      </a:lnTo>
                      <a:lnTo>
                        <a:pt x="119" y="72"/>
                      </a:lnTo>
                      <a:lnTo>
                        <a:pt x="119" y="75"/>
                      </a:lnTo>
                      <a:lnTo>
                        <a:pt x="118" y="79"/>
                      </a:lnTo>
                      <a:lnTo>
                        <a:pt x="117" y="82"/>
                      </a:lnTo>
                      <a:lnTo>
                        <a:pt x="116" y="85"/>
                      </a:lnTo>
                      <a:lnTo>
                        <a:pt x="114" y="88"/>
                      </a:lnTo>
                      <a:lnTo>
                        <a:pt x="112" y="89"/>
                      </a:lnTo>
                      <a:lnTo>
                        <a:pt x="109" y="90"/>
                      </a:lnTo>
                      <a:lnTo>
                        <a:pt x="107" y="90"/>
                      </a:lnTo>
                      <a:lnTo>
                        <a:pt x="106" y="90"/>
                      </a:lnTo>
                      <a:lnTo>
                        <a:pt x="104" y="89"/>
                      </a:lnTo>
                      <a:lnTo>
                        <a:pt x="103" y="89"/>
                      </a:lnTo>
                      <a:lnTo>
                        <a:pt x="102" y="88"/>
                      </a:lnTo>
                      <a:lnTo>
                        <a:pt x="101" y="87"/>
                      </a:lnTo>
                      <a:lnTo>
                        <a:pt x="100" y="85"/>
                      </a:lnTo>
                      <a:lnTo>
                        <a:pt x="100" y="84"/>
                      </a:lnTo>
                      <a:lnTo>
                        <a:pt x="99" y="84"/>
                      </a:lnTo>
                      <a:lnTo>
                        <a:pt x="99" y="83"/>
                      </a:lnTo>
                      <a:lnTo>
                        <a:pt x="99" y="82"/>
                      </a:lnTo>
                      <a:lnTo>
                        <a:pt x="98" y="82"/>
                      </a:lnTo>
                      <a:lnTo>
                        <a:pt x="96" y="82"/>
                      </a:lnTo>
                      <a:lnTo>
                        <a:pt x="95" y="82"/>
                      </a:lnTo>
                      <a:lnTo>
                        <a:pt x="93" y="83"/>
                      </a:lnTo>
                      <a:lnTo>
                        <a:pt x="92" y="83"/>
                      </a:lnTo>
                      <a:lnTo>
                        <a:pt x="90" y="83"/>
                      </a:lnTo>
                      <a:lnTo>
                        <a:pt x="87" y="83"/>
                      </a:lnTo>
                      <a:lnTo>
                        <a:pt x="85" y="83"/>
                      </a:lnTo>
                      <a:lnTo>
                        <a:pt x="83" y="84"/>
                      </a:lnTo>
                      <a:lnTo>
                        <a:pt x="81" y="84"/>
                      </a:lnTo>
                      <a:lnTo>
                        <a:pt x="78" y="83"/>
                      </a:lnTo>
                      <a:lnTo>
                        <a:pt x="76" y="83"/>
                      </a:lnTo>
                      <a:lnTo>
                        <a:pt x="74" y="83"/>
                      </a:lnTo>
                      <a:lnTo>
                        <a:pt x="72" y="82"/>
                      </a:lnTo>
                      <a:lnTo>
                        <a:pt x="71" y="82"/>
                      </a:lnTo>
                      <a:lnTo>
                        <a:pt x="70" y="82"/>
                      </a:lnTo>
                      <a:lnTo>
                        <a:pt x="68" y="82"/>
                      </a:lnTo>
                      <a:lnTo>
                        <a:pt x="67" y="83"/>
                      </a:lnTo>
                      <a:lnTo>
                        <a:pt x="66" y="83"/>
                      </a:lnTo>
                      <a:lnTo>
                        <a:pt x="64" y="84"/>
                      </a:lnTo>
                      <a:lnTo>
                        <a:pt x="63" y="84"/>
                      </a:lnTo>
                      <a:lnTo>
                        <a:pt x="61" y="85"/>
                      </a:lnTo>
                      <a:lnTo>
                        <a:pt x="59" y="86"/>
                      </a:lnTo>
                      <a:lnTo>
                        <a:pt x="57" y="86"/>
                      </a:lnTo>
                      <a:lnTo>
                        <a:pt x="55" y="87"/>
                      </a:lnTo>
                      <a:lnTo>
                        <a:pt x="53" y="87"/>
                      </a:lnTo>
                      <a:lnTo>
                        <a:pt x="51" y="88"/>
                      </a:lnTo>
                      <a:lnTo>
                        <a:pt x="49" y="89"/>
                      </a:lnTo>
                      <a:lnTo>
                        <a:pt x="47" y="89"/>
                      </a:lnTo>
                      <a:lnTo>
                        <a:pt x="46" y="89"/>
                      </a:lnTo>
                      <a:lnTo>
                        <a:pt x="45" y="90"/>
                      </a:lnTo>
                      <a:lnTo>
                        <a:pt x="43" y="90"/>
                      </a:lnTo>
                      <a:lnTo>
                        <a:pt x="42" y="90"/>
                      </a:lnTo>
                      <a:lnTo>
                        <a:pt x="40" y="91"/>
                      </a:lnTo>
                      <a:lnTo>
                        <a:pt x="39" y="91"/>
                      </a:lnTo>
                      <a:lnTo>
                        <a:pt x="37" y="91"/>
                      </a:lnTo>
                      <a:lnTo>
                        <a:pt x="35" y="91"/>
                      </a:lnTo>
                      <a:lnTo>
                        <a:pt x="32" y="91"/>
                      </a:lnTo>
                      <a:lnTo>
                        <a:pt x="29" y="91"/>
                      </a:lnTo>
                      <a:lnTo>
                        <a:pt x="25" y="90"/>
                      </a:lnTo>
                      <a:lnTo>
                        <a:pt x="22" y="89"/>
                      </a:lnTo>
                      <a:lnTo>
                        <a:pt x="19" y="88"/>
                      </a:lnTo>
                      <a:lnTo>
                        <a:pt x="15" y="87"/>
                      </a:lnTo>
                      <a:lnTo>
                        <a:pt x="12" y="85"/>
                      </a:lnTo>
                      <a:lnTo>
                        <a:pt x="9" y="83"/>
                      </a:lnTo>
                      <a:lnTo>
                        <a:pt x="7" y="81"/>
                      </a:lnTo>
                      <a:lnTo>
                        <a:pt x="4" y="78"/>
                      </a:lnTo>
                      <a:lnTo>
                        <a:pt x="3" y="75"/>
                      </a:lnTo>
                      <a:lnTo>
                        <a:pt x="1" y="71"/>
                      </a:lnTo>
                      <a:lnTo>
                        <a:pt x="0" y="68"/>
                      </a:lnTo>
                      <a:lnTo>
                        <a:pt x="0" y="63"/>
                      </a:lnTo>
                      <a:lnTo>
                        <a:pt x="1" y="59"/>
                      </a:lnTo>
                      <a:lnTo>
                        <a:pt x="2" y="54"/>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30" name="Freeform 2129">
                  <a:extLst>
                    <a:ext uri="{FF2B5EF4-FFF2-40B4-BE49-F238E27FC236}">
                      <a16:creationId xmlns:a16="http://schemas.microsoft.com/office/drawing/2014/main" id="{C8F283A6-BD5A-41F7-B2F9-3BE7CFFA429D}"/>
                    </a:ext>
                  </a:extLst>
                </p:cNvPr>
                <p:cNvSpPr>
                  <a:spLocks/>
                </p:cNvSpPr>
                <p:nvPr/>
              </p:nvSpPr>
              <p:spPr bwMode="auto">
                <a:xfrm>
                  <a:off x="1154" y="182"/>
                  <a:ext cx="159" cy="85"/>
                </a:xfrm>
                <a:custGeom>
                  <a:avLst/>
                  <a:gdLst>
                    <a:gd name="T0" fmla="*/ 8 w 159"/>
                    <a:gd name="T1" fmla="*/ 35 h 85"/>
                    <a:gd name="T2" fmla="*/ 19 w 159"/>
                    <a:gd name="T3" fmla="*/ 18 h 85"/>
                    <a:gd name="T4" fmla="*/ 35 w 159"/>
                    <a:gd name="T5" fmla="*/ 5 h 85"/>
                    <a:gd name="T6" fmla="*/ 52 w 159"/>
                    <a:gd name="T7" fmla="*/ 0 h 85"/>
                    <a:gd name="T8" fmla="*/ 64 w 159"/>
                    <a:gd name="T9" fmla="*/ 0 h 85"/>
                    <a:gd name="T10" fmla="*/ 73 w 159"/>
                    <a:gd name="T11" fmla="*/ 3 h 85"/>
                    <a:gd name="T12" fmla="*/ 85 w 159"/>
                    <a:gd name="T13" fmla="*/ 9 h 85"/>
                    <a:gd name="T14" fmla="*/ 94 w 159"/>
                    <a:gd name="T15" fmla="*/ 12 h 85"/>
                    <a:gd name="T16" fmla="*/ 99 w 159"/>
                    <a:gd name="T17" fmla="*/ 13 h 85"/>
                    <a:gd name="T18" fmla="*/ 104 w 159"/>
                    <a:gd name="T19" fmla="*/ 13 h 85"/>
                    <a:gd name="T20" fmla="*/ 109 w 159"/>
                    <a:gd name="T21" fmla="*/ 13 h 85"/>
                    <a:gd name="T22" fmla="*/ 113 w 159"/>
                    <a:gd name="T23" fmla="*/ 13 h 85"/>
                    <a:gd name="T24" fmla="*/ 119 w 159"/>
                    <a:gd name="T25" fmla="*/ 16 h 85"/>
                    <a:gd name="T26" fmla="*/ 122 w 159"/>
                    <a:gd name="T27" fmla="*/ 20 h 85"/>
                    <a:gd name="T28" fmla="*/ 125 w 159"/>
                    <a:gd name="T29" fmla="*/ 21 h 85"/>
                    <a:gd name="T30" fmla="*/ 132 w 159"/>
                    <a:gd name="T31" fmla="*/ 23 h 85"/>
                    <a:gd name="T32" fmla="*/ 142 w 159"/>
                    <a:gd name="T33" fmla="*/ 27 h 85"/>
                    <a:gd name="T34" fmla="*/ 152 w 159"/>
                    <a:gd name="T35" fmla="*/ 35 h 85"/>
                    <a:gd name="T36" fmla="*/ 154 w 159"/>
                    <a:gd name="T37" fmla="*/ 38 h 85"/>
                    <a:gd name="T38" fmla="*/ 157 w 159"/>
                    <a:gd name="T39" fmla="*/ 41 h 85"/>
                    <a:gd name="T40" fmla="*/ 158 w 159"/>
                    <a:gd name="T41" fmla="*/ 48 h 85"/>
                    <a:gd name="T42" fmla="*/ 155 w 159"/>
                    <a:gd name="T43" fmla="*/ 51 h 85"/>
                    <a:gd name="T44" fmla="*/ 152 w 159"/>
                    <a:gd name="T45" fmla="*/ 53 h 85"/>
                    <a:gd name="T46" fmla="*/ 149 w 159"/>
                    <a:gd name="T47" fmla="*/ 55 h 85"/>
                    <a:gd name="T48" fmla="*/ 145 w 159"/>
                    <a:gd name="T49" fmla="*/ 56 h 85"/>
                    <a:gd name="T50" fmla="*/ 135 w 159"/>
                    <a:gd name="T51" fmla="*/ 57 h 85"/>
                    <a:gd name="T52" fmla="*/ 130 w 159"/>
                    <a:gd name="T53" fmla="*/ 56 h 85"/>
                    <a:gd name="T54" fmla="*/ 127 w 159"/>
                    <a:gd name="T55" fmla="*/ 55 h 85"/>
                    <a:gd name="T56" fmla="*/ 123 w 159"/>
                    <a:gd name="T57" fmla="*/ 58 h 85"/>
                    <a:gd name="T58" fmla="*/ 117 w 159"/>
                    <a:gd name="T59" fmla="*/ 64 h 85"/>
                    <a:gd name="T60" fmla="*/ 115 w 159"/>
                    <a:gd name="T61" fmla="*/ 70 h 85"/>
                    <a:gd name="T62" fmla="*/ 111 w 159"/>
                    <a:gd name="T63" fmla="*/ 81 h 85"/>
                    <a:gd name="T64" fmla="*/ 104 w 159"/>
                    <a:gd name="T65" fmla="*/ 84 h 85"/>
                    <a:gd name="T66" fmla="*/ 99 w 159"/>
                    <a:gd name="T67" fmla="*/ 81 h 85"/>
                    <a:gd name="T68" fmla="*/ 97 w 159"/>
                    <a:gd name="T69" fmla="*/ 78 h 85"/>
                    <a:gd name="T70" fmla="*/ 95 w 159"/>
                    <a:gd name="T71" fmla="*/ 78 h 85"/>
                    <a:gd name="T72" fmla="*/ 89 w 159"/>
                    <a:gd name="T73" fmla="*/ 78 h 85"/>
                    <a:gd name="T74" fmla="*/ 81 w 159"/>
                    <a:gd name="T75" fmla="*/ 78 h 85"/>
                    <a:gd name="T76" fmla="*/ 74 w 159"/>
                    <a:gd name="T77" fmla="*/ 77 h 85"/>
                    <a:gd name="T78" fmla="*/ 70 w 159"/>
                    <a:gd name="T79" fmla="*/ 77 h 85"/>
                    <a:gd name="T80" fmla="*/ 64 w 159"/>
                    <a:gd name="T81" fmla="*/ 78 h 85"/>
                    <a:gd name="T82" fmla="*/ 56 w 159"/>
                    <a:gd name="T83" fmla="*/ 80 h 85"/>
                    <a:gd name="T84" fmla="*/ 48 w 159"/>
                    <a:gd name="T85" fmla="*/ 82 h 85"/>
                    <a:gd name="T86" fmla="*/ 42 w 159"/>
                    <a:gd name="T87" fmla="*/ 83 h 85"/>
                    <a:gd name="T88" fmla="*/ 35 w 159"/>
                    <a:gd name="T89" fmla="*/ 85 h 85"/>
                    <a:gd name="T90" fmla="*/ 24 w 159"/>
                    <a:gd name="T91" fmla="*/ 84 h 85"/>
                    <a:gd name="T92" fmla="*/ 11 w 159"/>
                    <a:gd name="T93" fmla="*/ 79 h 85"/>
                    <a:gd name="T94" fmla="*/ 2 w 159"/>
                    <a:gd name="T95" fmla="*/ 70 h 85"/>
                    <a:gd name="T96" fmla="*/ 0 w 159"/>
                    <a:gd name="T97" fmla="*/ 55 h 8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59" h="85">
                      <a:moveTo>
                        <a:pt x="2" y="50"/>
                      </a:moveTo>
                      <a:lnTo>
                        <a:pt x="3" y="45"/>
                      </a:lnTo>
                      <a:lnTo>
                        <a:pt x="5" y="40"/>
                      </a:lnTo>
                      <a:lnTo>
                        <a:pt x="8" y="35"/>
                      </a:lnTo>
                      <a:lnTo>
                        <a:pt x="10" y="30"/>
                      </a:lnTo>
                      <a:lnTo>
                        <a:pt x="13" y="26"/>
                      </a:lnTo>
                      <a:lnTo>
                        <a:pt x="16" y="22"/>
                      </a:lnTo>
                      <a:lnTo>
                        <a:pt x="19" y="18"/>
                      </a:lnTo>
                      <a:lnTo>
                        <a:pt x="23" y="14"/>
                      </a:lnTo>
                      <a:lnTo>
                        <a:pt x="27" y="11"/>
                      </a:lnTo>
                      <a:lnTo>
                        <a:pt x="30" y="8"/>
                      </a:lnTo>
                      <a:lnTo>
                        <a:pt x="35" y="5"/>
                      </a:lnTo>
                      <a:lnTo>
                        <a:pt x="39" y="3"/>
                      </a:lnTo>
                      <a:lnTo>
                        <a:pt x="43" y="2"/>
                      </a:lnTo>
                      <a:lnTo>
                        <a:pt x="48" y="1"/>
                      </a:lnTo>
                      <a:lnTo>
                        <a:pt x="52" y="0"/>
                      </a:lnTo>
                      <a:lnTo>
                        <a:pt x="57" y="0"/>
                      </a:lnTo>
                      <a:lnTo>
                        <a:pt x="59" y="0"/>
                      </a:lnTo>
                      <a:lnTo>
                        <a:pt x="61" y="0"/>
                      </a:lnTo>
                      <a:lnTo>
                        <a:pt x="64" y="0"/>
                      </a:lnTo>
                      <a:lnTo>
                        <a:pt x="66" y="1"/>
                      </a:lnTo>
                      <a:lnTo>
                        <a:pt x="68" y="2"/>
                      </a:lnTo>
                      <a:lnTo>
                        <a:pt x="71" y="2"/>
                      </a:lnTo>
                      <a:lnTo>
                        <a:pt x="73" y="3"/>
                      </a:lnTo>
                      <a:lnTo>
                        <a:pt x="75" y="4"/>
                      </a:lnTo>
                      <a:lnTo>
                        <a:pt x="79" y="6"/>
                      </a:lnTo>
                      <a:lnTo>
                        <a:pt x="82" y="7"/>
                      </a:lnTo>
                      <a:lnTo>
                        <a:pt x="85" y="9"/>
                      </a:lnTo>
                      <a:lnTo>
                        <a:pt x="88" y="10"/>
                      </a:lnTo>
                      <a:lnTo>
                        <a:pt x="90" y="11"/>
                      </a:lnTo>
                      <a:lnTo>
                        <a:pt x="92" y="11"/>
                      </a:lnTo>
                      <a:lnTo>
                        <a:pt x="94" y="12"/>
                      </a:lnTo>
                      <a:lnTo>
                        <a:pt x="95" y="12"/>
                      </a:lnTo>
                      <a:lnTo>
                        <a:pt x="97" y="13"/>
                      </a:lnTo>
                      <a:lnTo>
                        <a:pt x="98" y="13"/>
                      </a:lnTo>
                      <a:lnTo>
                        <a:pt x="99" y="13"/>
                      </a:lnTo>
                      <a:lnTo>
                        <a:pt x="100" y="13"/>
                      </a:lnTo>
                      <a:lnTo>
                        <a:pt x="101" y="13"/>
                      </a:lnTo>
                      <a:lnTo>
                        <a:pt x="103" y="13"/>
                      </a:lnTo>
                      <a:lnTo>
                        <a:pt x="104" y="13"/>
                      </a:lnTo>
                      <a:lnTo>
                        <a:pt x="106" y="13"/>
                      </a:lnTo>
                      <a:lnTo>
                        <a:pt x="107" y="13"/>
                      </a:lnTo>
                      <a:lnTo>
                        <a:pt x="108" y="13"/>
                      </a:lnTo>
                      <a:lnTo>
                        <a:pt x="109" y="13"/>
                      </a:lnTo>
                      <a:lnTo>
                        <a:pt x="110" y="13"/>
                      </a:lnTo>
                      <a:lnTo>
                        <a:pt x="111" y="13"/>
                      </a:lnTo>
                      <a:lnTo>
                        <a:pt x="112" y="13"/>
                      </a:lnTo>
                      <a:lnTo>
                        <a:pt x="113" y="13"/>
                      </a:lnTo>
                      <a:lnTo>
                        <a:pt x="114" y="14"/>
                      </a:lnTo>
                      <a:lnTo>
                        <a:pt x="116" y="14"/>
                      </a:lnTo>
                      <a:lnTo>
                        <a:pt x="117" y="15"/>
                      </a:lnTo>
                      <a:lnTo>
                        <a:pt x="119" y="16"/>
                      </a:lnTo>
                      <a:lnTo>
                        <a:pt x="120" y="17"/>
                      </a:lnTo>
                      <a:lnTo>
                        <a:pt x="121" y="18"/>
                      </a:lnTo>
                      <a:lnTo>
                        <a:pt x="122" y="19"/>
                      </a:lnTo>
                      <a:lnTo>
                        <a:pt x="122" y="20"/>
                      </a:lnTo>
                      <a:lnTo>
                        <a:pt x="123" y="21"/>
                      </a:lnTo>
                      <a:lnTo>
                        <a:pt x="124" y="21"/>
                      </a:lnTo>
                      <a:lnTo>
                        <a:pt x="125" y="21"/>
                      </a:lnTo>
                      <a:lnTo>
                        <a:pt x="126" y="22"/>
                      </a:lnTo>
                      <a:lnTo>
                        <a:pt x="128" y="22"/>
                      </a:lnTo>
                      <a:lnTo>
                        <a:pt x="130" y="23"/>
                      </a:lnTo>
                      <a:lnTo>
                        <a:pt x="132" y="23"/>
                      </a:lnTo>
                      <a:lnTo>
                        <a:pt x="135" y="24"/>
                      </a:lnTo>
                      <a:lnTo>
                        <a:pt x="137" y="25"/>
                      </a:lnTo>
                      <a:lnTo>
                        <a:pt x="140" y="26"/>
                      </a:lnTo>
                      <a:lnTo>
                        <a:pt x="142" y="27"/>
                      </a:lnTo>
                      <a:lnTo>
                        <a:pt x="145" y="29"/>
                      </a:lnTo>
                      <a:lnTo>
                        <a:pt x="147" y="31"/>
                      </a:lnTo>
                      <a:lnTo>
                        <a:pt x="150" y="33"/>
                      </a:lnTo>
                      <a:lnTo>
                        <a:pt x="152" y="35"/>
                      </a:lnTo>
                      <a:lnTo>
                        <a:pt x="154" y="38"/>
                      </a:lnTo>
                      <a:lnTo>
                        <a:pt x="155" y="39"/>
                      </a:lnTo>
                      <a:lnTo>
                        <a:pt x="156" y="40"/>
                      </a:lnTo>
                      <a:lnTo>
                        <a:pt x="157" y="41"/>
                      </a:lnTo>
                      <a:lnTo>
                        <a:pt x="158" y="42"/>
                      </a:lnTo>
                      <a:lnTo>
                        <a:pt x="159" y="43"/>
                      </a:lnTo>
                      <a:lnTo>
                        <a:pt x="159" y="46"/>
                      </a:lnTo>
                      <a:lnTo>
                        <a:pt x="158" y="48"/>
                      </a:lnTo>
                      <a:lnTo>
                        <a:pt x="156" y="50"/>
                      </a:lnTo>
                      <a:lnTo>
                        <a:pt x="156" y="51"/>
                      </a:lnTo>
                      <a:lnTo>
                        <a:pt x="155" y="51"/>
                      </a:lnTo>
                      <a:lnTo>
                        <a:pt x="154" y="52"/>
                      </a:lnTo>
                      <a:lnTo>
                        <a:pt x="153" y="52"/>
                      </a:lnTo>
                      <a:lnTo>
                        <a:pt x="152" y="53"/>
                      </a:lnTo>
                      <a:lnTo>
                        <a:pt x="151" y="54"/>
                      </a:lnTo>
                      <a:lnTo>
                        <a:pt x="150" y="54"/>
                      </a:lnTo>
                      <a:lnTo>
                        <a:pt x="149" y="55"/>
                      </a:lnTo>
                      <a:lnTo>
                        <a:pt x="148" y="55"/>
                      </a:lnTo>
                      <a:lnTo>
                        <a:pt x="147" y="55"/>
                      </a:lnTo>
                      <a:lnTo>
                        <a:pt x="146" y="56"/>
                      </a:lnTo>
                      <a:lnTo>
                        <a:pt x="145" y="56"/>
                      </a:lnTo>
                      <a:lnTo>
                        <a:pt x="143" y="57"/>
                      </a:lnTo>
                      <a:lnTo>
                        <a:pt x="141" y="58"/>
                      </a:lnTo>
                      <a:lnTo>
                        <a:pt x="138" y="58"/>
                      </a:lnTo>
                      <a:lnTo>
                        <a:pt x="135" y="57"/>
                      </a:lnTo>
                      <a:lnTo>
                        <a:pt x="132" y="57"/>
                      </a:lnTo>
                      <a:lnTo>
                        <a:pt x="131" y="56"/>
                      </a:lnTo>
                      <a:lnTo>
                        <a:pt x="130" y="56"/>
                      </a:lnTo>
                      <a:lnTo>
                        <a:pt x="129" y="56"/>
                      </a:lnTo>
                      <a:lnTo>
                        <a:pt x="128" y="56"/>
                      </a:lnTo>
                      <a:lnTo>
                        <a:pt x="127" y="55"/>
                      </a:lnTo>
                      <a:lnTo>
                        <a:pt x="126" y="55"/>
                      </a:lnTo>
                      <a:lnTo>
                        <a:pt x="125" y="55"/>
                      </a:lnTo>
                      <a:lnTo>
                        <a:pt x="124" y="56"/>
                      </a:lnTo>
                      <a:lnTo>
                        <a:pt x="123" y="58"/>
                      </a:lnTo>
                      <a:lnTo>
                        <a:pt x="122" y="59"/>
                      </a:lnTo>
                      <a:lnTo>
                        <a:pt x="120" y="61"/>
                      </a:lnTo>
                      <a:lnTo>
                        <a:pt x="119" y="62"/>
                      </a:lnTo>
                      <a:lnTo>
                        <a:pt x="117" y="64"/>
                      </a:lnTo>
                      <a:lnTo>
                        <a:pt x="115" y="65"/>
                      </a:lnTo>
                      <a:lnTo>
                        <a:pt x="115" y="67"/>
                      </a:lnTo>
                      <a:lnTo>
                        <a:pt x="115" y="70"/>
                      </a:lnTo>
                      <a:lnTo>
                        <a:pt x="115" y="73"/>
                      </a:lnTo>
                      <a:lnTo>
                        <a:pt x="114" y="76"/>
                      </a:lnTo>
                      <a:lnTo>
                        <a:pt x="113" y="79"/>
                      </a:lnTo>
                      <a:lnTo>
                        <a:pt x="111" y="81"/>
                      </a:lnTo>
                      <a:lnTo>
                        <a:pt x="109" y="83"/>
                      </a:lnTo>
                      <a:lnTo>
                        <a:pt x="107" y="83"/>
                      </a:lnTo>
                      <a:lnTo>
                        <a:pt x="105" y="84"/>
                      </a:lnTo>
                      <a:lnTo>
                        <a:pt x="104" y="84"/>
                      </a:lnTo>
                      <a:lnTo>
                        <a:pt x="102" y="83"/>
                      </a:lnTo>
                      <a:lnTo>
                        <a:pt x="101" y="83"/>
                      </a:lnTo>
                      <a:lnTo>
                        <a:pt x="100" y="82"/>
                      </a:lnTo>
                      <a:lnTo>
                        <a:pt x="99" y="81"/>
                      </a:lnTo>
                      <a:lnTo>
                        <a:pt x="98" y="80"/>
                      </a:lnTo>
                      <a:lnTo>
                        <a:pt x="98" y="79"/>
                      </a:lnTo>
                      <a:lnTo>
                        <a:pt x="97" y="78"/>
                      </a:lnTo>
                      <a:lnTo>
                        <a:pt x="97" y="77"/>
                      </a:lnTo>
                      <a:lnTo>
                        <a:pt x="96" y="77"/>
                      </a:lnTo>
                      <a:lnTo>
                        <a:pt x="95" y="78"/>
                      </a:lnTo>
                      <a:lnTo>
                        <a:pt x="93" y="78"/>
                      </a:lnTo>
                      <a:lnTo>
                        <a:pt x="92" y="78"/>
                      </a:lnTo>
                      <a:lnTo>
                        <a:pt x="90" y="78"/>
                      </a:lnTo>
                      <a:lnTo>
                        <a:pt x="89" y="78"/>
                      </a:lnTo>
                      <a:lnTo>
                        <a:pt x="87" y="78"/>
                      </a:lnTo>
                      <a:lnTo>
                        <a:pt x="85" y="78"/>
                      </a:lnTo>
                      <a:lnTo>
                        <a:pt x="83" y="78"/>
                      </a:lnTo>
                      <a:lnTo>
                        <a:pt x="81" y="78"/>
                      </a:lnTo>
                      <a:lnTo>
                        <a:pt x="79" y="78"/>
                      </a:lnTo>
                      <a:lnTo>
                        <a:pt x="77" y="78"/>
                      </a:lnTo>
                      <a:lnTo>
                        <a:pt x="75" y="77"/>
                      </a:lnTo>
                      <a:lnTo>
                        <a:pt x="74" y="77"/>
                      </a:lnTo>
                      <a:lnTo>
                        <a:pt x="72" y="76"/>
                      </a:lnTo>
                      <a:lnTo>
                        <a:pt x="71" y="76"/>
                      </a:lnTo>
                      <a:lnTo>
                        <a:pt x="70" y="77"/>
                      </a:lnTo>
                      <a:lnTo>
                        <a:pt x="69" y="77"/>
                      </a:lnTo>
                      <a:lnTo>
                        <a:pt x="68" y="77"/>
                      </a:lnTo>
                      <a:lnTo>
                        <a:pt x="66" y="78"/>
                      </a:lnTo>
                      <a:lnTo>
                        <a:pt x="64" y="78"/>
                      </a:lnTo>
                      <a:lnTo>
                        <a:pt x="62" y="79"/>
                      </a:lnTo>
                      <a:lnTo>
                        <a:pt x="60" y="79"/>
                      </a:lnTo>
                      <a:lnTo>
                        <a:pt x="58" y="79"/>
                      </a:lnTo>
                      <a:lnTo>
                        <a:pt x="56" y="80"/>
                      </a:lnTo>
                      <a:lnTo>
                        <a:pt x="54" y="80"/>
                      </a:lnTo>
                      <a:lnTo>
                        <a:pt x="52" y="81"/>
                      </a:lnTo>
                      <a:lnTo>
                        <a:pt x="50" y="81"/>
                      </a:lnTo>
                      <a:lnTo>
                        <a:pt x="48" y="82"/>
                      </a:lnTo>
                      <a:lnTo>
                        <a:pt x="46" y="82"/>
                      </a:lnTo>
                      <a:lnTo>
                        <a:pt x="45" y="82"/>
                      </a:lnTo>
                      <a:lnTo>
                        <a:pt x="44" y="83"/>
                      </a:lnTo>
                      <a:lnTo>
                        <a:pt x="42" y="83"/>
                      </a:lnTo>
                      <a:lnTo>
                        <a:pt x="41" y="84"/>
                      </a:lnTo>
                      <a:lnTo>
                        <a:pt x="39" y="84"/>
                      </a:lnTo>
                      <a:lnTo>
                        <a:pt x="37" y="85"/>
                      </a:lnTo>
                      <a:lnTo>
                        <a:pt x="35" y="85"/>
                      </a:lnTo>
                      <a:lnTo>
                        <a:pt x="33" y="85"/>
                      </a:lnTo>
                      <a:lnTo>
                        <a:pt x="30" y="85"/>
                      </a:lnTo>
                      <a:lnTo>
                        <a:pt x="27" y="84"/>
                      </a:lnTo>
                      <a:lnTo>
                        <a:pt x="24" y="84"/>
                      </a:lnTo>
                      <a:lnTo>
                        <a:pt x="21" y="83"/>
                      </a:lnTo>
                      <a:lnTo>
                        <a:pt x="18" y="82"/>
                      </a:lnTo>
                      <a:lnTo>
                        <a:pt x="14" y="81"/>
                      </a:lnTo>
                      <a:lnTo>
                        <a:pt x="11" y="79"/>
                      </a:lnTo>
                      <a:lnTo>
                        <a:pt x="9" y="77"/>
                      </a:lnTo>
                      <a:lnTo>
                        <a:pt x="6" y="75"/>
                      </a:lnTo>
                      <a:lnTo>
                        <a:pt x="4" y="73"/>
                      </a:lnTo>
                      <a:lnTo>
                        <a:pt x="2" y="70"/>
                      </a:lnTo>
                      <a:lnTo>
                        <a:pt x="1" y="67"/>
                      </a:lnTo>
                      <a:lnTo>
                        <a:pt x="0" y="63"/>
                      </a:lnTo>
                      <a:lnTo>
                        <a:pt x="0" y="59"/>
                      </a:lnTo>
                      <a:lnTo>
                        <a:pt x="0" y="55"/>
                      </a:lnTo>
                      <a:lnTo>
                        <a:pt x="2" y="5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31" name="Freeform 2130">
                  <a:extLst>
                    <a:ext uri="{FF2B5EF4-FFF2-40B4-BE49-F238E27FC236}">
                      <a16:creationId xmlns:a16="http://schemas.microsoft.com/office/drawing/2014/main" id="{38C55511-3EC7-423D-9DBD-56AFF40F4711}"/>
                    </a:ext>
                  </a:extLst>
                </p:cNvPr>
                <p:cNvSpPr>
                  <a:spLocks/>
                </p:cNvSpPr>
                <p:nvPr/>
              </p:nvSpPr>
              <p:spPr bwMode="auto">
                <a:xfrm>
                  <a:off x="1157" y="184"/>
                  <a:ext cx="154" cy="80"/>
                </a:xfrm>
                <a:custGeom>
                  <a:avLst/>
                  <a:gdLst>
                    <a:gd name="T0" fmla="*/ 6 w 154"/>
                    <a:gd name="T1" fmla="*/ 36 h 80"/>
                    <a:gd name="T2" fmla="*/ 16 w 154"/>
                    <a:gd name="T3" fmla="*/ 20 h 80"/>
                    <a:gd name="T4" fmla="*/ 28 w 154"/>
                    <a:gd name="T5" fmla="*/ 8 h 80"/>
                    <a:gd name="T6" fmla="*/ 43 w 154"/>
                    <a:gd name="T7" fmla="*/ 1 h 80"/>
                    <a:gd name="T8" fmla="*/ 60 w 154"/>
                    <a:gd name="T9" fmla="*/ 1 h 80"/>
                    <a:gd name="T10" fmla="*/ 75 w 154"/>
                    <a:gd name="T11" fmla="*/ 6 h 80"/>
                    <a:gd name="T12" fmla="*/ 83 w 154"/>
                    <a:gd name="T13" fmla="*/ 10 h 80"/>
                    <a:gd name="T14" fmla="*/ 89 w 154"/>
                    <a:gd name="T15" fmla="*/ 12 h 80"/>
                    <a:gd name="T16" fmla="*/ 94 w 154"/>
                    <a:gd name="T17" fmla="*/ 13 h 80"/>
                    <a:gd name="T18" fmla="*/ 97 w 154"/>
                    <a:gd name="T19" fmla="*/ 13 h 80"/>
                    <a:gd name="T20" fmla="*/ 102 w 154"/>
                    <a:gd name="T21" fmla="*/ 13 h 80"/>
                    <a:gd name="T22" fmla="*/ 105 w 154"/>
                    <a:gd name="T23" fmla="*/ 13 h 80"/>
                    <a:gd name="T24" fmla="*/ 108 w 154"/>
                    <a:gd name="T25" fmla="*/ 13 h 80"/>
                    <a:gd name="T26" fmla="*/ 111 w 154"/>
                    <a:gd name="T27" fmla="*/ 14 h 80"/>
                    <a:gd name="T28" fmla="*/ 116 w 154"/>
                    <a:gd name="T29" fmla="*/ 16 h 80"/>
                    <a:gd name="T30" fmla="*/ 118 w 154"/>
                    <a:gd name="T31" fmla="*/ 20 h 80"/>
                    <a:gd name="T32" fmla="*/ 120 w 154"/>
                    <a:gd name="T33" fmla="*/ 21 h 80"/>
                    <a:gd name="T34" fmla="*/ 124 w 154"/>
                    <a:gd name="T35" fmla="*/ 21 h 80"/>
                    <a:gd name="T36" fmla="*/ 131 w 154"/>
                    <a:gd name="T37" fmla="*/ 23 h 80"/>
                    <a:gd name="T38" fmla="*/ 138 w 154"/>
                    <a:gd name="T39" fmla="*/ 26 h 80"/>
                    <a:gd name="T40" fmla="*/ 145 w 154"/>
                    <a:gd name="T41" fmla="*/ 31 h 80"/>
                    <a:gd name="T42" fmla="*/ 150 w 154"/>
                    <a:gd name="T43" fmla="*/ 36 h 80"/>
                    <a:gd name="T44" fmla="*/ 150 w 154"/>
                    <a:gd name="T45" fmla="*/ 37 h 80"/>
                    <a:gd name="T46" fmla="*/ 153 w 154"/>
                    <a:gd name="T47" fmla="*/ 39 h 80"/>
                    <a:gd name="T48" fmla="*/ 154 w 154"/>
                    <a:gd name="T49" fmla="*/ 43 h 80"/>
                    <a:gd name="T50" fmla="*/ 151 w 154"/>
                    <a:gd name="T51" fmla="*/ 48 h 80"/>
                    <a:gd name="T52" fmla="*/ 150 w 154"/>
                    <a:gd name="T53" fmla="*/ 49 h 80"/>
                    <a:gd name="T54" fmla="*/ 148 w 154"/>
                    <a:gd name="T55" fmla="*/ 50 h 80"/>
                    <a:gd name="T56" fmla="*/ 145 w 154"/>
                    <a:gd name="T57" fmla="*/ 52 h 80"/>
                    <a:gd name="T58" fmla="*/ 143 w 154"/>
                    <a:gd name="T59" fmla="*/ 53 h 80"/>
                    <a:gd name="T60" fmla="*/ 138 w 154"/>
                    <a:gd name="T61" fmla="*/ 54 h 80"/>
                    <a:gd name="T62" fmla="*/ 131 w 154"/>
                    <a:gd name="T63" fmla="*/ 54 h 80"/>
                    <a:gd name="T64" fmla="*/ 127 w 154"/>
                    <a:gd name="T65" fmla="*/ 53 h 80"/>
                    <a:gd name="T66" fmla="*/ 125 w 154"/>
                    <a:gd name="T67" fmla="*/ 53 h 80"/>
                    <a:gd name="T68" fmla="*/ 122 w 154"/>
                    <a:gd name="T69" fmla="*/ 52 h 80"/>
                    <a:gd name="T70" fmla="*/ 119 w 154"/>
                    <a:gd name="T71" fmla="*/ 55 h 80"/>
                    <a:gd name="T72" fmla="*/ 115 w 154"/>
                    <a:gd name="T73" fmla="*/ 59 h 80"/>
                    <a:gd name="T74" fmla="*/ 112 w 154"/>
                    <a:gd name="T75" fmla="*/ 62 h 80"/>
                    <a:gd name="T76" fmla="*/ 111 w 154"/>
                    <a:gd name="T77" fmla="*/ 68 h 80"/>
                    <a:gd name="T78" fmla="*/ 108 w 154"/>
                    <a:gd name="T79" fmla="*/ 76 h 80"/>
                    <a:gd name="T80" fmla="*/ 103 w 154"/>
                    <a:gd name="T81" fmla="*/ 78 h 80"/>
                    <a:gd name="T82" fmla="*/ 100 w 154"/>
                    <a:gd name="T83" fmla="*/ 78 h 80"/>
                    <a:gd name="T84" fmla="*/ 97 w 154"/>
                    <a:gd name="T85" fmla="*/ 76 h 80"/>
                    <a:gd name="T86" fmla="*/ 96 w 154"/>
                    <a:gd name="T87" fmla="*/ 74 h 80"/>
                    <a:gd name="T88" fmla="*/ 92 w 154"/>
                    <a:gd name="T89" fmla="*/ 74 h 80"/>
                    <a:gd name="T90" fmla="*/ 82 w 154"/>
                    <a:gd name="T91" fmla="*/ 74 h 80"/>
                    <a:gd name="T92" fmla="*/ 73 w 154"/>
                    <a:gd name="T93" fmla="*/ 72 h 80"/>
                    <a:gd name="T94" fmla="*/ 71 w 154"/>
                    <a:gd name="T95" fmla="*/ 72 h 80"/>
                    <a:gd name="T96" fmla="*/ 67 w 154"/>
                    <a:gd name="T97" fmla="*/ 73 h 80"/>
                    <a:gd name="T98" fmla="*/ 60 w 154"/>
                    <a:gd name="T99" fmla="*/ 74 h 80"/>
                    <a:gd name="T100" fmla="*/ 53 w 154"/>
                    <a:gd name="T101" fmla="*/ 75 h 80"/>
                    <a:gd name="T102" fmla="*/ 46 w 154"/>
                    <a:gd name="T103" fmla="*/ 76 h 80"/>
                    <a:gd name="T104" fmla="*/ 43 w 154"/>
                    <a:gd name="T105" fmla="*/ 77 h 80"/>
                    <a:gd name="T106" fmla="*/ 38 w 154"/>
                    <a:gd name="T107" fmla="*/ 79 h 80"/>
                    <a:gd name="T108" fmla="*/ 31 w 154"/>
                    <a:gd name="T109" fmla="*/ 80 h 80"/>
                    <a:gd name="T110" fmla="*/ 22 w 154"/>
                    <a:gd name="T111" fmla="*/ 79 h 80"/>
                    <a:gd name="T112" fmla="*/ 13 w 154"/>
                    <a:gd name="T113" fmla="*/ 76 h 80"/>
                    <a:gd name="T114" fmla="*/ 6 w 154"/>
                    <a:gd name="T115" fmla="*/ 70 h 80"/>
                    <a:gd name="T116" fmla="*/ 1 w 154"/>
                    <a:gd name="T117" fmla="*/ 62 h 80"/>
                    <a:gd name="T118" fmla="*/ 0 w 154"/>
                    <a:gd name="T119" fmla="*/ 52 h 8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54" h="80">
                      <a:moveTo>
                        <a:pt x="1" y="47"/>
                      </a:moveTo>
                      <a:lnTo>
                        <a:pt x="3" y="41"/>
                      </a:lnTo>
                      <a:lnTo>
                        <a:pt x="6" y="36"/>
                      </a:lnTo>
                      <a:lnTo>
                        <a:pt x="9" y="30"/>
                      </a:lnTo>
                      <a:lnTo>
                        <a:pt x="12" y="25"/>
                      </a:lnTo>
                      <a:lnTo>
                        <a:pt x="16" y="20"/>
                      </a:lnTo>
                      <a:lnTo>
                        <a:pt x="20" y="16"/>
                      </a:lnTo>
                      <a:lnTo>
                        <a:pt x="24" y="12"/>
                      </a:lnTo>
                      <a:lnTo>
                        <a:pt x="28" y="8"/>
                      </a:lnTo>
                      <a:lnTo>
                        <a:pt x="33" y="6"/>
                      </a:lnTo>
                      <a:lnTo>
                        <a:pt x="38" y="3"/>
                      </a:lnTo>
                      <a:lnTo>
                        <a:pt x="43" y="1"/>
                      </a:lnTo>
                      <a:lnTo>
                        <a:pt x="48" y="1"/>
                      </a:lnTo>
                      <a:lnTo>
                        <a:pt x="54" y="0"/>
                      </a:lnTo>
                      <a:lnTo>
                        <a:pt x="60" y="1"/>
                      </a:lnTo>
                      <a:lnTo>
                        <a:pt x="65" y="2"/>
                      </a:lnTo>
                      <a:lnTo>
                        <a:pt x="71" y="5"/>
                      </a:lnTo>
                      <a:lnTo>
                        <a:pt x="75" y="6"/>
                      </a:lnTo>
                      <a:lnTo>
                        <a:pt x="78" y="8"/>
                      </a:lnTo>
                      <a:lnTo>
                        <a:pt x="81" y="9"/>
                      </a:lnTo>
                      <a:lnTo>
                        <a:pt x="83" y="10"/>
                      </a:lnTo>
                      <a:lnTo>
                        <a:pt x="86" y="11"/>
                      </a:lnTo>
                      <a:lnTo>
                        <a:pt x="88" y="12"/>
                      </a:lnTo>
                      <a:lnTo>
                        <a:pt x="89" y="12"/>
                      </a:lnTo>
                      <a:lnTo>
                        <a:pt x="91" y="12"/>
                      </a:lnTo>
                      <a:lnTo>
                        <a:pt x="92" y="13"/>
                      </a:lnTo>
                      <a:lnTo>
                        <a:pt x="94" y="13"/>
                      </a:lnTo>
                      <a:lnTo>
                        <a:pt x="95" y="13"/>
                      </a:lnTo>
                      <a:lnTo>
                        <a:pt x="96" y="13"/>
                      </a:lnTo>
                      <a:lnTo>
                        <a:pt x="97" y="13"/>
                      </a:lnTo>
                      <a:lnTo>
                        <a:pt x="99" y="13"/>
                      </a:lnTo>
                      <a:lnTo>
                        <a:pt x="100" y="13"/>
                      </a:lnTo>
                      <a:lnTo>
                        <a:pt x="102" y="13"/>
                      </a:lnTo>
                      <a:lnTo>
                        <a:pt x="103" y="13"/>
                      </a:lnTo>
                      <a:lnTo>
                        <a:pt x="104" y="13"/>
                      </a:lnTo>
                      <a:lnTo>
                        <a:pt x="105" y="13"/>
                      </a:lnTo>
                      <a:lnTo>
                        <a:pt x="106" y="13"/>
                      </a:lnTo>
                      <a:lnTo>
                        <a:pt x="107" y="13"/>
                      </a:lnTo>
                      <a:lnTo>
                        <a:pt x="108" y="13"/>
                      </a:lnTo>
                      <a:lnTo>
                        <a:pt x="109" y="13"/>
                      </a:lnTo>
                      <a:lnTo>
                        <a:pt x="110" y="13"/>
                      </a:lnTo>
                      <a:lnTo>
                        <a:pt x="111" y="14"/>
                      </a:lnTo>
                      <a:lnTo>
                        <a:pt x="113" y="15"/>
                      </a:lnTo>
                      <a:lnTo>
                        <a:pt x="115" y="15"/>
                      </a:lnTo>
                      <a:lnTo>
                        <a:pt x="116" y="16"/>
                      </a:lnTo>
                      <a:lnTo>
                        <a:pt x="117" y="17"/>
                      </a:lnTo>
                      <a:lnTo>
                        <a:pt x="118" y="18"/>
                      </a:lnTo>
                      <a:lnTo>
                        <a:pt x="118" y="20"/>
                      </a:lnTo>
                      <a:lnTo>
                        <a:pt x="119" y="21"/>
                      </a:lnTo>
                      <a:lnTo>
                        <a:pt x="120" y="21"/>
                      </a:lnTo>
                      <a:lnTo>
                        <a:pt x="121" y="21"/>
                      </a:lnTo>
                      <a:lnTo>
                        <a:pt x="122" y="21"/>
                      </a:lnTo>
                      <a:lnTo>
                        <a:pt x="124" y="21"/>
                      </a:lnTo>
                      <a:lnTo>
                        <a:pt x="126" y="22"/>
                      </a:lnTo>
                      <a:lnTo>
                        <a:pt x="128" y="22"/>
                      </a:lnTo>
                      <a:lnTo>
                        <a:pt x="131" y="23"/>
                      </a:lnTo>
                      <a:lnTo>
                        <a:pt x="133" y="24"/>
                      </a:lnTo>
                      <a:lnTo>
                        <a:pt x="136" y="25"/>
                      </a:lnTo>
                      <a:lnTo>
                        <a:pt x="138" y="26"/>
                      </a:lnTo>
                      <a:lnTo>
                        <a:pt x="141" y="28"/>
                      </a:lnTo>
                      <a:lnTo>
                        <a:pt x="143" y="29"/>
                      </a:lnTo>
                      <a:lnTo>
                        <a:pt x="145" y="31"/>
                      </a:lnTo>
                      <a:lnTo>
                        <a:pt x="148" y="34"/>
                      </a:lnTo>
                      <a:lnTo>
                        <a:pt x="150" y="36"/>
                      </a:lnTo>
                      <a:lnTo>
                        <a:pt x="150" y="37"/>
                      </a:lnTo>
                      <a:lnTo>
                        <a:pt x="151" y="37"/>
                      </a:lnTo>
                      <a:lnTo>
                        <a:pt x="152" y="38"/>
                      </a:lnTo>
                      <a:lnTo>
                        <a:pt x="153" y="39"/>
                      </a:lnTo>
                      <a:lnTo>
                        <a:pt x="153" y="40"/>
                      </a:lnTo>
                      <a:lnTo>
                        <a:pt x="154" y="41"/>
                      </a:lnTo>
                      <a:lnTo>
                        <a:pt x="154" y="43"/>
                      </a:lnTo>
                      <a:lnTo>
                        <a:pt x="153" y="46"/>
                      </a:lnTo>
                      <a:lnTo>
                        <a:pt x="152" y="48"/>
                      </a:lnTo>
                      <a:lnTo>
                        <a:pt x="151" y="48"/>
                      </a:lnTo>
                      <a:lnTo>
                        <a:pt x="150" y="48"/>
                      </a:lnTo>
                      <a:lnTo>
                        <a:pt x="150" y="49"/>
                      </a:lnTo>
                      <a:lnTo>
                        <a:pt x="149" y="49"/>
                      </a:lnTo>
                      <a:lnTo>
                        <a:pt x="149" y="50"/>
                      </a:lnTo>
                      <a:lnTo>
                        <a:pt x="148" y="50"/>
                      </a:lnTo>
                      <a:lnTo>
                        <a:pt x="146" y="51"/>
                      </a:lnTo>
                      <a:lnTo>
                        <a:pt x="145" y="52"/>
                      </a:lnTo>
                      <a:lnTo>
                        <a:pt x="144" y="52"/>
                      </a:lnTo>
                      <a:lnTo>
                        <a:pt x="143" y="52"/>
                      </a:lnTo>
                      <a:lnTo>
                        <a:pt x="143" y="53"/>
                      </a:lnTo>
                      <a:lnTo>
                        <a:pt x="142" y="53"/>
                      </a:lnTo>
                      <a:lnTo>
                        <a:pt x="140" y="54"/>
                      </a:lnTo>
                      <a:lnTo>
                        <a:pt x="138" y="54"/>
                      </a:lnTo>
                      <a:lnTo>
                        <a:pt x="136" y="54"/>
                      </a:lnTo>
                      <a:lnTo>
                        <a:pt x="134" y="54"/>
                      </a:lnTo>
                      <a:lnTo>
                        <a:pt x="131" y="54"/>
                      </a:lnTo>
                      <a:lnTo>
                        <a:pt x="128" y="53"/>
                      </a:lnTo>
                      <a:lnTo>
                        <a:pt x="127" y="53"/>
                      </a:lnTo>
                      <a:lnTo>
                        <a:pt x="126" y="53"/>
                      </a:lnTo>
                      <a:lnTo>
                        <a:pt x="125" y="53"/>
                      </a:lnTo>
                      <a:lnTo>
                        <a:pt x="124" y="53"/>
                      </a:lnTo>
                      <a:lnTo>
                        <a:pt x="123" y="52"/>
                      </a:lnTo>
                      <a:lnTo>
                        <a:pt x="122" y="52"/>
                      </a:lnTo>
                      <a:lnTo>
                        <a:pt x="122" y="53"/>
                      </a:lnTo>
                      <a:lnTo>
                        <a:pt x="121" y="54"/>
                      </a:lnTo>
                      <a:lnTo>
                        <a:pt x="119" y="55"/>
                      </a:lnTo>
                      <a:lnTo>
                        <a:pt x="118" y="56"/>
                      </a:lnTo>
                      <a:lnTo>
                        <a:pt x="117" y="58"/>
                      </a:lnTo>
                      <a:lnTo>
                        <a:pt x="115" y="59"/>
                      </a:lnTo>
                      <a:lnTo>
                        <a:pt x="113" y="60"/>
                      </a:lnTo>
                      <a:lnTo>
                        <a:pt x="112" y="61"/>
                      </a:lnTo>
                      <a:lnTo>
                        <a:pt x="112" y="62"/>
                      </a:lnTo>
                      <a:lnTo>
                        <a:pt x="112" y="63"/>
                      </a:lnTo>
                      <a:lnTo>
                        <a:pt x="111" y="66"/>
                      </a:lnTo>
                      <a:lnTo>
                        <a:pt x="111" y="68"/>
                      </a:lnTo>
                      <a:lnTo>
                        <a:pt x="111" y="71"/>
                      </a:lnTo>
                      <a:lnTo>
                        <a:pt x="110" y="74"/>
                      </a:lnTo>
                      <a:lnTo>
                        <a:pt x="108" y="76"/>
                      </a:lnTo>
                      <a:lnTo>
                        <a:pt x="106" y="77"/>
                      </a:lnTo>
                      <a:lnTo>
                        <a:pt x="105" y="78"/>
                      </a:lnTo>
                      <a:lnTo>
                        <a:pt x="103" y="78"/>
                      </a:lnTo>
                      <a:lnTo>
                        <a:pt x="102" y="78"/>
                      </a:lnTo>
                      <a:lnTo>
                        <a:pt x="101" y="78"/>
                      </a:lnTo>
                      <a:lnTo>
                        <a:pt x="100" y="78"/>
                      </a:lnTo>
                      <a:lnTo>
                        <a:pt x="98" y="77"/>
                      </a:lnTo>
                      <a:lnTo>
                        <a:pt x="97" y="76"/>
                      </a:lnTo>
                      <a:lnTo>
                        <a:pt x="96" y="75"/>
                      </a:lnTo>
                      <a:lnTo>
                        <a:pt x="96" y="74"/>
                      </a:lnTo>
                      <a:lnTo>
                        <a:pt x="95" y="73"/>
                      </a:lnTo>
                      <a:lnTo>
                        <a:pt x="94" y="74"/>
                      </a:lnTo>
                      <a:lnTo>
                        <a:pt x="92" y="74"/>
                      </a:lnTo>
                      <a:lnTo>
                        <a:pt x="89" y="74"/>
                      </a:lnTo>
                      <a:lnTo>
                        <a:pt x="86" y="74"/>
                      </a:lnTo>
                      <a:lnTo>
                        <a:pt x="82" y="74"/>
                      </a:lnTo>
                      <a:lnTo>
                        <a:pt x="79" y="74"/>
                      </a:lnTo>
                      <a:lnTo>
                        <a:pt x="76" y="73"/>
                      </a:lnTo>
                      <a:lnTo>
                        <a:pt x="73" y="72"/>
                      </a:lnTo>
                      <a:lnTo>
                        <a:pt x="72" y="72"/>
                      </a:lnTo>
                      <a:lnTo>
                        <a:pt x="71" y="72"/>
                      </a:lnTo>
                      <a:lnTo>
                        <a:pt x="70" y="72"/>
                      </a:lnTo>
                      <a:lnTo>
                        <a:pt x="68" y="73"/>
                      </a:lnTo>
                      <a:lnTo>
                        <a:pt x="67" y="73"/>
                      </a:lnTo>
                      <a:lnTo>
                        <a:pt x="65" y="73"/>
                      </a:lnTo>
                      <a:lnTo>
                        <a:pt x="62" y="74"/>
                      </a:lnTo>
                      <a:lnTo>
                        <a:pt x="60" y="74"/>
                      </a:lnTo>
                      <a:lnTo>
                        <a:pt x="58" y="74"/>
                      </a:lnTo>
                      <a:lnTo>
                        <a:pt x="55" y="75"/>
                      </a:lnTo>
                      <a:lnTo>
                        <a:pt x="53" y="75"/>
                      </a:lnTo>
                      <a:lnTo>
                        <a:pt x="51" y="76"/>
                      </a:lnTo>
                      <a:lnTo>
                        <a:pt x="48" y="76"/>
                      </a:lnTo>
                      <a:lnTo>
                        <a:pt x="46" y="76"/>
                      </a:lnTo>
                      <a:lnTo>
                        <a:pt x="45" y="77"/>
                      </a:lnTo>
                      <a:lnTo>
                        <a:pt x="44" y="77"/>
                      </a:lnTo>
                      <a:lnTo>
                        <a:pt x="43" y="77"/>
                      </a:lnTo>
                      <a:lnTo>
                        <a:pt x="41" y="78"/>
                      </a:lnTo>
                      <a:lnTo>
                        <a:pt x="39" y="78"/>
                      </a:lnTo>
                      <a:lnTo>
                        <a:pt x="38" y="79"/>
                      </a:lnTo>
                      <a:lnTo>
                        <a:pt x="36" y="79"/>
                      </a:lnTo>
                      <a:lnTo>
                        <a:pt x="33" y="79"/>
                      </a:lnTo>
                      <a:lnTo>
                        <a:pt x="31" y="80"/>
                      </a:lnTo>
                      <a:lnTo>
                        <a:pt x="28" y="79"/>
                      </a:lnTo>
                      <a:lnTo>
                        <a:pt x="25" y="79"/>
                      </a:lnTo>
                      <a:lnTo>
                        <a:pt x="22" y="79"/>
                      </a:lnTo>
                      <a:lnTo>
                        <a:pt x="19" y="78"/>
                      </a:lnTo>
                      <a:lnTo>
                        <a:pt x="16" y="77"/>
                      </a:lnTo>
                      <a:lnTo>
                        <a:pt x="13" y="76"/>
                      </a:lnTo>
                      <a:lnTo>
                        <a:pt x="11" y="74"/>
                      </a:lnTo>
                      <a:lnTo>
                        <a:pt x="8" y="72"/>
                      </a:lnTo>
                      <a:lnTo>
                        <a:pt x="6" y="70"/>
                      </a:lnTo>
                      <a:lnTo>
                        <a:pt x="4" y="68"/>
                      </a:lnTo>
                      <a:lnTo>
                        <a:pt x="2" y="65"/>
                      </a:lnTo>
                      <a:lnTo>
                        <a:pt x="1" y="62"/>
                      </a:lnTo>
                      <a:lnTo>
                        <a:pt x="0" y="59"/>
                      </a:lnTo>
                      <a:lnTo>
                        <a:pt x="0" y="55"/>
                      </a:lnTo>
                      <a:lnTo>
                        <a:pt x="0" y="52"/>
                      </a:lnTo>
                      <a:lnTo>
                        <a:pt x="1" y="4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32" name="Freeform 2131">
                  <a:extLst>
                    <a:ext uri="{FF2B5EF4-FFF2-40B4-BE49-F238E27FC236}">
                      <a16:creationId xmlns:a16="http://schemas.microsoft.com/office/drawing/2014/main" id="{2894ED82-F616-41A9-A98F-E321045B4493}"/>
                    </a:ext>
                  </a:extLst>
                </p:cNvPr>
                <p:cNvSpPr>
                  <a:spLocks/>
                </p:cNvSpPr>
                <p:nvPr/>
              </p:nvSpPr>
              <p:spPr bwMode="auto">
                <a:xfrm>
                  <a:off x="1159" y="187"/>
                  <a:ext cx="150" cy="73"/>
                </a:xfrm>
                <a:custGeom>
                  <a:avLst/>
                  <a:gdLst>
                    <a:gd name="T0" fmla="*/ 6 w 150"/>
                    <a:gd name="T1" fmla="*/ 33 h 73"/>
                    <a:gd name="T2" fmla="*/ 16 w 150"/>
                    <a:gd name="T3" fmla="*/ 19 h 73"/>
                    <a:gd name="T4" fmla="*/ 28 w 150"/>
                    <a:gd name="T5" fmla="*/ 8 h 73"/>
                    <a:gd name="T6" fmla="*/ 42 w 150"/>
                    <a:gd name="T7" fmla="*/ 1 h 73"/>
                    <a:gd name="T8" fmla="*/ 57 w 150"/>
                    <a:gd name="T9" fmla="*/ 0 h 73"/>
                    <a:gd name="T10" fmla="*/ 71 w 150"/>
                    <a:gd name="T11" fmla="*/ 6 h 73"/>
                    <a:gd name="T12" fmla="*/ 80 w 150"/>
                    <a:gd name="T13" fmla="*/ 9 h 73"/>
                    <a:gd name="T14" fmla="*/ 86 w 150"/>
                    <a:gd name="T15" fmla="*/ 11 h 73"/>
                    <a:gd name="T16" fmla="*/ 91 w 150"/>
                    <a:gd name="T17" fmla="*/ 12 h 73"/>
                    <a:gd name="T18" fmla="*/ 95 w 150"/>
                    <a:gd name="T19" fmla="*/ 12 h 73"/>
                    <a:gd name="T20" fmla="*/ 99 w 150"/>
                    <a:gd name="T21" fmla="*/ 12 h 73"/>
                    <a:gd name="T22" fmla="*/ 102 w 150"/>
                    <a:gd name="T23" fmla="*/ 12 h 73"/>
                    <a:gd name="T24" fmla="*/ 105 w 150"/>
                    <a:gd name="T25" fmla="*/ 12 h 73"/>
                    <a:gd name="T26" fmla="*/ 108 w 150"/>
                    <a:gd name="T27" fmla="*/ 13 h 73"/>
                    <a:gd name="T28" fmla="*/ 113 w 150"/>
                    <a:gd name="T29" fmla="*/ 15 h 73"/>
                    <a:gd name="T30" fmla="*/ 115 w 150"/>
                    <a:gd name="T31" fmla="*/ 18 h 73"/>
                    <a:gd name="T32" fmla="*/ 117 w 150"/>
                    <a:gd name="T33" fmla="*/ 19 h 73"/>
                    <a:gd name="T34" fmla="*/ 121 w 150"/>
                    <a:gd name="T35" fmla="*/ 20 h 73"/>
                    <a:gd name="T36" fmla="*/ 128 w 150"/>
                    <a:gd name="T37" fmla="*/ 21 h 73"/>
                    <a:gd name="T38" fmla="*/ 135 w 150"/>
                    <a:gd name="T39" fmla="*/ 24 h 73"/>
                    <a:gd name="T40" fmla="*/ 142 w 150"/>
                    <a:gd name="T41" fmla="*/ 29 h 73"/>
                    <a:gd name="T42" fmla="*/ 146 w 150"/>
                    <a:gd name="T43" fmla="*/ 33 h 73"/>
                    <a:gd name="T44" fmla="*/ 147 w 150"/>
                    <a:gd name="T45" fmla="*/ 34 h 73"/>
                    <a:gd name="T46" fmla="*/ 149 w 150"/>
                    <a:gd name="T47" fmla="*/ 36 h 73"/>
                    <a:gd name="T48" fmla="*/ 150 w 150"/>
                    <a:gd name="T49" fmla="*/ 40 h 73"/>
                    <a:gd name="T50" fmla="*/ 148 w 150"/>
                    <a:gd name="T51" fmla="*/ 44 h 73"/>
                    <a:gd name="T52" fmla="*/ 146 w 150"/>
                    <a:gd name="T53" fmla="*/ 45 h 73"/>
                    <a:gd name="T54" fmla="*/ 144 w 150"/>
                    <a:gd name="T55" fmla="*/ 47 h 73"/>
                    <a:gd name="T56" fmla="*/ 142 w 150"/>
                    <a:gd name="T57" fmla="*/ 48 h 73"/>
                    <a:gd name="T58" fmla="*/ 139 w 150"/>
                    <a:gd name="T59" fmla="*/ 49 h 73"/>
                    <a:gd name="T60" fmla="*/ 135 w 150"/>
                    <a:gd name="T61" fmla="*/ 50 h 73"/>
                    <a:gd name="T62" fmla="*/ 128 w 150"/>
                    <a:gd name="T63" fmla="*/ 50 h 73"/>
                    <a:gd name="T64" fmla="*/ 124 w 150"/>
                    <a:gd name="T65" fmla="*/ 49 h 73"/>
                    <a:gd name="T66" fmla="*/ 122 w 150"/>
                    <a:gd name="T67" fmla="*/ 49 h 73"/>
                    <a:gd name="T68" fmla="*/ 120 w 150"/>
                    <a:gd name="T69" fmla="*/ 48 h 73"/>
                    <a:gd name="T70" fmla="*/ 117 w 150"/>
                    <a:gd name="T71" fmla="*/ 51 h 73"/>
                    <a:gd name="T72" fmla="*/ 112 w 150"/>
                    <a:gd name="T73" fmla="*/ 55 h 73"/>
                    <a:gd name="T74" fmla="*/ 109 w 150"/>
                    <a:gd name="T75" fmla="*/ 57 h 73"/>
                    <a:gd name="T76" fmla="*/ 109 w 150"/>
                    <a:gd name="T77" fmla="*/ 63 h 73"/>
                    <a:gd name="T78" fmla="*/ 106 w 150"/>
                    <a:gd name="T79" fmla="*/ 70 h 73"/>
                    <a:gd name="T80" fmla="*/ 102 w 150"/>
                    <a:gd name="T81" fmla="*/ 72 h 73"/>
                    <a:gd name="T82" fmla="*/ 99 w 150"/>
                    <a:gd name="T83" fmla="*/ 72 h 73"/>
                    <a:gd name="T84" fmla="*/ 96 w 150"/>
                    <a:gd name="T85" fmla="*/ 70 h 73"/>
                    <a:gd name="T86" fmla="*/ 95 w 150"/>
                    <a:gd name="T87" fmla="*/ 69 h 73"/>
                    <a:gd name="T88" fmla="*/ 91 w 150"/>
                    <a:gd name="T89" fmla="*/ 69 h 73"/>
                    <a:gd name="T90" fmla="*/ 83 w 150"/>
                    <a:gd name="T91" fmla="*/ 69 h 73"/>
                    <a:gd name="T92" fmla="*/ 76 w 150"/>
                    <a:gd name="T93" fmla="*/ 66 h 73"/>
                    <a:gd name="T94" fmla="*/ 73 w 150"/>
                    <a:gd name="T95" fmla="*/ 66 h 73"/>
                    <a:gd name="T96" fmla="*/ 68 w 150"/>
                    <a:gd name="T97" fmla="*/ 67 h 73"/>
                    <a:gd name="T98" fmla="*/ 60 w 150"/>
                    <a:gd name="T99" fmla="*/ 68 h 73"/>
                    <a:gd name="T100" fmla="*/ 53 w 150"/>
                    <a:gd name="T101" fmla="*/ 69 h 73"/>
                    <a:gd name="T102" fmla="*/ 46 w 150"/>
                    <a:gd name="T103" fmla="*/ 69 h 73"/>
                    <a:gd name="T104" fmla="*/ 43 w 150"/>
                    <a:gd name="T105" fmla="*/ 70 h 73"/>
                    <a:gd name="T106" fmla="*/ 37 w 150"/>
                    <a:gd name="T107" fmla="*/ 72 h 73"/>
                    <a:gd name="T108" fmla="*/ 30 w 150"/>
                    <a:gd name="T109" fmla="*/ 73 h 73"/>
                    <a:gd name="T110" fmla="*/ 22 w 150"/>
                    <a:gd name="T111" fmla="*/ 73 h 73"/>
                    <a:gd name="T112" fmla="*/ 13 w 150"/>
                    <a:gd name="T113" fmla="*/ 70 h 73"/>
                    <a:gd name="T114" fmla="*/ 6 w 150"/>
                    <a:gd name="T115" fmla="*/ 65 h 73"/>
                    <a:gd name="T116" fmla="*/ 1 w 150"/>
                    <a:gd name="T117" fmla="*/ 57 h 73"/>
                    <a:gd name="T118" fmla="*/ 1 w 150"/>
                    <a:gd name="T119" fmla="*/ 47 h 7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50" h="73">
                      <a:moveTo>
                        <a:pt x="2" y="44"/>
                      </a:moveTo>
                      <a:lnTo>
                        <a:pt x="4" y="38"/>
                      </a:lnTo>
                      <a:lnTo>
                        <a:pt x="6" y="33"/>
                      </a:lnTo>
                      <a:lnTo>
                        <a:pt x="9" y="28"/>
                      </a:lnTo>
                      <a:lnTo>
                        <a:pt x="12" y="23"/>
                      </a:lnTo>
                      <a:lnTo>
                        <a:pt x="16" y="19"/>
                      </a:lnTo>
                      <a:lnTo>
                        <a:pt x="19" y="14"/>
                      </a:lnTo>
                      <a:lnTo>
                        <a:pt x="23" y="11"/>
                      </a:lnTo>
                      <a:lnTo>
                        <a:pt x="28" y="8"/>
                      </a:lnTo>
                      <a:lnTo>
                        <a:pt x="32" y="5"/>
                      </a:lnTo>
                      <a:lnTo>
                        <a:pt x="37" y="3"/>
                      </a:lnTo>
                      <a:lnTo>
                        <a:pt x="42" y="1"/>
                      </a:lnTo>
                      <a:lnTo>
                        <a:pt x="46" y="0"/>
                      </a:lnTo>
                      <a:lnTo>
                        <a:pt x="52" y="0"/>
                      </a:lnTo>
                      <a:lnTo>
                        <a:pt x="57" y="0"/>
                      </a:lnTo>
                      <a:lnTo>
                        <a:pt x="62" y="2"/>
                      </a:lnTo>
                      <a:lnTo>
                        <a:pt x="68" y="4"/>
                      </a:lnTo>
                      <a:lnTo>
                        <a:pt x="71" y="6"/>
                      </a:lnTo>
                      <a:lnTo>
                        <a:pt x="74" y="7"/>
                      </a:lnTo>
                      <a:lnTo>
                        <a:pt x="77" y="8"/>
                      </a:lnTo>
                      <a:lnTo>
                        <a:pt x="80" y="9"/>
                      </a:lnTo>
                      <a:lnTo>
                        <a:pt x="82" y="10"/>
                      </a:lnTo>
                      <a:lnTo>
                        <a:pt x="84" y="10"/>
                      </a:lnTo>
                      <a:lnTo>
                        <a:pt x="86" y="11"/>
                      </a:lnTo>
                      <a:lnTo>
                        <a:pt x="88" y="11"/>
                      </a:lnTo>
                      <a:lnTo>
                        <a:pt x="89" y="12"/>
                      </a:lnTo>
                      <a:lnTo>
                        <a:pt x="91" y="12"/>
                      </a:lnTo>
                      <a:lnTo>
                        <a:pt x="92" y="12"/>
                      </a:lnTo>
                      <a:lnTo>
                        <a:pt x="93" y="12"/>
                      </a:lnTo>
                      <a:lnTo>
                        <a:pt x="95" y="12"/>
                      </a:lnTo>
                      <a:lnTo>
                        <a:pt x="96" y="12"/>
                      </a:lnTo>
                      <a:lnTo>
                        <a:pt x="97" y="12"/>
                      </a:lnTo>
                      <a:lnTo>
                        <a:pt x="99" y="12"/>
                      </a:lnTo>
                      <a:lnTo>
                        <a:pt x="100" y="12"/>
                      </a:lnTo>
                      <a:lnTo>
                        <a:pt x="101" y="12"/>
                      </a:lnTo>
                      <a:lnTo>
                        <a:pt x="102" y="12"/>
                      </a:lnTo>
                      <a:lnTo>
                        <a:pt x="103" y="12"/>
                      </a:lnTo>
                      <a:lnTo>
                        <a:pt x="104" y="12"/>
                      </a:lnTo>
                      <a:lnTo>
                        <a:pt x="105" y="12"/>
                      </a:lnTo>
                      <a:lnTo>
                        <a:pt x="106" y="12"/>
                      </a:lnTo>
                      <a:lnTo>
                        <a:pt x="107" y="12"/>
                      </a:lnTo>
                      <a:lnTo>
                        <a:pt x="108" y="13"/>
                      </a:lnTo>
                      <a:lnTo>
                        <a:pt x="110" y="13"/>
                      </a:lnTo>
                      <a:lnTo>
                        <a:pt x="112" y="14"/>
                      </a:lnTo>
                      <a:lnTo>
                        <a:pt x="113" y="15"/>
                      </a:lnTo>
                      <a:lnTo>
                        <a:pt x="114" y="16"/>
                      </a:lnTo>
                      <a:lnTo>
                        <a:pt x="115" y="17"/>
                      </a:lnTo>
                      <a:lnTo>
                        <a:pt x="115" y="18"/>
                      </a:lnTo>
                      <a:lnTo>
                        <a:pt x="116" y="19"/>
                      </a:lnTo>
                      <a:lnTo>
                        <a:pt x="117" y="19"/>
                      </a:lnTo>
                      <a:lnTo>
                        <a:pt x="118" y="19"/>
                      </a:lnTo>
                      <a:lnTo>
                        <a:pt x="119" y="20"/>
                      </a:lnTo>
                      <a:lnTo>
                        <a:pt x="121" y="20"/>
                      </a:lnTo>
                      <a:lnTo>
                        <a:pt x="123" y="20"/>
                      </a:lnTo>
                      <a:lnTo>
                        <a:pt x="125" y="21"/>
                      </a:lnTo>
                      <a:lnTo>
                        <a:pt x="128" y="21"/>
                      </a:lnTo>
                      <a:lnTo>
                        <a:pt x="130" y="22"/>
                      </a:lnTo>
                      <a:lnTo>
                        <a:pt x="133" y="23"/>
                      </a:lnTo>
                      <a:lnTo>
                        <a:pt x="135" y="24"/>
                      </a:lnTo>
                      <a:lnTo>
                        <a:pt x="137" y="25"/>
                      </a:lnTo>
                      <a:lnTo>
                        <a:pt x="140" y="27"/>
                      </a:lnTo>
                      <a:lnTo>
                        <a:pt x="142" y="29"/>
                      </a:lnTo>
                      <a:lnTo>
                        <a:pt x="144" y="31"/>
                      </a:lnTo>
                      <a:lnTo>
                        <a:pt x="146" y="33"/>
                      </a:lnTo>
                      <a:lnTo>
                        <a:pt x="147" y="34"/>
                      </a:lnTo>
                      <a:lnTo>
                        <a:pt x="148" y="35"/>
                      </a:lnTo>
                      <a:lnTo>
                        <a:pt x="149" y="36"/>
                      </a:lnTo>
                      <a:lnTo>
                        <a:pt x="150" y="37"/>
                      </a:lnTo>
                      <a:lnTo>
                        <a:pt x="150" y="38"/>
                      </a:lnTo>
                      <a:lnTo>
                        <a:pt x="150" y="40"/>
                      </a:lnTo>
                      <a:lnTo>
                        <a:pt x="150" y="42"/>
                      </a:lnTo>
                      <a:lnTo>
                        <a:pt x="148" y="44"/>
                      </a:lnTo>
                      <a:lnTo>
                        <a:pt x="147" y="45"/>
                      </a:lnTo>
                      <a:lnTo>
                        <a:pt x="146" y="45"/>
                      </a:lnTo>
                      <a:lnTo>
                        <a:pt x="146" y="46"/>
                      </a:lnTo>
                      <a:lnTo>
                        <a:pt x="145" y="46"/>
                      </a:lnTo>
                      <a:lnTo>
                        <a:pt x="144" y="47"/>
                      </a:lnTo>
                      <a:lnTo>
                        <a:pt x="143" y="47"/>
                      </a:lnTo>
                      <a:lnTo>
                        <a:pt x="142" y="47"/>
                      </a:lnTo>
                      <a:lnTo>
                        <a:pt x="142" y="48"/>
                      </a:lnTo>
                      <a:lnTo>
                        <a:pt x="141" y="48"/>
                      </a:lnTo>
                      <a:lnTo>
                        <a:pt x="140" y="48"/>
                      </a:lnTo>
                      <a:lnTo>
                        <a:pt x="139" y="49"/>
                      </a:lnTo>
                      <a:lnTo>
                        <a:pt x="138" y="49"/>
                      </a:lnTo>
                      <a:lnTo>
                        <a:pt x="137" y="50"/>
                      </a:lnTo>
                      <a:lnTo>
                        <a:pt x="135" y="50"/>
                      </a:lnTo>
                      <a:lnTo>
                        <a:pt x="133" y="50"/>
                      </a:lnTo>
                      <a:lnTo>
                        <a:pt x="131" y="50"/>
                      </a:lnTo>
                      <a:lnTo>
                        <a:pt x="128" y="50"/>
                      </a:lnTo>
                      <a:lnTo>
                        <a:pt x="125" y="49"/>
                      </a:lnTo>
                      <a:lnTo>
                        <a:pt x="124" y="49"/>
                      </a:lnTo>
                      <a:lnTo>
                        <a:pt x="123" y="49"/>
                      </a:lnTo>
                      <a:lnTo>
                        <a:pt x="122" y="49"/>
                      </a:lnTo>
                      <a:lnTo>
                        <a:pt x="122" y="48"/>
                      </a:lnTo>
                      <a:lnTo>
                        <a:pt x="121" y="48"/>
                      </a:lnTo>
                      <a:lnTo>
                        <a:pt x="120" y="48"/>
                      </a:lnTo>
                      <a:lnTo>
                        <a:pt x="119" y="49"/>
                      </a:lnTo>
                      <a:lnTo>
                        <a:pt x="118" y="50"/>
                      </a:lnTo>
                      <a:lnTo>
                        <a:pt x="117" y="51"/>
                      </a:lnTo>
                      <a:lnTo>
                        <a:pt x="115" y="52"/>
                      </a:lnTo>
                      <a:lnTo>
                        <a:pt x="114" y="53"/>
                      </a:lnTo>
                      <a:lnTo>
                        <a:pt x="112" y="55"/>
                      </a:lnTo>
                      <a:lnTo>
                        <a:pt x="111" y="56"/>
                      </a:lnTo>
                      <a:lnTo>
                        <a:pt x="109" y="56"/>
                      </a:lnTo>
                      <a:lnTo>
                        <a:pt x="109" y="57"/>
                      </a:lnTo>
                      <a:lnTo>
                        <a:pt x="109" y="58"/>
                      </a:lnTo>
                      <a:lnTo>
                        <a:pt x="109" y="61"/>
                      </a:lnTo>
                      <a:lnTo>
                        <a:pt x="109" y="63"/>
                      </a:lnTo>
                      <a:lnTo>
                        <a:pt x="108" y="65"/>
                      </a:lnTo>
                      <a:lnTo>
                        <a:pt x="107" y="68"/>
                      </a:lnTo>
                      <a:lnTo>
                        <a:pt x="106" y="70"/>
                      </a:lnTo>
                      <a:lnTo>
                        <a:pt x="105" y="71"/>
                      </a:lnTo>
                      <a:lnTo>
                        <a:pt x="103" y="72"/>
                      </a:lnTo>
                      <a:lnTo>
                        <a:pt x="102" y="72"/>
                      </a:lnTo>
                      <a:lnTo>
                        <a:pt x="101" y="72"/>
                      </a:lnTo>
                      <a:lnTo>
                        <a:pt x="100" y="72"/>
                      </a:lnTo>
                      <a:lnTo>
                        <a:pt x="99" y="72"/>
                      </a:lnTo>
                      <a:lnTo>
                        <a:pt x="98" y="72"/>
                      </a:lnTo>
                      <a:lnTo>
                        <a:pt x="97" y="71"/>
                      </a:lnTo>
                      <a:lnTo>
                        <a:pt x="96" y="70"/>
                      </a:lnTo>
                      <a:lnTo>
                        <a:pt x="95" y="69"/>
                      </a:lnTo>
                      <a:lnTo>
                        <a:pt x="93" y="69"/>
                      </a:lnTo>
                      <a:lnTo>
                        <a:pt x="91" y="69"/>
                      </a:lnTo>
                      <a:lnTo>
                        <a:pt x="89" y="69"/>
                      </a:lnTo>
                      <a:lnTo>
                        <a:pt x="86" y="69"/>
                      </a:lnTo>
                      <a:lnTo>
                        <a:pt x="83" y="69"/>
                      </a:lnTo>
                      <a:lnTo>
                        <a:pt x="80" y="68"/>
                      </a:lnTo>
                      <a:lnTo>
                        <a:pt x="78" y="67"/>
                      </a:lnTo>
                      <a:lnTo>
                        <a:pt x="76" y="66"/>
                      </a:lnTo>
                      <a:lnTo>
                        <a:pt x="75" y="66"/>
                      </a:lnTo>
                      <a:lnTo>
                        <a:pt x="74" y="66"/>
                      </a:lnTo>
                      <a:lnTo>
                        <a:pt x="73" y="66"/>
                      </a:lnTo>
                      <a:lnTo>
                        <a:pt x="72" y="66"/>
                      </a:lnTo>
                      <a:lnTo>
                        <a:pt x="70" y="67"/>
                      </a:lnTo>
                      <a:lnTo>
                        <a:pt x="68" y="67"/>
                      </a:lnTo>
                      <a:lnTo>
                        <a:pt x="66" y="67"/>
                      </a:lnTo>
                      <a:lnTo>
                        <a:pt x="63" y="67"/>
                      </a:lnTo>
                      <a:lnTo>
                        <a:pt x="60" y="68"/>
                      </a:lnTo>
                      <a:lnTo>
                        <a:pt x="58" y="68"/>
                      </a:lnTo>
                      <a:lnTo>
                        <a:pt x="55" y="68"/>
                      </a:lnTo>
                      <a:lnTo>
                        <a:pt x="53" y="69"/>
                      </a:lnTo>
                      <a:lnTo>
                        <a:pt x="50" y="69"/>
                      </a:lnTo>
                      <a:lnTo>
                        <a:pt x="48" y="69"/>
                      </a:lnTo>
                      <a:lnTo>
                        <a:pt x="46" y="69"/>
                      </a:lnTo>
                      <a:lnTo>
                        <a:pt x="44" y="70"/>
                      </a:lnTo>
                      <a:lnTo>
                        <a:pt x="43" y="70"/>
                      </a:lnTo>
                      <a:lnTo>
                        <a:pt x="41" y="71"/>
                      </a:lnTo>
                      <a:lnTo>
                        <a:pt x="39" y="72"/>
                      </a:lnTo>
                      <a:lnTo>
                        <a:pt x="37" y="72"/>
                      </a:lnTo>
                      <a:lnTo>
                        <a:pt x="35" y="73"/>
                      </a:lnTo>
                      <a:lnTo>
                        <a:pt x="32" y="73"/>
                      </a:lnTo>
                      <a:lnTo>
                        <a:pt x="30" y="73"/>
                      </a:lnTo>
                      <a:lnTo>
                        <a:pt x="27" y="73"/>
                      </a:lnTo>
                      <a:lnTo>
                        <a:pt x="25" y="73"/>
                      </a:lnTo>
                      <a:lnTo>
                        <a:pt x="22" y="73"/>
                      </a:lnTo>
                      <a:lnTo>
                        <a:pt x="19" y="72"/>
                      </a:lnTo>
                      <a:lnTo>
                        <a:pt x="16" y="71"/>
                      </a:lnTo>
                      <a:lnTo>
                        <a:pt x="13" y="70"/>
                      </a:lnTo>
                      <a:lnTo>
                        <a:pt x="11" y="68"/>
                      </a:lnTo>
                      <a:lnTo>
                        <a:pt x="8" y="67"/>
                      </a:lnTo>
                      <a:lnTo>
                        <a:pt x="6" y="65"/>
                      </a:lnTo>
                      <a:lnTo>
                        <a:pt x="4" y="63"/>
                      </a:lnTo>
                      <a:lnTo>
                        <a:pt x="3" y="60"/>
                      </a:lnTo>
                      <a:lnTo>
                        <a:pt x="1" y="57"/>
                      </a:lnTo>
                      <a:lnTo>
                        <a:pt x="1" y="54"/>
                      </a:lnTo>
                      <a:lnTo>
                        <a:pt x="0" y="51"/>
                      </a:lnTo>
                      <a:lnTo>
                        <a:pt x="1" y="47"/>
                      </a:lnTo>
                      <a:lnTo>
                        <a:pt x="2" y="4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33" name="Freeform 2132">
                  <a:extLst>
                    <a:ext uri="{FF2B5EF4-FFF2-40B4-BE49-F238E27FC236}">
                      <a16:creationId xmlns:a16="http://schemas.microsoft.com/office/drawing/2014/main" id="{C3D5D1AE-5159-4691-AF46-F44C47BFD6A6}"/>
                    </a:ext>
                  </a:extLst>
                </p:cNvPr>
                <p:cNvSpPr>
                  <a:spLocks/>
                </p:cNvSpPr>
                <p:nvPr/>
              </p:nvSpPr>
              <p:spPr bwMode="auto">
                <a:xfrm>
                  <a:off x="1162" y="190"/>
                  <a:ext cx="146" cy="67"/>
                </a:xfrm>
                <a:custGeom>
                  <a:avLst/>
                  <a:gdLst>
                    <a:gd name="T0" fmla="*/ 6 w 146"/>
                    <a:gd name="T1" fmla="*/ 30 h 67"/>
                    <a:gd name="T2" fmla="*/ 14 w 146"/>
                    <a:gd name="T3" fmla="*/ 17 h 67"/>
                    <a:gd name="T4" fmla="*/ 26 w 146"/>
                    <a:gd name="T5" fmla="*/ 7 h 67"/>
                    <a:gd name="T6" fmla="*/ 39 w 146"/>
                    <a:gd name="T7" fmla="*/ 1 h 67"/>
                    <a:gd name="T8" fmla="*/ 54 w 146"/>
                    <a:gd name="T9" fmla="*/ 0 h 67"/>
                    <a:gd name="T10" fmla="*/ 67 w 146"/>
                    <a:gd name="T11" fmla="*/ 5 h 67"/>
                    <a:gd name="T12" fmla="*/ 75 w 146"/>
                    <a:gd name="T13" fmla="*/ 8 h 67"/>
                    <a:gd name="T14" fmla="*/ 81 w 146"/>
                    <a:gd name="T15" fmla="*/ 10 h 67"/>
                    <a:gd name="T16" fmla="*/ 86 w 146"/>
                    <a:gd name="T17" fmla="*/ 11 h 67"/>
                    <a:gd name="T18" fmla="*/ 91 w 146"/>
                    <a:gd name="T19" fmla="*/ 11 h 67"/>
                    <a:gd name="T20" fmla="*/ 95 w 146"/>
                    <a:gd name="T21" fmla="*/ 11 h 67"/>
                    <a:gd name="T22" fmla="*/ 98 w 146"/>
                    <a:gd name="T23" fmla="*/ 11 h 67"/>
                    <a:gd name="T24" fmla="*/ 101 w 146"/>
                    <a:gd name="T25" fmla="*/ 11 h 67"/>
                    <a:gd name="T26" fmla="*/ 104 w 146"/>
                    <a:gd name="T27" fmla="*/ 12 h 67"/>
                    <a:gd name="T28" fmla="*/ 109 w 146"/>
                    <a:gd name="T29" fmla="*/ 14 h 67"/>
                    <a:gd name="T30" fmla="*/ 111 w 146"/>
                    <a:gd name="T31" fmla="*/ 17 h 67"/>
                    <a:gd name="T32" fmla="*/ 113 w 146"/>
                    <a:gd name="T33" fmla="*/ 18 h 67"/>
                    <a:gd name="T34" fmla="*/ 117 w 146"/>
                    <a:gd name="T35" fmla="*/ 18 h 67"/>
                    <a:gd name="T36" fmla="*/ 124 w 146"/>
                    <a:gd name="T37" fmla="*/ 19 h 67"/>
                    <a:gd name="T38" fmla="*/ 131 w 146"/>
                    <a:gd name="T39" fmla="*/ 22 h 67"/>
                    <a:gd name="T40" fmla="*/ 138 w 146"/>
                    <a:gd name="T41" fmla="*/ 26 h 67"/>
                    <a:gd name="T42" fmla="*/ 142 w 146"/>
                    <a:gd name="T43" fmla="*/ 30 h 67"/>
                    <a:gd name="T44" fmla="*/ 142 w 146"/>
                    <a:gd name="T45" fmla="*/ 31 h 67"/>
                    <a:gd name="T46" fmla="*/ 144 w 146"/>
                    <a:gd name="T47" fmla="*/ 33 h 67"/>
                    <a:gd name="T48" fmla="*/ 146 w 146"/>
                    <a:gd name="T49" fmla="*/ 37 h 67"/>
                    <a:gd name="T50" fmla="*/ 143 w 146"/>
                    <a:gd name="T51" fmla="*/ 41 h 67"/>
                    <a:gd name="T52" fmla="*/ 142 w 146"/>
                    <a:gd name="T53" fmla="*/ 42 h 67"/>
                    <a:gd name="T54" fmla="*/ 140 w 146"/>
                    <a:gd name="T55" fmla="*/ 43 h 67"/>
                    <a:gd name="T56" fmla="*/ 137 w 146"/>
                    <a:gd name="T57" fmla="*/ 44 h 67"/>
                    <a:gd name="T58" fmla="*/ 135 w 146"/>
                    <a:gd name="T59" fmla="*/ 45 h 67"/>
                    <a:gd name="T60" fmla="*/ 131 w 146"/>
                    <a:gd name="T61" fmla="*/ 46 h 67"/>
                    <a:gd name="T62" fmla="*/ 124 w 146"/>
                    <a:gd name="T63" fmla="*/ 45 h 67"/>
                    <a:gd name="T64" fmla="*/ 121 w 146"/>
                    <a:gd name="T65" fmla="*/ 44 h 67"/>
                    <a:gd name="T66" fmla="*/ 119 w 146"/>
                    <a:gd name="T67" fmla="*/ 44 h 67"/>
                    <a:gd name="T68" fmla="*/ 117 w 146"/>
                    <a:gd name="T69" fmla="*/ 44 h 67"/>
                    <a:gd name="T70" fmla="*/ 113 w 146"/>
                    <a:gd name="T71" fmla="*/ 47 h 67"/>
                    <a:gd name="T72" fmla="*/ 109 w 146"/>
                    <a:gd name="T73" fmla="*/ 50 h 67"/>
                    <a:gd name="T74" fmla="*/ 106 w 146"/>
                    <a:gd name="T75" fmla="*/ 52 h 67"/>
                    <a:gd name="T76" fmla="*/ 105 w 146"/>
                    <a:gd name="T77" fmla="*/ 57 h 67"/>
                    <a:gd name="T78" fmla="*/ 103 w 146"/>
                    <a:gd name="T79" fmla="*/ 63 h 67"/>
                    <a:gd name="T80" fmla="*/ 99 w 146"/>
                    <a:gd name="T81" fmla="*/ 66 h 67"/>
                    <a:gd name="T82" fmla="*/ 97 w 146"/>
                    <a:gd name="T83" fmla="*/ 66 h 67"/>
                    <a:gd name="T84" fmla="*/ 95 w 146"/>
                    <a:gd name="T85" fmla="*/ 65 h 67"/>
                    <a:gd name="T86" fmla="*/ 93 w 146"/>
                    <a:gd name="T87" fmla="*/ 64 h 67"/>
                    <a:gd name="T88" fmla="*/ 90 w 146"/>
                    <a:gd name="T89" fmla="*/ 64 h 67"/>
                    <a:gd name="T90" fmla="*/ 83 w 146"/>
                    <a:gd name="T91" fmla="*/ 63 h 67"/>
                    <a:gd name="T92" fmla="*/ 77 w 146"/>
                    <a:gd name="T93" fmla="*/ 61 h 67"/>
                    <a:gd name="T94" fmla="*/ 74 w 146"/>
                    <a:gd name="T95" fmla="*/ 61 h 67"/>
                    <a:gd name="T96" fmla="*/ 68 w 146"/>
                    <a:gd name="T97" fmla="*/ 61 h 67"/>
                    <a:gd name="T98" fmla="*/ 60 w 146"/>
                    <a:gd name="T99" fmla="*/ 62 h 67"/>
                    <a:gd name="T100" fmla="*/ 52 w 146"/>
                    <a:gd name="T101" fmla="*/ 62 h 67"/>
                    <a:gd name="T102" fmla="*/ 45 w 146"/>
                    <a:gd name="T103" fmla="*/ 63 h 67"/>
                    <a:gd name="T104" fmla="*/ 41 w 146"/>
                    <a:gd name="T105" fmla="*/ 64 h 67"/>
                    <a:gd name="T106" fmla="*/ 36 w 146"/>
                    <a:gd name="T107" fmla="*/ 66 h 67"/>
                    <a:gd name="T108" fmla="*/ 28 w 146"/>
                    <a:gd name="T109" fmla="*/ 67 h 67"/>
                    <a:gd name="T110" fmla="*/ 20 w 146"/>
                    <a:gd name="T111" fmla="*/ 66 h 67"/>
                    <a:gd name="T112" fmla="*/ 12 w 146"/>
                    <a:gd name="T113" fmla="*/ 64 h 67"/>
                    <a:gd name="T114" fmla="*/ 5 w 146"/>
                    <a:gd name="T115" fmla="*/ 59 h 67"/>
                    <a:gd name="T116" fmla="*/ 1 w 146"/>
                    <a:gd name="T117" fmla="*/ 52 h 67"/>
                    <a:gd name="T118" fmla="*/ 1 w 146"/>
                    <a:gd name="T119" fmla="*/ 43 h 6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46" h="67">
                      <a:moveTo>
                        <a:pt x="2" y="40"/>
                      </a:moveTo>
                      <a:lnTo>
                        <a:pt x="3" y="35"/>
                      </a:lnTo>
                      <a:lnTo>
                        <a:pt x="6" y="30"/>
                      </a:lnTo>
                      <a:lnTo>
                        <a:pt x="8" y="25"/>
                      </a:lnTo>
                      <a:lnTo>
                        <a:pt x="11" y="21"/>
                      </a:lnTo>
                      <a:lnTo>
                        <a:pt x="14" y="17"/>
                      </a:lnTo>
                      <a:lnTo>
                        <a:pt x="18" y="13"/>
                      </a:lnTo>
                      <a:lnTo>
                        <a:pt x="22" y="9"/>
                      </a:lnTo>
                      <a:lnTo>
                        <a:pt x="26" y="7"/>
                      </a:lnTo>
                      <a:lnTo>
                        <a:pt x="30" y="4"/>
                      </a:lnTo>
                      <a:lnTo>
                        <a:pt x="34" y="2"/>
                      </a:lnTo>
                      <a:lnTo>
                        <a:pt x="39" y="1"/>
                      </a:lnTo>
                      <a:lnTo>
                        <a:pt x="44" y="0"/>
                      </a:lnTo>
                      <a:lnTo>
                        <a:pt x="48" y="0"/>
                      </a:lnTo>
                      <a:lnTo>
                        <a:pt x="54" y="0"/>
                      </a:lnTo>
                      <a:lnTo>
                        <a:pt x="59" y="1"/>
                      </a:lnTo>
                      <a:lnTo>
                        <a:pt x="64" y="3"/>
                      </a:lnTo>
                      <a:lnTo>
                        <a:pt x="67" y="5"/>
                      </a:lnTo>
                      <a:lnTo>
                        <a:pt x="70" y="6"/>
                      </a:lnTo>
                      <a:lnTo>
                        <a:pt x="73" y="7"/>
                      </a:lnTo>
                      <a:lnTo>
                        <a:pt x="75" y="8"/>
                      </a:lnTo>
                      <a:lnTo>
                        <a:pt x="77" y="9"/>
                      </a:lnTo>
                      <a:lnTo>
                        <a:pt x="80" y="10"/>
                      </a:lnTo>
                      <a:lnTo>
                        <a:pt x="81" y="10"/>
                      </a:lnTo>
                      <a:lnTo>
                        <a:pt x="83" y="11"/>
                      </a:lnTo>
                      <a:lnTo>
                        <a:pt x="85" y="11"/>
                      </a:lnTo>
                      <a:lnTo>
                        <a:pt x="86" y="11"/>
                      </a:lnTo>
                      <a:lnTo>
                        <a:pt x="88" y="11"/>
                      </a:lnTo>
                      <a:lnTo>
                        <a:pt x="89" y="11"/>
                      </a:lnTo>
                      <a:lnTo>
                        <a:pt x="91" y="11"/>
                      </a:lnTo>
                      <a:lnTo>
                        <a:pt x="92" y="11"/>
                      </a:lnTo>
                      <a:lnTo>
                        <a:pt x="93" y="11"/>
                      </a:lnTo>
                      <a:lnTo>
                        <a:pt x="95" y="11"/>
                      </a:lnTo>
                      <a:lnTo>
                        <a:pt x="96" y="11"/>
                      </a:lnTo>
                      <a:lnTo>
                        <a:pt x="97" y="11"/>
                      </a:lnTo>
                      <a:lnTo>
                        <a:pt x="98" y="11"/>
                      </a:lnTo>
                      <a:lnTo>
                        <a:pt x="99" y="11"/>
                      </a:lnTo>
                      <a:lnTo>
                        <a:pt x="100" y="11"/>
                      </a:lnTo>
                      <a:lnTo>
                        <a:pt x="101" y="11"/>
                      </a:lnTo>
                      <a:lnTo>
                        <a:pt x="102" y="11"/>
                      </a:lnTo>
                      <a:lnTo>
                        <a:pt x="104" y="12"/>
                      </a:lnTo>
                      <a:lnTo>
                        <a:pt x="106" y="12"/>
                      </a:lnTo>
                      <a:lnTo>
                        <a:pt x="107" y="13"/>
                      </a:lnTo>
                      <a:lnTo>
                        <a:pt x="109" y="14"/>
                      </a:lnTo>
                      <a:lnTo>
                        <a:pt x="110" y="15"/>
                      </a:lnTo>
                      <a:lnTo>
                        <a:pt x="111" y="16"/>
                      </a:lnTo>
                      <a:lnTo>
                        <a:pt x="111" y="17"/>
                      </a:lnTo>
                      <a:lnTo>
                        <a:pt x="112" y="18"/>
                      </a:lnTo>
                      <a:lnTo>
                        <a:pt x="113" y="18"/>
                      </a:lnTo>
                      <a:lnTo>
                        <a:pt x="114" y="18"/>
                      </a:lnTo>
                      <a:lnTo>
                        <a:pt x="115" y="18"/>
                      </a:lnTo>
                      <a:lnTo>
                        <a:pt x="117" y="18"/>
                      </a:lnTo>
                      <a:lnTo>
                        <a:pt x="119" y="18"/>
                      </a:lnTo>
                      <a:lnTo>
                        <a:pt x="121" y="19"/>
                      </a:lnTo>
                      <a:lnTo>
                        <a:pt x="124" y="19"/>
                      </a:lnTo>
                      <a:lnTo>
                        <a:pt x="126" y="20"/>
                      </a:lnTo>
                      <a:lnTo>
                        <a:pt x="128" y="21"/>
                      </a:lnTo>
                      <a:lnTo>
                        <a:pt x="131" y="22"/>
                      </a:lnTo>
                      <a:lnTo>
                        <a:pt x="133" y="23"/>
                      </a:lnTo>
                      <a:lnTo>
                        <a:pt x="136" y="25"/>
                      </a:lnTo>
                      <a:lnTo>
                        <a:pt x="138" y="26"/>
                      </a:lnTo>
                      <a:lnTo>
                        <a:pt x="140" y="28"/>
                      </a:lnTo>
                      <a:lnTo>
                        <a:pt x="141" y="30"/>
                      </a:lnTo>
                      <a:lnTo>
                        <a:pt x="142" y="30"/>
                      </a:lnTo>
                      <a:lnTo>
                        <a:pt x="142" y="31"/>
                      </a:lnTo>
                      <a:lnTo>
                        <a:pt x="143" y="31"/>
                      </a:lnTo>
                      <a:lnTo>
                        <a:pt x="144" y="32"/>
                      </a:lnTo>
                      <a:lnTo>
                        <a:pt x="144" y="33"/>
                      </a:lnTo>
                      <a:lnTo>
                        <a:pt x="145" y="34"/>
                      </a:lnTo>
                      <a:lnTo>
                        <a:pt x="146" y="35"/>
                      </a:lnTo>
                      <a:lnTo>
                        <a:pt x="146" y="37"/>
                      </a:lnTo>
                      <a:lnTo>
                        <a:pt x="145" y="39"/>
                      </a:lnTo>
                      <a:lnTo>
                        <a:pt x="143" y="41"/>
                      </a:lnTo>
                      <a:lnTo>
                        <a:pt x="142" y="41"/>
                      </a:lnTo>
                      <a:lnTo>
                        <a:pt x="142" y="42"/>
                      </a:lnTo>
                      <a:lnTo>
                        <a:pt x="141" y="42"/>
                      </a:lnTo>
                      <a:lnTo>
                        <a:pt x="140" y="43"/>
                      </a:lnTo>
                      <a:lnTo>
                        <a:pt x="138" y="43"/>
                      </a:lnTo>
                      <a:lnTo>
                        <a:pt x="138" y="44"/>
                      </a:lnTo>
                      <a:lnTo>
                        <a:pt x="137" y="44"/>
                      </a:lnTo>
                      <a:lnTo>
                        <a:pt x="136" y="44"/>
                      </a:lnTo>
                      <a:lnTo>
                        <a:pt x="135" y="45"/>
                      </a:lnTo>
                      <a:lnTo>
                        <a:pt x="134" y="45"/>
                      </a:lnTo>
                      <a:lnTo>
                        <a:pt x="132" y="45"/>
                      </a:lnTo>
                      <a:lnTo>
                        <a:pt x="131" y="46"/>
                      </a:lnTo>
                      <a:lnTo>
                        <a:pt x="129" y="46"/>
                      </a:lnTo>
                      <a:lnTo>
                        <a:pt x="127" y="46"/>
                      </a:lnTo>
                      <a:lnTo>
                        <a:pt x="124" y="45"/>
                      </a:lnTo>
                      <a:lnTo>
                        <a:pt x="121" y="45"/>
                      </a:lnTo>
                      <a:lnTo>
                        <a:pt x="121" y="44"/>
                      </a:lnTo>
                      <a:lnTo>
                        <a:pt x="120" y="44"/>
                      </a:lnTo>
                      <a:lnTo>
                        <a:pt x="119" y="44"/>
                      </a:lnTo>
                      <a:lnTo>
                        <a:pt x="118" y="44"/>
                      </a:lnTo>
                      <a:lnTo>
                        <a:pt x="117" y="44"/>
                      </a:lnTo>
                      <a:lnTo>
                        <a:pt x="116" y="45"/>
                      </a:lnTo>
                      <a:lnTo>
                        <a:pt x="114" y="46"/>
                      </a:lnTo>
                      <a:lnTo>
                        <a:pt x="113" y="47"/>
                      </a:lnTo>
                      <a:lnTo>
                        <a:pt x="112" y="48"/>
                      </a:lnTo>
                      <a:lnTo>
                        <a:pt x="110" y="49"/>
                      </a:lnTo>
                      <a:lnTo>
                        <a:pt x="109" y="50"/>
                      </a:lnTo>
                      <a:lnTo>
                        <a:pt x="107" y="51"/>
                      </a:lnTo>
                      <a:lnTo>
                        <a:pt x="106" y="52"/>
                      </a:lnTo>
                      <a:lnTo>
                        <a:pt x="106" y="53"/>
                      </a:lnTo>
                      <a:lnTo>
                        <a:pt x="106" y="55"/>
                      </a:lnTo>
                      <a:lnTo>
                        <a:pt x="105" y="57"/>
                      </a:lnTo>
                      <a:lnTo>
                        <a:pt x="105" y="59"/>
                      </a:lnTo>
                      <a:lnTo>
                        <a:pt x="104" y="62"/>
                      </a:lnTo>
                      <a:lnTo>
                        <a:pt x="103" y="63"/>
                      </a:lnTo>
                      <a:lnTo>
                        <a:pt x="102" y="65"/>
                      </a:lnTo>
                      <a:lnTo>
                        <a:pt x="100" y="65"/>
                      </a:lnTo>
                      <a:lnTo>
                        <a:pt x="99" y="66"/>
                      </a:lnTo>
                      <a:lnTo>
                        <a:pt x="98" y="66"/>
                      </a:lnTo>
                      <a:lnTo>
                        <a:pt x="97" y="66"/>
                      </a:lnTo>
                      <a:lnTo>
                        <a:pt x="96" y="66"/>
                      </a:lnTo>
                      <a:lnTo>
                        <a:pt x="95" y="65"/>
                      </a:lnTo>
                      <a:lnTo>
                        <a:pt x="94" y="65"/>
                      </a:lnTo>
                      <a:lnTo>
                        <a:pt x="94" y="64"/>
                      </a:lnTo>
                      <a:lnTo>
                        <a:pt x="93" y="64"/>
                      </a:lnTo>
                      <a:lnTo>
                        <a:pt x="92" y="64"/>
                      </a:lnTo>
                      <a:lnTo>
                        <a:pt x="90" y="64"/>
                      </a:lnTo>
                      <a:lnTo>
                        <a:pt x="88" y="64"/>
                      </a:lnTo>
                      <a:lnTo>
                        <a:pt x="85" y="64"/>
                      </a:lnTo>
                      <a:lnTo>
                        <a:pt x="83" y="63"/>
                      </a:lnTo>
                      <a:lnTo>
                        <a:pt x="81" y="63"/>
                      </a:lnTo>
                      <a:lnTo>
                        <a:pt x="79" y="62"/>
                      </a:lnTo>
                      <a:lnTo>
                        <a:pt x="77" y="61"/>
                      </a:lnTo>
                      <a:lnTo>
                        <a:pt x="76" y="61"/>
                      </a:lnTo>
                      <a:lnTo>
                        <a:pt x="74" y="61"/>
                      </a:lnTo>
                      <a:lnTo>
                        <a:pt x="73" y="61"/>
                      </a:lnTo>
                      <a:lnTo>
                        <a:pt x="71" y="61"/>
                      </a:lnTo>
                      <a:lnTo>
                        <a:pt x="68" y="61"/>
                      </a:lnTo>
                      <a:lnTo>
                        <a:pt x="66" y="61"/>
                      </a:lnTo>
                      <a:lnTo>
                        <a:pt x="63" y="61"/>
                      </a:lnTo>
                      <a:lnTo>
                        <a:pt x="60" y="62"/>
                      </a:lnTo>
                      <a:lnTo>
                        <a:pt x="57" y="62"/>
                      </a:lnTo>
                      <a:lnTo>
                        <a:pt x="54" y="62"/>
                      </a:lnTo>
                      <a:lnTo>
                        <a:pt x="52" y="62"/>
                      </a:lnTo>
                      <a:lnTo>
                        <a:pt x="49" y="62"/>
                      </a:lnTo>
                      <a:lnTo>
                        <a:pt x="47" y="63"/>
                      </a:lnTo>
                      <a:lnTo>
                        <a:pt x="45" y="63"/>
                      </a:lnTo>
                      <a:lnTo>
                        <a:pt x="43" y="63"/>
                      </a:lnTo>
                      <a:lnTo>
                        <a:pt x="41" y="64"/>
                      </a:lnTo>
                      <a:lnTo>
                        <a:pt x="40" y="64"/>
                      </a:lnTo>
                      <a:lnTo>
                        <a:pt x="38" y="65"/>
                      </a:lnTo>
                      <a:lnTo>
                        <a:pt x="36" y="66"/>
                      </a:lnTo>
                      <a:lnTo>
                        <a:pt x="34" y="66"/>
                      </a:lnTo>
                      <a:lnTo>
                        <a:pt x="31" y="67"/>
                      </a:lnTo>
                      <a:lnTo>
                        <a:pt x="28" y="67"/>
                      </a:lnTo>
                      <a:lnTo>
                        <a:pt x="25" y="67"/>
                      </a:lnTo>
                      <a:lnTo>
                        <a:pt x="23" y="67"/>
                      </a:lnTo>
                      <a:lnTo>
                        <a:pt x="20" y="66"/>
                      </a:lnTo>
                      <a:lnTo>
                        <a:pt x="18" y="65"/>
                      </a:lnTo>
                      <a:lnTo>
                        <a:pt x="15" y="65"/>
                      </a:lnTo>
                      <a:lnTo>
                        <a:pt x="12" y="64"/>
                      </a:lnTo>
                      <a:lnTo>
                        <a:pt x="10" y="62"/>
                      </a:lnTo>
                      <a:lnTo>
                        <a:pt x="8" y="61"/>
                      </a:lnTo>
                      <a:lnTo>
                        <a:pt x="5" y="59"/>
                      </a:lnTo>
                      <a:lnTo>
                        <a:pt x="4" y="57"/>
                      </a:lnTo>
                      <a:lnTo>
                        <a:pt x="2" y="55"/>
                      </a:lnTo>
                      <a:lnTo>
                        <a:pt x="1" y="52"/>
                      </a:lnTo>
                      <a:lnTo>
                        <a:pt x="0" y="50"/>
                      </a:lnTo>
                      <a:lnTo>
                        <a:pt x="0" y="47"/>
                      </a:lnTo>
                      <a:lnTo>
                        <a:pt x="1" y="43"/>
                      </a:lnTo>
                      <a:lnTo>
                        <a:pt x="2" y="4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34" name="Freeform 2133">
                  <a:extLst>
                    <a:ext uri="{FF2B5EF4-FFF2-40B4-BE49-F238E27FC236}">
                      <a16:creationId xmlns:a16="http://schemas.microsoft.com/office/drawing/2014/main" id="{64085C02-865F-4C92-AA0B-2B8954E52675}"/>
                    </a:ext>
                  </a:extLst>
                </p:cNvPr>
                <p:cNvSpPr>
                  <a:spLocks/>
                </p:cNvSpPr>
                <p:nvPr/>
              </p:nvSpPr>
              <p:spPr bwMode="auto">
                <a:xfrm>
                  <a:off x="1165" y="192"/>
                  <a:ext cx="141" cy="62"/>
                </a:xfrm>
                <a:custGeom>
                  <a:avLst/>
                  <a:gdLst>
                    <a:gd name="T0" fmla="*/ 5 w 141"/>
                    <a:gd name="T1" fmla="*/ 28 h 62"/>
                    <a:gd name="T2" fmla="*/ 13 w 141"/>
                    <a:gd name="T3" fmla="*/ 16 h 62"/>
                    <a:gd name="T4" fmla="*/ 24 w 141"/>
                    <a:gd name="T5" fmla="*/ 6 h 62"/>
                    <a:gd name="T6" fmla="*/ 36 w 141"/>
                    <a:gd name="T7" fmla="*/ 1 h 62"/>
                    <a:gd name="T8" fmla="*/ 50 w 141"/>
                    <a:gd name="T9" fmla="*/ 1 h 62"/>
                    <a:gd name="T10" fmla="*/ 63 w 141"/>
                    <a:gd name="T11" fmla="*/ 5 h 62"/>
                    <a:gd name="T12" fmla="*/ 71 w 141"/>
                    <a:gd name="T13" fmla="*/ 8 h 62"/>
                    <a:gd name="T14" fmla="*/ 77 w 141"/>
                    <a:gd name="T15" fmla="*/ 10 h 62"/>
                    <a:gd name="T16" fmla="*/ 82 w 141"/>
                    <a:gd name="T17" fmla="*/ 11 h 62"/>
                    <a:gd name="T18" fmla="*/ 87 w 141"/>
                    <a:gd name="T19" fmla="*/ 11 h 62"/>
                    <a:gd name="T20" fmla="*/ 91 w 141"/>
                    <a:gd name="T21" fmla="*/ 11 h 62"/>
                    <a:gd name="T22" fmla="*/ 94 w 141"/>
                    <a:gd name="T23" fmla="*/ 11 h 62"/>
                    <a:gd name="T24" fmla="*/ 97 w 141"/>
                    <a:gd name="T25" fmla="*/ 11 h 62"/>
                    <a:gd name="T26" fmla="*/ 100 w 141"/>
                    <a:gd name="T27" fmla="*/ 12 h 62"/>
                    <a:gd name="T28" fmla="*/ 105 w 141"/>
                    <a:gd name="T29" fmla="*/ 13 h 62"/>
                    <a:gd name="T30" fmla="*/ 107 w 141"/>
                    <a:gd name="T31" fmla="*/ 16 h 62"/>
                    <a:gd name="T32" fmla="*/ 109 w 141"/>
                    <a:gd name="T33" fmla="*/ 17 h 62"/>
                    <a:gd name="T34" fmla="*/ 113 w 141"/>
                    <a:gd name="T35" fmla="*/ 17 h 62"/>
                    <a:gd name="T36" fmla="*/ 120 w 141"/>
                    <a:gd name="T37" fmla="*/ 19 h 62"/>
                    <a:gd name="T38" fmla="*/ 127 w 141"/>
                    <a:gd name="T39" fmla="*/ 21 h 62"/>
                    <a:gd name="T40" fmla="*/ 134 w 141"/>
                    <a:gd name="T41" fmla="*/ 25 h 62"/>
                    <a:gd name="T42" fmla="*/ 137 w 141"/>
                    <a:gd name="T43" fmla="*/ 28 h 62"/>
                    <a:gd name="T44" fmla="*/ 138 w 141"/>
                    <a:gd name="T45" fmla="*/ 29 h 62"/>
                    <a:gd name="T46" fmla="*/ 140 w 141"/>
                    <a:gd name="T47" fmla="*/ 31 h 62"/>
                    <a:gd name="T48" fmla="*/ 141 w 141"/>
                    <a:gd name="T49" fmla="*/ 35 h 62"/>
                    <a:gd name="T50" fmla="*/ 138 w 141"/>
                    <a:gd name="T51" fmla="*/ 38 h 62"/>
                    <a:gd name="T52" fmla="*/ 137 w 141"/>
                    <a:gd name="T53" fmla="*/ 39 h 62"/>
                    <a:gd name="T54" fmla="*/ 135 w 141"/>
                    <a:gd name="T55" fmla="*/ 40 h 62"/>
                    <a:gd name="T56" fmla="*/ 133 w 141"/>
                    <a:gd name="T57" fmla="*/ 41 h 62"/>
                    <a:gd name="T58" fmla="*/ 130 w 141"/>
                    <a:gd name="T59" fmla="*/ 42 h 62"/>
                    <a:gd name="T60" fmla="*/ 126 w 141"/>
                    <a:gd name="T61" fmla="*/ 43 h 62"/>
                    <a:gd name="T62" fmla="*/ 120 w 141"/>
                    <a:gd name="T63" fmla="*/ 42 h 62"/>
                    <a:gd name="T64" fmla="*/ 116 w 141"/>
                    <a:gd name="T65" fmla="*/ 41 h 62"/>
                    <a:gd name="T66" fmla="*/ 112 w 141"/>
                    <a:gd name="T67" fmla="*/ 42 h 62"/>
                    <a:gd name="T68" fmla="*/ 108 w 141"/>
                    <a:gd name="T69" fmla="*/ 45 h 62"/>
                    <a:gd name="T70" fmla="*/ 103 w 141"/>
                    <a:gd name="T71" fmla="*/ 48 h 62"/>
                    <a:gd name="T72" fmla="*/ 102 w 141"/>
                    <a:gd name="T73" fmla="*/ 53 h 62"/>
                    <a:gd name="T74" fmla="*/ 98 w 141"/>
                    <a:gd name="T75" fmla="*/ 60 h 62"/>
                    <a:gd name="T76" fmla="*/ 96 w 141"/>
                    <a:gd name="T77" fmla="*/ 61 h 62"/>
                    <a:gd name="T78" fmla="*/ 94 w 141"/>
                    <a:gd name="T79" fmla="*/ 61 h 62"/>
                    <a:gd name="T80" fmla="*/ 92 w 141"/>
                    <a:gd name="T81" fmla="*/ 60 h 62"/>
                    <a:gd name="T82" fmla="*/ 90 w 141"/>
                    <a:gd name="T83" fmla="*/ 60 h 62"/>
                    <a:gd name="T84" fmla="*/ 85 w 141"/>
                    <a:gd name="T85" fmla="*/ 60 h 62"/>
                    <a:gd name="T86" fmla="*/ 79 w 141"/>
                    <a:gd name="T87" fmla="*/ 57 h 62"/>
                    <a:gd name="T88" fmla="*/ 77 w 141"/>
                    <a:gd name="T89" fmla="*/ 56 h 62"/>
                    <a:gd name="T90" fmla="*/ 71 w 141"/>
                    <a:gd name="T91" fmla="*/ 56 h 62"/>
                    <a:gd name="T92" fmla="*/ 63 w 141"/>
                    <a:gd name="T93" fmla="*/ 56 h 62"/>
                    <a:gd name="T94" fmla="*/ 53 w 141"/>
                    <a:gd name="T95" fmla="*/ 57 h 62"/>
                    <a:gd name="T96" fmla="*/ 46 w 141"/>
                    <a:gd name="T97" fmla="*/ 57 h 62"/>
                    <a:gd name="T98" fmla="*/ 41 w 141"/>
                    <a:gd name="T99" fmla="*/ 57 h 62"/>
                    <a:gd name="T100" fmla="*/ 37 w 141"/>
                    <a:gd name="T101" fmla="*/ 59 h 62"/>
                    <a:gd name="T102" fmla="*/ 29 w 141"/>
                    <a:gd name="T103" fmla="*/ 61 h 62"/>
                    <a:gd name="T104" fmla="*/ 21 w 141"/>
                    <a:gd name="T105" fmla="*/ 61 h 62"/>
                    <a:gd name="T106" fmla="*/ 14 w 141"/>
                    <a:gd name="T107" fmla="*/ 60 h 62"/>
                    <a:gd name="T108" fmla="*/ 7 w 141"/>
                    <a:gd name="T109" fmla="*/ 56 h 62"/>
                    <a:gd name="T110" fmla="*/ 2 w 141"/>
                    <a:gd name="T111" fmla="*/ 51 h 62"/>
                    <a:gd name="T112" fmla="*/ 0 w 141"/>
                    <a:gd name="T113" fmla="*/ 43 h 6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41" h="62">
                      <a:moveTo>
                        <a:pt x="1" y="37"/>
                      </a:moveTo>
                      <a:lnTo>
                        <a:pt x="3" y="32"/>
                      </a:lnTo>
                      <a:lnTo>
                        <a:pt x="5" y="28"/>
                      </a:lnTo>
                      <a:lnTo>
                        <a:pt x="7" y="24"/>
                      </a:lnTo>
                      <a:lnTo>
                        <a:pt x="10" y="19"/>
                      </a:lnTo>
                      <a:lnTo>
                        <a:pt x="13" y="16"/>
                      </a:lnTo>
                      <a:lnTo>
                        <a:pt x="16" y="12"/>
                      </a:lnTo>
                      <a:lnTo>
                        <a:pt x="20" y="9"/>
                      </a:lnTo>
                      <a:lnTo>
                        <a:pt x="24" y="6"/>
                      </a:lnTo>
                      <a:lnTo>
                        <a:pt x="28" y="4"/>
                      </a:lnTo>
                      <a:lnTo>
                        <a:pt x="32" y="3"/>
                      </a:lnTo>
                      <a:lnTo>
                        <a:pt x="36" y="1"/>
                      </a:lnTo>
                      <a:lnTo>
                        <a:pt x="41" y="0"/>
                      </a:lnTo>
                      <a:lnTo>
                        <a:pt x="45" y="0"/>
                      </a:lnTo>
                      <a:lnTo>
                        <a:pt x="50" y="1"/>
                      </a:lnTo>
                      <a:lnTo>
                        <a:pt x="55" y="2"/>
                      </a:lnTo>
                      <a:lnTo>
                        <a:pt x="59" y="4"/>
                      </a:lnTo>
                      <a:lnTo>
                        <a:pt x="63" y="5"/>
                      </a:lnTo>
                      <a:lnTo>
                        <a:pt x="65" y="6"/>
                      </a:lnTo>
                      <a:lnTo>
                        <a:pt x="68" y="7"/>
                      </a:lnTo>
                      <a:lnTo>
                        <a:pt x="71" y="8"/>
                      </a:lnTo>
                      <a:lnTo>
                        <a:pt x="73" y="9"/>
                      </a:lnTo>
                      <a:lnTo>
                        <a:pt x="75" y="10"/>
                      </a:lnTo>
                      <a:lnTo>
                        <a:pt x="77" y="10"/>
                      </a:lnTo>
                      <a:lnTo>
                        <a:pt x="79" y="11"/>
                      </a:lnTo>
                      <a:lnTo>
                        <a:pt x="81" y="11"/>
                      </a:lnTo>
                      <a:lnTo>
                        <a:pt x="82" y="11"/>
                      </a:lnTo>
                      <a:lnTo>
                        <a:pt x="84" y="11"/>
                      </a:lnTo>
                      <a:lnTo>
                        <a:pt x="85" y="11"/>
                      </a:lnTo>
                      <a:lnTo>
                        <a:pt x="87" y="11"/>
                      </a:lnTo>
                      <a:lnTo>
                        <a:pt x="88" y="11"/>
                      </a:lnTo>
                      <a:lnTo>
                        <a:pt x="89" y="11"/>
                      </a:lnTo>
                      <a:lnTo>
                        <a:pt x="91" y="11"/>
                      </a:lnTo>
                      <a:lnTo>
                        <a:pt x="92" y="11"/>
                      </a:lnTo>
                      <a:lnTo>
                        <a:pt x="93" y="11"/>
                      </a:lnTo>
                      <a:lnTo>
                        <a:pt x="94" y="11"/>
                      </a:lnTo>
                      <a:lnTo>
                        <a:pt x="95" y="11"/>
                      </a:lnTo>
                      <a:lnTo>
                        <a:pt x="96" y="11"/>
                      </a:lnTo>
                      <a:lnTo>
                        <a:pt x="97" y="11"/>
                      </a:lnTo>
                      <a:lnTo>
                        <a:pt x="98" y="11"/>
                      </a:lnTo>
                      <a:lnTo>
                        <a:pt x="100" y="12"/>
                      </a:lnTo>
                      <a:lnTo>
                        <a:pt x="102" y="12"/>
                      </a:lnTo>
                      <a:lnTo>
                        <a:pt x="103" y="13"/>
                      </a:lnTo>
                      <a:lnTo>
                        <a:pt x="105" y="13"/>
                      </a:lnTo>
                      <a:lnTo>
                        <a:pt x="106" y="14"/>
                      </a:lnTo>
                      <a:lnTo>
                        <a:pt x="107" y="15"/>
                      </a:lnTo>
                      <a:lnTo>
                        <a:pt x="107" y="16"/>
                      </a:lnTo>
                      <a:lnTo>
                        <a:pt x="108" y="17"/>
                      </a:lnTo>
                      <a:lnTo>
                        <a:pt x="109" y="17"/>
                      </a:lnTo>
                      <a:lnTo>
                        <a:pt x="110" y="17"/>
                      </a:lnTo>
                      <a:lnTo>
                        <a:pt x="111" y="17"/>
                      </a:lnTo>
                      <a:lnTo>
                        <a:pt x="113" y="17"/>
                      </a:lnTo>
                      <a:lnTo>
                        <a:pt x="115" y="18"/>
                      </a:lnTo>
                      <a:lnTo>
                        <a:pt x="117" y="18"/>
                      </a:lnTo>
                      <a:lnTo>
                        <a:pt x="120" y="19"/>
                      </a:lnTo>
                      <a:lnTo>
                        <a:pt x="122" y="19"/>
                      </a:lnTo>
                      <a:lnTo>
                        <a:pt x="124" y="20"/>
                      </a:lnTo>
                      <a:lnTo>
                        <a:pt x="127" y="21"/>
                      </a:lnTo>
                      <a:lnTo>
                        <a:pt x="129" y="22"/>
                      </a:lnTo>
                      <a:lnTo>
                        <a:pt x="131" y="23"/>
                      </a:lnTo>
                      <a:lnTo>
                        <a:pt x="134" y="25"/>
                      </a:lnTo>
                      <a:lnTo>
                        <a:pt x="135" y="26"/>
                      </a:lnTo>
                      <a:lnTo>
                        <a:pt x="137" y="28"/>
                      </a:lnTo>
                      <a:lnTo>
                        <a:pt x="137" y="29"/>
                      </a:lnTo>
                      <a:lnTo>
                        <a:pt x="138" y="29"/>
                      </a:lnTo>
                      <a:lnTo>
                        <a:pt x="139" y="30"/>
                      </a:lnTo>
                      <a:lnTo>
                        <a:pt x="140" y="31"/>
                      </a:lnTo>
                      <a:lnTo>
                        <a:pt x="141" y="32"/>
                      </a:lnTo>
                      <a:lnTo>
                        <a:pt x="141" y="33"/>
                      </a:lnTo>
                      <a:lnTo>
                        <a:pt x="141" y="35"/>
                      </a:lnTo>
                      <a:lnTo>
                        <a:pt x="141" y="36"/>
                      </a:lnTo>
                      <a:lnTo>
                        <a:pt x="138" y="38"/>
                      </a:lnTo>
                      <a:lnTo>
                        <a:pt x="138" y="39"/>
                      </a:lnTo>
                      <a:lnTo>
                        <a:pt x="137" y="39"/>
                      </a:lnTo>
                      <a:lnTo>
                        <a:pt x="136" y="40"/>
                      </a:lnTo>
                      <a:lnTo>
                        <a:pt x="135" y="40"/>
                      </a:lnTo>
                      <a:lnTo>
                        <a:pt x="134" y="40"/>
                      </a:lnTo>
                      <a:lnTo>
                        <a:pt x="133" y="41"/>
                      </a:lnTo>
                      <a:lnTo>
                        <a:pt x="132" y="41"/>
                      </a:lnTo>
                      <a:lnTo>
                        <a:pt x="131" y="41"/>
                      </a:lnTo>
                      <a:lnTo>
                        <a:pt x="130" y="42"/>
                      </a:lnTo>
                      <a:lnTo>
                        <a:pt x="129" y="42"/>
                      </a:lnTo>
                      <a:lnTo>
                        <a:pt x="128" y="42"/>
                      </a:lnTo>
                      <a:lnTo>
                        <a:pt x="126" y="43"/>
                      </a:lnTo>
                      <a:lnTo>
                        <a:pt x="124" y="43"/>
                      </a:lnTo>
                      <a:lnTo>
                        <a:pt x="122" y="43"/>
                      </a:lnTo>
                      <a:lnTo>
                        <a:pt x="120" y="42"/>
                      </a:lnTo>
                      <a:lnTo>
                        <a:pt x="117" y="41"/>
                      </a:lnTo>
                      <a:lnTo>
                        <a:pt x="116" y="41"/>
                      </a:lnTo>
                      <a:lnTo>
                        <a:pt x="115" y="41"/>
                      </a:lnTo>
                      <a:lnTo>
                        <a:pt x="113" y="42"/>
                      </a:lnTo>
                      <a:lnTo>
                        <a:pt x="112" y="42"/>
                      </a:lnTo>
                      <a:lnTo>
                        <a:pt x="111" y="43"/>
                      </a:lnTo>
                      <a:lnTo>
                        <a:pt x="109" y="44"/>
                      </a:lnTo>
                      <a:lnTo>
                        <a:pt x="108" y="45"/>
                      </a:lnTo>
                      <a:lnTo>
                        <a:pt x="106" y="46"/>
                      </a:lnTo>
                      <a:lnTo>
                        <a:pt x="105" y="47"/>
                      </a:lnTo>
                      <a:lnTo>
                        <a:pt x="103" y="48"/>
                      </a:lnTo>
                      <a:lnTo>
                        <a:pt x="102" y="48"/>
                      </a:lnTo>
                      <a:lnTo>
                        <a:pt x="102" y="50"/>
                      </a:lnTo>
                      <a:lnTo>
                        <a:pt x="102" y="53"/>
                      </a:lnTo>
                      <a:lnTo>
                        <a:pt x="101" y="57"/>
                      </a:lnTo>
                      <a:lnTo>
                        <a:pt x="99" y="59"/>
                      </a:lnTo>
                      <a:lnTo>
                        <a:pt x="98" y="60"/>
                      </a:lnTo>
                      <a:lnTo>
                        <a:pt x="97" y="61"/>
                      </a:lnTo>
                      <a:lnTo>
                        <a:pt x="96" y="61"/>
                      </a:lnTo>
                      <a:lnTo>
                        <a:pt x="95" y="61"/>
                      </a:lnTo>
                      <a:lnTo>
                        <a:pt x="94" y="61"/>
                      </a:lnTo>
                      <a:lnTo>
                        <a:pt x="93" y="61"/>
                      </a:lnTo>
                      <a:lnTo>
                        <a:pt x="92" y="60"/>
                      </a:lnTo>
                      <a:lnTo>
                        <a:pt x="91" y="60"/>
                      </a:lnTo>
                      <a:lnTo>
                        <a:pt x="90" y="60"/>
                      </a:lnTo>
                      <a:lnTo>
                        <a:pt x="88" y="60"/>
                      </a:lnTo>
                      <a:lnTo>
                        <a:pt x="86" y="60"/>
                      </a:lnTo>
                      <a:lnTo>
                        <a:pt x="85" y="60"/>
                      </a:lnTo>
                      <a:lnTo>
                        <a:pt x="83" y="59"/>
                      </a:lnTo>
                      <a:lnTo>
                        <a:pt x="81" y="58"/>
                      </a:lnTo>
                      <a:lnTo>
                        <a:pt x="79" y="57"/>
                      </a:lnTo>
                      <a:lnTo>
                        <a:pt x="78" y="56"/>
                      </a:lnTo>
                      <a:lnTo>
                        <a:pt x="77" y="56"/>
                      </a:lnTo>
                      <a:lnTo>
                        <a:pt x="75" y="56"/>
                      </a:lnTo>
                      <a:lnTo>
                        <a:pt x="73" y="56"/>
                      </a:lnTo>
                      <a:lnTo>
                        <a:pt x="71" y="56"/>
                      </a:lnTo>
                      <a:lnTo>
                        <a:pt x="68" y="56"/>
                      </a:lnTo>
                      <a:lnTo>
                        <a:pt x="66" y="56"/>
                      </a:lnTo>
                      <a:lnTo>
                        <a:pt x="63" y="56"/>
                      </a:lnTo>
                      <a:lnTo>
                        <a:pt x="60" y="57"/>
                      </a:lnTo>
                      <a:lnTo>
                        <a:pt x="57" y="57"/>
                      </a:lnTo>
                      <a:lnTo>
                        <a:pt x="53" y="57"/>
                      </a:lnTo>
                      <a:lnTo>
                        <a:pt x="51" y="57"/>
                      </a:lnTo>
                      <a:lnTo>
                        <a:pt x="48" y="57"/>
                      </a:lnTo>
                      <a:lnTo>
                        <a:pt x="46" y="57"/>
                      </a:lnTo>
                      <a:lnTo>
                        <a:pt x="44" y="57"/>
                      </a:lnTo>
                      <a:lnTo>
                        <a:pt x="42" y="57"/>
                      </a:lnTo>
                      <a:lnTo>
                        <a:pt x="41" y="57"/>
                      </a:lnTo>
                      <a:lnTo>
                        <a:pt x="40" y="58"/>
                      </a:lnTo>
                      <a:lnTo>
                        <a:pt x="39" y="58"/>
                      </a:lnTo>
                      <a:lnTo>
                        <a:pt x="37" y="59"/>
                      </a:lnTo>
                      <a:lnTo>
                        <a:pt x="35" y="60"/>
                      </a:lnTo>
                      <a:lnTo>
                        <a:pt x="32" y="61"/>
                      </a:lnTo>
                      <a:lnTo>
                        <a:pt x="29" y="61"/>
                      </a:lnTo>
                      <a:lnTo>
                        <a:pt x="26" y="62"/>
                      </a:lnTo>
                      <a:lnTo>
                        <a:pt x="24" y="62"/>
                      </a:lnTo>
                      <a:lnTo>
                        <a:pt x="21" y="61"/>
                      </a:lnTo>
                      <a:lnTo>
                        <a:pt x="19" y="61"/>
                      </a:lnTo>
                      <a:lnTo>
                        <a:pt x="16" y="60"/>
                      </a:lnTo>
                      <a:lnTo>
                        <a:pt x="14" y="60"/>
                      </a:lnTo>
                      <a:lnTo>
                        <a:pt x="11" y="59"/>
                      </a:lnTo>
                      <a:lnTo>
                        <a:pt x="9" y="57"/>
                      </a:lnTo>
                      <a:lnTo>
                        <a:pt x="7" y="56"/>
                      </a:lnTo>
                      <a:lnTo>
                        <a:pt x="5" y="55"/>
                      </a:lnTo>
                      <a:lnTo>
                        <a:pt x="3" y="53"/>
                      </a:lnTo>
                      <a:lnTo>
                        <a:pt x="2" y="51"/>
                      </a:lnTo>
                      <a:lnTo>
                        <a:pt x="1" y="48"/>
                      </a:lnTo>
                      <a:lnTo>
                        <a:pt x="0" y="46"/>
                      </a:lnTo>
                      <a:lnTo>
                        <a:pt x="0" y="43"/>
                      </a:lnTo>
                      <a:lnTo>
                        <a:pt x="0" y="40"/>
                      </a:lnTo>
                      <a:lnTo>
                        <a:pt x="1" y="3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35" name="Freeform 2134">
                  <a:extLst>
                    <a:ext uri="{FF2B5EF4-FFF2-40B4-BE49-F238E27FC236}">
                      <a16:creationId xmlns:a16="http://schemas.microsoft.com/office/drawing/2014/main" id="{21A5C48D-6FF7-4E2C-9505-6AD45B954EFA}"/>
                    </a:ext>
                  </a:extLst>
                </p:cNvPr>
                <p:cNvSpPr>
                  <a:spLocks/>
                </p:cNvSpPr>
                <p:nvPr/>
              </p:nvSpPr>
              <p:spPr bwMode="auto">
                <a:xfrm>
                  <a:off x="1168" y="195"/>
                  <a:ext cx="137" cy="55"/>
                </a:xfrm>
                <a:custGeom>
                  <a:avLst/>
                  <a:gdLst>
                    <a:gd name="T0" fmla="*/ 4 w 137"/>
                    <a:gd name="T1" fmla="*/ 25 h 55"/>
                    <a:gd name="T2" fmla="*/ 12 w 137"/>
                    <a:gd name="T3" fmla="*/ 14 h 55"/>
                    <a:gd name="T4" fmla="*/ 22 w 137"/>
                    <a:gd name="T5" fmla="*/ 6 h 55"/>
                    <a:gd name="T6" fmla="*/ 34 w 137"/>
                    <a:gd name="T7" fmla="*/ 1 h 55"/>
                    <a:gd name="T8" fmla="*/ 46 w 137"/>
                    <a:gd name="T9" fmla="*/ 0 h 55"/>
                    <a:gd name="T10" fmla="*/ 58 w 137"/>
                    <a:gd name="T11" fmla="*/ 4 h 55"/>
                    <a:gd name="T12" fmla="*/ 66 w 137"/>
                    <a:gd name="T13" fmla="*/ 7 h 55"/>
                    <a:gd name="T14" fmla="*/ 72 w 137"/>
                    <a:gd name="T15" fmla="*/ 9 h 55"/>
                    <a:gd name="T16" fmla="*/ 78 w 137"/>
                    <a:gd name="T17" fmla="*/ 10 h 55"/>
                    <a:gd name="T18" fmla="*/ 83 w 137"/>
                    <a:gd name="T19" fmla="*/ 11 h 55"/>
                    <a:gd name="T20" fmla="*/ 87 w 137"/>
                    <a:gd name="T21" fmla="*/ 10 h 55"/>
                    <a:gd name="T22" fmla="*/ 90 w 137"/>
                    <a:gd name="T23" fmla="*/ 10 h 55"/>
                    <a:gd name="T24" fmla="*/ 93 w 137"/>
                    <a:gd name="T25" fmla="*/ 10 h 55"/>
                    <a:gd name="T26" fmla="*/ 96 w 137"/>
                    <a:gd name="T27" fmla="*/ 10 h 55"/>
                    <a:gd name="T28" fmla="*/ 101 w 137"/>
                    <a:gd name="T29" fmla="*/ 12 h 55"/>
                    <a:gd name="T30" fmla="*/ 103 w 137"/>
                    <a:gd name="T31" fmla="*/ 15 h 55"/>
                    <a:gd name="T32" fmla="*/ 105 w 137"/>
                    <a:gd name="T33" fmla="*/ 16 h 55"/>
                    <a:gd name="T34" fmla="*/ 109 w 137"/>
                    <a:gd name="T35" fmla="*/ 16 h 55"/>
                    <a:gd name="T36" fmla="*/ 115 w 137"/>
                    <a:gd name="T37" fmla="*/ 17 h 55"/>
                    <a:gd name="T38" fmla="*/ 123 w 137"/>
                    <a:gd name="T39" fmla="*/ 19 h 55"/>
                    <a:gd name="T40" fmla="*/ 129 w 137"/>
                    <a:gd name="T41" fmla="*/ 22 h 55"/>
                    <a:gd name="T42" fmla="*/ 133 w 137"/>
                    <a:gd name="T43" fmla="*/ 25 h 55"/>
                    <a:gd name="T44" fmla="*/ 133 w 137"/>
                    <a:gd name="T45" fmla="*/ 26 h 55"/>
                    <a:gd name="T46" fmla="*/ 135 w 137"/>
                    <a:gd name="T47" fmla="*/ 28 h 55"/>
                    <a:gd name="T48" fmla="*/ 137 w 137"/>
                    <a:gd name="T49" fmla="*/ 31 h 55"/>
                    <a:gd name="T50" fmla="*/ 134 w 137"/>
                    <a:gd name="T51" fmla="*/ 35 h 55"/>
                    <a:gd name="T52" fmla="*/ 133 w 137"/>
                    <a:gd name="T53" fmla="*/ 35 h 55"/>
                    <a:gd name="T54" fmla="*/ 130 w 137"/>
                    <a:gd name="T55" fmla="*/ 36 h 55"/>
                    <a:gd name="T56" fmla="*/ 128 w 137"/>
                    <a:gd name="T57" fmla="*/ 37 h 55"/>
                    <a:gd name="T58" fmla="*/ 126 w 137"/>
                    <a:gd name="T59" fmla="*/ 38 h 55"/>
                    <a:gd name="T60" fmla="*/ 122 w 137"/>
                    <a:gd name="T61" fmla="*/ 38 h 55"/>
                    <a:gd name="T62" fmla="*/ 116 w 137"/>
                    <a:gd name="T63" fmla="*/ 38 h 55"/>
                    <a:gd name="T64" fmla="*/ 112 w 137"/>
                    <a:gd name="T65" fmla="*/ 37 h 55"/>
                    <a:gd name="T66" fmla="*/ 108 w 137"/>
                    <a:gd name="T67" fmla="*/ 38 h 55"/>
                    <a:gd name="T68" fmla="*/ 104 w 137"/>
                    <a:gd name="T69" fmla="*/ 41 h 55"/>
                    <a:gd name="T70" fmla="*/ 99 w 137"/>
                    <a:gd name="T71" fmla="*/ 43 h 55"/>
                    <a:gd name="T72" fmla="*/ 98 w 137"/>
                    <a:gd name="T73" fmla="*/ 47 h 55"/>
                    <a:gd name="T74" fmla="*/ 96 w 137"/>
                    <a:gd name="T75" fmla="*/ 54 h 55"/>
                    <a:gd name="T76" fmla="*/ 94 w 137"/>
                    <a:gd name="T77" fmla="*/ 55 h 55"/>
                    <a:gd name="T78" fmla="*/ 92 w 137"/>
                    <a:gd name="T79" fmla="*/ 55 h 55"/>
                    <a:gd name="T80" fmla="*/ 90 w 137"/>
                    <a:gd name="T81" fmla="*/ 55 h 55"/>
                    <a:gd name="T82" fmla="*/ 88 w 137"/>
                    <a:gd name="T83" fmla="*/ 55 h 55"/>
                    <a:gd name="T84" fmla="*/ 84 w 137"/>
                    <a:gd name="T85" fmla="*/ 54 h 55"/>
                    <a:gd name="T86" fmla="*/ 80 w 137"/>
                    <a:gd name="T87" fmla="*/ 52 h 55"/>
                    <a:gd name="T88" fmla="*/ 78 w 137"/>
                    <a:gd name="T89" fmla="*/ 51 h 55"/>
                    <a:gd name="T90" fmla="*/ 72 w 137"/>
                    <a:gd name="T91" fmla="*/ 51 h 55"/>
                    <a:gd name="T92" fmla="*/ 63 w 137"/>
                    <a:gd name="T93" fmla="*/ 51 h 55"/>
                    <a:gd name="T94" fmla="*/ 53 w 137"/>
                    <a:gd name="T95" fmla="*/ 51 h 55"/>
                    <a:gd name="T96" fmla="*/ 44 w 137"/>
                    <a:gd name="T97" fmla="*/ 51 h 55"/>
                    <a:gd name="T98" fmla="*/ 40 w 137"/>
                    <a:gd name="T99" fmla="*/ 51 h 55"/>
                    <a:gd name="T100" fmla="*/ 36 w 137"/>
                    <a:gd name="T101" fmla="*/ 53 h 55"/>
                    <a:gd name="T102" fmla="*/ 27 w 137"/>
                    <a:gd name="T103" fmla="*/ 55 h 55"/>
                    <a:gd name="T104" fmla="*/ 20 w 137"/>
                    <a:gd name="T105" fmla="*/ 55 h 55"/>
                    <a:gd name="T106" fmla="*/ 12 w 137"/>
                    <a:gd name="T107" fmla="*/ 53 h 55"/>
                    <a:gd name="T108" fmla="*/ 6 w 137"/>
                    <a:gd name="T109" fmla="*/ 50 h 55"/>
                    <a:gd name="T110" fmla="*/ 1 w 137"/>
                    <a:gd name="T111" fmla="*/ 45 h 55"/>
                    <a:gd name="T112" fmla="*/ 0 w 137"/>
                    <a:gd name="T113" fmla="*/ 39 h 5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7" h="55">
                      <a:moveTo>
                        <a:pt x="1" y="33"/>
                      </a:moveTo>
                      <a:lnTo>
                        <a:pt x="2" y="29"/>
                      </a:lnTo>
                      <a:lnTo>
                        <a:pt x="4" y="25"/>
                      </a:lnTo>
                      <a:lnTo>
                        <a:pt x="7" y="21"/>
                      </a:lnTo>
                      <a:lnTo>
                        <a:pt x="9" y="17"/>
                      </a:lnTo>
                      <a:lnTo>
                        <a:pt x="12" y="14"/>
                      </a:lnTo>
                      <a:lnTo>
                        <a:pt x="15" y="11"/>
                      </a:lnTo>
                      <a:lnTo>
                        <a:pt x="18" y="8"/>
                      </a:lnTo>
                      <a:lnTo>
                        <a:pt x="22" y="6"/>
                      </a:lnTo>
                      <a:lnTo>
                        <a:pt x="26" y="3"/>
                      </a:lnTo>
                      <a:lnTo>
                        <a:pt x="29" y="2"/>
                      </a:lnTo>
                      <a:lnTo>
                        <a:pt x="34" y="1"/>
                      </a:lnTo>
                      <a:lnTo>
                        <a:pt x="38" y="0"/>
                      </a:lnTo>
                      <a:lnTo>
                        <a:pt x="42" y="0"/>
                      </a:lnTo>
                      <a:lnTo>
                        <a:pt x="46" y="0"/>
                      </a:lnTo>
                      <a:lnTo>
                        <a:pt x="51" y="2"/>
                      </a:lnTo>
                      <a:lnTo>
                        <a:pt x="55" y="3"/>
                      </a:lnTo>
                      <a:lnTo>
                        <a:pt x="58" y="4"/>
                      </a:lnTo>
                      <a:lnTo>
                        <a:pt x="61" y="6"/>
                      </a:lnTo>
                      <a:lnTo>
                        <a:pt x="64" y="7"/>
                      </a:lnTo>
                      <a:lnTo>
                        <a:pt x="66" y="7"/>
                      </a:lnTo>
                      <a:lnTo>
                        <a:pt x="68" y="8"/>
                      </a:lnTo>
                      <a:lnTo>
                        <a:pt x="71" y="9"/>
                      </a:lnTo>
                      <a:lnTo>
                        <a:pt x="72" y="9"/>
                      </a:lnTo>
                      <a:lnTo>
                        <a:pt x="75" y="10"/>
                      </a:lnTo>
                      <a:lnTo>
                        <a:pt x="76" y="10"/>
                      </a:lnTo>
                      <a:lnTo>
                        <a:pt x="78" y="10"/>
                      </a:lnTo>
                      <a:lnTo>
                        <a:pt x="79" y="10"/>
                      </a:lnTo>
                      <a:lnTo>
                        <a:pt x="81" y="10"/>
                      </a:lnTo>
                      <a:lnTo>
                        <a:pt x="83" y="11"/>
                      </a:lnTo>
                      <a:lnTo>
                        <a:pt x="84" y="11"/>
                      </a:lnTo>
                      <a:lnTo>
                        <a:pt x="85" y="10"/>
                      </a:lnTo>
                      <a:lnTo>
                        <a:pt x="87" y="10"/>
                      </a:lnTo>
                      <a:lnTo>
                        <a:pt x="88" y="10"/>
                      </a:lnTo>
                      <a:lnTo>
                        <a:pt x="89" y="10"/>
                      </a:lnTo>
                      <a:lnTo>
                        <a:pt x="90" y="10"/>
                      </a:lnTo>
                      <a:lnTo>
                        <a:pt x="91" y="10"/>
                      </a:lnTo>
                      <a:lnTo>
                        <a:pt x="92" y="10"/>
                      </a:lnTo>
                      <a:lnTo>
                        <a:pt x="93" y="10"/>
                      </a:lnTo>
                      <a:lnTo>
                        <a:pt x="94" y="10"/>
                      </a:lnTo>
                      <a:lnTo>
                        <a:pt x="96" y="10"/>
                      </a:lnTo>
                      <a:lnTo>
                        <a:pt x="98" y="11"/>
                      </a:lnTo>
                      <a:lnTo>
                        <a:pt x="99" y="11"/>
                      </a:lnTo>
                      <a:lnTo>
                        <a:pt x="101" y="12"/>
                      </a:lnTo>
                      <a:lnTo>
                        <a:pt x="102" y="13"/>
                      </a:lnTo>
                      <a:lnTo>
                        <a:pt x="103" y="14"/>
                      </a:lnTo>
                      <a:lnTo>
                        <a:pt x="103" y="15"/>
                      </a:lnTo>
                      <a:lnTo>
                        <a:pt x="104" y="16"/>
                      </a:lnTo>
                      <a:lnTo>
                        <a:pt x="105" y="16"/>
                      </a:lnTo>
                      <a:lnTo>
                        <a:pt x="106" y="16"/>
                      </a:lnTo>
                      <a:lnTo>
                        <a:pt x="107" y="16"/>
                      </a:lnTo>
                      <a:lnTo>
                        <a:pt x="109" y="16"/>
                      </a:lnTo>
                      <a:lnTo>
                        <a:pt x="111" y="16"/>
                      </a:lnTo>
                      <a:lnTo>
                        <a:pt x="113" y="16"/>
                      </a:lnTo>
                      <a:lnTo>
                        <a:pt x="115" y="17"/>
                      </a:lnTo>
                      <a:lnTo>
                        <a:pt x="118" y="17"/>
                      </a:lnTo>
                      <a:lnTo>
                        <a:pt x="120" y="18"/>
                      </a:lnTo>
                      <a:lnTo>
                        <a:pt x="123" y="19"/>
                      </a:lnTo>
                      <a:lnTo>
                        <a:pt x="125" y="20"/>
                      </a:lnTo>
                      <a:lnTo>
                        <a:pt x="127" y="21"/>
                      </a:lnTo>
                      <a:lnTo>
                        <a:pt x="129" y="22"/>
                      </a:lnTo>
                      <a:lnTo>
                        <a:pt x="131" y="24"/>
                      </a:lnTo>
                      <a:lnTo>
                        <a:pt x="133" y="25"/>
                      </a:lnTo>
                      <a:lnTo>
                        <a:pt x="133" y="26"/>
                      </a:lnTo>
                      <a:lnTo>
                        <a:pt x="134" y="26"/>
                      </a:lnTo>
                      <a:lnTo>
                        <a:pt x="134" y="27"/>
                      </a:lnTo>
                      <a:lnTo>
                        <a:pt x="135" y="28"/>
                      </a:lnTo>
                      <a:lnTo>
                        <a:pt x="136" y="28"/>
                      </a:lnTo>
                      <a:lnTo>
                        <a:pt x="136" y="30"/>
                      </a:lnTo>
                      <a:lnTo>
                        <a:pt x="137" y="31"/>
                      </a:lnTo>
                      <a:lnTo>
                        <a:pt x="136" y="33"/>
                      </a:lnTo>
                      <a:lnTo>
                        <a:pt x="134" y="34"/>
                      </a:lnTo>
                      <a:lnTo>
                        <a:pt x="134" y="35"/>
                      </a:lnTo>
                      <a:lnTo>
                        <a:pt x="133" y="35"/>
                      </a:lnTo>
                      <a:lnTo>
                        <a:pt x="132" y="36"/>
                      </a:lnTo>
                      <a:lnTo>
                        <a:pt x="131" y="36"/>
                      </a:lnTo>
                      <a:lnTo>
                        <a:pt x="130" y="36"/>
                      </a:lnTo>
                      <a:lnTo>
                        <a:pt x="129" y="37"/>
                      </a:lnTo>
                      <a:lnTo>
                        <a:pt x="128" y="37"/>
                      </a:lnTo>
                      <a:lnTo>
                        <a:pt x="127" y="37"/>
                      </a:lnTo>
                      <a:lnTo>
                        <a:pt x="126" y="38"/>
                      </a:lnTo>
                      <a:lnTo>
                        <a:pt x="125" y="38"/>
                      </a:lnTo>
                      <a:lnTo>
                        <a:pt x="124" y="38"/>
                      </a:lnTo>
                      <a:lnTo>
                        <a:pt x="122" y="38"/>
                      </a:lnTo>
                      <a:lnTo>
                        <a:pt x="120" y="38"/>
                      </a:lnTo>
                      <a:lnTo>
                        <a:pt x="118" y="38"/>
                      </a:lnTo>
                      <a:lnTo>
                        <a:pt x="116" y="38"/>
                      </a:lnTo>
                      <a:lnTo>
                        <a:pt x="114" y="37"/>
                      </a:lnTo>
                      <a:lnTo>
                        <a:pt x="113" y="37"/>
                      </a:lnTo>
                      <a:lnTo>
                        <a:pt x="112" y="37"/>
                      </a:lnTo>
                      <a:lnTo>
                        <a:pt x="111" y="37"/>
                      </a:lnTo>
                      <a:lnTo>
                        <a:pt x="110" y="38"/>
                      </a:lnTo>
                      <a:lnTo>
                        <a:pt x="108" y="38"/>
                      </a:lnTo>
                      <a:lnTo>
                        <a:pt x="107" y="39"/>
                      </a:lnTo>
                      <a:lnTo>
                        <a:pt x="106" y="40"/>
                      </a:lnTo>
                      <a:lnTo>
                        <a:pt x="104" y="41"/>
                      </a:lnTo>
                      <a:lnTo>
                        <a:pt x="102" y="42"/>
                      </a:lnTo>
                      <a:lnTo>
                        <a:pt x="101" y="42"/>
                      </a:lnTo>
                      <a:lnTo>
                        <a:pt x="99" y="43"/>
                      </a:lnTo>
                      <a:lnTo>
                        <a:pt x="98" y="43"/>
                      </a:lnTo>
                      <a:lnTo>
                        <a:pt x="98" y="45"/>
                      </a:lnTo>
                      <a:lnTo>
                        <a:pt x="98" y="47"/>
                      </a:lnTo>
                      <a:lnTo>
                        <a:pt x="98" y="50"/>
                      </a:lnTo>
                      <a:lnTo>
                        <a:pt x="96" y="53"/>
                      </a:lnTo>
                      <a:lnTo>
                        <a:pt x="96" y="54"/>
                      </a:lnTo>
                      <a:lnTo>
                        <a:pt x="95" y="54"/>
                      </a:lnTo>
                      <a:lnTo>
                        <a:pt x="94" y="55"/>
                      </a:lnTo>
                      <a:lnTo>
                        <a:pt x="93" y="55"/>
                      </a:lnTo>
                      <a:lnTo>
                        <a:pt x="92" y="55"/>
                      </a:lnTo>
                      <a:lnTo>
                        <a:pt x="91" y="55"/>
                      </a:lnTo>
                      <a:lnTo>
                        <a:pt x="90" y="55"/>
                      </a:lnTo>
                      <a:lnTo>
                        <a:pt x="88" y="55"/>
                      </a:lnTo>
                      <a:lnTo>
                        <a:pt x="87" y="55"/>
                      </a:lnTo>
                      <a:lnTo>
                        <a:pt x="85" y="54"/>
                      </a:lnTo>
                      <a:lnTo>
                        <a:pt x="84" y="54"/>
                      </a:lnTo>
                      <a:lnTo>
                        <a:pt x="82" y="54"/>
                      </a:lnTo>
                      <a:lnTo>
                        <a:pt x="81" y="53"/>
                      </a:lnTo>
                      <a:lnTo>
                        <a:pt x="80" y="52"/>
                      </a:lnTo>
                      <a:lnTo>
                        <a:pt x="79" y="51"/>
                      </a:lnTo>
                      <a:lnTo>
                        <a:pt x="78" y="51"/>
                      </a:lnTo>
                      <a:lnTo>
                        <a:pt x="76" y="51"/>
                      </a:lnTo>
                      <a:lnTo>
                        <a:pt x="74" y="51"/>
                      </a:lnTo>
                      <a:lnTo>
                        <a:pt x="72" y="51"/>
                      </a:lnTo>
                      <a:lnTo>
                        <a:pt x="69" y="51"/>
                      </a:lnTo>
                      <a:lnTo>
                        <a:pt x="66" y="51"/>
                      </a:lnTo>
                      <a:lnTo>
                        <a:pt x="63" y="51"/>
                      </a:lnTo>
                      <a:lnTo>
                        <a:pt x="59" y="51"/>
                      </a:lnTo>
                      <a:lnTo>
                        <a:pt x="56" y="51"/>
                      </a:lnTo>
                      <a:lnTo>
                        <a:pt x="53" y="51"/>
                      </a:lnTo>
                      <a:lnTo>
                        <a:pt x="50" y="51"/>
                      </a:lnTo>
                      <a:lnTo>
                        <a:pt x="47" y="51"/>
                      </a:lnTo>
                      <a:lnTo>
                        <a:pt x="44" y="51"/>
                      </a:lnTo>
                      <a:lnTo>
                        <a:pt x="42" y="51"/>
                      </a:lnTo>
                      <a:lnTo>
                        <a:pt x="41" y="50"/>
                      </a:lnTo>
                      <a:lnTo>
                        <a:pt x="40" y="51"/>
                      </a:lnTo>
                      <a:lnTo>
                        <a:pt x="39" y="51"/>
                      </a:lnTo>
                      <a:lnTo>
                        <a:pt x="38" y="52"/>
                      </a:lnTo>
                      <a:lnTo>
                        <a:pt x="36" y="53"/>
                      </a:lnTo>
                      <a:lnTo>
                        <a:pt x="33" y="54"/>
                      </a:lnTo>
                      <a:lnTo>
                        <a:pt x="30" y="54"/>
                      </a:lnTo>
                      <a:lnTo>
                        <a:pt x="27" y="55"/>
                      </a:lnTo>
                      <a:lnTo>
                        <a:pt x="24" y="55"/>
                      </a:lnTo>
                      <a:lnTo>
                        <a:pt x="22" y="55"/>
                      </a:lnTo>
                      <a:lnTo>
                        <a:pt x="20" y="55"/>
                      </a:lnTo>
                      <a:lnTo>
                        <a:pt x="17" y="54"/>
                      </a:lnTo>
                      <a:lnTo>
                        <a:pt x="15" y="54"/>
                      </a:lnTo>
                      <a:lnTo>
                        <a:pt x="12" y="53"/>
                      </a:lnTo>
                      <a:lnTo>
                        <a:pt x="10" y="53"/>
                      </a:lnTo>
                      <a:lnTo>
                        <a:pt x="8" y="51"/>
                      </a:lnTo>
                      <a:lnTo>
                        <a:pt x="6" y="50"/>
                      </a:lnTo>
                      <a:lnTo>
                        <a:pt x="4" y="49"/>
                      </a:lnTo>
                      <a:lnTo>
                        <a:pt x="3" y="47"/>
                      </a:lnTo>
                      <a:lnTo>
                        <a:pt x="1" y="45"/>
                      </a:lnTo>
                      <a:lnTo>
                        <a:pt x="0" y="43"/>
                      </a:lnTo>
                      <a:lnTo>
                        <a:pt x="0" y="41"/>
                      </a:lnTo>
                      <a:lnTo>
                        <a:pt x="0" y="39"/>
                      </a:lnTo>
                      <a:lnTo>
                        <a:pt x="0" y="36"/>
                      </a:lnTo>
                      <a:lnTo>
                        <a:pt x="1" y="3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36" name="Freeform 2135">
                  <a:extLst>
                    <a:ext uri="{FF2B5EF4-FFF2-40B4-BE49-F238E27FC236}">
                      <a16:creationId xmlns:a16="http://schemas.microsoft.com/office/drawing/2014/main" id="{A42C6678-4CB3-420C-B235-419DCF200370}"/>
                    </a:ext>
                  </a:extLst>
                </p:cNvPr>
                <p:cNvSpPr>
                  <a:spLocks/>
                </p:cNvSpPr>
                <p:nvPr/>
              </p:nvSpPr>
              <p:spPr bwMode="auto">
                <a:xfrm>
                  <a:off x="1170" y="197"/>
                  <a:ext cx="133" cy="51"/>
                </a:xfrm>
                <a:custGeom>
                  <a:avLst/>
                  <a:gdLst>
                    <a:gd name="T0" fmla="*/ 109 w 133"/>
                    <a:gd name="T1" fmla="*/ 34 h 51"/>
                    <a:gd name="T2" fmla="*/ 102 w 133"/>
                    <a:gd name="T3" fmla="*/ 37 h 51"/>
                    <a:gd name="T4" fmla="*/ 96 w 133"/>
                    <a:gd name="T5" fmla="*/ 39 h 51"/>
                    <a:gd name="T6" fmla="*/ 96 w 133"/>
                    <a:gd name="T7" fmla="*/ 43 h 51"/>
                    <a:gd name="T8" fmla="*/ 94 w 133"/>
                    <a:gd name="T9" fmla="*/ 48 h 51"/>
                    <a:gd name="T10" fmla="*/ 89 w 133"/>
                    <a:gd name="T11" fmla="*/ 51 h 51"/>
                    <a:gd name="T12" fmla="*/ 84 w 133"/>
                    <a:gd name="T13" fmla="*/ 50 h 51"/>
                    <a:gd name="T14" fmla="*/ 82 w 133"/>
                    <a:gd name="T15" fmla="*/ 47 h 51"/>
                    <a:gd name="T16" fmla="*/ 80 w 133"/>
                    <a:gd name="T17" fmla="*/ 46 h 51"/>
                    <a:gd name="T18" fmla="*/ 73 w 133"/>
                    <a:gd name="T19" fmla="*/ 46 h 51"/>
                    <a:gd name="T20" fmla="*/ 63 w 133"/>
                    <a:gd name="T21" fmla="*/ 45 h 51"/>
                    <a:gd name="T22" fmla="*/ 53 w 133"/>
                    <a:gd name="T23" fmla="*/ 45 h 51"/>
                    <a:gd name="T24" fmla="*/ 44 w 133"/>
                    <a:gd name="T25" fmla="*/ 45 h 51"/>
                    <a:gd name="T26" fmla="*/ 40 w 133"/>
                    <a:gd name="T27" fmla="*/ 44 h 51"/>
                    <a:gd name="T28" fmla="*/ 35 w 133"/>
                    <a:gd name="T29" fmla="*/ 47 h 51"/>
                    <a:gd name="T30" fmla="*/ 27 w 133"/>
                    <a:gd name="T31" fmla="*/ 49 h 51"/>
                    <a:gd name="T32" fmla="*/ 19 w 133"/>
                    <a:gd name="T33" fmla="*/ 49 h 51"/>
                    <a:gd name="T34" fmla="*/ 12 w 133"/>
                    <a:gd name="T35" fmla="*/ 48 h 51"/>
                    <a:gd name="T36" fmla="*/ 6 w 133"/>
                    <a:gd name="T37" fmla="*/ 45 h 51"/>
                    <a:gd name="T38" fmla="*/ 2 w 133"/>
                    <a:gd name="T39" fmla="*/ 41 h 51"/>
                    <a:gd name="T40" fmla="*/ 0 w 133"/>
                    <a:gd name="T41" fmla="*/ 34 h 51"/>
                    <a:gd name="T42" fmla="*/ 3 w 133"/>
                    <a:gd name="T43" fmla="*/ 26 h 51"/>
                    <a:gd name="T44" fmla="*/ 9 w 133"/>
                    <a:gd name="T45" fmla="*/ 16 h 51"/>
                    <a:gd name="T46" fmla="*/ 18 w 133"/>
                    <a:gd name="T47" fmla="*/ 7 h 51"/>
                    <a:gd name="T48" fmla="*/ 28 w 133"/>
                    <a:gd name="T49" fmla="*/ 2 h 51"/>
                    <a:gd name="T50" fmla="*/ 40 w 133"/>
                    <a:gd name="T51" fmla="*/ 0 h 51"/>
                    <a:gd name="T52" fmla="*/ 52 w 133"/>
                    <a:gd name="T53" fmla="*/ 3 h 51"/>
                    <a:gd name="T54" fmla="*/ 64 w 133"/>
                    <a:gd name="T55" fmla="*/ 7 h 51"/>
                    <a:gd name="T56" fmla="*/ 73 w 133"/>
                    <a:gd name="T57" fmla="*/ 10 h 51"/>
                    <a:gd name="T58" fmla="*/ 80 w 133"/>
                    <a:gd name="T59" fmla="*/ 10 h 51"/>
                    <a:gd name="T60" fmla="*/ 85 w 133"/>
                    <a:gd name="T61" fmla="*/ 10 h 51"/>
                    <a:gd name="T62" fmla="*/ 90 w 133"/>
                    <a:gd name="T63" fmla="*/ 10 h 51"/>
                    <a:gd name="T64" fmla="*/ 95 w 133"/>
                    <a:gd name="T65" fmla="*/ 10 h 51"/>
                    <a:gd name="T66" fmla="*/ 99 w 133"/>
                    <a:gd name="T67" fmla="*/ 12 h 51"/>
                    <a:gd name="T68" fmla="*/ 101 w 133"/>
                    <a:gd name="T69" fmla="*/ 15 h 51"/>
                    <a:gd name="T70" fmla="*/ 103 w 133"/>
                    <a:gd name="T71" fmla="*/ 15 h 51"/>
                    <a:gd name="T72" fmla="*/ 109 w 133"/>
                    <a:gd name="T73" fmla="*/ 15 h 51"/>
                    <a:gd name="T74" fmla="*/ 116 w 133"/>
                    <a:gd name="T75" fmla="*/ 16 h 51"/>
                    <a:gd name="T76" fmla="*/ 123 w 133"/>
                    <a:gd name="T77" fmla="*/ 18 h 51"/>
                    <a:gd name="T78" fmla="*/ 128 w 133"/>
                    <a:gd name="T79" fmla="*/ 22 h 51"/>
                    <a:gd name="T80" fmla="*/ 131 w 133"/>
                    <a:gd name="T81" fmla="*/ 24 h 51"/>
                    <a:gd name="T82" fmla="*/ 133 w 133"/>
                    <a:gd name="T83" fmla="*/ 27 h 51"/>
                    <a:gd name="T84" fmla="*/ 130 w 133"/>
                    <a:gd name="T85" fmla="*/ 31 h 51"/>
                    <a:gd name="T86" fmla="*/ 130 w 133"/>
                    <a:gd name="T87" fmla="*/ 32 h 51"/>
                    <a:gd name="T88" fmla="*/ 128 w 133"/>
                    <a:gd name="T89" fmla="*/ 33 h 51"/>
                    <a:gd name="T90" fmla="*/ 125 w 133"/>
                    <a:gd name="T91" fmla="*/ 34 h 51"/>
                    <a:gd name="T92" fmla="*/ 122 w 133"/>
                    <a:gd name="T93" fmla="*/ 35 h 51"/>
                    <a:gd name="T94" fmla="*/ 114 w 133"/>
                    <a:gd name="T95" fmla="*/ 34 h 5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33" h="51">
                      <a:moveTo>
                        <a:pt x="111" y="33"/>
                      </a:moveTo>
                      <a:lnTo>
                        <a:pt x="110" y="33"/>
                      </a:lnTo>
                      <a:lnTo>
                        <a:pt x="109" y="34"/>
                      </a:lnTo>
                      <a:lnTo>
                        <a:pt x="107" y="35"/>
                      </a:lnTo>
                      <a:lnTo>
                        <a:pt x="105" y="36"/>
                      </a:lnTo>
                      <a:lnTo>
                        <a:pt x="102" y="37"/>
                      </a:lnTo>
                      <a:lnTo>
                        <a:pt x="100" y="38"/>
                      </a:lnTo>
                      <a:lnTo>
                        <a:pt x="97" y="39"/>
                      </a:lnTo>
                      <a:lnTo>
                        <a:pt x="96" y="39"/>
                      </a:lnTo>
                      <a:lnTo>
                        <a:pt x="96" y="40"/>
                      </a:lnTo>
                      <a:lnTo>
                        <a:pt x="96" y="41"/>
                      </a:lnTo>
                      <a:lnTo>
                        <a:pt x="96" y="43"/>
                      </a:lnTo>
                      <a:lnTo>
                        <a:pt x="95" y="45"/>
                      </a:lnTo>
                      <a:lnTo>
                        <a:pt x="95" y="47"/>
                      </a:lnTo>
                      <a:lnTo>
                        <a:pt x="94" y="48"/>
                      </a:lnTo>
                      <a:lnTo>
                        <a:pt x="92" y="50"/>
                      </a:lnTo>
                      <a:lnTo>
                        <a:pt x="91" y="51"/>
                      </a:lnTo>
                      <a:lnTo>
                        <a:pt x="89" y="51"/>
                      </a:lnTo>
                      <a:lnTo>
                        <a:pt x="87" y="51"/>
                      </a:lnTo>
                      <a:lnTo>
                        <a:pt x="85" y="50"/>
                      </a:lnTo>
                      <a:lnTo>
                        <a:pt x="84" y="50"/>
                      </a:lnTo>
                      <a:lnTo>
                        <a:pt x="83" y="49"/>
                      </a:lnTo>
                      <a:lnTo>
                        <a:pt x="83" y="48"/>
                      </a:lnTo>
                      <a:lnTo>
                        <a:pt x="82" y="47"/>
                      </a:lnTo>
                      <a:lnTo>
                        <a:pt x="82" y="46"/>
                      </a:lnTo>
                      <a:lnTo>
                        <a:pt x="81" y="46"/>
                      </a:lnTo>
                      <a:lnTo>
                        <a:pt x="80" y="46"/>
                      </a:lnTo>
                      <a:lnTo>
                        <a:pt x="78" y="46"/>
                      </a:lnTo>
                      <a:lnTo>
                        <a:pt x="76" y="46"/>
                      </a:lnTo>
                      <a:lnTo>
                        <a:pt x="73" y="46"/>
                      </a:lnTo>
                      <a:lnTo>
                        <a:pt x="70" y="46"/>
                      </a:lnTo>
                      <a:lnTo>
                        <a:pt x="67" y="46"/>
                      </a:lnTo>
                      <a:lnTo>
                        <a:pt x="63" y="45"/>
                      </a:lnTo>
                      <a:lnTo>
                        <a:pt x="60" y="45"/>
                      </a:lnTo>
                      <a:lnTo>
                        <a:pt x="56" y="45"/>
                      </a:lnTo>
                      <a:lnTo>
                        <a:pt x="53" y="45"/>
                      </a:lnTo>
                      <a:lnTo>
                        <a:pt x="49" y="45"/>
                      </a:lnTo>
                      <a:lnTo>
                        <a:pt x="47" y="45"/>
                      </a:lnTo>
                      <a:lnTo>
                        <a:pt x="44" y="45"/>
                      </a:lnTo>
                      <a:lnTo>
                        <a:pt x="42" y="44"/>
                      </a:lnTo>
                      <a:lnTo>
                        <a:pt x="41" y="44"/>
                      </a:lnTo>
                      <a:lnTo>
                        <a:pt x="40" y="44"/>
                      </a:lnTo>
                      <a:lnTo>
                        <a:pt x="39" y="45"/>
                      </a:lnTo>
                      <a:lnTo>
                        <a:pt x="38" y="46"/>
                      </a:lnTo>
                      <a:lnTo>
                        <a:pt x="35" y="47"/>
                      </a:lnTo>
                      <a:lnTo>
                        <a:pt x="33" y="48"/>
                      </a:lnTo>
                      <a:lnTo>
                        <a:pt x="30" y="49"/>
                      </a:lnTo>
                      <a:lnTo>
                        <a:pt x="27" y="49"/>
                      </a:lnTo>
                      <a:lnTo>
                        <a:pt x="23" y="49"/>
                      </a:lnTo>
                      <a:lnTo>
                        <a:pt x="21" y="49"/>
                      </a:lnTo>
                      <a:lnTo>
                        <a:pt x="19" y="49"/>
                      </a:lnTo>
                      <a:lnTo>
                        <a:pt x="17" y="49"/>
                      </a:lnTo>
                      <a:lnTo>
                        <a:pt x="14" y="48"/>
                      </a:lnTo>
                      <a:lnTo>
                        <a:pt x="12" y="48"/>
                      </a:lnTo>
                      <a:lnTo>
                        <a:pt x="10" y="47"/>
                      </a:lnTo>
                      <a:lnTo>
                        <a:pt x="8" y="46"/>
                      </a:lnTo>
                      <a:lnTo>
                        <a:pt x="6" y="45"/>
                      </a:lnTo>
                      <a:lnTo>
                        <a:pt x="5" y="44"/>
                      </a:lnTo>
                      <a:lnTo>
                        <a:pt x="3" y="42"/>
                      </a:lnTo>
                      <a:lnTo>
                        <a:pt x="2" y="41"/>
                      </a:lnTo>
                      <a:lnTo>
                        <a:pt x="1" y="39"/>
                      </a:lnTo>
                      <a:lnTo>
                        <a:pt x="0" y="37"/>
                      </a:lnTo>
                      <a:lnTo>
                        <a:pt x="0" y="34"/>
                      </a:lnTo>
                      <a:lnTo>
                        <a:pt x="1" y="32"/>
                      </a:lnTo>
                      <a:lnTo>
                        <a:pt x="1" y="29"/>
                      </a:lnTo>
                      <a:lnTo>
                        <a:pt x="3" y="26"/>
                      </a:lnTo>
                      <a:lnTo>
                        <a:pt x="5" y="22"/>
                      </a:lnTo>
                      <a:lnTo>
                        <a:pt x="7" y="19"/>
                      </a:lnTo>
                      <a:lnTo>
                        <a:pt x="9" y="16"/>
                      </a:lnTo>
                      <a:lnTo>
                        <a:pt x="12" y="12"/>
                      </a:lnTo>
                      <a:lnTo>
                        <a:pt x="15" y="10"/>
                      </a:lnTo>
                      <a:lnTo>
                        <a:pt x="18" y="7"/>
                      </a:lnTo>
                      <a:lnTo>
                        <a:pt x="21" y="5"/>
                      </a:lnTo>
                      <a:lnTo>
                        <a:pt x="25" y="3"/>
                      </a:lnTo>
                      <a:lnTo>
                        <a:pt x="28" y="2"/>
                      </a:lnTo>
                      <a:lnTo>
                        <a:pt x="32" y="1"/>
                      </a:lnTo>
                      <a:lnTo>
                        <a:pt x="36" y="0"/>
                      </a:lnTo>
                      <a:lnTo>
                        <a:pt x="40" y="0"/>
                      </a:lnTo>
                      <a:lnTo>
                        <a:pt x="44" y="0"/>
                      </a:lnTo>
                      <a:lnTo>
                        <a:pt x="48" y="1"/>
                      </a:lnTo>
                      <a:lnTo>
                        <a:pt x="52" y="3"/>
                      </a:lnTo>
                      <a:lnTo>
                        <a:pt x="56" y="5"/>
                      </a:lnTo>
                      <a:lnTo>
                        <a:pt x="60" y="6"/>
                      </a:lnTo>
                      <a:lnTo>
                        <a:pt x="64" y="7"/>
                      </a:lnTo>
                      <a:lnTo>
                        <a:pt x="67" y="8"/>
                      </a:lnTo>
                      <a:lnTo>
                        <a:pt x="70" y="9"/>
                      </a:lnTo>
                      <a:lnTo>
                        <a:pt x="73" y="10"/>
                      </a:lnTo>
                      <a:lnTo>
                        <a:pt x="75" y="10"/>
                      </a:lnTo>
                      <a:lnTo>
                        <a:pt x="78" y="10"/>
                      </a:lnTo>
                      <a:lnTo>
                        <a:pt x="80" y="10"/>
                      </a:lnTo>
                      <a:lnTo>
                        <a:pt x="82" y="10"/>
                      </a:lnTo>
                      <a:lnTo>
                        <a:pt x="84" y="10"/>
                      </a:lnTo>
                      <a:lnTo>
                        <a:pt x="85" y="10"/>
                      </a:lnTo>
                      <a:lnTo>
                        <a:pt x="87" y="10"/>
                      </a:lnTo>
                      <a:lnTo>
                        <a:pt x="88" y="10"/>
                      </a:lnTo>
                      <a:lnTo>
                        <a:pt x="90" y="10"/>
                      </a:lnTo>
                      <a:lnTo>
                        <a:pt x="91" y="10"/>
                      </a:lnTo>
                      <a:lnTo>
                        <a:pt x="93" y="10"/>
                      </a:lnTo>
                      <a:lnTo>
                        <a:pt x="95" y="10"/>
                      </a:lnTo>
                      <a:lnTo>
                        <a:pt x="96" y="10"/>
                      </a:lnTo>
                      <a:lnTo>
                        <a:pt x="98" y="11"/>
                      </a:lnTo>
                      <a:lnTo>
                        <a:pt x="99" y="12"/>
                      </a:lnTo>
                      <a:lnTo>
                        <a:pt x="100" y="13"/>
                      </a:lnTo>
                      <a:lnTo>
                        <a:pt x="101" y="14"/>
                      </a:lnTo>
                      <a:lnTo>
                        <a:pt x="101" y="15"/>
                      </a:lnTo>
                      <a:lnTo>
                        <a:pt x="102" y="15"/>
                      </a:lnTo>
                      <a:lnTo>
                        <a:pt x="103" y="15"/>
                      </a:lnTo>
                      <a:lnTo>
                        <a:pt x="105" y="15"/>
                      </a:lnTo>
                      <a:lnTo>
                        <a:pt x="106" y="15"/>
                      </a:lnTo>
                      <a:lnTo>
                        <a:pt x="109" y="15"/>
                      </a:lnTo>
                      <a:lnTo>
                        <a:pt x="111" y="15"/>
                      </a:lnTo>
                      <a:lnTo>
                        <a:pt x="113" y="16"/>
                      </a:lnTo>
                      <a:lnTo>
                        <a:pt x="116" y="16"/>
                      </a:lnTo>
                      <a:lnTo>
                        <a:pt x="118" y="17"/>
                      </a:lnTo>
                      <a:lnTo>
                        <a:pt x="120" y="17"/>
                      </a:lnTo>
                      <a:lnTo>
                        <a:pt x="123" y="18"/>
                      </a:lnTo>
                      <a:lnTo>
                        <a:pt x="125" y="19"/>
                      </a:lnTo>
                      <a:lnTo>
                        <a:pt x="127" y="21"/>
                      </a:lnTo>
                      <a:lnTo>
                        <a:pt x="128" y="22"/>
                      </a:lnTo>
                      <a:lnTo>
                        <a:pt x="130" y="24"/>
                      </a:lnTo>
                      <a:lnTo>
                        <a:pt x="131" y="24"/>
                      </a:lnTo>
                      <a:lnTo>
                        <a:pt x="132" y="25"/>
                      </a:lnTo>
                      <a:lnTo>
                        <a:pt x="132" y="26"/>
                      </a:lnTo>
                      <a:lnTo>
                        <a:pt x="133" y="27"/>
                      </a:lnTo>
                      <a:lnTo>
                        <a:pt x="133" y="28"/>
                      </a:lnTo>
                      <a:lnTo>
                        <a:pt x="132" y="30"/>
                      </a:lnTo>
                      <a:lnTo>
                        <a:pt x="130" y="31"/>
                      </a:lnTo>
                      <a:lnTo>
                        <a:pt x="130" y="32"/>
                      </a:lnTo>
                      <a:lnTo>
                        <a:pt x="129" y="32"/>
                      </a:lnTo>
                      <a:lnTo>
                        <a:pt x="129" y="33"/>
                      </a:lnTo>
                      <a:lnTo>
                        <a:pt x="128" y="33"/>
                      </a:lnTo>
                      <a:lnTo>
                        <a:pt x="127" y="33"/>
                      </a:lnTo>
                      <a:lnTo>
                        <a:pt x="125" y="33"/>
                      </a:lnTo>
                      <a:lnTo>
                        <a:pt x="125" y="34"/>
                      </a:lnTo>
                      <a:lnTo>
                        <a:pt x="124" y="34"/>
                      </a:lnTo>
                      <a:lnTo>
                        <a:pt x="123" y="34"/>
                      </a:lnTo>
                      <a:lnTo>
                        <a:pt x="122" y="35"/>
                      </a:lnTo>
                      <a:lnTo>
                        <a:pt x="119" y="35"/>
                      </a:lnTo>
                      <a:lnTo>
                        <a:pt x="117" y="35"/>
                      </a:lnTo>
                      <a:lnTo>
                        <a:pt x="114" y="34"/>
                      </a:lnTo>
                      <a:lnTo>
                        <a:pt x="111" y="33"/>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37" name="Freeform 2136">
                  <a:extLst>
                    <a:ext uri="{FF2B5EF4-FFF2-40B4-BE49-F238E27FC236}">
                      <a16:creationId xmlns:a16="http://schemas.microsoft.com/office/drawing/2014/main" id="{AB63E1CD-F3B8-464F-A6C2-6554FF94EB1C}"/>
                    </a:ext>
                  </a:extLst>
                </p:cNvPr>
                <p:cNvSpPr>
                  <a:spLocks/>
                </p:cNvSpPr>
                <p:nvPr/>
              </p:nvSpPr>
              <p:spPr bwMode="auto">
                <a:xfrm>
                  <a:off x="1034" y="246"/>
                  <a:ext cx="111" cy="50"/>
                </a:xfrm>
                <a:custGeom>
                  <a:avLst/>
                  <a:gdLst>
                    <a:gd name="T0" fmla="*/ 109 w 111"/>
                    <a:gd name="T1" fmla="*/ 0 h 50"/>
                    <a:gd name="T2" fmla="*/ 106 w 111"/>
                    <a:gd name="T3" fmla="*/ 1 h 50"/>
                    <a:gd name="T4" fmla="*/ 101 w 111"/>
                    <a:gd name="T5" fmla="*/ 2 h 50"/>
                    <a:gd name="T6" fmla="*/ 94 w 111"/>
                    <a:gd name="T7" fmla="*/ 4 h 50"/>
                    <a:gd name="T8" fmla="*/ 87 w 111"/>
                    <a:gd name="T9" fmla="*/ 7 h 50"/>
                    <a:gd name="T10" fmla="*/ 78 w 111"/>
                    <a:gd name="T11" fmla="*/ 12 h 50"/>
                    <a:gd name="T12" fmla="*/ 70 w 111"/>
                    <a:gd name="T13" fmla="*/ 18 h 50"/>
                    <a:gd name="T14" fmla="*/ 61 w 111"/>
                    <a:gd name="T15" fmla="*/ 26 h 50"/>
                    <a:gd name="T16" fmla="*/ 57 w 111"/>
                    <a:gd name="T17" fmla="*/ 32 h 50"/>
                    <a:gd name="T18" fmla="*/ 53 w 111"/>
                    <a:gd name="T19" fmla="*/ 35 h 50"/>
                    <a:gd name="T20" fmla="*/ 50 w 111"/>
                    <a:gd name="T21" fmla="*/ 38 h 50"/>
                    <a:gd name="T22" fmla="*/ 46 w 111"/>
                    <a:gd name="T23" fmla="*/ 41 h 50"/>
                    <a:gd name="T24" fmla="*/ 42 w 111"/>
                    <a:gd name="T25" fmla="*/ 43 h 50"/>
                    <a:gd name="T26" fmla="*/ 37 w 111"/>
                    <a:gd name="T27" fmla="*/ 45 h 50"/>
                    <a:gd name="T28" fmla="*/ 33 w 111"/>
                    <a:gd name="T29" fmla="*/ 46 h 50"/>
                    <a:gd name="T30" fmla="*/ 28 w 111"/>
                    <a:gd name="T31" fmla="*/ 46 h 50"/>
                    <a:gd name="T32" fmla="*/ 23 w 111"/>
                    <a:gd name="T33" fmla="*/ 46 h 50"/>
                    <a:gd name="T34" fmla="*/ 17 w 111"/>
                    <a:gd name="T35" fmla="*/ 45 h 50"/>
                    <a:gd name="T36" fmla="*/ 12 w 111"/>
                    <a:gd name="T37" fmla="*/ 42 h 50"/>
                    <a:gd name="T38" fmla="*/ 8 w 111"/>
                    <a:gd name="T39" fmla="*/ 38 h 50"/>
                    <a:gd name="T40" fmla="*/ 5 w 111"/>
                    <a:gd name="T41" fmla="*/ 33 h 50"/>
                    <a:gd name="T42" fmla="*/ 3 w 111"/>
                    <a:gd name="T43" fmla="*/ 28 h 50"/>
                    <a:gd name="T44" fmla="*/ 1 w 111"/>
                    <a:gd name="T45" fmla="*/ 22 h 50"/>
                    <a:gd name="T46" fmla="*/ 0 w 111"/>
                    <a:gd name="T47" fmla="*/ 16 h 50"/>
                    <a:gd name="T48" fmla="*/ 0 w 111"/>
                    <a:gd name="T49" fmla="*/ 13 h 50"/>
                    <a:gd name="T50" fmla="*/ 0 w 111"/>
                    <a:gd name="T51" fmla="*/ 19 h 50"/>
                    <a:gd name="T52" fmla="*/ 1 w 111"/>
                    <a:gd name="T53" fmla="*/ 26 h 50"/>
                    <a:gd name="T54" fmla="*/ 2 w 111"/>
                    <a:gd name="T55" fmla="*/ 30 h 50"/>
                    <a:gd name="T56" fmla="*/ 3 w 111"/>
                    <a:gd name="T57" fmla="*/ 34 h 50"/>
                    <a:gd name="T58" fmla="*/ 5 w 111"/>
                    <a:gd name="T59" fmla="*/ 38 h 50"/>
                    <a:gd name="T60" fmla="*/ 7 w 111"/>
                    <a:gd name="T61" fmla="*/ 41 h 50"/>
                    <a:gd name="T62" fmla="*/ 10 w 111"/>
                    <a:gd name="T63" fmla="*/ 44 h 50"/>
                    <a:gd name="T64" fmla="*/ 13 w 111"/>
                    <a:gd name="T65" fmla="*/ 47 h 50"/>
                    <a:gd name="T66" fmla="*/ 17 w 111"/>
                    <a:gd name="T67" fmla="*/ 49 h 50"/>
                    <a:gd name="T68" fmla="*/ 22 w 111"/>
                    <a:gd name="T69" fmla="*/ 50 h 50"/>
                    <a:gd name="T70" fmla="*/ 28 w 111"/>
                    <a:gd name="T71" fmla="*/ 50 h 50"/>
                    <a:gd name="T72" fmla="*/ 37 w 111"/>
                    <a:gd name="T73" fmla="*/ 49 h 50"/>
                    <a:gd name="T74" fmla="*/ 47 w 111"/>
                    <a:gd name="T75" fmla="*/ 45 h 50"/>
                    <a:gd name="T76" fmla="*/ 55 w 111"/>
                    <a:gd name="T77" fmla="*/ 39 h 50"/>
                    <a:gd name="T78" fmla="*/ 61 w 111"/>
                    <a:gd name="T79" fmla="*/ 33 h 50"/>
                    <a:gd name="T80" fmla="*/ 68 w 111"/>
                    <a:gd name="T81" fmla="*/ 26 h 50"/>
                    <a:gd name="T82" fmla="*/ 76 w 111"/>
                    <a:gd name="T83" fmla="*/ 20 h 50"/>
                    <a:gd name="T84" fmla="*/ 87 w 111"/>
                    <a:gd name="T85" fmla="*/ 14 h 50"/>
                    <a:gd name="T86" fmla="*/ 102 w 111"/>
                    <a:gd name="T87" fmla="*/ 10 h 50"/>
                    <a:gd name="T88" fmla="*/ 109 w 111"/>
                    <a:gd name="T89" fmla="*/ 0 h 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11" h="50">
                      <a:moveTo>
                        <a:pt x="109" y="0"/>
                      </a:moveTo>
                      <a:lnTo>
                        <a:pt x="109" y="0"/>
                      </a:lnTo>
                      <a:lnTo>
                        <a:pt x="108" y="0"/>
                      </a:lnTo>
                      <a:lnTo>
                        <a:pt x="106" y="1"/>
                      </a:lnTo>
                      <a:lnTo>
                        <a:pt x="104" y="1"/>
                      </a:lnTo>
                      <a:lnTo>
                        <a:pt x="101" y="2"/>
                      </a:lnTo>
                      <a:lnTo>
                        <a:pt x="98" y="3"/>
                      </a:lnTo>
                      <a:lnTo>
                        <a:pt x="94" y="4"/>
                      </a:lnTo>
                      <a:lnTo>
                        <a:pt x="91" y="5"/>
                      </a:lnTo>
                      <a:lnTo>
                        <a:pt x="87" y="7"/>
                      </a:lnTo>
                      <a:lnTo>
                        <a:pt x="82" y="9"/>
                      </a:lnTo>
                      <a:lnTo>
                        <a:pt x="78" y="12"/>
                      </a:lnTo>
                      <a:lnTo>
                        <a:pt x="74" y="14"/>
                      </a:lnTo>
                      <a:lnTo>
                        <a:pt x="70" y="18"/>
                      </a:lnTo>
                      <a:lnTo>
                        <a:pt x="65" y="21"/>
                      </a:lnTo>
                      <a:lnTo>
                        <a:pt x="61" y="26"/>
                      </a:lnTo>
                      <a:lnTo>
                        <a:pt x="58" y="30"/>
                      </a:lnTo>
                      <a:lnTo>
                        <a:pt x="57" y="32"/>
                      </a:lnTo>
                      <a:lnTo>
                        <a:pt x="55" y="33"/>
                      </a:lnTo>
                      <a:lnTo>
                        <a:pt x="53" y="35"/>
                      </a:lnTo>
                      <a:lnTo>
                        <a:pt x="52" y="37"/>
                      </a:lnTo>
                      <a:lnTo>
                        <a:pt x="50" y="38"/>
                      </a:lnTo>
                      <a:lnTo>
                        <a:pt x="48" y="39"/>
                      </a:lnTo>
                      <a:lnTo>
                        <a:pt x="46" y="41"/>
                      </a:lnTo>
                      <a:lnTo>
                        <a:pt x="44" y="42"/>
                      </a:lnTo>
                      <a:lnTo>
                        <a:pt x="42" y="43"/>
                      </a:lnTo>
                      <a:lnTo>
                        <a:pt x="40" y="44"/>
                      </a:lnTo>
                      <a:lnTo>
                        <a:pt x="37" y="45"/>
                      </a:lnTo>
                      <a:lnTo>
                        <a:pt x="35" y="45"/>
                      </a:lnTo>
                      <a:lnTo>
                        <a:pt x="33" y="46"/>
                      </a:lnTo>
                      <a:lnTo>
                        <a:pt x="31" y="46"/>
                      </a:lnTo>
                      <a:lnTo>
                        <a:pt x="28" y="46"/>
                      </a:lnTo>
                      <a:lnTo>
                        <a:pt x="26" y="46"/>
                      </a:lnTo>
                      <a:lnTo>
                        <a:pt x="23" y="46"/>
                      </a:lnTo>
                      <a:lnTo>
                        <a:pt x="20" y="46"/>
                      </a:lnTo>
                      <a:lnTo>
                        <a:pt x="17" y="45"/>
                      </a:lnTo>
                      <a:lnTo>
                        <a:pt x="15" y="44"/>
                      </a:lnTo>
                      <a:lnTo>
                        <a:pt x="12" y="42"/>
                      </a:lnTo>
                      <a:lnTo>
                        <a:pt x="10" y="40"/>
                      </a:lnTo>
                      <a:lnTo>
                        <a:pt x="8" y="38"/>
                      </a:lnTo>
                      <a:lnTo>
                        <a:pt x="6" y="35"/>
                      </a:lnTo>
                      <a:lnTo>
                        <a:pt x="5" y="33"/>
                      </a:lnTo>
                      <a:lnTo>
                        <a:pt x="3" y="30"/>
                      </a:lnTo>
                      <a:lnTo>
                        <a:pt x="3" y="28"/>
                      </a:lnTo>
                      <a:lnTo>
                        <a:pt x="2" y="25"/>
                      </a:lnTo>
                      <a:lnTo>
                        <a:pt x="1" y="22"/>
                      </a:lnTo>
                      <a:lnTo>
                        <a:pt x="0" y="19"/>
                      </a:lnTo>
                      <a:lnTo>
                        <a:pt x="0" y="16"/>
                      </a:lnTo>
                      <a:lnTo>
                        <a:pt x="0" y="12"/>
                      </a:lnTo>
                      <a:lnTo>
                        <a:pt x="0" y="13"/>
                      </a:lnTo>
                      <a:lnTo>
                        <a:pt x="0" y="16"/>
                      </a:lnTo>
                      <a:lnTo>
                        <a:pt x="0" y="19"/>
                      </a:lnTo>
                      <a:lnTo>
                        <a:pt x="1" y="24"/>
                      </a:lnTo>
                      <a:lnTo>
                        <a:pt x="1" y="26"/>
                      </a:lnTo>
                      <a:lnTo>
                        <a:pt x="1" y="28"/>
                      </a:lnTo>
                      <a:lnTo>
                        <a:pt x="2" y="30"/>
                      </a:lnTo>
                      <a:lnTo>
                        <a:pt x="3" y="32"/>
                      </a:lnTo>
                      <a:lnTo>
                        <a:pt x="3" y="34"/>
                      </a:lnTo>
                      <a:lnTo>
                        <a:pt x="4" y="36"/>
                      </a:lnTo>
                      <a:lnTo>
                        <a:pt x="5" y="38"/>
                      </a:lnTo>
                      <a:lnTo>
                        <a:pt x="6" y="39"/>
                      </a:lnTo>
                      <a:lnTo>
                        <a:pt x="7" y="41"/>
                      </a:lnTo>
                      <a:lnTo>
                        <a:pt x="9" y="43"/>
                      </a:lnTo>
                      <a:lnTo>
                        <a:pt x="10" y="44"/>
                      </a:lnTo>
                      <a:lnTo>
                        <a:pt x="12" y="46"/>
                      </a:lnTo>
                      <a:lnTo>
                        <a:pt x="13" y="47"/>
                      </a:lnTo>
                      <a:lnTo>
                        <a:pt x="15" y="48"/>
                      </a:lnTo>
                      <a:lnTo>
                        <a:pt x="17" y="49"/>
                      </a:lnTo>
                      <a:lnTo>
                        <a:pt x="20" y="50"/>
                      </a:lnTo>
                      <a:lnTo>
                        <a:pt x="22" y="50"/>
                      </a:lnTo>
                      <a:lnTo>
                        <a:pt x="25" y="50"/>
                      </a:lnTo>
                      <a:lnTo>
                        <a:pt x="28" y="50"/>
                      </a:lnTo>
                      <a:lnTo>
                        <a:pt x="31" y="50"/>
                      </a:lnTo>
                      <a:lnTo>
                        <a:pt x="37" y="49"/>
                      </a:lnTo>
                      <a:lnTo>
                        <a:pt x="43" y="47"/>
                      </a:lnTo>
                      <a:lnTo>
                        <a:pt x="47" y="45"/>
                      </a:lnTo>
                      <a:lnTo>
                        <a:pt x="51" y="42"/>
                      </a:lnTo>
                      <a:lnTo>
                        <a:pt x="55" y="39"/>
                      </a:lnTo>
                      <a:lnTo>
                        <a:pt x="58" y="36"/>
                      </a:lnTo>
                      <a:lnTo>
                        <a:pt x="61" y="33"/>
                      </a:lnTo>
                      <a:lnTo>
                        <a:pt x="64" y="29"/>
                      </a:lnTo>
                      <a:lnTo>
                        <a:pt x="68" y="26"/>
                      </a:lnTo>
                      <a:lnTo>
                        <a:pt x="71" y="23"/>
                      </a:lnTo>
                      <a:lnTo>
                        <a:pt x="76" y="20"/>
                      </a:lnTo>
                      <a:lnTo>
                        <a:pt x="81" y="17"/>
                      </a:lnTo>
                      <a:lnTo>
                        <a:pt x="87" y="14"/>
                      </a:lnTo>
                      <a:lnTo>
                        <a:pt x="94" y="12"/>
                      </a:lnTo>
                      <a:lnTo>
                        <a:pt x="102" y="10"/>
                      </a:lnTo>
                      <a:lnTo>
                        <a:pt x="111" y="9"/>
                      </a:lnTo>
                      <a:lnTo>
                        <a:pt x="10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38" name="Freeform 2137">
                  <a:extLst>
                    <a:ext uri="{FF2B5EF4-FFF2-40B4-BE49-F238E27FC236}">
                      <a16:creationId xmlns:a16="http://schemas.microsoft.com/office/drawing/2014/main" id="{66B52582-37B0-4501-99B4-A69411A8CDDA}"/>
                    </a:ext>
                  </a:extLst>
                </p:cNvPr>
                <p:cNvSpPr>
                  <a:spLocks/>
                </p:cNvSpPr>
                <p:nvPr/>
              </p:nvSpPr>
              <p:spPr bwMode="auto">
                <a:xfrm>
                  <a:off x="1043" y="259"/>
                  <a:ext cx="109" cy="45"/>
                </a:xfrm>
                <a:custGeom>
                  <a:avLst/>
                  <a:gdLst>
                    <a:gd name="T0" fmla="*/ 17 w 109"/>
                    <a:gd name="T1" fmla="*/ 41 h 45"/>
                    <a:gd name="T2" fmla="*/ 9 w 109"/>
                    <a:gd name="T3" fmla="*/ 39 h 45"/>
                    <a:gd name="T4" fmla="*/ 3 w 109"/>
                    <a:gd name="T5" fmla="*/ 37 h 45"/>
                    <a:gd name="T6" fmla="*/ 1 w 109"/>
                    <a:gd name="T7" fmla="*/ 35 h 45"/>
                    <a:gd name="T8" fmla="*/ 1 w 109"/>
                    <a:gd name="T9" fmla="*/ 35 h 45"/>
                    <a:gd name="T10" fmla="*/ 3 w 109"/>
                    <a:gd name="T11" fmla="*/ 38 h 45"/>
                    <a:gd name="T12" fmla="*/ 9 w 109"/>
                    <a:gd name="T13" fmla="*/ 41 h 45"/>
                    <a:gd name="T14" fmla="*/ 17 w 109"/>
                    <a:gd name="T15" fmla="*/ 44 h 45"/>
                    <a:gd name="T16" fmla="*/ 22 w 109"/>
                    <a:gd name="T17" fmla="*/ 45 h 45"/>
                    <a:gd name="T18" fmla="*/ 24 w 109"/>
                    <a:gd name="T19" fmla="*/ 45 h 45"/>
                    <a:gd name="T20" fmla="*/ 26 w 109"/>
                    <a:gd name="T21" fmla="*/ 45 h 45"/>
                    <a:gd name="T22" fmla="*/ 29 w 109"/>
                    <a:gd name="T23" fmla="*/ 44 h 45"/>
                    <a:gd name="T24" fmla="*/ 32 w 109"/>
                    <a:gd name="T25" fmla="*/ 44 h 45"/>
                    <a:gd name="T26" fmla="*/ 35 w 109"/>
                    <a:gd name="T27" fmla="*/ 43 h 45"/>
                    <a:gd name="T28" fmla="*/ 38 w 109"/>
                    <a:gd name="T29" fmla="*/ 42 h 45"/>
                    <a:gd name="T30" fmla="*/ 42 w 109"/>
                    <a:gd name="T31" fmla="*/ 40 h 45"/>
                    <a:gd name="T32" fmla="*/ 45 w 109"/>
                    <a:gd name="T33" fmla="*/ 38 h 45"/>
                    <a:gd name="T34" fmla="*/ 49 w 109"/>
                    <a:gd name="T35" fmla="*/ 36 h 45"/>
                    <a:gd name="T36" fmla="*/ 56 w 109"/>
                    <a:gd name="T37" fmla="*/ 30 h 45"/>
                    <a:gd name="T38" fmla="*/ 66 w 109"/>
                    <a:gd name="T39" fmla="*/ 22 h 45"/>
                    <a:gd name="T40" fmla="*/ 75 w 109"/>
                    <a:gd name="T41" fmla="*/ 17 h 45"/>
                    <a:gd name="T42" fmla="*/ 83 w 109"/>
                    <a:gd name="T43" fmla="*/ 14 h 45"/>
                    <a:gd name="T44" fmla="*/ 90 w 109"/>
                    <a:gd name="T45" fmla="*/ 12 h 45"/>
                    <a:gd name="T46" fmla="*/ 96 w 109"/>
                    <a:gd name="T47" fmla="*/ 11 h 45"/>
                    <a:gd name="T48" fmla="*/ 102 w 109"/>
                    <a:gd name="T49" fmla="*/ 11 h 45"/>
                    <a:gd name="T50" fmla="*/ 107 w 109"/>
                    <a:gd name="T51" fmla="*/ 11 h 45"/>
                    <a:gd name="T52" fmla="*/ 106 w 109"/>
                    <a:gd name="T53" fmla="*/ 0 h 45"/>
                    <a:gd name="T54" fmla="*/ 105 w 109"/>
                    <a:gd name="T55" fmla="*/ 0 h 45"/>
                    <a:gd name="T56" fmla="*/ 101 w 109"/>
                    <a:gd name="T57" fmla="*/ 0 h 45"/>
                    <a:gd name="T58" fmla="*/ 96 w 109"/>
                    <a:gd name="T59" fmla="*/ 1 h 45"/>
                    <a:gd name="T60" fmla="*/ 90 w 109"/>
                    <a:gd name="T61" fmla="*/ 2 h 45"/>
                    <a:gd name="T62" fmla="*/ 82 w 109"/>
                    <a:gd name="T63" fmla="*/ 5 h 45"/>
                    <a:gd name="T64" fmla="*/ 73 w 109"/>
                    <a:gd name="T65" fmla="*/ 10 h 45"/>
                    <a:gd name="T66" fmla="*/ 63 w 109"/>
                    <a:gd name="T67" fmla="*/ 16 h 45"/>
                    <a:gd name="T68" fmla="*/ 53 w 109"/>
                    <a:gd name="T69" fmla="*/ 25 h 45"/>
                    <a:gd name="T70" fmla="*/ 49 w 109"/>
                    <a:gd name="T71" fmla="*/ 29 h 45"/>
                    <a:gd name="T72" fmla="*/ 44 w 109"/>
                    <a:gd name="T73" fmla="*/ 33 h 45"/>
                    <a:gd name="T74" fmla="*/ 40 w 109"/>
                    <a:gd name="T75" fmla="*/ 35 h 45"/>
                    <a:gd name="T76" fmla="*/ 36 w 109"/>
                    <a:gd name="T77" fmla="*/ 37 h 45"/>
                    <a:gd name="T78" fmla="*/ 32 w 109"/>
                    <a:gd name="T79" fmla="*/ 39 h 45"/>
                    <a:gd name="T80" fmla="*/ 28 w 109"/>
                    <a:gd name="T81" fmla="*/ 40 h 45"/>
                    <a:gd name="T82" fmla="*/ 25 w 109"/>
                    <a:gd name="T83" fmla="*/ 41 h 45"/>
                    <a:gd name="T84" fmla="*/ 21 w 109"/>
                    <a:gd name="T85" fmla="*/ 41 h 4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9" h="45">
                      <a:moveTo>
                        <a:pt x="21" y="41"/>
                      </a:moveTo>
                      <a:lnTo>
                        <a:pt x="17" y="41"/>
                      </a:lnTo>
                      <a:lnTo>
                        <a:pt x="13" y="40"/>
                      </a:lnTo>
                      <a:lnTo>
                        <a:pt x="9" y="39"/>
                      </a:lnTo>
                      <a:lnTo>
                        <a:pt x="6" y="38"/>
                      </a:lnTo>
                      <a:lnTo>
                        <a:pt x="3" y="37"/>
                      </a:lnTo>
                      <a:lnTo>
                        <a:pt x="2" y="36"/>
                      </a:lnTo>
                      <a:lnTo>
                        <a:pt x="1" y="35"/>
                      </a:lnTo>
                      <a:lnTo>
                        <a:pt x="0" y="35"/>
                      </a:lnTo>
                      <a:lnTo>
                        <a:pt x="1" y="35"/>
                      </a:lnTo>
                      <a:lnTo>
                        <a:pt x="2" y="36"/>
                      </a:lnTo>
                      <a:lnTo>
                        <a:pt x="3" y="38"/>
                      </a:lnTo>
                      <a:lnTo>
                        <a:pt x="6" y="39"/>
                      </a:lnTo>
                      <a:lnTo>
                        <a:pt x="9" y="41"/>
                      </a:lnTo>
                      <a:lnTo>
                        <a:pt x="13" y="43"/>
                      </a:lnTo>
                      <a:lnTo>
                        <a:pt x="17" y="44"/>
                      </a:lnTo>
                      <a:lnTo>
                        <a:pt x="22" y="45"/>
                      </a:lnTo>
                      <a:lnTo>
                        <a:pt x="23" y="45"/>
                      </a:lnTo>
                      <a:lnTo>
                        <a:pt x="24" y="45"/>
                      </a:lnTo>
                      <a:lnTo>
                        <a:pt x="26" y="45"/>
                      </a:lnTo>
                      <a:lnTo>
                        <a:pt x="27" y="45"/>
                      </a:lnTo>
                      <a:lnTo>
                        <a:pt x="29" y="44"/>
                      </a:lnTo>
                      <a:lnTo>
                        <a:pt x="30" y="44"/>
                      </a:lnTo>
                      <a:lnTo>
                        <a:pt x="32" y="44"/>
                      </a:lnTo>
                      <a:lnTo>
                        <a:pt x="33" y="43"/>
                      </a:lnTo>
                      <a:lnTo>
                        <a:pt x="35" y="43"/>
                      </a:lnTo>
                      <a:lnTo>
                        <a:pt x="37" y="42"/>
                      </a:lnTo>
                      <a:lnTo>
                        <a:pt x="38" y="42"/>
                      </a:lnTo>
                      <a:lnTo>
                        <a:pt x="40" y="41"/>
                      </a:lnTo>
                      <a:lnTo>
                        <a:pt x="42" y="40"/>
                      </a:lnTo>
                      <a:lnTo>
                        <a:pt x="43" y="39"/>
                      </a:lnTo>
                      <a:lnTo>
                        <a:pt x="45" y="38"/>
                      </a:lnTo>
                      <a:lnTo>
                        <a:pt x="47" y="37"/>
                      </a:lnTo>
                      <a:lnTo>
                        <a:pt x="49" y="36"/>
                      </a:lnTo>
                      <a:lnTo>
                        <a:pt x="50" y="34"/>
                      </a:lnTo>
                      <a:lnTo>
                        <a:pt x="56" y="30"/>
                      </a:lnTo>
                      <a:lnTo>
                        <a:pt x="61" y="26"/>
                      </a:lnTo>
                      <a:lnTo>
                        <a:pt x="66" y="22"/>
                      </a:lnTo>
                      <a:lnTo>
                        <a:pt x="71" y="20"/>
                      </a:lnTo>
                      <a:lnTo>
                        <a:pt x="75" y="17"/>
                      </a:lnTo>
                      <a:lnTo>
                        <a:pt x="79" y="15"/>
                      </a:lnTo>
                      <a:lnTo>
                        <a:pt x="83" y="14"/>
                      </a:lnTo>
                      <a:lnTo>
                        <a:pt x="87" y="13"/>
                      </a:lnTo>
                      <a:lnTo>
                        <a:pt x="90" y="12"/>
                      </a:lnTo>
                      <a:lnTo>
                        <a:pt x="93" y="12"/>
                      </a:lnTo>
                      <a:lnTo>
                        <a:pt x="96" y="11"/>
                      </a:lnTo>
                      <a:lnTo>
                        <a:pt x="99" y="11"/>
                      </a:lnTo>
                      <a:lnTo>
                        <a:pt x="102" y="11"/>
                      </a:lnTo>
                      <a:lnTo>
                        <a:pt x="104" y="11"/>
                      </a:lnTo>
                      <a:lnTo>
                        <a:pt x="107" y="11"/>
                      </a:lnTo>
                      <a:lnTo>
                        <a:pt x="109" y="12"/>
                      </a:lnTo>
                      <a:lnTo>
                        <a:pt x="106" y="0"/>
                      </a:lnTo>
                      <a:lnTo>
                        <a:pt x="105" y="0"/>
                      </a:lnTo>
                      <a:lnTo>
                        <a:pt x="103" y="0"/>
                      </a:lnTo>
                      <a:lnTo>
                        <a:pt x="101" y="0"/>
                      </a:lnTo>
                      <a:lnTo>
                        <a:pt x="99" y="0"/>
                      </a:lnTo>
                      <a:lnTo>
                        <a:pt x="96" y="1"/>
                      </a:lnTo>
                      <a:lnTo>
                        <a:pt x="93" y="2"/>
                      </a:lnTo>
                      <a:lnTo>
                        <a:pt x="90" y="2"/>
                      </a:lnTo>
                      <a:lnTo>
                        <a:pt x="86" y="4"/>
                      </a:lnTo>
                      <a:lnTo>
                        <a:pt x="82" y="5"/>
                      </a:lnTo>
                      <a:lnTo>
                        <a:pt x="77" y="7"/>
                      </a:lnTo>
                      <a:lnTo>
                        <a:pt x="73" y="10"/>
                      </a:lnTo>
                      <a:lnTo>
                        <a:pt x="68" y="13"/>
                      </a:lnTo>
                      <a:lnTo>
                        <a:pt x="63" y="16"/>
                      </a:lnTo>
                      <a:lnTo>
                        <a:pt x="58" y="20"/>
                      </a:lnTo>
                      <a:lnTo>
                        <a:pt x="53" y="25"/>
                      </a:lnTo>
                      <a:lnTo>
                        <a:pt x="51" y="27"/>
                      </a:lnTo>
                      <a:lnTo>
                        <a:pt x="49" y="29"/>
                      </a:lnTo>
                      <a:lnTo>
                        <a:pt x="47" y="31"/>
                      </a:lnTo>
                      <a:lnTo>
                        <a:pt x="44" y="33"/>
                      </a:lnTo>
                      <a:lnTo>
                        <a:pt x="42" y="34"/>
                      </a:lnTo>
                      <a:lnTo>
                        <a:pt x="40" y="35"/>
                      </a:lnTo>
                      <a:lnTo>
                        <a:pt x="38" y="36"/>
                      </a:lnTo>
                      <a:lnTo>
                        <a:pt x="36" y="37"/>
                      </a:lnTo>
                      <a:lnTo>
                        <a:pt x="34" y="38"/>
                      </a:lnTo>
                      <a:lnTo>
                        <a:pt x="32" y="39"/>
                      </a:lnTo>
                      <a:lnTo>
                        <a:pt x="30" y="40"/>
                      </a:lnTo>
                      <a:lnTo>
                        <a:pt x="28" y="40"/>
                      </a:lnTo>
                      <a:lnTo>
                        <a:pt x="27" y="41"/>
                      </a:lnTo>
                      <a:lnTo>
                        <a:pt x="25" y="41"/>
                      </a:lnTo>
                      <a:lnTo>
                        <a:pt x="23" y="41"/>
                      </a:lnTo>
                      <a:lnTo>
                        <a:pt x="2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39" name="Freeform 2138">
                  <a:extLst>
                    <a:ext uri="{FF2B5EF4-FFF2-40B4-BE49-F238E27FC236}">
                      <a16:creationId xmlns:a16="http://schemas.microsoft.com/office/drawing/2014/main" id="{BC40A2B3-1F5B-4EBA-AC62-A7D0BA28D8E2}"/>
                    </a:ext>
                  </a:extLst>
                </p:cNvPr>
                <p:cNvSpPr>
                  <a:spLocks/>
                </p:cNvSpPr>
                <p:nvPr/>
              </p:nvSpPr>
              <p:spPr bwMode="auto">
                <a:xfrm>
                  <a:off x="1141" y="230"/>
                  <a:ext cx="76" cy="53"/>
                </a:xfrm>
                <a:custGeom>
                  <a:avLst/>
                  <a:gdLst>
                    <a:gd name="T0" fmla="*/ 0 w 76"/>
                    <a:gd name="T1" fmla="*/ 31 h 53"/>
                    <a:gd name="T2" fmla="*/ 0 w 76"/>
                    <a:gd name="T3" fmla="*/ 31 h 53"/>
                    <a:gd name="T4" fmla="*/ 1 w 76"/>
                    <a:gd name="T5" fmla="*/ 32 h 53"/>
                    <a:gd name="T6" fmla="*/ 3 w 76"/>
                    <a:gd name="T7" fmla="*/ 34 h 53"/>
                    <a:gd name="T8" fmla="*/ 5 w 76"/>
                    <a:gd name="T9" fmla="*/ 36 h 53"/>
                    <a:gd name="T10" fmla="*/ 7 w 76"/>
                    <a:gd name="T11" fmla="*/ 38 h 53"/>
                    <a:gd name="T12" fmla="*/ 10 w 76"/>
                    <a:gd name="T13" fmla="*/ 40 h 53"/>
                    <a:gd name="T14" fmla="*/ 14 w 76"/>
                    <a:gd name="T15" fmla="*/ 43 h 53"/>
                    <a:gd name="T16" fmla="*/ 18 w 76"/>
                    <a:gd name="T17" fmla="*/ 45 h 53"/>
                    <a:gd name="T18" fmla="*/ 22 w 76"/>
                    <a:gd name="T19" fmla="*/ 47 h 53"/>
                    <a:gd name="T20" fmla="*/ 27 w 76"/>
                    <a:gd name="T21" fmla="*/ 49 h 53"/>
                    <a:gd name="T22" fmla="*/ 32 w 76"/>
                    <a:gd name="T23" fmla="*/ 51 h 53"/>
                    <a:gd name="T24" fmla="*/ 37 w 76"/>
                    <a:gd name="T25" fmla="*/ 52 h 53"/>
                    <a:gd name="T26" fmla="*/ 42 w 76"/>
                    <a:gd name="T27" fmla="*/ 53 h 53"/>
                    <a:gd name="T28" fmla="*/ 48 w 76"/>
                    <a:gd name="T29" fmla="*/ 52 h 53"/>
                    <a:gd name="T30" fmla="*/ 55 w 76"/>
                    <a:gd name="T31" fmla="*/ 51 h 53"/>
                    <a:gd name="T32" fmla="*/ 61 w 76"/>
                    <a:gd name="T33" fmla="*/ 49 h 53"/>
                    <a:gd name="T34" fmla="*/ 66 w 76"/>
                    <a:gd name="T35" fmla="*/ 47 h 53"/>
                    <a:gd name="T36" fmla="*/ 70 w 76"/>
                    <a:gd name="T37" fmla="*/ 44 h 53"/>
                    <a:gd name="T38" fmla="*/ 73 w 76"/>
                    <a:gd name="T39" fmla="*/ 41 h 53"/>
                    <a:gd name="T40" fmla="*/ 75 w 76"/>
                    <a:gd name="T41" fmla="*/ 37 h 53"/>
                    <a:gd name="T42" fmla="*/ 76 w 76"/>
                    <a:gd name="T43" fmla="*/ 33 h 53"/>
                    <a:gd name="T44" fmla="*/ 76 w 76"/>
                    <a:gd name="T45" fmla="*/ 29 h 53"/>
                    <a:gd name="T46" fmla="*/ 76 w 76"/>
                    <a:gd name="T47" fmla="*/ 25 h 53"/>
                    <a:gd name="T48" fmla="*/ 76 w 76"/>
                    <a:gd name="T49" fmla="*/ 20 h 53"/>
                    <a:gd name="T50" fmla="*/ 75 w 76"/>
                    <a:gd name="T51" fmla="*/ 16 h 53"/>
                    <a:gd name="T52" fmla="*/ 74 w 76"/>
                    <a:gd name="T53" fmla="*/ 12 h 53"/>
                    <a:gd name="T54" fmla="*/ 73 w 76"/>
                    <a:gd name="T55" fmla="*/ 9 h 53"/>
                    <a:gd name="T56" fmla="*/ 72 w 76"/>
                    <a:gd name="T57" fmla="*/ 6 h 53"/>
                    <a:gd name="T58" fmla="*/ 70 w 76"/>
                    <a:gd name="T59" fmla="*/ 3 h 53"/>
                    <a:gd name="T60" fmla="*/ 70 w 76"/>
                    <a:gd name="T61" fmla="*/ 1 h 53"/>
                    <a:gd name="T62" fmla="*/ 69 w 76"/>
                    <a:gd name="T63" fmla="*/ 0 h 53"/>
                    <a:gd name="T64" fmla="*/ 69 w 76"/>
                    <a:gd name="T65" fmla="*/ 0 h 53"/>
                    <a:gd name="T66" fmla="*/ 69 w 76"/>
                    <a:gd name="T67" fmla="*/ 1 h 53"/>
                    <a:gd name="T68" fmla="*/ 70 w 76"/>
                    <a:gd name="T69" fmla="*/ 5 h 53"/>
                    <a:gd name="T70" fmla="*/ 71 w 76"/>
                    <a:gd name="T71" fmla="*/ 11 h 53"/>
                    <a:gd name="T72" fmla="*/ 71 w 76"/>
                    <a:gd name="T73" fmla="*/ 18 h 53"/>
                    <a:gd name="T74" fmla="*/ 71 w 76"/>
                    <a:gd name="T75" fmla="*/ 25 h 53"/>
                    <a:gd name="T76" fmla="*/ 69 w 76"/>
                    <a:gd name="T77" fmla="*/ 32 h 53"/>
                    <a:gd name="T78" fmla="*/ 65 w 76"/>
                    <a:gd name="T79" fmla="*/ 38 h 53"/>
                    <a:gd name="T80" fmla="*/ 59 w 76"/>
                    <a:gd name="T81" fmla="*/ 42 h 53"/>
                    <a:gd name="T82" fmla="*/ 54 w 76"/>
                    <a:gd name="T83" fmla="*/ 44 h 53"/>
                    <a:gd name="T84" fmla="*/ 49 w 76"/>
                    <a:gd name="T85" fmla="*/ 45 h 53"/>
                    <a:gd name="T86" fmla="*/ 44 w 76"/>
                    <a:gd name="T87" fmla="*/ 45 h 53"/>
                    <a:gd name="T88" fmla="*/ 40 w 76"/>
                    <a:gd name="T89" fmla="*/ 45 h 53"/>
                    <a:gd name="T90" fmla="*/ 35 w 76"/>
                    <a:gd name="T91" fmla="*/ 44 h 53"/>
                    <a:gd name="T92" fmla="*/ 31 w 76"/>
                    <a:gd name="T93" fmla="*/ 43 h 53"/>
                    <a:gd name="T94" fmla="*/ 28 w 76"/>
                    <a:gd name="T95" fmla="*/ 42 h 53"/>
                    <a:gd name="T96" fmla="*/ 24 w 76"/>
                    <a:gd name="T97" fmla="*/ 41 h 53"/>
                    <a:gd name="T98" fmla="*/ 21 w 76"/>
                    <a:gd name="T99" fmla="*/ 39 h 53"/>
                    <a:gd name="T100" fmla="*/ 18 w 76"/>
                    <a:gd name="T101" fmla="*/ 38 h 53"/>
                    <a:gd name="T102" fmla="*/ 15 w 76"/>
                    <a:gd name="T103" fmla="*/ 36 h 53"/>
                    <a:gd name="T104" fmla="*/ 13 w 76"/>
                    <a:gd name="T105" fmla="*/ 34 h 53"/>
                    <a:gd name="T106" fmla="*/ 11 w 76"/>
                    <a:gd name="T107" fmla="*/ 33 h 53"/>
                    <a:gd name="T108" fmla="*/ 10 w 76"/>
                    <a:gd name="T109" fmla="*/ 31 h 53"/>
                    <a:gd name="T110" fmla="*/ 9 w 76"/>
                    <a:gd name="T111" fmla="*/ 30 h 53"/>
                    <a:gd name="T112" fmla="*/ 8 w 76"/>
                    <a:gd name="T113" fmla="*/ 29 h 53"/>
                    <a:gd name="T114" fmla="*/ 0 w 76"/>
                    <a:gd name="T115" fmla="*/ 31 h 5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76" h="53">
                      <a:moveTo>
                        <a:pt x="0" y="31"/>
                      </a:moveTo>
                      <a:lnTo>
                        <a:pt x="0" y="31"/>
                      </a:lnTo>
                      <a:lnTo>
                        <a:pt x="1" y="32"/>
                      </a:lnTo>
                      <a:lnTo>
                        <a:pt x="3" y="34"/>
                      </a:lnTo>
                      <a:lnTo>
                        <a:pt x="5" y="36"/>
                      </a:lnTo>
                      <a:lnTo>
                        <a:pt x="7" y="38"/>
                      </a:lnTo>
                      <a:lnTo>
                        <a:pt x="10" y="40"/>
                      </a:lnTo>
                      <a:lnTo>
                        <a:pt x="14" y="43"/>
                      </a:lnTo>
                      <a:lnTo>
                        <a:pt x="18" y="45"/>
                      </a:lnTo>
                      <a:lnTo>
                        <a:pt x="22" y="47"/>
                      </a:lnTo>
                      <a:lnTo>
                        <a:pt x="27" y="49"/>
                      </a:lnTo>
                      <a:lnTo>
                        <a:pt x="32" y="51"/>
                      </a:lnTo>
                      <a:lnTo>
                        <a:pt x="37" y="52"/>
                      </a:lnTo>
                      <a:lnTo>
                        <a:pt x="42" y="53"/>
                      </a:lnTo>
                      <a:lnTo>
                        <a:pt x="48" y="52"/>
                      </a:lnTo>
                      <a:lnTo>
                        <a:pt x="55" y="51"/>
                      </a:lnTo>
                      <a:lnTo>
                        <a:pt x="61" y="49"/>
                      </a:lnTo>
                      <a:lnTo>
                        <a:pt x="66" y="47"/>
                      </a:lnTo>
                      <a:lnTo>
                        <a:pt x="70" y="44"/>
                      </a:lnTo>
                      <a:lnTo>
                        <a:pt x="73" y="41"/>
                      </a:lnTo>
                      <a:lnTo>
                        <a:pt x="75" y="37"/>
                      </a:lnTo>
                      <a:lnTo>
                        <a:pt x="76" y="33"/>
                      </a:lnTo>
                      <a:lnTo>
                        <a:pt x="76" y="29"/>
                      </a:lnTo>
                      <a:lnTo>
                        <a:pt x="76" y="25"/>
                      </a:lnTo>
                      <a:lnTo>
                        <a:pt x="76" y="20"/>
                      </a:lnTo>
                      <a:lnTo>
                        <a:pt x="75" y="16"/>
                      </a:lnTo>
                      <a:lnTo>
                        <a:pt x="74" y="12"/>
                      </a:lnTo>
                      <a:lnTo>
                        <a:pt x="73" y="9"/>
                      </a:lnTo>
                      <a:lnTo>
                        <a:pt x="72" y="6"/>
                      </a:lnTo>
                      <a:lnTo>
                        <a:pt x="70" y="3"/>
                      </a:lnTo>
                      <a:lnTo>
                        <a:pt x="70" y="1"/>
                      </a:lnTo>
                      <a:lnTo>
                        <a:pt x="69" y="0"/>
                      </a:lnTo>
                      <a:lnTo>
                        <a:pt x="69" y="1"/>
                      </a:lnTo>
                      <a:lnTo>
                        <a:pt x="70" y="5"/>
                      </a:lnTo>
                      <a:lnTo>
                        <a:pt x="71" y="11"/>
                      </a:lnTo>
                      <a:lnTo>
                        <a:pt x="71" y="18"/>
                      </a:lnTo>
                      <a:lnTo>
                        <a:pt x="71" y="25"/>
                      </a:lnTo>
                      <a:lnTo>
                        <a:pt x="69" y="32"/>
                      </a:lnTo>
                      <a:lnTo>
                        <a:pt x="65" y="38"/>
                      </a:lnTo>
                      <a:lnTo>
                        <a:pt x="59" y="42"/>
                      </a:lnTo>
                      <a:lnTo>
                        <a:pt x="54" y="44"/>
                      </a:lnTo>
                      <a:lnTo>
                        <a:pt x="49" y="45"/>
                      </a:lnTo>
                      <a:lnTo>
                        <a:pt x="44" y="45"/>
                      </a:lnTo>
                      <a:lnTo>
                        <a:pt x="40" y="45"/>
                      </a:lnTo>
                      <a:lnTo>
                        <a:pt x="35" y="44"/>
                      </a:lnTo>
                      <a:lnTo>
                        <a:pt x="31" y="43"/>
                      </a:lnTo>
                      <a:lnTo>
                        <a:pt x="28" y="42"/>
                      </a:lnTo>
                      <a:lnTo>
                        <a:pt x="24" y="41"/>
                      </a:lnTo>
                      <a:lnTo>
                        <a:pt x="21" y="39"/>
                      </a:lnTo>
                      <a:lnTo>
                        <a:pt x="18" y="38"/>
                      </a:lnTo>
                      <a:lnTo>
                        <a:pt x="15" y="36"/>
                      </a:lnTo>
                      <a:lnTo>
                        <a:pt x="13" y="34"/>
                      </a:lnTo>
                      <a:lnTo>
                        <a:pt x="11" y="33"/>
                      </a:lnTo>
                      <a:lnTo>
                        <a:pt x="10" y="31"/>
                      </a:lnTo>
                      <a:lnTo>
                        <a:pt x="9" y="30"/>
                      </a:lnTo>
                      <a:lnTo>
                        <a:pt x="8" y="29"/>
                      </a:lnTo>
                      <a:lnTo>
                        <a:pt x="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40" name="Freeform 2139">
                  <a:extLst>
                    <a:ext uri="{FF2B5EF4-FFF2-40B4-BE49-F238E27FC236}">
                      <a16:creationId xmlns:a16="http://schemas.microsoft.com/office/drawing/2014/main" id="{A7EDD5DA-A6F5-46AD-82AE-23E7C902BC24}"/>
                    </a:ext>
                  </a:extLst>
                </p:cNvPr>
                <p:cNvSpPr>
                  <a:spLocks/>
                </p:cNvSpPr>
                <p:nvPr/>
              </p:nvSpPr>
              <p:spPr bwMode="auto">
                <a:xfrm>
                  <a:off x="1213" y="272"/>
                  <a:ext cx="27" cy="6"/>
                </a:xfrm>
                <a:custGeom>
                  <a:avLst/>
                  <a:gdLst>
                    <a:gd name="T0" fmla="*/ 3 w 27"/>
                    <a:gd name="T1" fmla="*/ 0 h 6"/>
                    <a:gd name="T2" fmla="*/ 4 w 27"/>
                    <a:gd name="T3" fmla="*/ 0 h 6"/>
                    <a:gd name="T4" fmla="*/ 4 w 27"/>
                    <a:gd name="T5" fmla="*/ 0 h 6"/>
                    <a:gd name="T6" fmla="*/ 5 w 27"/>
                    <a:gd name="T7" fmla="*/ 1 h 6"/>
                    <a:gd name="T8" fmla="*/ 7 w 27"/>
                    <a:gd name="T9" fmla="*/ 1 h 6"/>
                    <a:gd name="T10" fmla="*/ 8 w 27"/>
                    <a:gd name="T11" fmla="*/ 1 h 6"/>
                    <a:gd name="T12" fmla="*/ 10 w 27"/>
                    <a:gd name="T13" fmla="*/ 2 h 6"/>
                    <a:gd name="T14" fmla="*/ 12 w 27"/>
                    <a:gd name="T15" fmla="*/ 2 h 6"/>
                    <a:gd name="T16" fmla="*/ 14 w 27"/>
                    <a:gd name="T17" fmla="*/ 3 h 6"/>
                    <a:gd name="T18" fmla="*/ 16 w 27"/>
                    <a:gd name="T19" fmla="*/ 3 h 6"/>
                    <a:gd name="T20" fmla="*/ 18 w 27"/>
                    <a:gd name="T21" fmla="*/ 4 h 6"/>
                    <a:gd name="T22" fmla="*/ 20 w 27"/>
                    <a:gd name="T23" fmla="*/ 4 h 6"/>
                    <a:gd name="T24" fmla="*/ 22 w 27"/>
                    <a:gd name="T25" fmla="*/ 4 h 6"/>
                    <a:gd name="T26" fmla="*/ 24 w 27"/>
                    <a:gd name="T27" fmla="*/ 3 h 6"/>
                    <a:gd name="T28" fmla="*/ 25 w 27"/>
                    <a:gd name="T29" fmla="*/ 3 h 6"/>
                    <a:gd name="T30" fmla="*/ 26 w 27"/>
                    <a:gd name="T31" fmla="*/ 3 h 6"/>
                    <a:gd name="T32" fmla="*/ 27 w 27"/>
                    <a:gd name="T33" fmla="*/ 3 h 6"/>
                    <a:gd name="T34" fmla="*/ 26 w 27"/>
                    <a:gd name="T35" fmla="*/ 3 h 6"/>
                    <a:gd name="T36" fmla="*/ 26 w 27"/>
                    <a:gd name="T37" fmla="*/ 4 h 6"/>
                    <a:gd name="T38" fmla="*/ 25 w 27"/>
                    <a:gd name="T39" fmla="*/ 4 h 6"/>
                    <a:gd name="T40" fmla="*/ 23 w 27"/>
                    <a:gd name="T41" fmla="*/ 5 h 6"/>
                    <a:gd name="T42" fmla="*/ 21 w 27"/>
                    <a:gd name="T43" fmla="*/ 5 h 6"/>
                    <a:gd name="T44" fmla="*/ 18 w 27"/>
                    <a:gd name="T45" fmla="*/ 6 h 6"/>
                    <a:gd name="T46" fmla="*/ 15 w 27"/>
                    <a:gd name="T47" fmla="*/ 6 h 6"/>
                    <a:gd name="T48" fmla="*/ 12 w 27"/>
                    <a:gd name="T49" fmla="*/ 5 h 6"/>
                    <a:gd name="T50" fmla="*/ 10 w 27"/>
                    <a:gd name="T51" fmla="*/ 4 h 6"/>
                    <a:gd name="T52" fmla="*/ 7 w 27"/>
                    <a:gd name="T53" fmla="*/ 4 h 6"/>
                    <a:gd name="T54" fmla="*/ 5 w 27"/>
                    <a:gd name="T55" fmla="*/ 4 h 6"/>
                    <a:gd name="T56" fmla="*/ 3 w 27"/>
                    <a:gd name="T57" fmla="*/ 4 h 6"/>
                    <a:gd name="T58" fmla="*/ 2 w 27"/>
                    <a:gd name="T59" fmla="*/ 4 h 6"/>
                    <a:gd name="T60" fmla="*/ 1 w 27"/>
                    <a:gd name="T61" fmla="*/ 4 h 6"/>
                    <a:gd name="T62" fmla="*/ 0 w 27"/>
                    <a:gd name="T63" fmla="*/ 4 h 6"/>
                    <a:gd name="T64" fmla="*/ 0 w 27"/>
                    <a:gd name="T65" fmla="*/ 4 h 6"/>
                    <a:gd name="T66" fmla="*/ 3 w 27"/>
                    <a:gd name="T67" fmla="*/ 0 h 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7" h="6">
                      <a:moveTo>
                        <a:pt x="3" y="0"/>
                      </a:moveTo>
                      <a:lnTo>
                        <a:pt x="4" y="0"/>
                      </a:lnTo>
                      <a:lnTo>
                        <a:pt x="5" y="1"/>
                      </a:lnTo>
                      <a:lnTo>
                        <a:pt x="7" y="1"/>
                      </a:lnTo>
                      <a:lnTo>
                        <a:pt x="8" y="1"/>
                      </a:lnTo>
                      <a:lnTo>
                        <a:pt x="10" y="2"/>
                      </a:lnTo>
                      <a:lnTo>
                        <a:pt x="12" y="2"/>
                      </a:lnTo>
                      <a:lnTo>
                        <a:pt x="14" y="3"/>
                      </a:lnTo>
                      <a:lnTo>
                        <a:pt x="16" y="3"/>
                      </a:lnTo>
                      <a:lnTo>
                        <a:pt x="18" y="4"/>
                      </a:lnTo>
                      <a:lnTo>
                        <a:pt x="20" y="4"/>
                      </a:lnTo>
                      <a:lnTo>
                        <a:pt x="22" y="4"/>
                      </a:lnTo>
                      <a:lnTo>
                        <a:pt x="24" y="3"/>
                      </a:lnTo>
                      <a:lnTo>
                        <a:pt x="25" y="3"/>
                      </a:lnTo>
                      <a:lnTo>
                        <a:pt x="26" y="3"/>
                      </a:lnTo>
                      <a:lnTo>
                        <a:pt x="27" y="3"/>
                      </a:lnTo>
                      <a:lnTo>
                        <a:pt x="26" y="3"/>
                      </a:lnTo>
                      <a:lnTo>
                        <a:pt x="26" y="4"/>
                      </a:lnTo>
                      <a:lnTo>
                        <a:pt x="25" y="4"/>
                      </a:lnTo>
                      <a:lnTo>
                        <a:pt x="23" y="5"/>
                      </a:lnTo>
                      <a:lnTo>
                        <a:pt x="21" y="5"/>
                      </a:lnTo>
                      <a:lnTo>
                        <a:pt x="18" y="6"/>
                      </a:lnTo>
                      <a:lnTo>
                        <a:pt x="15" y="6"/>
                      </a:lnTo>
                      <a:lnTo>
                        <a:pt x="12" y="5"/>
                      </a:lnTo>
                      <a:lnTo>
                        <a:pt x="10" y="4"/>
                      </a:lnTo>
                      <a:lnTo>
                        <a:pt x="7" y="4"/>
                      </a:lnTo>
                      <a:lnTo>
                        <a:pt x="5" y="4"/>
                      </a:lnTo>
                      <a:lnTo>
                        <a:pt x="3" y="4"/>
                      </a:lnTo>
                      <a:lnTo>
                        <a:pt x="2" y="4"/>
                      </a:lnTo>
                      <a:lnTo>
                        <a:pt x="1" y="4"/>
                      </a:lnTo>
                      <a:lnTo>
                        <a:pt x="0" y="4"/>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41" name="Freeform 2140">
                  <a:extLst>
                    <a:ext uri="{FF2B5EF4-FFF2-40B4-BE49-F238E27FC236}">
                      <a16:creationId xmlns:a16="http://schemas.microsoft.com/office/drawing/2014/main" id="{3B4C805F-5DA1-4020-818A-32C9BB17D951}"/>
                    </a:ext>
                  </a:extLst>
                </p:cNvPr>
                <p:cNvSpPr>
                  <a:spLocks/>
                </p:cNvSpPr>
                <p:nvPr/>
              </p:nvSpPr>
              <p:spPr bwMode="auto">
                <a:xfrm>
                  <a:off x="1202" y="278"/>
                  <a:ext cx="30" cy="9"/>
                </a:xfrm>
                <a:custGeom>
                  <a:avLst/>
                  <a:gdLst>
                    <a:gd name="T0" fmla="*/ 0 w 30"/>
                    <a:gd name="T1" fmla="*/ 6 h 9"/>
                    <a:gd name="T2" fmla="*/ 1 w 30"/>
                    <a:gd name="T3" fmla="*/ 6 h 9"/>
                    <a:gd name="T4" fmla="*/ 1 w 30"/>
                    <a:gd name="T5" fmla="*/ 6 h 9"/>
                    <a:gd name="T6" fmla="*/ 2 w 30"/>
                    <a:gd name="T7" fmla="*/ 6 h 9"/>
                    <a:gd name="T8" fmla="*/ 4 w 30"/>
                    <a:gd name="T9" fmla="*/ 6 h 9"/>
                    <a:gd name="T10" fmla="*/ 6 w 30"/>
                    <a:gd name="T11" fmla="*/ 6 h 9"/>
                    <a:gd name="T12" fmla="*/ 9 w 30"/>
                    <a:gd name="T13" fmla="*/ 6 h 9"/>
                    <a:gd name="T14" fmla="*/ 12 w 30"/>
                    <a:gd name="T15" fmla="*/ 7 h 9"/>
                    <a:gd name="T16" fmla="*/ 16 w 30"/>
                    <a:gd name="T17" fmla="*/ 7 h 9"/>
                    <a:gd name="T18" fmla="*/ 19 w 30"/>
                    <a:gd name="T19" fmla="*/ 8 h 9"/>
                    <a:gd name="T20" fmla="*/ 22 w 30"/>
                    <a:gd name="T21" fmla="*/ 8 h 9"/>
                    <a:gd name="T22" fmla="*/ 25 w 30"/>
                    <a:gd name="T23" fmla="*/ 8 h 9"/>
                    <a:gd name="T24" fmla="*/ 27 w 30"/>
                    <a:gd name="T25" fmla="*/ 9 h 9"/>
                    <a:gd name="T26" fmla="*/ 28 w 30"/>
                    <a:gd name="T27" fmla="*/ 9 h 9"/>
                    <a:gd name="T28" fmla="*/ 29 w 30"/>
                    <a:gd name="T29" fmla="*/ 9 h 9"/>
                    <a:gd name="T30" fmla="*/ 30 w 30"/>
                    <a:gd name="T31" fmla="*/ 9 h 9"/>
                    <a:gd name="T32" fmla="*/ 30 w 30"/>
                    <a:gd name="T33" fmla="*/ 9 h 9"/>
                    <a:gd name="T34" fmla="*/ 30 w 30"/>
                    <a:gd name="T35" fmla="*/ 8 h 9"/>
                    <a:gd name="T36" fmla="*/ 29 w 30"/>
                    <a:gd name="T37" fmla="*/ 8 h 9"/>
                    <a:gd name="T38" fmla="*/ 29 w 30"/>
                    <a:gd name="T39" fmla="*/ 8 h 9"/>
                    <a:gd name="T40" fmla="*/ 27 w 30"/>
                    <a:gd name="T41" fmla="*/ 7 h 9"/>
                    <a:gd name="T42" fmla="*/ 26 w 30"/>
                    <a:gd name="T43" fmla="*/ 7 h 9"/>
                    <a:gd name="T44" fmla="*/ 24 w 30"/>
                    <a:gd name="T45" fmla="*/ 6 h 9"/>
                    <a:gd name="T46" fmla="*/ 22 w 30"/>
                    <a:gd name="T47" fmla="*/ 5 h 9"/>
                    <a:gd name="T48" fmla="*/ 20 w 30"/>
                    <a:gd name="T49" fmla="*/ 5 h 9"/>
                    <a:gd name="T50" fmla="*/ 18 w 30"/>
                    <a:gd name="T51" fmla="*/ 4 h 9"/>
                    <a:gd name="T52" fmla="*/ 15 w 30"/>
                    <a:gd name="T53" fmla="*/ 4 h 9"/>
                    <a:gd name="T54" fmla="*/ 13 w 30"/>
                    <a:gd name="T55" fmla="*/ 3 h 9"/>
                    <a:gd name="T56" fmla="*/ 11 w 30"/>
                    <a:gd name="T57" fmla="*/ 2 h 9"/>
                    <a:gd name="T58" fmla="*/ 9 w 30"/>
                    <a:gd name="T59" fmla="*/ 1 h 9"/>
                    <a:gd name="T60" fmla="*/ 8 w 30"/>
                    <a:gd name="T61" fmla="*/ 1 h 9"/>
                    <a:gd name="T62" fmla="*/ 7 w 30"/>
                    <a:gd name="T63" fmla="*/ 1 h 9"/>
                    <a:gd name="T64" fmla="*/ 6 w 30"/>
                    <a:gd name="T65" fmla="*/ 0 h 9"/>
                    <a:gd name="T66" fmla="*/ 0 w 30"/>
                    <a:gd name="T67" fmla="*/ 6 h 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0" h="9">
                      <a:moveTo>
                        <a:pt x="0" y="6"/>
                      </a:moveTo>
                      <a:lnTo>
                        <a:pt x="1" y="6"/>
                      </a:lnTo>
                      <a:lnTo>
                        <a:pt x="2" y="6"/>
                      </a:lnTo>
                      <a:lnTo>
                        <a:pt x="4" y="6"/>
                      </a:lnTo>
                      <a:lnTo>
                        <a:pt x="6" y="6"/>
                      </a:lnTo>
                      <a:lnTo>
                        <a:pt x="9" y="6"/>
                      </a:lnTo>
                      <a:lnTo>
                        <a:pt x="12" y="7"/>
                      </a:lnTo>
                      <a:lnTo>
                        <a:pt x="16" y="7"/>
                      </a:lnTo>
                      <a:lnTo>
                        <a:pt x="19" y="8"/>
                      </a:lnTo>
                      <a:lnTo>
                        <a:pt x="22" y="8"/>
                      </a:lnTo>
                      <a:lnTo>
                        <a:pt x="25" y="8"/>
                      </a:lnTo>
                      <a:lnTo>
                        <a:pt x="27" y="9"/>
                      </a:lnTo>
                      <a:lnTo>
                        <a:pt x="28" y="9"/>
                      </a:lnTo>
                      <a:lnTo>
                        <a:pt x="29" y="9"/>
                      </a:lnTo>
                      <a:lnTo>
                        <a:pt x="30" y="9"/>
                      </a:lnTo>
                      <a:lnTo>
                        <a:pt x="30" y="8"/>
                      </a:lnTo>
                      <a:lnTo>
                        <a:pt x="29" y="8"/>
                      </a:lnTo>
                      <a:lnTo>
                        <a:pt x="27" y="7"/>
                      </a:lnTo>
                      <a:lnTo>
                        <a:pt x="26" y="7"/>
                      </a:lnTo>
                      <a:lnTo>
                        <a:pt x="24" y="6"/>
                      </a:lnTo>
                      <a:lnTo>
                        <a:pt x="22" y="5"/>
                      </a:lnTo>
                      <a:lnTo>
                        <a:pt x="20" y="5"/>
                      </a:lnTo>
                      <a:lnTo>
                        <a:pt x="18" y="4"/>
                      </a:lnTo>
                      <a:lnTo>
                        <a:pt x="15" y="4"/>
                      </a:lnTo>
                      <a:lnTo>
                        <a:pt x="13" y="3"/>
                      </a:lnTo>
                      <a:lnTo>
                        <a:pt x="11" y="2"/>
                      </a:lnTo>
                      <a:lnTo>
                        <a:pt x="9" y="1"/>
                      </a:lnTo>
                      <a:lnTo>
                        <a:pt x="8" y="1"/>
                      </a:lnTo>
                      <a:lnTo>
                        <a:pt x="7" y="1"/>
                      </a:lnTo>
                      <a:lnTo>
                        <a:pt x="6"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42" name="Freeform 2141">
                  <a:extLst>
                    <a:ext uri="{FF2B5EF4-FFF2-40B4-BE49-F238E27FC236}">
                      <a16:creationId xmlns:a16="http://schemas.microsoft.com/office/drawing/2014/main" id="{0111BB91-E458-46B9-985F-B04A0A87371F}"/>
                    </a:ext>
                  </a:extLst>
                </p:cNvPr>
                <p:cNvSpPr>
                  <a:spLocks/>
                </p:cNvSpPr>
                <p:nvPr/>
              </p:nvSpPr>
              <p:spPr bwMode="auto">
                <a:xfrm>
                  <a:off x="1230" y="280"/>
                  <a:ext cx="12" cy="3"/>
                </a:xfrm>
                <a:custGeom>
                  <a:avLst/>
                  <a:gdLst>
                    <a:gd name="T0" fmla="*/ 12 w 12"/>
                    <a:gd name="T1" fmla="*/ 1 h 3"/>
                    <a:gd name="T2" fmla="*/ 1 w 12"/>
                    <a:gd name="T3" fmla="*/ 0 h 3"/>
                    <a:gd name="T4" fmla="*/ 0 w 12"/>
                    <a:gd name="T5" fmla="*/ 3 h 3"/>
                    <a:gd name="T6" fmla="*/ 12 w 12"/>
                    <a:gd name="T7" fmla="*/ 1 h 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 h="3">
                      <a:moveTo>
                        <a:pt x="12" y="1"/>
                      </a:moveTo>
                      <a:lnTo>
                        <a:pt x="1" y="0"/>
                      </a:lnTo>
                      <a:lnTo>
                        <a:pt x="0" y="3"/>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43" name="Freeform 2142">
                  <a:extLst>
                    <a:ext uri="{FF2B5EF4-FFF2-40B4-BE49-F238E27FC236}">
                      <a16:creationId xmlns:a16="http://schemas.microsoft.com/office/drawing/2014/main" id="{685C925F-4FFB-478D-BB5B-C7AC70495150}"/>
                    </a:ext>
                  </a:extLst>
                </p:cNvPr>
                <p:cNvSpPr>
                  <a:spLocks/>
                </p:cNvSpPr>
                <p:nvPr/>
              </p:nvSpPr>
              <p:spPr bwMode="auto">
                <a:xfrm>
                  <a:off x="1244" y="247"/>
                  <a:ext cx="28" cy="30"/>
                </a:xfrm>
                <a:custGeom>
                  <a:avLst/>
                  <a:gdLst>
                    <a:gd name="T0" fmla="*/ 4 w 28"/>
                    <a:gd name="T1" fmla="*/ 0 h 30"/>
                    <a:gd name="T2" fmla="*/ 4 w 28"/>
                    <a:gd name="T3" fmla="*/ 1 h 30"/>
                    <a:gd name="T4" fmla="*/ 3 w 28"/>
                    <a:gd name="T5" fmla="*/ 4 h 30"/>
                    <a:gd name="T6" fmla="*/ 1 w 28"/>
                    <a:gd name="T7" fmla="*/ 8 h 30"/>
                    <a:gd name="T8" fmla="*/ 0 w 28"/>
                    <a:gd name="T9" fmla="*/ 13 h 30"/>
                    <a:gd name="T10" fmla="*/ 0 w 28"/>
                    <a:gd name="T11" fmla="*/ 18 h 30"/>
                    <a:gd name="T12" fmla="*/ 1 w 28"/>
                    <a:gd name="T13" fmla="*/ 23 h 30"/>
                    <a:gd name="T14" fmla="*/ 4 w 28"/>
                    <a:gd name="T15" fmla="*/ 27 h 30"/>
                    <a:gd name="T16" fmla="*/ 9 w 28"/>
                    <a:gd name="T17" fmla="*/ 30 h 30"/>
                    <a:gd name="T18" fmla="*/ 12 w 28"/>
                    <a:gd name="T19" fmla="*/ 30 h 30"/>
                    <a:gd name="T20" fmla="*/ 15 w 28"/>
                    <a:gd name="T21" fmla="*/ 30 h 30"/>
                    <a:gd name="T22" fmla="*/ 18 w 28"/>
                    <a:gd name="T23" fmla="*/ 30 h 30"/>
                    <a:gd name="T24" fmla="*/ 20 w 28"/>
                    <a:gd name="T25" fmla="*/ 29 h 30"/>
                    <a:gd name="T26" fmla="*/ 22 w 28"/>
                    <a:gd name="T27" fmla="*/ 28 h 30"/>
                    <a:gd name="T28" fmla="*/ 24 w 28"/>
                    <a:gd name="T29" fmla="*/ 26 h 30"/>
                    <a:gd name="T30" fmla="*/ 25 w 28"/>
                    <a:gd name="T31" fmla="*/ 24 h 30"/>
                    <a:gd name="T32" fmla="*/ 27 w 28"/>
                    <a:gd name="T33" fmla="*/ 22 h 30"/>
                    <a:gd name="T34" fmla="*/ 27 w 28"/>
                    <a:gd name="T35" fmla="*/ 20 h 30"/>
                    <a:gd name="T36" fmla="*/ 28 w 28"/>
                    <a:gd name="T37" fmla="*/ 18 h 30"/>
                    <a:gd name="T38" fmla="*/ 28 w 28"/>
                    <a:gd name="T39" fmla="*/ 16 h 30"/>
                    <a:gd name="T40" fmla="*/ 28 w 28"/>
                    <a:gd name="T41" fmla="*/ 14 h 30"/>
                    <a:gd name="T42" fmla="*/ 27 w 28"/>
                    <a:gd name="T43" fmla="*/ 13 h 30"/>
                    <a:gd name="T44" fmla="*/ 26 w 28"/>
                    <a:gd name="T45" fmla="*/ 11 h 30"/>
                    <a:gd name="T46" fmla="*/ 25 w 28"/>
                    <a:gd name="T47" fmla="*/ 10 h 30"/>
                    <a:gd name="T48" fmla="*/ 23 w 28"/>
                    <a:gd name="T49" fmla="*/ 10 h 30"/>
                    <a:gd name="T50" fmla="*/ 24 w 28"/>
                    <a:gd name="T51" fmla="*/ 10 h 30"/>
                    <a:gd name="T52" fmla="*/ 24 w 28"/>
                    <a:gd name="T53" fmla="*/ 10 h 30"/>
                    <a:gd name="T54" fmla="*/ 24 w 28"/>
                    <a:gd name="T55" fmla="*/ 11 h 30"/>
                    <a:gd name="T56" fmla="*/ 25 w 28"/>
                    <a:gd name="T57" fmla="*/ 13 h 30"/>
                    <a:gd name="T58" fmla="*/ 25 w 28"/>
                    <a:gd name="T59" fmla="*/ 14 h 30"/>
                    <a:gd name="T60" fmla="*/ 24 w 28"/>
                    <a:gd name="T61" fmla="*/ 16 h 30"/>
                    <a:gd name="T62" fmla="*/ 23 w 28"/>
                    <a:gd name="T63" fmla="*/ 19 h 30"/>
                    <a:gd name="T64" fmla="*/ 22 w 28"/>
                    <a:gd name="T65" fmla="*/ 22 h 30"/>
                    <a:gd name="T66" fmla="*/ 19 w 28"/>
                    <a:gd name="T67" fmla="*/ 25 h 30"/>
                    <a:gd name="T68" fmla="*/ 17 w 28"/>
                    <a:gd name="T69" fmla="*/ 27 h 30"/>
                    <a:gd name="T70" fmla="*/ 14 w 28"/>
                    <a:gd name="T71" fmla="*/ 27 h 30"/>
                    <a:gd name="T72" fmla="*/ 11 w 28"/>
                    <a:gd name="T73" fmla="*/ 26 h 30"/>
                    <a:gd name="T74" fmla="*/ 9 w 28"/>
                    <a:gd name="T75" fmla="*/ 25 h 30"/>
                    <a:gd name="T76" fmla="*/ 7 w 28"/>
                    <a:gd name="T77" fmla="*/ 23 h 30"/>
                    <a:gd name="T78" fmla="*/ 6 w 28"/>
                    <a:gd name="T79" fmla="*/ 20 h 30"/>
                    <a:gd name="T80" fmla="*/ 6 w 28"/>
                    <a:gd name="T81" fmla="*/ 17 h 30"/>
                    <a:gd name="T82" fmla="*/ 7 w 28"/>
                    <a:gd name="T83" fmla="*/ 11 h 30"/>
                    <a:gd name="T84" fmla="*/ 8 w 28"/>
                    <a:gd name="T85" fmla="*/ 8 h 30"/>
                    <a:gd name="T86" fmla="*/ 9 w 28"/>
                    <a:gd name="T87" fmla="*/ 6 h 30"/>
                    <a:gd name="T88" fmla="*/ 9 w 28"/>
                    <a:gd name="T89" fmla="*/ 5 h 30"/>
                    <a:gd name="T90" fmla="*/ 4 w 28"/>
                    <a:gd name="T91" fmla="*/ 0 h 3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8" h="30">
                      <a:moveTo>
                        <a:pt x="4" y="0"/>
                      </a:moveTo>
                      <a:lnTo>
                        <a:pt x="4" y="1"/>
                      </a:lnTo>
                      <a:lnTo>
                        <a:pt x="3" y="4"/>
                      </a:lnTo>
                      <a:lnTo>
                        <a:pt x="1" y="8"/>
                      </a:lnTo>
                      <a:lnTo>
                        <a:pt x="0" y="13"/>
                      </a:lnTo>
                      <a:lnTo>
                        <a:pt x="0" y="18"/>
                      </a:lnTo>
                      <a:lnTo>
                        <a:pt x="1" y="23"/>
                      </a:lnTo>
                      <a:lnTo>
                        <a:pt x="4" y="27"/>
                      </a:lnTo>
                      <a:lnTo>
                        <a:pt x="9" y="30"/>
                      </a:lnTo>
                      <a:lnTo>
                        <a:pt x="12" y="30"/>
                      </a:lnTo>
                      <a:lnTo>
                        <a:pt x="15" y="30"/>
                      </a:lnTo>
                      <a:lnTo>
                        <a:pt x="18" y="30"/>
                      </a:lnTo>
                      <a:lnTo>
                        <a:pt x="20" y="29"/>
                      </a:lnTo>
                      <a:lnTo>
                        <a:pt x="22" y="28"/>
                      </a:lnTo>
                      <a:lnTo>
                        <a:pt x="24" y="26"/>
                      </a:lnTo>
                      <a:lnTo>
                        <a:pt x="25" y="24"/>
                      </a:lnTo>
                      <a:lnTo>
                        <a:pt x="27" y="22"/>
                      </a:lnTo>
                      <a:lnTo>
                        <a:pt x="27" y="20"/>
                      </a:lnTo>
                      <a:lnTo>
                        <a:pt x="28" y="18"/>
                      </a:lnTo>
                      <a:lnTo>
                        <a:pt x="28" y="16"/>
                      </a:lnTo>
                      <a:lnTo>
                        <a:pt x="28" y="14"/>
                      </a:lnTo>
                      <a:lnTo>
                        <a:pt x="27" y="13"/>
                      </a:lnTo>
                      <a:lnTo>
                        <a:pt x="26" y="11"/>
                      </a:lnTo>
                      <a:lnTo>
                        <a:pt x="25" y="10"/>
                      </a:lnTo>
                      <a:lnTo>
                        <a:pt x="23" y="10"/>
                      </a:lnTo>
                      <a:lnTo>
                        <a:pt x="24" y="10"/>
                      </a:lnTo>
                      <a:lnTo>
                        <a:pt x="24" y="11"/>
                      </a:lnTo>
                      <a:lnTo>
                        <a:pt x="25" y="13"/>
                      </a:lnTo>
                      <a:lnTo>
                        <a:pt x="25" y="14"/>
                      </a:lnTo>
                      <a:lnTo>
                        <a:pt x="24" y="16"/>
                      </a:lnTo>
                      <a:lnTo>
                        <a:pt x="23" y="19"/>
                      </a:lnTo>
                      <a:lnTo>
                        <a:pt x="22" y="22"/>
                      </a:lnTo>
                      <a:lnTo>
                        <a:pt x="19" y="25"/>
                      </a:lnTo>
                      <a:lnTo>
                        <a:pt x="17" y="27"/>
                      </a:lnTo>
                      <a:lnTo>
                        <a:pt x="14" y="27"/>
                      </a:lnTo>
                      <a:lnTo>
                        <a:pt x="11" y="26"/>
                      </a:lnTo>
                      <a:lnTo>
                        <a:pt x="9" y="25"/>
                      </a:lnTo>
                      <a:lnTo>
                        <a:pt x="7" y="23"/>
                      </a:lnTo>
                      <a:lnTo>
                        <a:pt x="6" y="20"/>
                      </a:lnTo>
                      <a:lnTo>
                        <a:pt x="6" y="17"/>
                      </a:lnTo>
                      <a:lnTo>
                        <a:pt x="7" y="11"/>
                      </a:lnTo>
                      <a:lnTo>
                        <a:pt x="8" y="8"/>
                      </a:lnTo>
                      <a:lnTo>
                        <a:pt x="9" y="6"/>
                      </a:lnTo>
                      <a:lnTo>
                        <a:pt x="9" y="5"/>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44" name="Freeform 2143">
                  <a:extLst>
                    <a:ext uri="{FF2B5EF4-FFF2-40B4-BE49-F238E27FC236}">
                      <a16:creationId xmlns:a16="http://schemas.microsoft.com/office/drawing/2014/main" id="{7E540D5A-847B-48BC-B57E-74E9CB604C20}"/>
                    </a:ext>
                  </a:extLst>
                </p:cNvPr>
                <p:cNvSpPr>
                  <a:spLocks/>
                </p:cNvSpPr>
                <p:nvPr/>
              </p:nvSpPr>
              <p:spPr bwMode="auto">
                <a:xfrm>
                  <a:off x="1274" y="263"/>
                  <a:ext cx="13" cy="6"/>
                </a:xfrm>
                <a:custGeom>
                  <a:avLst/>
                  <a:gdLst>
                    <a:gd name="T0" fmla="*/ 0 w 13"/>
                    <a:gd name="T1" fmla="*/ 2 h 6"/>
                    <a:gd name="T2" fmla="*/ 0 w 13"/>
                    <a:gd name="T3" fmla="*/ 2 h 6"/>
                    <a:gd name="T4" fmla="*/ 1 w 13"/>
                    <a:gd name="T5" fmla="*/ 2 h 6"/>
                    <a:gd name="T6" fmla="*/ 2 w 13"/>
                    <a:gd name="T7" fmla="*/ 1 h 6"/>
                    <a:gd name="T8" fmla="*/ 4 w 13"/>
                    <a:gd name="T9" fmla="*/ 1 h 6"/>
                    <a:gd name="T10" fmla="*/ 6 w 13"/>
                    <a:gd name="T11" fmla="*/ 0 h 6"/>
                    <a:gd name="T12" fmla="*/ 8 w 13"/>
                    <a:gd name="T13" fmla="*/ 0 h 6"/>
                    <a:gd name="T14" fmla="*/ 11 w 13"/>
                    <a:gd name="T15" fmla="*/ 1 h 6"/>
                    <a:gd name="T16" fmla="*/ 13 w 13"/>
                    <a:gd name="T17" fmla="*/ 2 h 6"/>
                    <a:gd name="T18" fmla="*/ 12 w 13"/>
                    <a:gd name="T19" fmla="*/ 2 h 6"/>
                    <a:gd name="T20" fmla="*/ 11 w 13"/>
                    <a:gd name="T21" fmla="*/ 2 h 6"/>
                    <a:gd name="T22" fmla="*/ 10 w 13"/>
                    <a:gd name="T23" fmla="*/ 2 h 6"/>
                    <a:gd name="T24" fmla="*/ 8 w 13"/>
                    <a:gd name="T25" fmla="*/ 3 h 6"/>
                    <a:gd name="T26" fmla="*/ 6 w 13"/>
                    <a:gd name="T27" fmla="*/ 3 h 6"/>
                    <a:gd name="T28" fmla="*/ 4 w 13"/>
                    <a:gd name="T29" fmla="*/ 4 h 6"/>
                    <a:gd name="T30" fmla="*/ 2 w 13"/>
                    <a:gd name="T31" fmla="*/ 5 h 6"/>
                    <a:gd name="T32" fmla="*/ 1 w 13"/>
                    <a:gd name="T33" fmla="*/ 6 h 6"/>
                    <a:gd name="T34" fmla="*/ 0 w 13"/>
                    <a:gd name="T35" fmla="*/ 2 h 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3" h="6">
                      <a:moveTo>
                        <a:pt x="0" y="2"/>
                      </a:moveTo>
                      <a:lnTo>
                        <a:pt x="0" y="2"/>
                      </a:lnTo>
                      <a:lnTo>
                        <a:pt x="1" y="2"/>
                      </a:lnTo>
                      <a:lnTo>
                        <a:pt x="2" y="1"/>
                      </a:lnTo>
                      <a:lnTo>
                        <a:pt x="4" y="1"/>
                      </a:lnTo>
                      <a:lnTo>
                        <a:pt x="6" y="0"/>
                      </a:lnTo>
                      <a:lnTo>
                        <a:pt x="8" y="0"/>
                      </a:lnTo>
                      <a:lnTo>
                        <a:pt x="11" y="1"/>
                      </a:lnTo>
                      <a:lnTo>
                        <a:pt x="13" y="2"/>
                      </a:lnTo>
                      <a:lnTo>
                        <a:pt x="12" y="2"/>
                      </a:lnTo>
                      <a:lnTo>
                        <a:pt x="11" y="2"/>
                      </a:lnTo>
                      <a:lnTo>
                        <a:pt x="10" y="2"/>
                      </a:lnTo>
                      <a:lnTo>
                        <a:pt x="8" y="3"/>
                      </a:lnTo>
                      <a:lnTo>
                        <a:pt x="6" y="3"/>
                      </a:lnTo>
                      <a:lnTo>
                        <a:pt x="4" y="4"/>
                      </a:lnTo>
                      <a:lnTo>
                        <a:pt x="2" y="5"/>
                      </a:lnTo>
                      <a:lnTo>
                        <a:pt x="1" y="6"/>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45" name="Freeform 2144">
                  <a:extLst>
                    <a:ext uri="{FF2B5EF4-FFF2-40B4-BE49-F238E27FC236}">
                      <a16:creationId xmlns:a16="http://schemas.microsoft.com/office/drawing/2014/main" id="{C6C3FFEE-2073-4ADB-866B-7D7D5532D1BD}"/>
                    </a:ext>
                  </a:extLst>
                </p:cNvPr>
                <p:cNvSpPr>
                  <a:spLocks/>
                </p:cNvSpPr>
                <p:nvPr/>
              </p:nvSpPr>
              <p:spPr bwMode="auto">
                <a:xfrm>
                  <a:off x="1268" y="267"/>
                  <a:ext cx="25" cy="9"/>
                </a:xfrm>
                <a:custGeom>
                  <a:avLst/>
                  <a:gdLst>
                    <a:gd name="T0" fmla="*/ 21 w 25"/>
                    <a:gd name="T1" fmla="*/ 0 h 9"/>
                    <a:gd name="T2" fmla="*/ 25 w 25"/>
                    <a:gd name="T3" fmla="*/ 1 h 9"/>
                    <a:gd name="T4" fmla="*/ 21 w 25"/>
                    <a:gd name="T5" fmla="*/ 3 h 9"/>
                    <a:gd name="T6" fmla="*/ 24 w 25"/>
                    <a:gd name="T7" fmla="*/ 5 h 9"/>
                    <a:gd name="T8" fmla="*/ 18 w 25"/>
                    <a:gd name="T9" fmla="*/ 6 h 9"/>
                    <a:gd name="T10" fmla="*/ 20 w 25"/>
                    <a:gd name="T11" fmla="*/ 8 h 9"/>
                    <a:gd name="T12" fmla="*/ 20 w 25"/>
                    <a:gd name="T13" fmla="*/ 8 h 9"/>
                    <a:gd name="T14" fmla="*/ 18 w 25"/>
                    <a:gd name="T15" fmla="*/ 9 h 9"/>
                    <a:gd name="T16" fmla="*/ 15 w 25"/>
                    <a:gd name="T17" fmla="*/ 9 h 9"/>
                    <a:gd name="T18" fmla="*/ 12 w 25"/>
                    <a:gd name="T19" fmla="*/ 9 h 9"/>
                    <a:gd name="T20" fmla="*/ 9 w 25"/>
                    <a:gd name="T21" fmla="*/ 9 h 9"/>
                    <a:gd name="T22" fmla="*/ 6 w 25"/>
                    <a:gd name="T23" fmla="*/ 9 h 9"/>
                    <a:gd name="T24" fmla="*/ 3 w 25"/>
                    <a:gd name="T25" fmla="*/ 8 h 9"/>
                    <a:gd name="T26" fmla="*/ 0 w 25"/>
                    <a:gd name="T27" fmla="*/ 7 h 9"/>
                    <a:gd name="T28" fmla="*/ 5 w 25"/>
                    <a:gd name="T29" fmla="*/ 3 h 9"/>
                    <a:gd name="T30" fmla="*/ 5 w 25"/>
                    <a:gd name="T31" fmla="*/ 3 h 9"/>
                    <a:gd name="T32" fmla="*/ 6 w 25"/>
                    <a:gd name="T33" fmla="*/ 4 h 9"/>
                    <a:gd name="T34" fmla="*/ 7 w 25"/>
                    <a:gd name="T35" fmla="*/ 4 h 9"/>
                    <a:gd name="T36" fmla="*/ 8 w 25"/>
                    <a:gd name="T37" fmla="*/ 5 h 9"/>
                    <a:gd name="T38" fmla="*/ 10 w 25"/>
                    <a:gd name="T39" fmla="*/ 5 h 9"/>
                    <a:gd name="T40" fmla="*/ 11 w 25"/>
                    <a:gd name="T41" fmla="*/ 5 h 9"/>
                    <a:gd name="T42" fmla="*/ 13 w 25"/>
                    <a:gd name="T43" fmla="*/ 6 h 9"/>
                    <a:gd name="T44" fmla="*/ 15 w 25"/>
                    <a:gd name="T45" fmla="*/ 6 h 9"/>
                    <a:gd name="T46" fmla="*/ 14 w 25"/>
                    <a:gd name="T47" fmla="*/ 4 h 9"/>
                    <a:gd name="T48" fmla="*/ 19 w 25"/>
                    <a:gd name="T49" fmla="*/ 4 h 9"/>
                    <a:gd name="T50" fmla="*/ 18 w 25"/>
                    <a:gd name="T51" fmla="*/ 2 h 9"/>
                    <a:gd name="T52" fmla="*/ 22 w 25"/>
                    <a:gd name="T53" fmla="*/ 1 h 9"/>
                    <a:gd name="T54" fmla="*/ 21 w 25"/>
                    <a:gd name="T55" fmla="*/ 0 h 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5" h="9">
                      <a:moveTo>
                        <a:pt x="21" y="0"/>
                      </a:moveTo>
                      <a:lnTo>
                        <a:pt x="25" y="1"/>
                      </a:lnTo>
                      <a:lnTo>
                        <a:pt x="21" y="3"/>
                      </a:lnTo>
                      <a:lnTo>
                        <a:pt x="24" y="5"/>
                      </a:lnTo>
                      <a:lnTo>
                        <a:pt x="18" y="6"/>
                      </a:lnTo>
                      <a:lnTo>
                        <a:pt x="20" y="8"/>
                      </a:lnTo>
                      <a:lnTo>
                        <a:pt x="18" y="9"/>
                      </a:lnTo>
                      <a:lnTo>
                        <a:pt x="15" y="9"/>
                      </a:lnTo>
                      <a:lnTo>
                        <a:pt x="12" y="9"/>
                      </a:lnTo>
                      <a:lnTo>
                        <a:pt x="9" y="9"/>
                      </a:lnTo>
                      <a:lnTo>
                        <a:pt x="6" y="9"/>
                      </a:lnTo>
                      <a:lnTo>
                        <a:pt x="3" y="8"/>
                      </a:lnTo>
                      <a:lnTo>
                        <a:pt x="0" y="7"/>
                      </a:lnTo>
                      <a:lnTo>
                        <a:pt x="5" y="3"/>
                      </a:lnTo>
                      <a:lnTo>
                        <a:pt x="6" y="4"/>
                      </a:lnTo>
                      <a:lnTo>
                        <a:pt x="7" y="4"/>
                      </a:lnTo>
                      <a:lnTo>
                        <a:pt x="8" y="5"/>
                      </a:lnTo>
                      <a:lnTo>
                        <a:pt x="10" y="5"/>
                      </a:lnTo>
                      <a:lnTo>
                        <a:pt x="11" y="5"/>
                      </a:lnTo>
                      <a:lnTo>
                        <a:pt x="13" y="6"/>
                      </a:lnTo>
                      <a:lnTo>
                        <a:pt x="15" y="6"/>
                      </a:lnTo>
                      <a:lnTo>
                        <a:pt x="14" y="4"/>
                      </a:lnTo>
                      <a:lnTo>
                        <a:pt x="19" y="4"/>
                      </a:lnTo>
                      <a:lnTo>
                        <a:pt x="18" y="2"/>
                      </a:lnTo>
                      <a:lnTo>
                        <a:pt x="22" y="1"/>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46" name="Freeform 2145">
                  <a:extLst>
                    <a:ext uri="{FF2B5EF4-FFF2-40B4-BE49-F238E27FC236}">
                      <a16:creationId xmlns:a16="http://schemas.microsoft.com/office/drawing/2014/main" id="{450B0137-0BC6-4F06-A31C-B444E88C5BC4}"/>
                    </a:ext>
                  </a:extLst>
                </p:cNvPr>
                <p:cNvSpPr>
                  <a:spLocks/>
                </p:cNvSpPr>
                <p:nvPr/>
              </p:nvSpPr>
              <p:spPr bwMode="auto">
                <a:xfrm>
                  <a:off x="1261" y="196"/>
                  <a:ext cx="17" cy="19"/>
                </a:xfrm>
                <a:custGeom>
                  <a:avLst/>
                  <a:gdLst>
                    <a:gd name="T0" fmla="*/ 13 w 17"/>
                    <a:gd name="T1" fmla="*/ 10 h 19"/>
                    <a:gd name="T2" fmla="*/ 17 w 17"/>
                    <a:gd name="T3" fmla="*/ 3 h 19"/>
                    <a:gd name="T4" fmla="*/ 16 w 17"/>
                    <a:gd name="T5" fmla="*/ 3 h 19"/>
                    <a:gd name="T6" fmla="*/ 15 w 17"/>
                    <a:gd name="T7" fmla="*/ 2 h 19"/>
                    <a:gd name="T8" fmla="*/ 13 w 17"/>
                    <a:gd name="T9" fmla="*/ 1 h 19"/>
                    <a:gd name="T10" fmla="*/ 10 w 17"/>
                    <a:gd name="T11" fmla="*/ 0 h 19"/>
                    <a:gd name="T12" fmla="*/ 7 w 17"/>
                    <a:gd name="T13" fmla="*/ 0 h 19"/>
                    <a:gd name="T14" fmla="*/ 5 w 17"/>
                    <a:gd name="T15" fmla="*/ 0 h 19"/>
                    <a:gd name="T16" fmla="*/ 3 w 17"/>
                    <a:gd name="T17" fmla="*/ 1 h 19"/>
                    <a:gd name="T18" fmla="*/ 1 w 17"/>
                    <a:gd name="T19" fmla="*/ 3 h 19"/>
                    <a:gd name="T20" fmla="*/ 0 w 17"/>
                    <a:gd name="T21" fmla="*/ 7 h 19"/>
                    <a:gd name="T22" fmla="*/ 1 w 17"/>
                    <a:gd name="T23" fmla="*/ 10 h 19"/>
                    <a:gd name="T24" fmla="*/ 3 w 17"/>
                    <a:gd name="T25" fmla="*/ 12 h 19"/>
                    <a:gd name="T26" fmla="*/ 5 w 17"/>
                    <a:gd name="T27" fmla="*/ 14 h 19"/>
                    <a:gd name="T28" fmla="*/ 7 w 17"/>
                    <a:gd name="T29" fmla="*/ 16 h 19"/>
                    <a:gd name="T30" fmla="*/ 9 w 17"/>
                    <a:gd name="T31" fmla="*/ 18 h 19"/>
                    <a:gd name="T32" fmla="*/ 11 w 17"/>
                    <a:gd name="T33" fmla="*/ 19 h 19"/>
                    <a:gd name="T34" fmla="*/ 11 w 17"/>
                    <a:gd name="T35" fmla="*/ 19 h 19"/>
                    <a:gd name="T36" fmla="*/ 11 w 17"/>
                    <a:gd name="T37" fmla="*/ 19 h 19"/>
                    <a:gd name="T38" fmla="*/ 10 w 17"/>
                    <a:gd name="T39" fmla="*/ 18 h 19"/>
                    <a:gd name="T40" fmla="*/ 8 w 17"/>
                    <a:gd name="T41" fmla="*/ 16 h 19"/>
                    <a:gd name="T42" fmla="*/ 7 w 17"/>
                    <a:gd name="T43" fmla="*/ 14 h 19"/>
                    <a:gd name="T44" fmla="*/ 5 w 17"/>
                    <a:gd name="T45" fmla="*/ 12 h 19"/>
                    <a:gd name="T46" fmla="*/ 4 w 17"/>
                    <a:gd name="T47" fmla="*/ 10 h 19"/>
                    <a:gd name="T48" fmla="*/ 4 w 17"/>
                    <a:gd name="T49" fmla="*/ 8 h 19"/>
                    <a:gd name="T50" fmla="*/ 5 w 17"/>
                    <a:gd name="T51" fmla="*/ 6 h 19"/>
                    <a:gd name="T52" fmla="*/ 7 w 17"/>
                    <a:gd name="T53" fmla="*/ 5 h 19"/>
                    <a:gd name="T54" fmla="*/ 9 w 17"/>
                    <a:gd name="T55" fmla="*/ 5 h 19"/>
                    <a:gd name="T56" fmla="*/ 10 w 17"/>
                    <a:gd name="T57" fmla="*/ 5 h 19"/>
                    <a:gd name="T58" fmla="*/ 11 w 17"/>
                    <a:gd name="T59" fmla="*/ 6 h 19"/>
                    <a:gd name="T60" fmla="*/ 12 w 17"/>
                    <a:gd name="T61" fmla="*/ 8 h 19"/>
                    <a:gd name="T62" fmla="*/ 13 w 17"/>
                    <a:gd name="T63" fmla="*/ 9 h 19"/>
                    <a:gd name="T64" fmla="*/ 13 w 17"/>
                    <a:gd name="T65" fmla="*/ 10 h 19"/>
                    <a:gd name="T66" fmla="*/ 13 w 17"/>
                    <a:gd name="T67" fmla="*/ 10 h 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7" h="19">
                      <a:moveTo>
                        <a:pt x="13" y="10"/>
                      </a:moveTo>
                      <a:lnTo>
                        <a:pt x="17" y="3"/>
                      </a:lnTo>
                      <a:lnTo>
                        <a:pt x="16" y="3"/>
                      </a:lnTo>
                      <a:lnTo>
                        <a:pt x="15" y="2"/>
                      </a:lnTo>
                      <a:lnTo>
                        <a:pt x="13" y="1"/>
                      </a:lnTo>
                      <a:lnTo>
                        <a:pt x="10" y="0"/>
                      </a:lnTo>
                      <a:lnTo>
                        <a:pt x="7" y="0"/>
                      </a:lnTo>
                      <a:lnTo>
                        <a:pt x="5" y="0"/>
                      </a:lnTo>
                      <a:lnTo>
                        <a:pt x="3" y="1"/>
                      </a:lnTo>
                      <a:lnTo>
                        <a:pt x="1" y="3"/>
                      </a:lnTo>
                      <a:lnTo>
                        <a:pt x="0" y="7"/>
                      </a:lnTo>
                      <a:lnTo>
                        <a:pt x="1" y="10"/>
                      </a:lnTo>
                      <a:lnTo>
                        <a:pt x="3" y="12"/>
                      </a:lnTo>
                      <a:lnTo>
                        <a:pt x="5" y="14"/>
                      </a:lnTo>
                      <a:lnTo>
                        <a:pt x="7" y="16"/>
                      </a:lnTo>
                      <a:lnTo>
                        <a:pt x="9" y="18"/>
                      </a:lnTo>
                      <a:lnTo>
                        <a:pt x="11" y="19"/>
                      </a:lnTo>
                      <a:lnTo>
                        <a:pt x="10" y="18"/>
                      </a:lnTo>
                      <a:lnTo>
                        <a:pt x="8" y="16"/>
                      </a:lnTo>
                      <a:lnTo>
                        <a:pt x="7" y="14"/>
                      </a:lnTo>
                      <a:lnTo>
                        <a:pt x="5" y="12"/>
                      </a:lnTo>
                      <a:lnTo>
                        <a:pt x="4" y="10"/>
                      </a:lnTo>
                      <a:lnTo>
                        <a:pt x="4" y="8"/>
                      </a:lnTo>
                      <a:lnTo>
                        <a:pt x="5" y="6"/>
                      </a:lnTo>
                      <a:lnTo>
                        <a:pt x="7" y="5"/>
                      </a:lnTo>
                      <a:lnTo>
                        <a:pt x="9" y="5"/>
                      </a:lnTo>
                      <a:lnTo>
                        <a:pt x="10" y="5"/>
                      </a:lnTo>
                      <a:lnTo>
                        <a:pt x="11" y="6"/>
                      </a:lnTo>
                      <a:lnTo>
                        <a:pt x="12" y="8"/>
                      </a:lnTo>
                      <a:lnTo>
                        <a:pt x="13" y="9"/>
                      </a:lnTo>
                      <a:lnTo>
                        <a:pt x="13"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47" name="Freeform 2146">
                  <a:extLst>
                    <a:ext uri="{FF2B5EF4-FFF2-40B4-BE49-F238E27FC236}">
                      <a16:creationId xmlns:a16="http://schemas.microsoft.com/office/drawing/2014/main" id="{5B8EBAA5-9FA7-4E5B-AFFB-CB18F8FB6343}"/>
                    </a:ext>
                  </a:extLst>
                </p:cNvPr>
                <p:cNvSpPr>
                  <a:spLocks/>
                </p:cNvSpPr>
                <p:nvPr/>
              </p:nvSpPr>
              <p:spPr bwMode="auto">
                <a:xfrm>
                  <a:off x="1274" y="229"/>
                  <a:ext cx="32" cy="18"/>
                </a:xfrm>
                <a:custGeom>
                  <a:avLst/>
                  <a:gdLst>
                    <a:gd name="T0" fmla="*/ 0 w 32"/>
                    <a:gd name="T1" fmla="*/ 2 h 18"/>
                    <a:gd name="T2" fmla="*/ 0 w 32"/>
                    <a:gd name="T3" fmla="*/ 2 h 18"/>
                    <a:gd name="T4" fmla="*/ 1 w 32"/>
                    <a:gd name="T5" fmla="*/ 4 h 18"/>
                    <a:gd name="T6" fmla="*/ 3 w 32"/>
                    <a:gd name="T7" fmla="*/ 7 h 18"/>
                    <a:gd name="T8" fmla="*/ 5 w 32"/>
                    <a:gd name="T9" fmla="*/ 10 h 18"/>
                    <a:gd name="T10" fmla="*/ 8 w 32"/>
                    <a:gd name="T11" fmla="*/ 13 h 18"/>
                    <a:gd name="T12" fmla="*/ 12 w 32"/>
                    <a:gd name="T13" fmla="*/ 16 h 18"/>
                    <a:gd name="T14" fmla="*/ 16 w 32"/>
                    <a:gd name="T15" fmla="*/ 18 h 18"/>
                    <a:gd name="T16" fmla="*/ 20 w 32"/>
                    <a:gd name="T17" fmla="*/ 18 h 18"/>
                    <a:gd name="T18" fmla="*/ 24 w 32"/>
                    <a:gd name="T19" fmla="*/ 17 h 18"/>
                    <a:gd name="T20" fmla="*/ 27 w 32"/>
                    <a:gd name="T21" fmla="*/ 16 h 18"/>
                    <a:gd name="T22" fmla="*/ 29 w 32"/>
                    <a:gd name="T23" fmla="*/ 15 h 18"/>
                    <a:gd name="T24" fmla="*/ 31 w 32"/>
                    <a:gd name="T25" fmla="*/ 14 h 18"/>
                    <a:gd name="T26" fmla="*/ 32 w 32"/>
                    <a:gd name="T27" fmla="*/ 13 h 18"/>
                    <a:gd name="T28" fmla="*/ 32 w 32"/>
                    <a:gd name="T29" fmla="*/ 12 h 18"/>
                    <a:gd name="T30" fmla="*/ 32 w 32"/>
                    <a:gd name="T31" fmla="*/ 11 h 18"/>
                    <a:gd name="T32" fmla="*/ 32 w 32"/>
                    <a:gd name="T33" fmla="*/ 11 h 18"/>
                    <a:gd name="T34" fmla="*/ 32 w 32"/>
                    <a:gd name="T35" fmla="*/ 11 h 18"/>
                    <a:gd name="T36" fmla="*/ 31 w 32"/>
                    <a:gd name="T37" fmla="*/ 11 h 18"/>
                    <a:gd name="T38" fmla="*/ 30 w 32"/>
                    <a:gd name="T39" fmla="*/ 12 h 18"/>
                    <a:gd name="T40" fmla="*/ 29 w 32"/>
                    <a:gd name="T41" fmla="*/ 12 h 18"/>
                    <a:gd name="T42" fmla="*/ 28 w 32"/>
                    <a:gd name="T43" fmla="*/ 13 h 18"/>
                    <a:gd name="T44" fmla="*/ 26 w 32"/>
                    <a:gd name="T45" fmla="*/ 13 h 18"/>
                    <a:gd name="T46" fmla="*/ 25 w 32"/>
                    <a:gd name="T47" fmla="*/ 13 h 18"/>
                    <a:gd name="T48" fmla="*/ 23 w 32"/>
                    <a:gd name="T49" fmla="*/ 13 h 18"/>
                    <a:gd name="T50" fmla="*/ 21 w 32"/>
                    <a:gd name="T51" fmla="*/ 13 h 18"/>
                    <a:gd name="T52" fmla="*/ 19 w 32"/>
                    <a:gd name="T53" fmla="*/ 13 h 18"/>
                    <a:gd name="T54" fmla="*/ 16 w 32"/>
                    <a:gd name="T55" fmla="*/ 12 h 18"/>
                    <a:gd name="T56" fmla="*/ 14 w 32"/>
                    <a:gd name="T57" fmla="*/ 11 h 18"/>
                    <a:gd name="T58" fmla="*/ 12 w 32"/>
                    <a:gd name="T59" fmla="*/ 9 h 18"/>
                    <a:gd name="T60" fmla="*/ 11 w 32"/>
                    <a:gd name="T61" fmla="*/ 7 h 18"/>
                    <a:gd name="T62" fmla="*/ 9 w 32"/>
                    <a:gd name="T63" fmla="*/ 4 h 18"/>
                    <a:gd name="T64" fmla="*/ 7 w 32"/>
                    <a:gd name="T65" fmla="*/ 0 h 18"/>
                    <a:gd name="T66" fmla="*/ 0 w 32"/>
                    <a:gd name="T67" fmla="*/ 2 h 1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2" h="18">
                      <a:moveTo>
                        <a:pt x="0" y="2"/>
                      </a:moveTo>
                      <a:lnTo>
                        <a:pt x="0" y="2"/>
                      </a:lnTo>
                      <a:lnTo>
                        <a:pt x="1" y="4"/>
                      </a:lnTo>
                      <a:lnTo>
                        <a:pt x="3" y="7"/>
                      </a:lnTo>
                      <a:lnTo>
                        <a:pt x="5" y="10"/>
                      </a:lnTo>
                      <a:lnTo>
                        <a:pt x="8" y="13"/>
                      </a:lnTo>
                      <a:lnTo>
                        <a:pt x="12" y="16"/>
                      </a:lnTo>
                      <a:lnTo>
                        <a:pt x="16" y="18"/>
                      </a:lnTo>
                      <a:lnTo>
                        <a:pt x="20" y="18"/>
                      </a:lnTo>
                      <a:lnTo>
                        <a:pt x="24" y="17"/>
                      </a:lnTo>
                      <a:lnTo>
                        <a:pt x="27" y="16"/>
                      </a:lnTo>
                      <a:lnTo>
                        <a:pt x="29" y="15"/>
                      </a:lnTo>
                      <a:lnTo>
                        <a:pt x="31" y="14"/>
                      </a:lnTo>
                      <a:lnTo>
                        <a:pt x="32" y="13"/>
                      </a:lnTo>
                      <a:lnTo>
                        <a:pt x="32" y="12"/>
                      </a:lnTo>
                      <a:lnTo>
                        <a:pt x="32" y="11"/>
                      </a:lnTo>
                      <a:lnTo>
                        <a:pt x="31" y="11"/>
                      </a:lnTo>
                      <a:lnTo>
                        <a:pt x="30" y="12"/>
                      </a:lnTo>
                      <a:lnTo>
                        <a:pt x="29" y="12"/>
                      </a:lnTo>
                      <a:lnTo>
                        <a:pt x="28" y="13"/>
                      </a:lnTo>
                      <a:lnTo>
                        <a:pt x="26" y="13"/>
                      </a:lnTo>
                      <a:lnTo>
                        <a:pt x="25" y="13"/>
                      </a:lnTo>
                      <a:lnTo>
                        <a:pt x="23" y="13"/>
                      </a:lnTo>
                      <a:lnTo>
                        <a:pt x="21" y="13"/>
                      </a:lnTo>
                      <a:lnTo>
                        <a:pt x="19" y="13"/>
                      </a:lnTo>
                      <a:lnTo>
                        <a:pt x="16" y="12"/>
                      </a:lnTo>
                      <a:lnTo>
                        <a:pt x="14" y="11"/>
                      </a:lnTo>
                      <a:lnTo>
                        <a:pt x="12" y="9"/>
                      </a:lnTo>
                      <a:lnTo>
                        <a:pt x="11" y="7"/>
                      </a:lnTo>
                      <a:lnTo>
                        <a:pt x="9" y="4"/>
                      </a:lnTo>
                      <a:lnTo>
                        <a:pt x="7"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48" name="Freeform 2147">
                  <a:extLst>
                    <a:ext uri="{FF2B5EF4-FFF2-40B4-BE49-F238E27FC236}">
                      <a16:creationId xmlns:a16="http://schemas.microsoft.com/office/drawing/2014/main" id="{0F86C405-B0A4-48BB-B107-CBD4B792CFE2}"/>
                    </a:ext>
                  </a:extLst>
                </p:cNvPr>
                <p:cNvSpPr>
                  <a:spLocks/>
                </p:cNvSpPr>
                <p:nvPr/>
              </p:nvSpPr>
              <p:spPr bwMode="auto">
                <a:xfrm>
                  <a:off x="1303" y="232"/>
                  <a:ext cx="14" cy="10"/>
                </a:xfrm>
                <a:custGeom>
                  <a:avLst/>
                  <a:gdLst>
                    <a:gd name="T0" fmla="*/ 14 w 14"/>
                    <a:gd name="T1" fmla="*/ 2 h 10"/>
                    <a:gd name="T2" fmla="*/ 14 w 14"/>
                    <a:gd name="T3" fmla="*/ 2 h 10"/>
                    <a:gd name="T4" fmla="*/ 13 w 14"/>
                    <a:gd name="T5" fmla="*/ 4 h 10"/>
                    <a:gd name="T6" fmla="*/ 12 w 14"/>
                    <a:gd name="T7" fmla="*/ 6 h 10"/>
                    <a:gd name="T8" fmla="*/ 11 w 14"/>
                    <a:gd name="T9" fmla="*/ 8 h 10"/>
                    <a:gd name="T10" fmla="*/ 9 w 14"/>
                    <a:gd name="T11" fmla="*/ 9 h 10"/>
                    <a:gd name="T12" fmla="*/ 6 w 14"/>
                    <a:gd name="T13" fmla="*/ 10 h 10"/>
                    <a:gd name="T14" fmla="*/ 3 w 14"/>
                    <a:gd name="T15" fmla="*/ 9 h 10"/>
                    <a:gd name="T16" fmla="*/ 0 w 14"/>
                    <a:gd name="T17" fmla="*/ 7 h 10"/>
                    <a:gd name="T18" fmla="*/ 0 w 14"/>
                    <a:gd name="T19" fmla="*/ 7 h 10"/>
                    <a:gd name="T20" fmla="*/ 1 w 14"/>
                    <a:gd name="T21" fmla="*/ 7 h 10"/>
                    <a:gd name="T22" fmla="*/ 2 w 14"/>
                    <a:gd name="T23" fmla="*/ 7 h 10"/>
                    <a:gd name="T24" fmla="*/ 4 w 14"/>
                    <a:gd name="T25" fmla="*/ 7 h 10"/>
                    <a:gd name="T26" fmla="*/ 5 w 14"/>
                    <a:gd name="T27" fmla="*/ 7 h 10"/>
                    <a:gd name="T28" fmla="*/ 7 w 14"/>
                    <a:gd name="T29" fmla="*/ 6 h 10"/>
                    <a:gd name="T30" fmla="*/ 8 w 14"/>
                    <a:gd name="T31" fmla="*/ 4 h 10"/>
                    <a:gd name="T32" fmla="*/ 8 w 14"/>
                    <a:gd name="T33" fmla="*/ 0 h 10"/>
                    <a:gd name="T34" fmla="*/ 14 w 14"/>
                    <a:gd name="T35" fmla="*/ 2 h 1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4" h="10">
                      <a:moveTo>
                        <a:pt x="14" y="2"/>
                      </a:moveTo>
                      <a:lnTo>
                        <a:pt x="14" y="2"/>
                      </a:lnTo>
                      <a:lnTo>
                        <a:pt x="13" y="4"/>
                      </a:lnTo>
                      <a:lnTo>
                        <a:pt x="12" y="6"/>
                      </a:lnTo>
                      <a:lnTo>
                        <a:pt x="11" y="8"/>
                      </a:lnTo>
                      <a:lnTo>
                        <a:pt x="9" y="9"/>
                      </a:lnTo>
                      <a:lnTo>
                        <a:pt x="6" y="10"/>
                      </a:lnTo>
                      <a:lnTo>
                        <a:pt x="3" y="9"/>
                      </a:lnTo>
                      <a:lnTo>
                        <a:pt x="0" y="7"/>
                      </a:lnTo>
                      <a:lnTo>
                        <a:pt x="1" y="7"/>
                      </a:lnTo>
                      <a:lnTo>
                        <a:pt x="2" y="7"/>
                      </a:lnTo>
                      <a:lnTo>
                        <a:pt x="4" y="7"/>
                      </a:lnTo>
                      <a:lnTo>
                        <a:pt x="5" y="7"/>
                      </a:lnTo>
                      <a:lnTo>
                        <a:pt x="7" y="6"/>
                      </a:lnTo>
                      <a:lnTo>
                        <a:pt x="8" y="4"/>
                      </a:lnTo>
                      <a:lnTo>
                        <a:pt x="8" y="0"/>
                      </a:lnTo>
                      <a:lnTo>
                        <a:pt x="14"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49" name="Freeform 2148">
                  <a:extLst>
                    <a:ext uri="{FF2B5EF4-FFF2-40B4-BE49-F238E27FC236}">
                      <a16:creationId xmlns:a16="http://schemas.microsoft.com/office/drawing/2014/main" id="{617815C6-182A-4F5D-8090-0E65C0D4D264}"/>
                    </a:ext>
                  </a:extLst>
                </p:cNvPr>
                <p:cNvSpPr>
                  <a:spLocks/>
                </p:cNvSpPr>
                <p:nvPr/>
              </p:nvSpPr>
              <p:spPr bwMode="auto">
                <a:xfrm>
                  <a:off x="1315" y="223"/>
                  <a:ext cx="7" cy="10"/>
                </a:xfrm>
                <a:custGeom>
                  <a:avLst/>
                  <a:gdLst>
                    <a:gd name="T0" fmla="*/ 1 w 7"/>
                    <a:gd name="T1" fmla="*/ 10 h 10"/>
                    <a:gd name="T2" fmla="*/ 1 w 7"/>
                    <a:gd name="T3" fmla="*/ 10 h 10"/>
                    <a:gd name="T4" fmla="*/ 2 w 7"/>
                    <a:gd name="T5" fmla="*/ 10 h 10"/>
                    <a:gd name="T6" fmla="*/ 3 w 7"/>
                    <a:gd name="T7" fmla="*/ 10 h 10"/>
                    <a:gd name="T8" fmla="*/ 4 w 7"/>
                    <a:gd name="T9" fmla="*/ 10 h 10"/>
                    <a:gd name="T10" fmla="*/ 5 w 7"/>
                    <a:gd name="T11" fmla="*/ 9 h 10"/>
                    <a:gd name="T12" fmla="*/ 6 w 7"/>
                    <a:gd name="T13" fmla="*/ 8 h 10"/>
                    <a:gd name="T14" fmla="*/ 6 w 7"/>
                    <a:gd name="T15" fmla="*/ 7 h 10"/>
                    <a:gd name="T16" fmla="*/ 7 w 7"/>
                    <a:gd name="T17" fmla="*/ 5 h 10"/>
                    <a:gd name="T18" fmla="*/ 7 w 7"/>
                    <a:gd name="T19" fmla="*/ 5 h 10"/>
                    <a:gd name="T20" fmla="*/ 7 w 7"/>
                    <a:gd name="T21" fmla="*/ 5 h 10"/>
                    <a:gd name="T22" fmla="*/ 6 w 7"/>
                    <a:gd name="T23" fmla="*/ 4 h 10"/>
                    <a:gd name="T24" fmla="*/ 6 w 7"/>
                    <a:gd name="T25" fmla="*/ 4 h 10"/>
                    <a:gd name="T26" fmla="*/ 6 w 7"/>
                    <a:gd name="T27" fmla="*/ 2 h 10"/>
                    <a:gd name="T28" fmla="*/ 5 w 7"/>
                    <a:gd name="T29" fmla="*/ 1 h 10"/>
                    <a:gd name="T30" fmla="*/ 4 w 7"/>
                    <a:gd name="T31" fmla="*/ 1 h 10"/>
                    <a:gd name="T32" fmla="*/ 3 w 7"/>
                    <a:gd name="T33" fmla="*/ 0 h 10"/>
                    <a:gd name="T34" fmla="*/ 2 w 7"/>
                    <a:gd name="T35" fmla="*/ 0 h 10"/>
                    <a:gd name="T36" fmla="*/ 1 w 7"/>
                    <a:gd name="T37" fmla="*/ 0 h 10"/>
                    <a:gd name="T38" fmla="*/ 0 w 7"/>
                    <a:gd name="T39" fmla="*/ 1 h 10"/>
                    <a:gd name="T40" fmla="*/ 0 w 7"/>
                    <a:gd name="T41" fmla="*/ 1 h 10"/>
                    <a:gd name="T42" fmla="*/ 0 w 7"/>
                    <a:gd name="T43" fmla="*/ 4 h 10"/>
                    <a:gd name="T44" fmla="*/ 0 w 7"/>
                    <a:gd name="T45" fmla="*/ 4 h 10"/>
                    <a:gd name="T46" fmla="*/ 1 w 7"/>
                    <a:gd name="T47" fmla="*/ 5 h 10"/>
                    <a:gd name="T48" fmla="*/ 2 w 7"/>
                    <a:gd name="T49" fmla="*/ 5 h 10"/>
                    <a:gd name="T50" fmla="*/ 2 w 7"/>
                    <a:gd name="T51" fmla="*/ 5 h 10"/>
                    <a:gd name="T52" fmla="*/ 3 w 7"/>
                    <a:gd name="T53" fmla="*/ 6 h 10"/>
                    <a:gd name="T54" fmla="*/ 3 w 7"/>
                    <a:gd name="T55" fmla="*/ 7 h 10"/>
                    <a:gd name="T56" fmla="*/ 2 w 7"/>
                    <a:gd name="T57" fmla="*/ 8 h 10"/>
                    <a:gd name="T58" fmla="*/ 1 w 7"/>
                    <a:gd name="T59" fmla="*/ 10 h 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7" h="10">
                      <a:moveTo>
                        <a:pt x="1" y="10"/>
                      </a:moveTo>
                      <a:lnTo>
                        <a:pt x="1" y="10"/>
                      </a:lnTo>
                      <a:lnTo>
                        <a:pt x="2" y="10"/>
                      </a:lnTo>
                      <a:lnTo>
                        <a:pt x="3" y="10"/>
                      </a:lnTo>
                      <a:lnTo>
                        <a:pt x="4" y="10"/>
                      </a:lnTo>
                      <a:lnTo>
                        <a:pt x="5" y="9"/>
                      </a:lnTo>
                      <a:lnTo>
                        <a:pt x="6" y="8"/>
                      </a:lnTo>
                      <a:lnTo>
                        <a:pt x="6" y="7"/>
                      </a:lnTo>
                      <a:lnTo>
                        <a:pt x="7" y="5"/>
                      </a:lnTo>
                      <a:lnTo>
                        <a:pt x="6" y="4"/>
                      </a:lnTo>
                      <a:lnTo>
                        <a:pt x="6" y="2"/>
                      </a:lnTo>
                      <a:lnTo>
                        <a:pt x="5" y="1"/>
                      </a:lnTo>
                      <a:lnTo>
                        <a:pt x="4" y="1"/>
                      </a:lnTo>
                      <a:lnTo>
                        <a:pt x="3" y="0"/>
                      </a:lnTo>
                      <a:lnTo>
                        <a:pt x="2" y="0"/>
                      </a:lnTo>
                      <a:lnTo>
                        <a:pt x="1" y="0"/>
                      </a:lnTo>
                      <a:lnTo>
                        <a:pt x="0" y="1"/>
                      </a:lnTo>
                      <a:lnTo>
                        <a:pt x="0" y="4"/>
                      </a:lnTo>
                      <a:lnTo>
                        <a:pt x="1" y="5"/>
                      </a:lnTo>
                      <a:lnTo>
                        <a:pt x="2" y="5"/>
                      </a:lnTo>
                      <a:lnTo>
                        <a:pt x="3" y="6"/>
                      </a:lnTo>
                      <a:lnTo>
                        <a:pt x="3" y="7"/>
                      </a:lnTo>
                      <a:lnTo>
                        <a:pt x="2" y="8"/>
                      </a:lnTo>
                      <a:lnTo>
                        <a:pt x="1"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50" name="Freeform 2149">
                  <a:extLst>
                    <a:ext uri="{FF2B5EF4-FFF2-40B4-BE49-F238E27FC236}">
                      <a16:creationId xmlns:a16="http://schemas.microsoft.com/office/drawing/2014/main" id="{CDB35C8D-4DFE-46D6-A6DC-98195E54C831}"/>
                    </a:ext>
                  </a:extLst>
                </p:cNvPr>
                <p:cNvSpPr>
                  <a:spLocks/>
                </p:cNvSpPr>
                <p:nvPr/>
              </p:nvSpPr>
              <p:spPr bwMode="auto">
                <a:xfrm>
                  <a:off x="1313" y="237"/>
                  <a:ext cx="4" cy="34"/>
                </a:xfrm>
                <a:custGeom>
                  <a:avLst/>
                  <a:gdLst>
                    <a:gd name="T0" fmla="*/ 2 w 4"/>
                    <a:gd name="T1" fmla="*/ 0 h 34"/>
                    <a:gd name="T2" fmla="*/ 2 w 4"/>
                    <a:gd name="T3" fmla="*/ 1 h 34"/>
                    <a:gd name="T4" fmla="*/ 3 w 4"/>
                    <a:gd name="T5" fmla="*/ 3 h 34"/>
                    <a:gd name="T6" fmla="*/ 3 w 4"/>
                    <a:gd name="T7" fmla="*/ 7 h 34"/>
                    <a:gd name="T8" fmla="*/ 4 w 4"/>
                    <a:gd name="T9" fmla="*/ 13 h 34"/>
                    <a:gd name="T10" fmla="*/ 4 w 4"/>
                    <a:gd name="T11" fmla="*/ 17 h 34"/>
                    <a:gd name="T12" fmla="*/ 3 w 4"/>
                    <a:gd name="T13" fmla="*/ 22 h 34"/>
                    <a:gd name="T14" fmla="*/ 2 w 4"/>
                    <a:gd name="T15" fmla="*/ 27 h 34"/>
                    <a:gd name="T16" fmla="*/ 1 w 4"/>
                    <a:gd name="T17" fmla="*/ 34 h 34"/>
                    <a:gd name="T18" fmla="*/ 2 w 4"/>
                    <a:gd name="T19" fmla="*/ 32 h 34"/>
                    <a:gd name="T20" fmla="*/ 2 w 4"/>
                    <a:gd name="T21" fmla="*/ 27 h 34"/>
                    <a:gd name="T22" fmla="*/ 2 w 4"/>
                    <a:gd name="T23" fmla="*/ 21 h 34"/>
                    <a:gd name="T24" fmla="*/ 2 w 4"/>
                    <a:gd name="T25" fmla="*/ 14 h 34"/>
                    <a:gd name="T26" fmla="*/ 2 w 4"/>
                    <a:gd name="T27" fmla="*/ 10 h 34"/>
                    <a:gd name="T28" fmla="*/ 2 w 4"/>
                    <a:gd name="T29" fmla="*/ 7 h 34"/>
                    <a:gd name="T30" fmla="*/ 1 w 4"/>
                    <a:gd name="T31" fmla="*/ 4 h 34"/>
                    <a:gd name="T32" fmla="*/ 0 w 4"/>
                    <a:gd name="T33" fmla="*/ 2 h 34"/>
                    <a:gd name="T34" fmla="*/ 2 w 4"/>
                    <a:gd name="T35" fmla="*/ 0 h 3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 h="34">
                      <a:moveTo>
                        <a:pt x="2" y="0"/>
                      </a:moveTo>
                      <a:lnTo>
                        <a:pt x="2" y="1"/>
                      </a:lnTo>
                      <a:lnTo>
                        <a:pt x="3" y="3"/>
                      </a:lnTo>
                      <a:lnTo>
                        <a:pt x="3" y="7"/>
                      </a:lnTo>
                      <a:lnTo>
                        <a:pt x="4" y="13"/>
                      </a:lnTo>
                      <a:lnTo>
                        <a:pt x="4" y="17"/>
                      </a:lnTo>
                      <a:lnTo>
                        <a:pt x="3" y="22"/>
                      </a:lnTo>
                      <a:lnTo>
                        <a:pt x="2" y="27"/>
                      </a:lnTo>
                      <a:lnTo>
                        <a:pt x="1" y="34"/>
                      </a:lnTo>
                      <a:lnTo>
                        <a:pt x="2" y="32"/>
                      </a:lnTo>
                      <a:lnTo>
                        <a:pt x="2" y="27"/>
                      </a:lnTo>
                      <a:lnTo>
                        <a:pt x="2" y="21"/>
                      </a:lnTo>
                      <a:lnTo>
                        <a:pt x="2" y="14"/>
                      </a:lnTo>
                      <a:lnTo>
                        <a:pt x="2" y="10"/>
                      </a:lnTo>
                      <a:lnTo>
                        <a:pt x="2" y="7"/>
                      </a:lnTo>
                      <a:lnTo>
                        <a:pt x="1"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51" name="Freeform 2150">
                  <a:extLst>
                    <a:ext uri="{FF2B5EF4-FFF2-40B4-BE49-F238E27FC236}">
                      <a16:creationId xmlns:a16="http://schemas.microsoft.com/office/drawing/2014/main" id="{8D391B88-A004-4CE9-BAD9-EBA15A4D375A}"/>
                    </a:ext>
                  </a:extLst>
                </p:cNvPr>
                <p:cNvSpPr>
                  <a:spLocks/>
                </p:cNvSpPr>
                <p:nvPr/>
              </p:nvSpPr>
              <p:spPr bwMode="auto">
                <a:xfrm>
                  <a:off x="1302" y="244"/>
                  <a:ext cx="9" cy="25"/>
                </a:xfrm>
                <a:custGeom>
                  <a:avLst/>
                  <a:gdLst>
                    <a:gd name="T0" fmla="*/ 9 w 9"/>
                    <a:gd name="T1" fmla="*/ 0 h 25"/>
                    <a:gd name="T2" fmla="*/ 9 w 9"/>
                    <a:gd name="T3" fmla="*/ 1 h 25"/>
                    <a:gd name="T4" fmla="*/ 8 w 9"/>
                    <a:gd name="T5" fmla="*/ 3 h 25"/>
                    <a:gd name="T6" fmla="*/ 8 w 9"/>
                    <a:gd name="T7" fmla="*/ 6 h 25"/>
                    <a:gd name="T8" fmla="*/ 7 w 9"/>
                    <a:gd name="T9" fmla="*/ 10 h 25"/>
                    <a:gd name="T10" fmla="*/ 6 w 9"/>
                    <a:gd name="T11" fmla="*/ 14 h 25"/>
                    <a:gd name="T12" fmla="*/ 5 w 9"/>
                    <a:gd name="T13" fmla="*/ 18 h 25"/>
                    <a:gd name="T14" fmla="*/ 3 w 9"/>
                    <a:gd name="T15" fmla="*/ 22 h 25"/>
                    <a:gd name="T16" fmla="*/ 0 w 9"/>
                    <a:gd name="T17" fmla="*/ 25 h 25"/>
                    <a:gd name="T18" fmla="*/ 1 w 9"/>
                    <a:gd name="T19" fmla="*/ 24 h 25"/>
                    <a:gd name="T20" fmla="*/ 2 w 9"/>
                    <a:gd name="T21" fmla="*/ 24 h 25"/>
                    <a:gd name="T22" fmla="*/ 3 w 9"/>
                    <a:gd name="T23" fmla="*/ 22 h 25"/>
                    <a:gd name="T24" fmla="*/ 5 w 9"/>
                    <a:gd name="T25" fmla="*/ 20 h 25"/>
                    <a:gd name="T26" fmla="*/ 7 w 9"/>
                    <a:gd name="T27" fmla="*/ 17 h 25"/>
                    <a:gd name="T28" fmla="*/ 8 w 9"/>
                    <a:gd name="T29" fmla="*/ 12 h 25"/>
                    <a:gd name="T30" fmla="*/ 9 w 9"/>
                    <a:gd name="T31" fmla="*/ 7 h 25"/>
                    <a:gd name="T32" fmla="*/ 9 w 9"/>
                    <a:gd name="T33" fmla="*/ 0 h 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9" h="25">
                      <a:moveTo>
                        <a:pt x="9" y="0"/>
                      </a:moveTo>
                      <a:lnTo>
                        <a:pt x="9" y="1"/>
                      </a:lnTo>
                      <a:lnTo>
                        <a:pt x="8" y="3"/>
                      </a:lnTo>
                      <a:lnTo>
                        <a:pt x="8" y="6"/>
                      </a:lnTo>
                      <a:lnTo>
                        <a:pt x="7" y="10"/>
                      </a:lnTo>
                      <a:lnTo>
                        <a:pt x="6" y="14"/>
                      </a:lnTo>
                      <a:lnTo>
                        <a:pt x="5" y="18"/>
                      </a:lnTo>
                      <a:lnTo>
                        <a:pt x="3" y="22"/>
                      </a:lnTo>
                      <a:lnTo>
                        <a:pt x="0" y="25"/>
                      </a:lnTo>
                      <a:lnTo>
                        <a:pt x="1" y="24"/>
                      </a:lnTo>
                      <a:lnTo>
                        <a:pt x="2" y="24"/>
                      </a:lnTo>
                      <a:lnTo>
                        <a:pt x="3" y="22"/>
                      </a:lnTo>
                      <a:lnTo>
                        <a:pt x="5" y="20"/>
                      </a:lnTo>
                      <a:lnTo>
                        <a:pt x="7" y="17"/>
                      </a:lnTo>
                      <a:lnTo>
                        <a:pt x="8" y="12"/>
                      </a:lnTo>
                      <a:lnTo>
                        <a:pt x="9" y="7"/>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52" name="Freeform 2151">
                  <a:extLst>
                    <a:ext uri="{FF2B5EF4-FFF2-40B4-BE49-F238E27FC236}">
                      <a16:creationId xmlns:a16="http://schemas.microsoft.com/office/drawing/2014/main" id="{834246E7-985A-4715-BFD6-218260CA824D}"/>
                    </a:ext>
                  </a:extLst>
                </p:cNvPr>
                <p:cNvSpPr>
                  <a:spLocks/>
                </p:cNvSpPr>
                <p:nvPr/>
              </p:nvSpPr>
              <p:spPr bwMode="auto">
                <a:xfrm>
                  <a:off x="1295" y="247"/>
                  <a:ext cx="11" cy="12"/>
                </a:xfrm>
                <a:custGeom>
                  <a:avLst/>
                  <a:gdLst>
                    <a:gd name="T0" fmla="*/ 11 w 11"/>
                    <a:gd name="T1" fmla="*/ 0 h 12"/>
                    <a:gd name="T2" fmla="*/ 11 w 11"/>
                    <a:gd name="T3" fmla="*/ 1 h 12"/>
                    <a:gd name="T4" fmla="*/ 11 w 11"/>
                    <a:gd name="T5" fmla="*/ 2 h 12"/>
                    <a:gd name="T6" fmla="*/ 10 w 11"/>
                    <a:gd name="T7" fmla="*/ 3 h 12"/>
                    <a:gd name="T8" fmla="*/ 9 w 11"/>
                    <a:gd name="T9" fmla="*/ 5 h 12"/>
                    <a:gd name="T10" fmla="*/ 8 w 11"/>
                    <a:gd name="T11" fmla="*/ 6 h 12"/>
                    <a:gd name="T12" fmla="*/ 6 w 11"/>
                    <a:gd name="T13" fmla="*/ 8 h 12"/>
                    <a:gd name="T14" fmla="*/ 3 w 11"/>
                    <a:gd name="T15" fmla="*/ 10 h 12"/>
                    <a:gd name="T16" fmla="*/ 0 w 11"/>
                    <a:gd name="T17" fmla="*/ 12 h 12"/>
                    <a:gd name="T18" fmla="*/ 0 w 11"/>
                    <a:gd name="T19" fmla="*/ 12 h 12"/>
                    <a:gd name="T20" fmla="*/ 1 w 11"/>
                    <a:gd name="T21" fmla="*/ 12 h 12"/>
                    <a:gd name="T22" fmla="*/ 2 w 11"/>
                    <a:gd name="T23" fmla="*/ 12 h 12"/>
                    <a:gd name="T24" fmla="*/ 4 w 11"/>
                    <a:gd name="T25" fmla="*/ 11 h 12"/>
                    <a:gd name="T26" fmla="*/ 6 w 11"/>
                    <a:gd name="T27" fmla="*/ 10 h 12"/>
                    <a:gd name="T28" fmla="*/ 8 w 11"/>
                    <a:gd name="T29" fmla="*/ 8 h 12"/>
                    <a:gd name="T30" fmla="*/ 10 w 11"/>
                    <a:gd name="T31" fmla="*/ 4 h 12"/>
                    <a:gd name="T32" fmla="*/ 11 w 11"/>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 h="12">
                      <a:moveTo>
                        <a:pt x="11" y="0"/>
                      </a:moveTo>
                      <a:lnTo>
                        <a:pt x="11" y="1"/>
                      </a:lnTo>
                      <a:lnTo>
                        <a:pt x="11" y="2"/>
                      </a:lnTo>
                      <a:lnTo>
                        <a:pt x="10" y="3"/>
                      </a:lnTo>
                      <a:lnTo>
                        <a:pt x="9" y="5"/>
                      </a:lnTo>
                      <a:lnTo>
                        <a:pt x="8" y="6"/>
                      </a:lnTo>
                      <a:lnTo>
                        <a:pt x="6" y="8"/>
                      </a:lnTo>
                      <a:lnTo>
                        <a:pt x="3" y="10"/>
                      </a:lnTo>
                      <a:lnTo>
                        <a:pt x="0" y="12"/>
                      </a:lnTo>
                      <a:lnTo>
                        <a:pt x="1" y="12"/>
                      </a:lnTo>
                      <a:lnTo>
                        <a:pt x="2" y="12"/>
                      </a:lnTo>
                      <a:lnTo>
                        <a:pt x="4" y="11"/>
                      </a:lnTo>
                      <a:lnTo>
                        <a:pt x="6" y="10"/>
                      </a:lnTo>
                      <a:lnTo>
                        <a:pt x="8" y="8"/>
                      </a:lnTo>
                      <a:lnTo>
                        <a:pt x="10" y="4"/>
                      </a:ln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53" name="Freeform 2152">
                  <a:extLst>
                    <a:ext uri="{FF2B5EF4-FFF2-40B4-BE49-F238E27FC236}">
                      <a16:creationId xmlns:a16="http://schemas.microsoft.com/office/drawing/2014/main" id="{AA434E8F-E7B2-4D46-9490-69F621D5D008}"/>
                    </a:ext>
                  </a:extLst>
                </p:cNvPr>
                <p:cNvSpPr>
                  <a:spLocks/>
                </p:cNvSpPr>
                <p:nvPr/>
              </p:nvSpPr>
              <p:spPr bwMode="auto">
                <a:xfrm>
                  <a:off x="1292" y="216"/>
                  <a:ext cx="7" cy="6"/>
                </a:xfrm>
                <a:custGeom>
                  <a:avLst/>
                  <a:gdLst>
                    <a:gd name="T0" fmla="*/ 0 w 7"/>
                    <a:gd name="T1" fmla="*/ 3 h 6"/>
                    <a:gd name="T2" fmla="*/ 1 w 7"/>
                    <a:gd name="T3" fmla="*/ 5 h 6"/>
                    <a:gd name="T4" fmla="*/ 1 w 7"/>
                    <a:gd name="T5" fmla="*/ 6 h 6"/>
                    <a:gd name="T6" fmla="*/ 2 w 7"/>
                    <a:gd name="T7" fmla="*/ 6 h 6"/>
                    <a:gd name="T8" fmla="*/ 4 w 7"/>
                    <a:gd name="T9" fmla="*/ 6 h 6"/>
                    <a:gd name="T10" fmla="*/ 5 w 7"/>
                    <a:gd name="T11" fmla="*/ 6 h 6"/>
                    <a:gd name="T12" fmla="*/ 6 w 7"/>
                    <a:gd name="T13" fmla="*/ 6 h 6"/>
                    <a:gd name="T14" fmla="*/ 7 w 7"/>
                    <a:gd name="T15" fmla="*/ 5 h 6"/>
                    <a:gd name="T16" fmla="*/ 7 w 7"/>
                    <a:gd name="T17" fmla="*/ 3 h 6"/>
                    <a:gd name="T18" fmla="*/ 7 w 7"/>
                    <a:gd name="T19" fmla="*/ 2 h 6"/>
                    <a:gd name="T20" fmla="*/ 6 w 7"/>
                    <a:gd name="T21" fmla="*/ 1 h 6"/>
                    <a:gd name="T22" fmla="*/ 5 w 7"/>
                    <a:gd name="T23" fmla="*/ 0 h 6"/>
                    <a:gd name="T24" fmla="*/ 4 w 7"/>
                    <a:gd name="T25" fmla="*/ 0 h 6"/>
                    <a:gd name="T26" fmla="*/ 2 w 7"/>
                    <a:gd name="T27" fmla="*/ 0 h 6"/>
                    <a:gd name="T28" fmla="*/ 1 w 7"/>
                    <a:gd name="T29" fmla="*/ 1 h 6"/>
                    <a:gd name="T30" fmla="*/ 1 w 7"/>
                    <a:gd name="T31" fmla="*/ 2 h 6"/>
                    <a:gd name="T32" fmla="*/ 0 w 7"/>
                    <a:gd name="T33" fmla="*/ 3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 h="6">
                      <a:moveTo>
                        <a:pt x="0" y="3"/>
                      </a:moveTo>
                      <a:lnTo>
                        <a:pt x="1" y="5"/>
                      </a:lnTo>
                      <a:lnTo>
                        <a:pt x="1" y="6"/>
                      </a:lnTo>
                      <a:lnTo>
                        <a:pt x="2" y="6"/>
                      </a:lnTo>
                      <a:lnTo>
                        <a:pt x="4" y="6"/>
                      </a:lnTo>
                      <a:lnTo>
                        <a:pt x="5" y="6"/>
                      </a:lnTo>
                      <a:lnTo>
                        <a:pt x="6" y="6"/>
                      </a:lnTo>
                      <a:lnTo>
                        <a:pt x="7" y="5"/>
                      </a:lnTo>
                      <a:lnTo>
                        <a:pt x="7" y="3"/>
                      </a:lnTo>
                      <a:lnTo>
                        <a:pt x="7" y="2"/>
                      </a:lnTo>
                      <a:lnTo>
                        <a:pt x="6" y="1"/>
                      </a:lnTo>
                      <a:lnTo>
                        <a:pt x="5" y="0"/>
                      </a:lnTo>
                      <a:lnTo>
                        <a:pt x="4" y="0"/>
                      </a:lnTo>
                      <a:lnTo>
                        <a:pt x="2" y="0"/>
                      </a:lnTo>
                      <a:lnTo>
                        <a:pt x="1" y="1"/>
                      </a:lnTo>
                      <a:lnTo>
                        <a:pt x="1" y="2"/>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54" name="Freeform 2153">
                  <a:extLst>
                    <a:ext uri="{FF2B5EF4-FFF2-40B4-BE49-F238E27FC236}">
                      <a16:creationId xmlns:a16="http://schemas.microsoft.com/office/drawing/2014/main" id="{0851FE41-9D9C-40FE-8202-8A6CFD198473}"/>
                    </a:ext>
                  </a:extLst>
                </p:cNvPr>
                <p:cNvSpPr>
                  <a:spLocks/>
                </p:cNvSpPr>
                <p:nvPr/>
              </p:nvSpPr>
              <p:spPr bwMode="auto">
                <a:xfrm>
                  <a:off x="1284" y="200"/>
                  <a:ext cx="32" cy="21"/>
                </a:xfrm>
                <a:custGeom>
                  <a:avLst/>
                  <a:gdLst>
                    <a:gd name="T0" fmla="*/ 32 w 32"/>
                    <a:gd name="T1" fmla="*/ 20 h 21"/>
                    <a:gd name="T2" fmla="*/ 27 w 32"/>
                    <a:gd name="T3" fmla="*/ 21 h 21"/>
                    <a:gd name="T4" fmla="*/ 27 w 32"/>
                    <a:gd name="T5" fmla="*/ 21 h 21"/>
                    <a:gd name="T6" fmla="*/ 27 w 32"/>
                    <a:gd name="T7" fmla="*/ 20 h 21"/>
                    <a:gd name="T8" fmla="*/ 26 w 32"/>
                    <a:gd name="T9" fmla="*/ 19 h 21"/>
                    <a:gd name="T10" fmla="*/ 26 w 32"/>
                    <a:gd name="T11" fmla="*/ 18 h 21"/>
                    <a:gd name="T12" fmla="*/ 25 w 32"/>
                    <a:gd name="T13" fmla="*/ 17 h 21"/>
                    <a:gd name="T14" fmla="*/ 23 w 32"/>
                    <a:gd name="T15" fmla="*/ 15 h 21"/>
                    <a:gd name="T16" fmla="*/ 22 w 32"/>
                    <a:gd name="T17" fmla="*/ 13 h 21"/>
                    <a:gd name="T18" fmla="*/ 20 w 32"/>
                    <a:gd name="T19" fmla="*/ 11 h 21"/>
                    <a:gd name="T20" fmla="*/ 19 w 32"/>
                    <a:gd name="T21" fmla="*/ 9 h 21"/>
                    <a:gd name="T22" fmla="*/ 17 w 32"/>
                    <a:gd name="T23" fmla="*/ 8 h 21"/>
                    <a:gd name="T24" fmla="*/ 15 w 32"/>
                    <a:gd name="T25" fmla="*/ 6 h 21"/>
                    <a:gd name="T26" fmla="*/ 12 w 32"/>
                    <a:gd name="T27" fmla="*/ 4 h 21"/>
                    <a:gd name="T28" fmla="*/ 10 w 32"/>
                    <a:gd name="T29" fmla="*/ 3 h 21"/>
                    <a:gd name="T30" fmla="*/ 7 w 32"/>
                    <a:gd name="T31" fmla="*/ 2 h 21"/>
                    <a:gd name="T32" fmla="*/ 4 w 32"/>
                    <a:gd name="T33" fmla="*/ 1 h 21"/>
                    <a:gd name="T34" fmla="*/ 0 w 32"/>
                    <a:gd name="T35" fmla="*/ 0 h 21"/>
                    <a:gd name="T36" fmla="*/ 1 w 32"/>
                    <a:gd name="T37" fmla="*/ 0 h 21"/>
                    <a:gd name="T38" fmla="*/ 1 w 32"/>
                    <a:gd name="T39" fmla="*/ 0 h 21"/>
                    <a:gd name="T40" fmla="*/ 2 w 32"/>
                    <a:gd name="T41" fmla="*/ 0 h 21"/>
                    <a:gd name="T42" fmla="*/ 3 w 32"/>
                    <a:gd name="T43" fmla="*/ 0 h 21"/>
                    <a:gd name="T44" fmla="*/ 5 w 32"/>
                    <a:gd name="T45" fmla="*/ 0 h 21"/>
                    <a:gd name="T46" fmla="*/ 6 w 32"/>
                    <a:gd name="T47" fmla="*/ 1 h 21"/>
                    <a:gd name="T48" fmla="*/ 8 w 32"/>
                    <a:gd name="T49" fmla="*/ 1 h 21"/>
                    <a:gd name="T50" fmla="*/ 11 w 32"/>
                    <a:gd name="T51" fmla="*/ 2 h 21"/>
                    <a:gd name="T52" fmla="*/ 13 w 32"/>
                    <a:gd name="T53" fmla="*/ 3 h 21"/>
                    <a:gd name="T54" fmla="*/ 15 w 32"/>
                    <a:gd name="T55" fmla="*/ 4 h 21"/>
                    <a:gd name="T56" fmla="*/ 18 w 32"/>
                    <a:gd name="T57" fmla="*/ 5 h 21"/>
                    <a:gd name="T58" fmla="*/ 20 w 32"/>
                    <a:gd name="T59" fmla="*/ 7 h 21"/>
                    <a:gd name="T60" fmla="*/ 23 w 32"/>
                    <a:gd name="T61" fmla="*/ 10 h 21"/>
                    <a:gd name="T62" fmla="*/ 26 w 32"/>
                    <a:gd name="T63" fmla="*/ 12 h 21"/>
                    <a:gd name="T64" fmla="*/ 29 w 32"/>
                    <a:gd name="T65" fmla="*/ 16 h 21"/>
                    <a:gd name="T66" fmla="*/ 32 w 32"/>
                    <a:gd name="T67" fmla="*/ 20 h 2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2" h="21">
                      <a:moveTo>
                        <a:pt x="32" y="20"/>
                      </a:moveTo>
                      <a:lnTo>
                        <a:pt x="27" y="21"/>
                      </a:lnTo>
                      <a:lnTo>
                        <a:pt x="27" y="20"/>
                      </a:lnTo>
                      <a:lnTo>
                        <a:pt x="26" y="19"/>
                      </a:lnTo>
                      <a:lnTo>
                        <a:pt x="26" y="18"/>
                      </a:lnTo>
                      <a:lnTo>
                        <a:pt x="25" y="17"/>
                      </a:lnTo>
                      <a:lnTo>
                        <a:pt x="23" y="15"/>
                      </a:lnTo>
                      <a:lnTo>
                        <a:pt x="22" y="13"/>
                      </a:lnTo>
                      <a:lnTo>
                        <a:pt x="20" y="11"/>
                      </a:lnTo>
                      <a:lnTo>
                        <a:pt x="19" y="9"/>
                      </a:lnTo>
                      <a:lnTo>
                        <a:pt x="17" y="8"/>
                      </a:lnTo>
                      <a:lnTo>
                        <a:pt x="15" y="6"/>
                      </a:lnTo>
                      <a:lnTo>
                        <a:pt x="12" y="4"/>
                      </a:lnTo>
                      <a:lnTo>
                        <a:pt x="10" y="3"/>
                      </a:lnTo>
                      <a:lnTo>
                        <a:pt x="7" y="2"/>
                      </a:lnTo>
                      <a:lnTo>
                        <a:pt x="4" y="1"/>
                      </a:lnTo>
                      <a:lnTo>
                        <a:pt x="0" y="0"/>
                      </a:lnTo>
                      <a:lnTo>
                        <a:pt x="1" y="0"/>
                      </a:lnTo>
                      <a:lnTo>
                        <a:pt x="2" y="0"/>
                      </a:lnTo>
                      <a:lnTo>
                        <a:pt x="3" y="0"/>
                      </a:lnTo>
                      <a:lnTo>
                        <a:pt x="5" y="0"/>
                      </a:lnTo>
                      <a:lnTo>
                        <a:pt x="6" y="1"/>
                      </a:lnTo>
                      <a:lnTo>
                        <a:pt x="8" y="1"/>
                      </a:lnTo>
                      <a:lnTo>
                        <a:pt x="11" y="2"/>
                      </a:lnTo>
                      <a:lnTo>
                        <a:pt x="13" y="3"/>
                      </a:lnTo>
                      <a:lnTo>
                        <a:pt x="15" y="4"/>
                      </a:lnTo>
                      <a:lnTo>
                        <a:pt x="18" y="5"/>
                      </a:lnTo>
                      <a:lnTo>
                        <a:pt x="20" y="7"/>
                      </a:lnTo>
                      <a:lnTo>
                        <a:pt x="23" y="10"/>
                      </a:lnTo>
                      <a:lnTo>
                        <a:pt x="26" y="12"/>
                      </a:lnTo>
                      <a:lnTo>
                        <a:pt x="29" y="16"/>
                      </a:lnTo>
                      <a:lnTo>
                        <a:pt x="3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55" name="Freeform 2154">
                  <a:extLst>
                    <a:ext uri="{FF2B5EF4-FFF2-40B4-BE49-F238E27FC236}">
                      <a16:creationId xmlns:a16="http://schemas.microsoft.com/office/drawing/2014/main" id="{A7535FC5-B947-4EB3-8156-A78BF0D498CA}"/>
                    </a:ext>
                  </a:extLst>
                </p:cNvPr>
                <p:cNvSpPr>
                  <a:spLocks/>
                </p:cNvSpPr>
                <p:nvPr/>
              </p:nvSpPr>
              <p:spPr bwMode="auto">
                <a:xfrm>
                  <a:off x="1146" y="170"/>
                  <a:ext cx="133" cy="77"/>
                </a:xfrm>
                <a:custGeom>
                  <a:avLst/>
                  <a:gdLst>
                    <a:gd name="T0" fmla="*/ 133 w 133"/>
                    <a:gd name="T1" fmla="*/ 23 h 77"/>
                    <a:gd name="T2" fmla="*/ 130 w 133"/>
                    <a:gd name="T3" fmla="*/ 20 h 77"/>
                    <a:gd name="T4" fmla="*/ 125 w 133"/>
                    <a:gd name="T5" fmla="*/ 17 h 77"/>
                    <a:gd name="T6" fmla="*/ 118 w 133"/>
                    <a:gd name="T7" fmla="*/ 16 h 77"/>
                    <a:gd name="T8" fmla="*/ 110 w 133"/>
                    <a:gd name="T9" fmla="*/ 17 h 77"/>
                    <a:gd name="T10" fmla="*/ 105 w 133"/>
                    <a:gd name="T11" fmla="*/ 16 h 77"/>
                    <a:gd name="T12" fmla="*/ 101 w 133"/>
                    <a:gd name="T13" fmla="*/ 14 h 77"/>
                    <a:gd name="T14" fmla="*/ 97 w 133"/>
                    <a:gd name="T15" fmla="*/ 11 h 77"/>
                    <a:gd name="T16" fmla="*/ 93 w 133"/>
                    <a:gd name="T17" fmla="*/ 8 h 77"/>
                    <a:gd name="T18" fmla="*/ 88 w 133"/>
                    <a:gd name="T19" fmla="*/ 4 h 77"/>
                    <a:gd name="T20" fmla="*/ 82 w 133"/>
                    <a:gd name="T21" fmla="*/ 1 h 77"/>
                    <a:gd name="T22" fmla="*/ 73 w 133"/>
                    <a:gd name="T23" fmla="*/ 0 h 77"/>
                    <a:gd name="T24" fmla="*/ 67 w 133"/>
                    <a:gd name="T25" fmla="*/ 0 h 77"/>
                    <a:gd name="T26" fmla="*/ 63 w 133"/>
                    <a:gd name="T27" fmla="*/ 0 h 77"/>
                    <a:gd name="T28" fmla="*/ 59 w 133"/>
                    <a:gd name="T29" fmla="*/ 0 h 77"/>
                    <a:gd name="T30" fmla="*/ 56 w 133"/>
                    <a:gd name="T31" fmla="*/ 1 h 77"/>
                    <a:gd name="T32" fmla="*/ 45 w 133"/>
                    <a:gd name="T33" fmla="*/ 4 h 77"/>
                    <a:gd name="T34" fmla="*/ 31 w 133"/>
                    <a:gd name="T35" fmla="*/ 11 h 77"/>
                    <a:gd name="T36" fmla="*/ 21 w 133"/>
                    <a:gd name="T37" fmla="*/ 21 h 77"/>
                    <a:gd name="T38" fmla="*/ 13 w 133"/>
                    <a:gd name="T39" fmla="*/ 33 h 77"/>
                    <a:gd name="T40" fmla="*/ 7 w 133"/>
                    <a:gd name="T41" fmla="*/ 45 h 77"/>
                    <a:gd name="T42" fmla="*/ 3 w 133"/>
                    <a:gd name="T43" fmla="*/ 57 h 77"/>
                    <a:gd name="T44" fmla="*/ 1 w 133"/>
                    <a:gd name="T45" fmla="*/ 67 h 77"/>
                    <a:gd name="T46" fmla="*/ 0 w 133"/>
                    <a:gd name="T47" fmla="*/ 74 h 77"/>
                    <a:gd name="T48" fmla="*/ 0 w 133"/>
                    <a:gd name="T49" fmla="*/ 76 h 77"/>
                    <a:gd name="T50" fmla="*/ 1 w 133"/>
                    <a:gd name="T51" fmla="*/ 71 h 77"/>
                    <a:gd name="T52" fmla="*/ 4 w 133"/>
                    <a:gd name="T53" fmla="*/ 63 h 77"/>
                    <a:gd name="T54" fmla="*/ 8 w 133"/>
                    <a:gd name="T55" fmla="*/ 53 h 77"/>
                    <a:gd name="T56" fmla="*/ 13 w 133"/>
                    <a:gd name="T57" fmla="*/ 42 h 77"/>
                    <a:gd name="T58" fmla="*/ 21 w 133"/>
                    <a:gd name="T59" fmla="*/ 31 h 77"/>
                    <a:gd name="T60" fmla="*/ 32 w 133"/>
                    <a:gd name="T61" fmla="*/ 21 h 77"/>
                    <a:gd name="T62" fmla="*/ 45 w 133"/>
                    <a:gd name="T63" fmla="*/ 13 h 77"/>
                    <a:gd name="T64" fmla="*/ 55 w 133"/>
                    <a:gd name="T65" fmla="*/ 10 h 77"/>
                    <a:gd name="T66" fmla="*/ 59 w 133"/>
                    <a:gd name="T67" fmla="*/ 10 h 77"/>
                    <a:gd name="T68" fmla="*/ 62 w 133"/>
                    <a:gd name="T69" fmla="*/ 9 h 77"/>
                    <a:gd name="T70" fmla="*/ 66 w 133"/>
                    <a:gd name="T71" fmla="*/ 9 h 77"/>
                    <a:gd name="T72" fmla="*/ 68 w 133"/>
                    <a:gd name="T73" fmla="*/ 9 h 77"/>
                    <a:gd name="T74" fmla="*/ 70 w 133"/>
                    <a:gd name="T75" fmla="*/ 9 h 77"/>
                    <a:gd name="T76" fmla="*/ 74 w 133"/>
                    <a:gd name="T77" fmla="*/ 9 h 77"/>
                    <a:gd name="T78" fmla="*/ 81 w 133"/>
                    <a:gd name="T79" fmla="*/ 11 h 77"/>
                    <a:gd name="T80" fmla="*/ 87 w 133"/>
                    <a:gd name="T81" fmla="*/ 13 h 77"/>
                    <a:gd name="T82" fmla="*/ 92 w 133"/>
                    <a:gd name="T83" fmla="*/ 16 h 77"/>
                    <a:gd name="T84" fmla="*/ 96 w 133"/>
                    <a:gd name="T85" fmla="*/ 19 h 77"/>
                    <a:gd name="T86" fmla="*/ 99 w 133"/>
                    <a:gd name="T87" fmla="*/ 21 h 77"/>
                    <a:gd name="T88" fmla="*/ 103 w 133"/>
                    <a:gd name="T89" fmla="*/ 23 h 77"/>
                    <a:gd name="T90" fmla="*/ 107 w 133"/>
                    <a:gd name="T91" fmla="*/ 23 h 77"/>
                    <a:gd name="T92" fmla="*/ 110 w 133"/>
                    <a:gd name="T93" fmla="*/ 22 h 77"/>
                    <a:gd name="T94" fmla="*/ 113 w 133"/>
                    <a:gd name="T95" fmla="*/ 21 h 77"/>
                    <a:gd name="T96" fmla="*/ 116 w 133"/>
                    <a:gd name="T97" fmla="*/ 20 h 77"/>
                    <a:gd name="T98" fmla="*/ 118 w 133"/>
                    <a:gd name="T99" fmla="*/ 20 h 77"/>
                    <a:gd name="T100" fmla="*/ 121 w 133"/>
                    <a:gd name="T101" fmla="*/ 20 h 77"/>
                    <a:gd name="T102" fmla="*/ 124 w 133"/>
                    <a:gd name="T103" fmla="*/ 21 h 77"/>
                    <a:gd name="T104" fmla="*/ 128 w 133"/>
                    <a:gd name="T105" fmla="*/ 21 h 77"/>
                    <a:gd name="T106" fmla="*/ 131 w 133"/>
                    <a:gd name="T107" fmla="*/ 23 h 7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33" h="77">
                      <a:moveTo>
                        <a:pt x="133" y="23"/>
                      </a:moveTo>
                      <a:lnTo>
                        <a:pt x="133" y="23"/>
                      </a:lnTo>
                      <a:lnTo>
                        <a:pt x="132" y="22"/>
                      </a:lnTo>
                      <a:lnTo>
                        <a:pt x="130" y="20"/>
                      </a:lnTo>
                      <a:lnTo>
                        <a:pt x="128" y="19"/>
                      </a:lnTo>
                      <a:lnTo>
                        <a:pt x="125" y="17"/>
                      </a:lnTo>
                      <a:lnTo>
                        <a:pt x="121" y="16"/>
                      </a:lnTo>
                      <a:lnTo>
                        <a:pt x="118" y="16"/>
                      </a:lnTo>
                      <a:lnTo>
                        <a:pt x="113" y="17"/>
                      </a:lnTo>
                      <a:lnTo>
                        <a:pt x="110" y="17"/>
                      </a:lnTo>
                      <a:lnTo>
                        <a:pt x="108" y="17"/>
                      </a:lnTo>
                      <a:lnTo>
                        <a:pt x="105" y="16"/>
                      </a:lnTo>
                      <a:lnTo>
                        <a:pt x="103" y="15"/>
                      </a:lnTo>
                      <a:lnTo>
                        <a:pt x="101" y="14"/>
                      </a:lnTo>
                      <a:lnTo>
                        <a:pt x="99" y="13"/>
                      </a:lnTo>
                      <a:lnTo>
                        <a:pt x="97" y="11"/>
                      </a:lnTo>
                      <a:lnTo>
                        <a:pt x="95" y="9"/>
                      </a:lnTo>
                      <a:lnTo>
                        <a:pt x="93" y="8"/>
                      </a:lnTo>
                      <a:lnTo>
                        <a:pt x="91" y="6"/>
                      </a:lnTo>
                      <a:lnTo>
                        <a:pt x="88" y="4"/>
                      </a:lnTo>
                      <a:lnTo>
                        <a:pt x="85" y="3"/>
                      </a:lnTo>
                      <a:lnTo>
                        <a:pt x="82" y="1"/>
                      </a:lnTo>
                      <a:lnTo>
                        <a:pt x="78" y="0"/>
                      </a:lnTo>
                      <a:lnTo>
                        <a:pt x="73" y="0"/>
                      </a:lnTo>
                      <a:lnTo>
                        <a:pt x="68" y="0"/>
                      </a:lnTo>
                      <a:lnTo>
                        <a:pt x="67" y="0"/>
                      </a:lnTo>
                      <a:lnTo>
                        <a:pt x="65" y="0"/>
                      </a:lnTo>
                      <a:lnTo>
                        <a:pt x="63" y="0"/>
                      </a:lnTo>
                      <a:lnTo>
                        <a:pt x="61" y="0"/>
                      </a:lnTo>
                      <a:lnTo>
                        <a:pt x="59" y="0"/>
                      </a:lnTo>
                      <a:lnTo>
                        <a:pt x="58" y="1"/>
                      </a:lnTo>
                      <a:lnTo>
                        <a:pt x="56" y="1"/>
                      </a:lnTo>
                      <a:lnTo>
                        <a:pt x="54" y="2"/>
                      </a:lnTo>
                      <a:lnTo>
                        <a:pt x="45" y="4"/>
                      </a:lnTo>
                      <a:lnTo>
                        <a:pt x="38" y="7"/>
                      </a:lnTo>
                      <a:lnTo>
                        <a:pt x="31" y="11"/>
                      </a:lnTo>
                      <a:lnTo>
                        <a:pt x="26" y="16"/>
                      </a:lnTo>
                      <a:lnTo>
                        <a:pt x="21" y="21"/>
                      </a:lnTo>
                      <a:lnTo>
                        <a:pt x="16" y="27"/>
                      </a:lnTo>
                      <a:lnTo>
                        <a:pt x="13" y="33"/>
                      </a:lnTo>
                      <a:lnTo>
                        <a:pt x="10" y="39"/>
                      </a:lnTo>
                      <a:lnTo>
                        <a:pt x="7" y="45"/>
                      </a:lnTo>
                      <a:lnTo>
                        <a:pt x="5" y="51"/>
                      </a:lnTo>
                      <a:lnTo>
                        <a:pt x="3" y="57"/>
                      </a:lnTo>
                      <a:lnTo>
                        <a:pt x="2" y="62"/>
                      </a:lnTo>
                      <a:lnTo>
                        <a:pt x="1" y="67"/>
                      </a:lnTo>
                      <a:lnTo>
                        <a:pt x="1" y="71"/>
                      </a:lnTo>
                      <a:lnTo>
                        <a:pt x="0" y="74"/>
                      </a:lnTo>
                      <a:lnTo>
                        <a:pt x="0" y="77"/>
                      </a:lnTo>
                      <a:lnTo>
                        <a:pt x="0" y="76"/>
                      </a:lnTo>
                      <a:lnTo>
                        <a:pt x="1" y="74"/>
                      </a:lnTo>
                      <a:lnTo>
                        <a:pt x="1" y="71"/>
                      </a:lnTo>
                      <a:lnTo>
                        <a:pt x="2" y="68"/>
                      </a:lnTo>
                      <a:lnTo>
                        <a:pt x="4" y="63"/>
                      </a:lnTo>
                      <a:lnTo>
                        <a:pt x="5" y="59"/>
                      </a:lnTo>
                      <a:lnTo>
                        <a:pt x="8" y="53"/>
                      </a:lnTo>
                      <a:lnTo>
                        <a:pt x="10" y="48"/>
                      </a:lnTo>
                      <a:lnTo>
                        <a:pt x="13" y="42"/>
                      </a:lnTo>
                      <a:lnTo>
                        <a:pt x="17" y="36"/>
                      </a:lnTo>
                      <a:lnTo>
                        <a:pt x="21" y="31"/>
                      </a:lnTo>
                      <a:lnTo>
                        <a:pt x="26" y="26"/>
                      </a:lnTo>
                      <a:lnTo>
                        <a:pt x="32" y="21"/>
                      </a:lnTo>
                      <a:lnTo>
                        <a:pt x="38" y="17"/>
                      </a:lnTo>
                      <a:lnTo>
                        <a:pt x="45" y="13"/>
                      </a:lnTo>
                      <a:lnTo>
                        <a:pt x="52" y="11"/>
                      </a:lnTo>
                      <a:lnTo>
                        <a:pt x="55" y="10"/>
                      </a:lnTo>
                      <a:lnTo>
                        <a:pt x="57" y="10"/>
                      </a:lnTo>
                      <a:lnTo>
                        <a:pt x="59" y="10"/>
                      </a:lnTo>
                      <a:lnTo>
                        <a:pt x="61" y="9"/>
                      </a:lnTo>
                      <a:lnTo>
                        <a:pt x="62" y="9"/>
                      </a:lnTo>
                      <a:lnTo>
                        <a:pt x="64" y="9"/>
                      </a:lnTo>
                      <a:lnTo>
                        <a:pt x="66" y="9"/>
                      </a:lnTo>
                      <a:lnTo>
                        <a:pt x="68" y="9"/>
                      </a:lnTo>
                      <a:lnTo>
                        <a:pt x="69" y="9"/>
                      </a:lnTo>
                      <a:lnTo>
                        <a:pt x="70" y="9"/>
                      </a:lnTo>
                      <a:lnTo>
                        <a:pt x="74" y="9"/>
                      </a:lnTo>
                      <a:lnTo>
                        <a:pt x="78" y="10"/>
                      </a:lnTo>
                      <a:lnTo>
                        <a:pt x="81" y="11"/>
                      </a:lnTo>
                      <a:lnTo>
                        <a:pt x="84" y="12"/>
                      </a:lnTo>
                      <a:lnTo>
                        <a:pt x="87" y="13"/>
                      </a:lnTo>
                      <a:lnTo>
                        <a:pt x="89" y="15"/>
                      </a:lnTo>
                      <a:lnTo>
                        <a:pt x="92" y="16"/>
                      </a:lnTo>
                      <a:lnTo>
                        <a:pt x="94" y="17"/>
                      </a:lnTo>
                      <a:lnTo>
                        <a:pt x="96" y="19"/>
                      </a:lnTo>
                      <a:lnTo>
                        <a:pt x="98" y="20"/>
                      </a:lnTo>
                      <a:lnTo>
                        <a:pt x="99" y="21"/>
                      </a:lnTo>
                      <a:lnTo>
                        <a:pt x="101" y="22"/>
                      </a:lnTo>
                      <a:lnTo>
                        <a:pt x="103" y="23"/>
                      </a:lnTo>
                      <a:lnTo>
                        <a:pt x="105" y="23"/>
                      </a:lnTo>
                      <a:lnTo>
                        <a:pt x="107" y="23"/>
                      </a:lnTo>
                      <a:lnTo>
                        <a:pt x="109" y="22"/>
                      </a:lnTo>
                      <a:lnTo>
                        <a:pt x="110" y="22"/>
                      </a:lnTo>
                      <a:lnTo>
                        <a:pt x="112" y="21"/>
                      </a:lnTo>
                      <a:lnTo>
                        <a:pt x="113" y="21"/>
                      </a:lnTo>
                      <a:lnTo>
                        <a:pt x="114" y="21"/>
                      </a:lnTo>
                      <a:lnTo>
                        <a:pt x="116" y="20"/>
                      </a:lnTo>
                      <a:lnTo>
                        <a:pt x="117" y="20"/>
                      </a:lnTo>
                      <a:lnTo>
                        <a:pt x="118" y="20"/>
                      </a:lnTo>
                      <a:lnTo>
                        <a:pt x="120" y="20"/>
                      </a:lnTo>
                      <a:lnTo>
                        <a:pt x="121" y="20"/>
                      </a:lnTo>
                      <a:lnTo>
                        <a:pt x="123" y="20"/>
                      </a:lnTo>
                      <a:lnTo>
                        <a:pt x="124" y="21"/>
                      </a:lnTo>
                      <a:lnTo>
                        <a:pt x="126" y="21"/>
                      </a:lnTo>
                      <a:lnTo>
                        <a:pt x="128" y="21"/>
                      </a:lnTo>
                      <a:lnTo>
                        <a:pt x="129" y="22"/>
                      </a:lnTo>
                      <a:lnTo>
                        <a:pt x="131" y="23"/>
                      </a:lnTo>
                      <a:lnTo>
                        <a:pt x="133"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56" name="Freeform 2155">
                  <a:extLst>
                    <a:ext uri="{FF2B5EF4-FFF2-40B4-BE49-F238E27FC236}">
                      <a16:creationId xmlns:a16="http://schemas.microsoft.com/office/drawing/2014/main" id="{5931B43B-5D30-4971-A017-6E4C259626BC}"/>
                    </a:ext>
                  </a:extLst>
                </p:cNvPr>
                <p:cNvSpPr>
                  <a:spLocks/>
                </p:cNvSpPr>
                <p:nvPr/>
              </p:nvSpPr>
              <p:spPr bwMode="auto">
                <a:xfrm>
                  <a:off x="1264" y="238"/>
                  <a:ext cx="16" cy="16"/>
                </a:xfrm>
                <a:custGeom>
                  <a:avLst/>
                  <a:gdLst>
                    <a:gd name="T0" fmla="*/ 16 w 16"/>
                    <a:gd name="T1" fmla="*/ 0 h 16"/>
                    <a:gd name="T2" fmla="*/ 16 w 16"/>
                    <a:gd name="T3" fmla="*/ 0 h 16"/>
                    <a:gd name="T4" fmla="*/ 16 w 16"/>
                    <a:gd name="T5" fmla="*/ 1 h 16"/>
                    <a:gd name="T6" fmla="*/ 15 w 16"/>
                    <a:gd name="T7" fmla="*/ 3 h 16"/>
                    <a:gd name="T8" fmla="*/ 14 w 16"/>
                    <a:gd name="T9" fmla="*/ 5 h 16"/>
                    <a:gd name="T10" fmla="*/ 11 w 16"/>
                    <a:gd name="T11" fmla="*/ 7 h 16"/>
                    <a:gd name="T12" fmla="*/ 9 w 16"/>
                    <a:gd name="T13" fmla="*/ 9 h 16"/>
                    <a:gd name="T14" fmla="*/ 5 w 16"/>
                    <a:gd name="T15" fmla="*/ 11 h 16"/>
                    <a:gd name="T16" fmla="*/ 0 w 16"/>
                    <a:gd name="T17" fmla="*/ 12 h 16"/>
                    <a:gd name="T18" fmla="*/ 7 w 16"/>
                    <a:gd name="T19" fmla="*/ 16 h 16"/>
                    <a:gd name="T20" fmla="*/ 8 w 16"/>
                    <a:gd name="T21" fmla="*/ 16 h 16"/>
                    <a:gd name="T22" fmla="*/ 9 w 16"/>
                    <a:gd name="T23" fmla="*/ 15 h 16"/>
                    <a:gd name="T24" fmla="*/ 10 w 16"/>
                    <a:gd name="T25" fmla="*/ 15 h 16"/>
                    <a:gd name="T26" fmla="*/ 12 w 16"/>
                    <a:gd name="T27" fmla="*/ 14 h 16"/>
                    <a:gd name="T28" fmla="*/ 14 w 16"/>
                    <a:gd name="T29" fmla="*/ 12 h 16"/>
                    <a:gd name="T30" fmla="*/ 15 w 16"/>
                    <a:gd name="T31" fmla="*/ 9 h 16"/>
                    <a:gd name="T32" fmla="*/ 16 w 16"/>
                    <a:gd name="T33" fmla="*/ 5 h 16"/>
                    <a:gd name="T34" fmla="*/ 16 w 16"/>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6" h="16">
                      <a:moveTo>
                        <a:pt x="16" y="0"/>
                      </a:moveTo>
                      <a:lnTo>
                        <a:pt x="16" y="0"/>
                      </a:lnTo>
                      <a:lnTo>
                        <a:pt x="16" y="1"/>
                      </a:lnTo>
                      <a:lnTo>
                        <a:pt x="15" y="3"/>
                      </a:lnTo>
                      <a:lnTo>
                        <a:pt x="14" y="5"/>
                      </a:lnTo>
                      <a:lnTo>
                        <a:pt x="11" y="7"/>
                      </a:lnTo>
                      <a:lnTo>
                        <a:pt x="9" y="9"/>
                      </a:lnTo>
                      <a:lnTo>
                        <a:pt x="5" y="11"/>
                      </a:lnTo>
                      <a:lnTo>
                        <a:pt x="0" y="12"/>
                      </a:lnTo>
                      <a:lnTo>
                        <a:pt x="7" y="16"/>
                      </a:lnTo>
                      <a:lnTo>
                        <a:pt x="8" y="16"/>
                      </a:lnTo>
                      <a:lnTo>
                        <a:pt x="9" y="15"/>
                      </a:lnTo>
                      <a:lnTo>
                        <a:pt x="10" y="15"/>
                      </a:lnTo>
                      <a:lnTo>
                        <a:pt x="12" y="14"/>
                      </a:lnTo>
                      <a:lnTo>
                        <a:pt x="14" y="12"/>
                      </a:lnTo>
                      <a:lnTo>
                        <a:pt x="15" y="9"/>
                      </a:lnTo>
                      <a:lnTo>
                        <a:pt x="16" y="5"/>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57" name="Freeform 2156">
                  <a:extLst>
                    <a:ext uri="{FF2B5EF4-FFF2-40B4-BE49-F238E27FC236}">
                      <a16:creationId xmlns:a16="http://schemas.microsoft.com/office/drawing/2014/main" id="{3070C6DE-0432-428C-861F-F875033F4F49}"/>
                    </a:ext>
                  </a:extLst>
                </p:cNvPr>
                <p:cNvSpPr>
                  <a:spLocks/>
                </p:cNvSpPr>
                <p:nvPr/>
              </p:nvSpPr>
              <p:spPr bwMode="auto">
                <a:xfrm>
                  <a:off x="1213" y="259"/>
                  <a:ext cx="35" cy="12"/>
                </a:xfrm>
                <a:custGeom>
                  <a:avLst/>
                  <a:gdLst>
                    <a:gd name="T0" fmla="*/ 34 w 35"/>
                    <a:gd name="T1" fmla="*/ 2 h 12"/>
                    <a:gd name="T2" fmla="*/ 34 w 35"/>
                    <a:gd name="T3" fmla="*/ 3 h 12"/>
                    <a:gd name="T4" fmla="*/ 33 w 35"/>
                    <a:gd name="T5" fmla="*/ 3 h 12"/>
                    <a:gd name="T6" fmla="*/ 33 w 35"/>
                    <a:gd name="T7" fmla="*/ 3 h 12"/>
                    <a:gd name="T8" fmla="*/ 32 w 35"/>
                    <a:gd name="T9" fmla="*/ 4 h 12"/>
                    <a:gd name="T10" fmla="*/ 30 w 35"/>
                    <a:gd name="T11" fmla="*/ 4 h 12"/>
                    <a:gd name="T12" fmla="*/ 29 w 35"/>
                    <a:gd name="T13" fmla="*/ 5 h 12"/>
                    <a:gd name="T14" fmla="*/ 27 w 35"/>
                    <a:gd name="T15" fmla="*/ 5 h 12"/>
                    <a:gd name="T16" fmla="*/ 25 w 35"/>
                    <a:gd name="T17" fmla="*/ 6 h 12"/>
                    <a:gd name="T18" fmla="*/ 23 w 35"/>
                    <a:gd name="T19" fmla="*/ 6 h 12"/>
                    <a:gd name="T20" fmla="*/ 20 w 35"/>
                    <a:gd name="T21" fmla="*/ 6 h 12"/>
                    <a:gd name="T22" fmla="*/ 18 w 35"/>
                    <a:gd name="T23" fmla="*/ 6 h 12"/>
                    <a:gd name="T24" fmla="*/ 15 w 35"/>
                    <a:gd name="T25" fmla="*/ 5 h 12"/>
                    <a:gd name="T26" fmla="*/ 13 w 35"/>
                    <a:gd name="T27" fmla="*/ 5 h 12"/>
                    <a:gd name="T28" fmla="*/ 10 w 35"/>
                    <a:gd name="T29" fmla="*/ 4 h 12"/>
                    <a:gd name="T30" fmla="*/ 7 w 35"/>
                    <a:gd name="T31" fmla="*/ 2 h 12"/>
                    <a:gd name="T32" fmla="*/ 4 w 35"/>
                    <a:gd name="T33" fmla="*/ 0 h 12"/>
                    <a:gd name="T34" fmla="*/ 0 w 35"/>
                    <a:gd name="T35" fmla="*/ 10 h 12"/>
                    <a:gd name="T36" fmla="*/ 0 w 35"/>
                    <a:gd name="T37" fmla="*/ 10 h 12"/>
                    <a:gd name="T38" fmla="*/ 1 w 35"/>
                    <a:gd name="T39" fmla="*/ 11 h 12"/>
                    <a:gd name="T40" fmla="*/ 2 w 35"/>
                    <a:gd name="T41" fmla="*/ 11 h 12"/>
                    <a:gd name="T42" fmla="*/ 3 w 35"/>
                    <a:gd name="T43" fmla="*/ 11 h 12"/>
                    <a:gd name="T44" fmla="*/ 5 w 35"/>
                    <a:gd name="T45" fmla="*/ 12 h 12"/>
                    <a:gd name="T46" fmla="*/ 7 w 35"/>
                    <a:gd name="T47" fmla="*/ 12 h 12"/>
                    <a:gd name="T48" fmla="*/ 9 w 35"/>
                    <a:gd name="T49" fmla="*/ 12 h 12"/>
                    <a:gd name="T50" fmla="*/ 11 w 35"/>
                    <a:gd name="T51" fmla="*/ 12 h 12"/>
                    <a:gd name="T52" fmla="*/ 14 w 35"/>
                    <a:gd name="T53" fmla="*/ 12 h 12"/>
                    <a:gd name="T54" fmla="*/ 17 w 35"/>
                    <a:gd name="T55" fmla="*/ 12 h 12"/>
                    <a:gd name="T56" fmla="*/ 19 w 35"/>
                    <a:gd name="T57" fmla="*/ 12 h 12"/>
                    <a:gd name="T58" fmla="*/ 23 w 35"/>
                    <a:gd name="T59" fmla="*/ 11 h 12"/>
                    <a:gd name="T60" fmla="*/ 25 w 35"/>
                    <a:gd name="T61" fmla="*/ 10 h 12"/>
                    <a:gd name="T62" fmla="*/ 29 w 35"/>
                    <a:gd name="T63" fmla="*/ 9 h 12"/>
                    <a:gd name="T64" fmla="*/ 32 w 35"/>
                    <a:gd name="T65" fmla="*/ 8 h 12"/>
                    <a:gd name="T66" fmla="*/ 35 w 35"/>
                    <a:gd name="T67" fmla="*/ 6 h 12"/>
                    <a:gd name="T68" fmla="*/ 34 w 35"/>
                    <a:gd name="T69" fmla="*/ 2 h 1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5" h="12">
                      <a:moveTo>
                        <a:pt x="34" y="2"/>
                      </a:moveTo>
                      <a:lnTo>
                        <a:pt x="34" y="3"/>
                      </a:lnTo>
                      <a:lnTo>
                        <a:pt x="33" y="3"/>
                      </a:lnTo>
                      <a:lnTo>
                        <a:pt x="32" y="4"/>
                      </a:lnTo>
                      <a:lnTo>
                        <a:pt x="30" y="4"/>
                      </a:lnTo>
                      <a:lnTo>
                        <a:pt x="29" y="5"/>
                      </a:lnTo>
                      <a:lnTo>
                        <a:pt x="27" y="5"/>
                      </a:lnTo>
                      <a:lnTo>
                        <a:pt x="25" y="6"/>
                      </a:lnTo>
                      <a:lnTo>
                        <a:pt x="23" y="6"/>
                      </a:lnTo>
                      <a:lnTo>
                        <a:pt x="20" y="6"/>
                      </a:lnTo>
                      <a:lnTo>
                        <a:pt x="18" y="6"/>
                      </a:lnTo>
                      <a:lnTo>
                        <a:pt x="15" y="5"/>
                      </a:lnTo>
                      <a:lnTo>
                        <a:pt x="13" y="5"/>
                      </a:lnTo>
                      <a:lnTo>
                        <a:pt x="10" y="4"/>
                      </a:lnTo>
                      <a:lnTo>
                        <a:pt x="7" y="2"/>
                      </a:lnTo>
                      <a:lnTo>
                        <a:pt x="4" y="0"/>
                      </a:lnTo>
                      <a:lnTo>
                        <a:pt x="0" y="10"/>
                      </a:lnTo>
                      <a:lnTo>
                        <a:pt x="1" y="11"/>
                      </a:lnTo>
                      <a:lnTo>
                        <a:pt x="2" y="11"/>
                      </a:lnTo>
                      <a:lnTo>
                        <a:pt x="3" y="11"/>
                      </a:lnTo>
                      <a:lnTo>
                        <a:pt x="5" y="12"/>
                      </a:lnTo>
                      <a:lnTo>
                        <a:pt x="7" y="12"/>
                      </a:lnTo>
                      <a:lnTo>
                        <a:pt x="9" y="12"/>
                      </a:lnTo>
                      <a:lnTo>
                        <a:pt x="11" y="12"/>
                      </a:lnTo>
                      <a:lnTo>
                        <a:pt x="14" y="12"/>
                      </a:lnTo>
                      <a:lnTo>
                        <a:pt x="17" y="12"/>
                      </a:lnTo>
                      <a:lnTo>
                        <a:pt x="19" y="12"/>
                      </a:lnTo>
                      <a:lnTo>
                        <a:pt x="23" y="11"/>
                      </a:lnTo>
                      <a:lnTo>
                        <a:pt x="25" y="10"/>
                      </a:lnTo>
                      <a:lnTo>
                        <a:pt x="29" y="9"/>
                      </a:lnTo>
                      <a:lnTo>
                        <a:pt x="32" y="8"/>
                      </a:lnTo>
                      <a:lnTo>
                        <a:pt x="35" y="6"/>
                      </a:lnTo>
                      <a:lnTo>
                        <a:pt x="34"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4115" name="Group 2120">
                <a:extLst>
                  <a:ext uri="{FF2B5EF4-FFF2-40B4-BE49-F238E27FC236}">
                    <a16:creationId xmlns:a16="http://schemas.microsoft.com/office/drawing/2014/main" id="{CCF53661-9232-4DB5-A0C5-0604B7763F2A}"/>
                  </a:ext>
                </a:extLst>
              </p:cNvPr>
              <p:cNvGrpSpPr>
                <a:grpSpLocks noChangeAspect="1"/>
              </p:cNvGrpSpPr>
              <p:nvPr/>
            </p:nvGrpSpPr>
            <p:grpSpPr bwMode="auto">
              <a:xfrm flipH="1">
                <a:off x="6328550" y="558400"/>
                <a:ext cx="1096085" cy="379852"/>
                <a:chOff x="1033" y="169"/>
                <a:chExt cx="289" cy="135"/>
              </a:xfrm>
            </p:grpSpPr>
            <p:sp>
              <p:nvSpPr>
                <p:cNvPr id="4184" name="AutoShape 2119">
                  <a:extLst>
                    <a:ext uri="{FF2B5EF4-FFF2-40B4-BE49-F238E27FC236}">
                      <a16:creationId xmlns:a16="http://schemas.microsoft.com/office/drawing/2014/main" id="{92FD7680-1B9E-472C-A17D-4BE44DC342A9}"/>
                    </a:ext>
                  </a:extLst>
                </p:cNvPr>
                <p:cNvSpPr>
                  <a:spLocks noChangeAspect="1" noChangeArrowheads="1" noTextEdit="1"/>
                </p:cNvSpPr>
                <p:nvPr/>
              </p:nvSpPr>
              <p:spPr bwMode="auto">
                <a:xfrm>
                  <a:off x="1033" y="169"/>
                  <a:ext cx="287"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85" name="Freeform 2121">
                  <a:extLst>
                    <a:ext uri="{FF2B5EF4-FFF2-40B4-BE49-F238E27FC236}">
                      <a16:creationId xmlns:a16="http://schemas.microsoft.com/office/drawing/2014/main" id="{48F5EFD9-1892-4C86-88E3-55BC9F45C3DE}"/>
                    </a:ext>
                  </a:extLst>
                </p:cNvPr>
                <p:cNvSpPr>
                  <a:spLocks/>
                </p:cNvSpPr>
                <p:nvPr/>
              </p:nvSpPr>
              <p:spPr bwMode="auto">
                <a:xfrm>
                  <a:off x="1113" y="249"/>
                  <a:ext cx="199" cy="45"/>
                </a:xfrm>
                <a:custGeom>
                  <a:avLst/>
                  <a:gdLst>
                    <a:gd name="T0" fmla="*/ 199 w 199"/>
                    <a:gd name="T1" fmla="*/ 25 h 45"/>
                    <a:gd name="T2" fmla="*/ 196 w 199"/>
                    <a:gd name="T3" fmla="*/ 28 h 45"/>
                    <a:gd name="T4" fmla="*/ 191 w 199"/>
                    <a:gd name="T5" fmla="*/ 31 h 45"/>
                    <a:gd name="T6" fmla="*/ 185 w 199"/>
                    <a:gd name="T7" fmla="*/ 34 h 45"/>
                    <a:gd name="T8" fmla="*/ 176 w 199"/>
                    <a:gd name="T9" fmla="*/ 37 h 45"/>
                    <a:gd name="T10" fmla="*/ 167 w 199"/>
                    <a:gd name="T11" fmla="*/ 39 h 45"/>
                    <a:gd name="T12" fmla="*/ 155 w 199"/>
                    <a:gd name="T13" fmla="*/ 41 h 45"/>
                    <a:gd name="T14" fmla="*/ 143 w 199"/>
                    <a:gd name="T15" fmla="*/ 43 h 45"/>
                    <a:gd name="T16" fmla="*/ 129 w 199"/>
                    <a:gd name="T17" fmla="*/ 44 h 45"/>
                    <a:gd name="T18" fmla="*/ 115 w 199"/>
                    <a:gd name="T19" fmla="*/ 45 h 45"/>
                    <a:gd name="T20" fmla="*/ 100 w 199"/>
                    <a:gd name="T21" fmla="*/ 45 h 45"/>
                    <a:gd name="T22" fmla="*/ 84 w 199"/>
                    <a:gd name="T23" fmla="*/ 45 h 45"/>
                    <a:gd name="T24" fmla="*/ 70 w 199"/>
                    <a:gd name="T25" fmla="*/ 44 h 45"/>
                    <a:gd name="T26" fmla="*/ 57 w 199"/>
                    <a:gd name="T27" fmla="*/ 43 h 45"/>
                    <a:gd name="T28" fmla="*/ 44 w 199"/>
                    <a:gd name="T29" fmla="*/ 41 h 45"/>
                    <a:gd name="T30" fmla="*/ 33 w 199"/>
                    <a:gd name="T31" fmla="*/ 39 h 45"/>
                    <a:gd name="T32" fmla="*/ 23 w 199"/>
                    <a:gd name="T33" fmla="*/ 37 h 45"/>
                    <a:gd name="T34" fmla="*/ 15 w 199"/>
                    <a:gd name="T35" fmla="*/ 34 h 45"/>
                    <a:gd name="T36" fmla="*/ 8 w 199"/>
                    <a:gd name="T37" fmla="*/ 31 h 45"/>
                    <a:gd name="T38" fmla="*/ 3 w 199"/>
                    <a:gd name="T39" fmla="*/ 28 h 45"/>
                    <a:gd name="T40" fmla="*/ 1 w 199"/>
                    <a:gd name="T41" fmla="*/ 25 h 45"/>
                    <a:gd name="T42" fmla="*/ 0 w 199"/>
                    <a:gd name="T43" fmla="*/ 22 h 45"/>
                    <a:gd name="T44" fmla="*/ 2 w 199"/>
                    <a:gd name="T45" fmla="*/ 18 h 45"/>
                    <a:gd name="T46" fmla="*/ 6 w 199"/>
                    <a:gd name="T47" fmla="*/ 15 h 45"/>
                    <a:gd name="T48" fmla="*/ 12 w 199"/>
                    <a:gd name="T49" fmla="*/ 12 h 45"/>
                    <a:gd name="T50" fmla="*/ 20 w 199"/>
                    <a:gd name="T51" fmla="*/ 9 h 45"/>
                    <a:gd name="T52" fmla="*/ 29 w 199"/>
                    <a:gd name="T53" fmla="*/ 7 h 45"/>
                    <a:gd name="T54" fmla="*/ 40 w 199"/>
                    <a:gd name="T55" fmla="*/ 5 h 45"/>
                    <a:gd name="T56" fmla="*/ 52 w 199"/>
                    <a:gd name="T57" fmla="*/ 3 h 45"/>
                    <a:gd name="T58" fmla="*/ 65 w 199"/>
                    <a:gd name="T59" fmla="*/ 1 h 45"/>
                    <a:gd name="T60" fmla="*/ 80 w 199"/>
                    <a:gd name="T61" fmla="*/ 1 h 45"/>
                    <a:gd name="T62" fmla="*/ 95 w 199"/>
                    <a:gd name="T63" fmla="*/ 0 h 45"/>
                    <a:gd name="T64" fmla="*/ 110 w 199"/>
                    <a:gd name="T65" fmla="*/ 0 h 45"/>
                    <a:gd name="T66" fmla="*/ 125 w 199"/>
                    <a:gd name="T67" fmla="*/ 1 h 45"/>
                    <a:gd name="T68" fmla="*/ 138 w 199"/>
                    <a:gd name="T69" fmla="*/ 2 h 45"/>
                    <a:gd name="T70" fmla="*/ 151 w 199"/>
                    <a:gd name="T71" fmla="*/ 3 h 45"/>
                    <a:gd name="T72" fmla="*/ 163 w 199"/>
                    <a:gd name="T73" fmla="*/ 5 h 45"/>
                    <a:gd name="T74" fmla="*/ 173 w 199"/>
                    <a:gd name="T75" fmla="*/ 8 h 45"/>
                    <a:gd name="T76" fmla="*/ 182 w 199"/>
                    <a:gd name="T77" fmla="*/ 10 h 45"/>
                    <a:gd name="T78" fmla="*/ 189 w 199"/>
                    <a:gd name="T79" fmla="*/ 13 h 45"/>
                    <a:gd name="T80" fmla="*/ 195 w 199"/>
                    <a:gd name="T81" fmla="*/ 16 h 45"/>
                    <a:gd name="T82" fmla="*/ 198 w 199"/>
                    <a:gd name="T83" fmla="*/ 19 h 45"/>
                    <a:gd name="T84" fmla="*/ 199 w 199"/>
                    <a:gd name="T85" fmla="*/ 23 h 4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99" h="45">
                      <a:moveTo>
                        <a:pt x="199" y="23"/>
                      </a:moveTo>
                      <a:lnTo>
                        <a:pt x="199" y="24"/>
                      </a:lnTo>
                      <a:lnTo>
                        <a:pt x="199" y="25"/>
                      </a:lnTo>
                      <a:lnTo>
                        <a:pt x="198" y="26"/>
                      </a:lnTo>
                      <a:lnTo>
                        <a:pt x="197" y="27"/>
                      </a:lnTo>
                      <a:lnTo>
                        <a:pt x="196" y="28"/>
                      </a:lnTo>
                      <a:lnTo>
                        <a:pt x="195" y="29"/>
                      </a:lnTo>
                      <a:lnTo>
                        <a:pt x="193" y="30"/>
                      </a:lnTo>
                      <a:lnTo>
                        <a:pt x="191" y="31"/>
                      </a:lnTo>
                      <a:lnTo>
                        <a:pt x="189" y="33"/>
                      </a:lnTo>
                      <a:lnTo>
                        <a:pt x="187" y="33"/>
                      </a:lnTo>
                      <a:lnTo>
                        <a:pt x="185" y="34"/>
                      </a:lnTo>
                      <a:lnTo>
                        <a:pt x="182" y="35"/>
                      </a:lnTo>
                      <a:lnTo>
                        <a:pt x="179" y="36"/>
                      </a:lnTo>
                      <a:lnTo>
                        <a:pt x="176" y="37"/>
                      </a:lnTo>
                      <a:lnTo>
                        <a:pt x="173" y="38"/>
                      </a:lnTo>
                      <a:lnTo>
                        <a:pt x="170" y="39"/>
                      </a:lnTo>
                      <a:lnTo>
                        <a:pt x="167" y="39"/>
                      </a:lnTo>
                      <a:lnTo>
                        <a:pt x="163" y="40"/>
                      </a:lnTo>
                      <a:lnTo>
                        <a:pt x="159" y="41"/>
                      </a:lnTo>
                      <a:lnTo>
                        <a:pt x="155" y="41"/>
                      </a:lnTo>
                      <a:lnTo>
                        <a:pt x="151" y="42"/>
                      </a:lnTo>
                      <a:lnTo>
                        <a:pt x="147" y="43"/>
                      </a:lnTo>
                      <a:lnTo>
                        <a:pt x="143" y="43"/>
                      </a:lnTo>
                      <a:lnTo>
                        <a:pt x="138" y="43"/>
                      </a:lnTo>
                      <a:lnTo>
                        <a:pt x="134" y="44"/>
                      </a:lnTo>
                      <a:lnTo>
                        <a:pt x="129" y="44"/>
                      </a:lnTo>
                      <a:lnTo>
                        <a:pt x="125" y="45"/>
                      </a:lnTo>
                      <a:lnTo>
                        <a:pt x="120" y="45"/>
                      </a:lnTo>
                      <a:lnTo>
                        <a:pt x="115" y="45"/>
                      </a:lnTo>
                      <a:lnTo>
                        <a:pt x="110" y="45"/>
                      </a:lnTo>
                      <a:lnTo>
                        <a:pt x="105" y="45"/>
                      </a:lnTo>
                      <a:lnTo>
                        <a:pt x="100" y="45"/>
                      </a:lnTo>
                      <a:lnTo>
                        <a:pt x="95" y="45"/>
                      </a:lnTo>
                      <a:lnTo>
                        <a:pt x="89" y="45"/>
                      </a:lnTo>
                      <a:lnTo>
                        <a:pt x="84" y="45"/>
                      </a:lnTo>
                      <a:lnTo>
                        <a:pt x="80" y="45"/>
                      </a:lnTo>
                      <a:lnTo>
                        <a:pt x="75" y="45"/>
                      </a:lnTo>
                      <a:lnTo>
                        <a:pt x="70" y="44"/>
                      </a:lnTo>
                      <a:lnTo>
                        <a:pt x="65" y="44"/>
                      </a:lnTo>
                      <a:lnTo>
                        <a:pt x="61" y="43"/>
                      </a:lnTo>
                      <a:lnTo>
                        <a:pt x="57" y="43"/>
                      </a:lnTo>
                      <a:lnTo>
                        <a:pt x="52" y="43"/>
                      </a:lnTo>
                      <a:lnTo>
                        <a:pt x="48" y="42"/>
                      </a:lnTo>
                      <a:lnTo>
                        <a:pt x="44" y="41"/>
                      </a:lnTo>
                      <a:lnTo>
                        <a:pt x="40" y="41"/>
                      </a:lnTo>
                      <a:lnTo>
                        <a:pt x="36" y="40"/>
                      </a:lnTo>
                      <a:lnTo>
                        <a:pt x="33" y="39"/>
                      </a:lnTo>
                      <a:lnTo>
                        <a:pt x="29" y="39"/>
                      </a:lnTo>
                      <a:lnTo>
                        <a:pt x="26" y="38"/>
                      </a:lnTo>
                      <a:lnTo>
                        <a:pt x="23" y="37"/>
                      </a:lnTo>
                      <a:lnTo>
                        <a:pt x="20" y="36"/>
                      </a:lnTo>
                      <a:lnTo>
                        <a:pt x="17" y="35"/>
                      </a:lnTo>
                      <a:lnTo>
                        <a:pt x="15" y="34"/>
                      </a:lnTo>
                      <a:lnTo>
                        <a:pt x="12" y="33"/>
                      </a:lnTo>
                      <a:lnTo>
                        <a:pt x="10" y="33"/>
                      </a:lnTo>
                      <a:lnTo>
                        <a:pt x="8" y="31"/>
                      </a:lnTo>
                      <a:lnTo>
                        <a:pt x="6" y="30"/>
                      </a:lnTo>
                      <a:lnTo>
                        <a:pt x="5" y="29"/>
                      </a:lnTo>
                      <a:lnTo>
                        <a:pt x="3" y="28"/>
                      </a:lnTo>
                      <a:lnTo>
                        <a:pt x="2" y="27"/>
                      </a:lnTo>
                      <a:lnTo>
                        <a:pt x="1" y="26"/>
                      </a:lnTo>
                      <a:lnTo>
                        <a:pt x="1" y="25"/>
                      </a:lnTo>
                      <a:lnTo>
                        <a:pt x="0" y="24"/>
                      </a:lnTo>
                      <a:lnTo>
                        <a:pt x="0" y="23"/>
                      </a:lnTo>
                      <a:lnTo>
                        <a:pt x="0" y="22"/>
                      </a:lnTo>
                      <a:lnTo>
                        <a:pt x="1" y="20"/>
                      </a:lnTo>
                      <a:lnTo>
                        <a:pt x="1" y="19"/>
                      </a:lnTo>
                      <a:lnTo>
                        <a:pt x="2" y="18"/>
                      </a:lnTo>
                      <a:lnTo>
                        <a:pt x="3" y="17"/>
                      </a:lnTo>
                      <a:lnTo>
                        <a:pt x="5" y="16"/>
                      </a:lnTo>
                      <a:lnTo>
                        <a:pt x="6" y="15"/>
                      </a:lnTo>
                      <a:lnTo>
                        <a:pt x="8" y="14"/>
                      </a:lnTo>
                      <a:lnTo>
                        <a:pt x="10" y="13"/>
                      </a:lnTo>
                      <a:lnTo>
                        <a:pt x="12" y="12"/>
                      </a:lnTo>
                      <a:lnTo>
                        <a:pt x="15" y="11"/>
                      </a:lnTo>
                      <a:lnTo>
                        <a:pt x="17" y="10"/>
                      </a:lnTo>
                      <a:lnTo>
                        <a:pt x="20" y="9"/>
                      </a:lnTo>
                      <a:lnTo>
                        <a:pt x="23" y="8"/>
                      </a:lnTo>
                      <a:lnTo>
                        <a:pt x="26" y="8"/>
                      </a:lnTo>
                      <a:lnTo>
                        <a:pt x="29" y="7"/>
                      </a:lnTo>
                      <a:lnTo>
                        <a:pt x="33" y="6"/>
                      </a:lnTo>
                      <a:lnTo>
                        <a:pt x="36" y="5"/>
                      </a:lnTo>
                      <a:lnTo>
                        <a:pt x="40" y="5"/>
                      </a:lnTo>
                      <a:lnTo>
                        <a:pt x="44" y="4"/>
                      </a:lnTo>
                      <a:lnTo>
                        <a:pt x="48" y="3"/>
                      </a:lnTo>
                      <a:lnTo>
                        <a:pt x="52" y="3"/>
                      </a:lnTo>
                      <a:lnTo>
                        <a:pt x="57" y="2"/>
                      </a:lnTo>
                      <a:lnTo>
                        <a:pt x="61" y="2"/>
                      </a:lnTo>
                      <a:lnTo>
                        <a:pt x="65" y="1"/>
                      </a:lnTo>
                      <a:lnTo>
                        <a:pt x="70" y="1"/>
                      </a:lnTo>
                      <a:lnTo>
                        <a:pt x="75" y="1"/>
                      </a:lnTo>
                      <a:lnTo>
                        <a:pt x="80" y="1"/>
                      </a:lnTo>
                      <a:lnTo>
                        <a:pt x="84" y="0"/>
                      </a:lnTo>
                      <a:lnTo>
                        <a:pt x="89" y="0"/>
                      </a:lnTo>
                      <a:lnTo>
                        <a:pt x="95" y="0"/>
                      </a:lnTo>
                      <a:lnTo>
                        <a:pt x="100" y="0"/>
                      </a:lnTo>
                      <a:lnTo>
                        <a:pt x="105" y="0"/>
                      </a:lnTo>
                      <a:lnTo>
                        <a:pt x="110" y="0"/>
                      </a:lnTo>
                      <a:lnTo>
                        <a:pt x="115" y="0"/>
                      </a:lnTo>
                      <a:lnTo>
                        <a:pt x="120" y="1"/>
                      </a:lnTo>
                      <a:lnTo>
                        <a:pt x="125" y="1"/>
                      </a:lnTo>
                      <a:lnTo>
                        <a:pt x="129" y="1"/>
                      </a:lnTo>
                      <a:lnTo>
                        <a:pt x="134" y="1"/>
                      </a:lnTo>
                      <a:lnTo>
                        <a:pt x="138" y="2"/>
                      </a:lnTo>
                      <a:lnTo>
                        <a:pt x="143" y="2"/>
                      </a:lnTo>
                      <a:lnTo>
                        <a:pt x="147" y="3"/>
                      </a:lnTo>
                      <a:lnTo>
                        <a:pt x="151" y="3"/>
                      </a:lnTo>
                      <a:lnTo>
                        <a:pt x="155" y="4"/>
                      </a:lnTo>
                      <a:lnTo>
                        <a:pt x="159" y="5"/>
                      </a:lnTo>
                      <a:lnTo>
                        <a:pt x="163" y="5"/>
                      </a:lnTo>
                      <a:lnTo>
                        <a:pt x="167" y="6"/>
                      </a:lnTo>
                      <a:lnTo>
                        <a:pt x="170" y="7"/>
                      </a:lnTo>
                      <a:lnTo>
                        <a:pt x="173" y="8"/>
                      </a:lnTo>
                      <a:lnTo>
                        <a:pt x="176" y="8"/>
                      </a:lnTo>
                      <a:lnTo>
                        <a:pt x="179" y="9"/>
                      </a:lnTo>
                      <a:lnTo>
                        <a:pt x="182" y="10"/>
                      </a:lnTo>
                      <a:lnTo>
                        <a:pt x="185" y="11"/>
                      </a:lnTo>
                      <a:lnTo>
                        <a:pt x="187" y="12"/>
                      </a:lnTo>
                      <a:lnTo>
                        <a:pt x="189" y="13"/>
                      </a:lnTo>
                      <a:lnTo>
                        <a:pt x="191" y="14"/>
                      </a:lnTo>
                      <a:lnTo>
                        <a:pt x="193" y="15"/>
                      </a:lnTo>
                      <a:lnTo>
                        <a:pt x="195" y="16"/>
                      </a:lnTo>
                      <a:lnTo>
                        <a:pt x="196" y="17"/>
                      </a:lnTo>
                      <a:lnTo>
                        <a:pt x="197" y="18"/>
                      </a:lnTo>
                      <a:lnTo>
                        <a:pt x="198" y="19"/>
                      </a:lnTo>
                      <a:lnTo>
                        <a:pt x="199" y="20"/>
                      </a:lnTo>
                      <a:lnTo>
                        <a:pt x="199" y="22"/>
                      </a:lnTo>
                      <a:lnTo>
                        <a:pt x="199"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86" name="Freeform 2122">
                  <a:extLst>
                    <a:ext uri="{FF2B5EF4-FFF2-40B4-BE49-F238E27FC236}">
                      <a16:creationId xmlns:a16="http://schemas.microsoft.com/office/drawing/2014/main" id="{0D7926D9-F576-426A-BB36-B596DBD902BD}"/>
                    </a:ext>
                  </a:extLst>
                </p:cNvPr>
                <p:cNvSpPr>
                  <a:spLocks/>
                </p:cNvSpPr>
                <p:nvPr/>
              </p:nvSpPr>
              <p:spPr bwMode="auto">
                <a:xfrm>
                  <a:off x="1117" y="250"/>
                  <a:ext cx="192" cy="42"/>
                </a:xfrm>
                <a:custGeom>
                  <a:avLst/>
                  <a:gdLst>
                    <a:gd name="T0" fmla="*/ 191 w 192"/>
                    <a:gd name="T1" fmla="*/ 23 h 42"/>
                    <a:gd name="T2" fmla="*/ 189 w 192"/>
                    <a:gd name="T3" fmla="*/ 26 h 42"/>
                    <a:gd name="T4" fmla="*/ 184 w 192"/>
                    <a:gd name="T5" fmla="*/ 29 h 42"/>
                    <a:gd name="T6" fmla="*/ 178 w 192"/>
                    <a:gd name="T7" fmla="*/ 32 h 42"/>
                    <a:gd name="T8" fmla="*/ 170 w 192"/>
                    <a:gd name="T9" fmla="*/ 34 h 42"/>
                    <a:gd name="T10" fmla="*/ 160 w 192"/>
                    <a:gd name="T11" fmla="*/ 36 h 42"/>
                    <a:gd name="T12" fmla="*/ 149 w 192"/>
                    <a:gd name="T13" fmla="*/ 38 h 42"/>
                    <a:gd name="T14" fmla="*/ 137 w 192"/>
                    <a:gd name="T15" fmla="*/ 40 h 42"/>
                    <a:gd name="T16" fmla="*/ 124 w 192"/>
                    <a:gd name="T17" fmla="*/ 41 h 42"/>
                    <a:gd name="T18" fmla="*/ 110 w 192"/>
                    <a:gd name="T19" fmla="*/ 41 h 42"/>
                    <a:gd name="T20" fmla="*/ 96 w 192"/>
                    <a:gd name="T21" fmla="*/ 42 h 42"/>
                    <a:gd name="T22" fmla="*/ 81 w 192"/>
                    <a:gd name="T23" fmla="*/ 41 h 42"/>
                    <a:gd name="T24" fmla="*/ 67 w 192"/>
                    <a:gd name="T25" fmla="*/ 41 h 42"/>
                    <a:gd name="T26" fmla="*/ 54 w 192"/>
                    <a:gd name="T27" fmla="*/ 40 h 42"/>
                    <a:gd name="T28" fmla="*/ 42 w 192"/>
                    <a:gd name="T29" fmla="*/ 38 h 42"/>
                    <a:gd name="T30" fmla="*/ 31 w 192"/>
                    <a:gd name="T31" fmla="*/ 36 h 42"/>
                    <a:gd name="T32" fmla="*/ 22 w 192"/>
                    <a:gd name="T33" fmla="*/ 34 h 42"/>
                    <a:gd name="T34" fmla="*/ 14 w 192"/>
                    <a:gd name="T35" fmla="*/ 32 h 42"/>
                    <a:gd name="T36" fmla="*/ 7 w 192"/>
                    <a:gd name="T37" fmla="*/ 29 h 42"/>
                    <a:gd name="T38" fmla="*/ 3 w 192"/>
                    <a:gd name="T39" fmla="*/ 26 h 42"/>
                    <a:gd name="T40" fmla="*/ 0 w 192"/>
                    <a:gd name="T41" fmla="*/ 23 h 42"/>
                    <a:gd name="T42" fmla="*/ 0 w 192"/>
                    <a:gd name="T43" fmla="*/ 20 h 42"/>
                    <a:gd name="T44" fmla="*/ 2 w 192"/>
                    <a:gd name="T45" fmla="*/ 17 h 42"/>
                    <a:gd name="T46" fmla="*/ 5 w 192"/>
                    <a:gd name="T47" fmla="*/ 14 h 42"/>
                    <a:gd name="T48" fmla="*/ 11 w 192"/>
                    <a:gd name="T49" fmla="*/ 11 h 42"/>
                    <a:gd name="T50" fmla="*/ 19 w 192"/>
                    <a:gd name="T51" fmla="*/ 9 h 42"/>
                    <a:gd name="T52" fmla="*/ 28 w 192"/>
                    <a:gd name="T53" fmla="*/ 7 h 42"/>
                    <a:gd name="T54" fmla="*/ 38 w 192"/>
                    <a:gd name="T55" fmla="*/ 5 h 42"/>
                    <a:gd name="T56" fmla="*/ 50 w 192"/>
                    <a:gd name="T57" fmla="*/ 3 h 42"/>
                    <a:gd name="T58" fmla="*/ 63 w 192"/>
                    <a:gd name="T59" fmla="*/ 2 h 42"/>
                    <a:gd name="T60" fmla="*/ 76 w 192"/>
                    <a:gd name="T61" fmla="*/ 1 h 42"/>
                    <a:gd name="T62" fmla="*/ 91 w 192"/>
                    <a:gd name="T63" fmla="*/ 0 h 42"/>
                    <a:gd name="T64" fmla="*/ 105 w 192"/>
                    <a:gd name="T65" fmla="*/ 1 h 42"/>
                    <a:gd name="T66" fmla="*/ 120 w 192"/>
                    <a:gd name="T67" fmla="*/ 1 h 42"/>
                    <a:gd name="T68" fmla="*/ 133 w 192"/>
                    <a:gd name="T69" fmla="*/ 2 h 42"/>
                    <a:gd name="T70" fmla="*/ 145 w 192"/>
                    <a:gd name="T71" fmla="*/ 3 h 42"/>
                    <a:gd name="T72" fmla="*/ 157 w 192"/>
                    <a:gd name="T73" fmla="*/ 5 h 42"/>
                    <a:gd name="T74" fmla="*/ 167 w 192"/>
                    <a:gd name="T75" fmla="*/ 7 h 42"/>
                    <a:gd name="T76" fmla="*/ 175 w 192"/>
                    <a:gd name="T77" fmla="*/ 10 h 42"/>
                    <a:gd name="T78" fmla="*/ 182 w 192"/>
                    <a:gd name="T79" fmla="*/ 12 h 42"/>
                    <a:gd name="T80" fmla="*/ 187 w 192"/>
                    <a:gd name="T81" fmla="*/ 15 h 42"/>
                    <a:gd name="T82" fmla="*/ 191 w 192"/>
                    <a:gd name="T83" fmla="*/ 18 h 42"/>
                    <a:gd name="T84" fmla="*/ 192 w 192"/>
                    <a:gd name="T85" fmla="*/ 21 h 4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92" h="42">
                      <a:moveTo>
                        <a:pt x="192" y="21"/>
                      </a:moveTo>
                      <a:lnTo>
                        <a:pt x="192" y="22"/>
                      </a:lnTo>
                      <a:lnTo>
                        <a:pt x="191" y="23"/>
                      </a:lnTo>
                      <a:lnTo>
                        <a:pt x="191" y="24"/>
                      </a:lnTo>
                      <a:lnTo>
                        <a:pt x="190" y="25"/>
                      </a:lnTo>
                      <a:lnTo>
                        <a:pt x="189" y="26"/>
                      </a:lnTo>
                      <a:lnTo>
                        <a:pt x="187" y="27"/>
                      </a:lnTo>
                      <a:lnTo>
                        <a:pt x="186" y="28"/>
                      </a:lnTo>
                      <a:lnTo>
                        <a:pt x="184" y="29"/>
                      </a:lnTo>
                      <a:lnTo>
                        <a:pt x="182" y="30"/>
                      </a:lnTo>
                      <a:lnTo>
                        <a:pt x="180" y="31"/>
                      </a:lnTo>
                      <a:lnTo>
                        <a:pt x="178" y="32"/>
                      </a:lnTo>
                      <a:lnTo>
                        <a:pt x="175" y="33"/>
                      </a:lnTo>
                      <a:lnTo>
                        <a:pt x="173" y="33"/>
                      </a:lnTo>
                      <a:lnTo>
                        <a:pt x="170" y="34"/>
                      </a:lnTo>
                      <a:lnTo>
                        <a:pt x="167" y="35"/>
                      </a:lnTo>
                      <a:lnTo>
                        <a:pt x="164" y="35"/>
                      </a:lnTo>
                      <a:lnTo>
                        <a:pt x="160" y="36"/>
                      </a:lnTo>
                      <a:lnTo>
                        <a:pt x="157" y="37"/>
                      </a:lnTo>
                      <a:lnTo>
                        <a:pt x="153" y="37"/>
                      </a:lnTo>
                      <a:lnTo>
                        <a:pt x="149" y="38"/>
                      </a:lnTo>
                      <a:lnTo>
                        <a:pt x="145" y="39"/>
                      </a:lnTo>
                      <a:lnTo>
                        <a:pt x="141" y="39"/>
                      </a:lnTo>
                      <a:lnTo>
                        <a:pt x="137" y="40"/>
                      </a:lnTo>
                      <a:lnTo>
                        <a:pt x="133" y="40"/>
                      </a:lnTo>
                      <a:lnTo>
                        <a:pt x="129" y="40"/>
                      </a:lnTo>
                      <a:lnTo>
                        <a:pt x="124" y="41"/>
                      </a:lnTo>
                      <a:lnTo>
                        <a:pt x="120" y="41"/>
                      </a:lnTo>
                      <a:lnTo>
                        <a:pt x="115" y="41"/>
                      </a:lnTo>
                      <a:lnTo>
                        <a:pt x="110" y="41"/>
                      </a:lnTo>
                      <a:lnTo>
                        <a:pt x="105" y="41"/>
                      </a:lnTo>
                      <a:lnTo>
                        <a:pt x="101" y="42"/>
                      </a:lnTo>
                      <a:lnTo>
                        <a:pt x="96" y="42"/>
                      </a:lnTo>
                      <a:lnTo>
                        <a:pt x="91" y="42"/>
                      </a:lnTo>
                      <a:lnTo>
                        <a:pt x="86" y="41"/>
                      </a:lnTo>
                      <a:lnTo>
                        <a:pt x="81" y="41"/>
                      </a:lnTo>
                      <a:lnTo>
                        <a:pt x="76" y="41"/>
                      </a:lnTo>
                      <a:lnTo>
                        <a:pt x="72" y="41"/>
                      </a:lnTo>
                      <a:lnTo>
                        <a:pt x="67" y="41"/>
                      </a:lnTo>
                      <a:lnTo>
                        <a:pt x="63" y="40"/>
                      </a:lnTo>
                      <a:lnTo>
                        <a:pt x="58" y="40"/>
                      </a:lnTo>
                      <a:lnTo>
                        <a:pt x="54" y="40"/>
                      </a:lnTo>
                      <a:lnTo>
                        <a:pt x="50" y="39"/>
                      </a:lnTo>
                      <a:lnTo>
                        <a:pt x="46" y="39"/>
                      </a:lnTo>
                      <a:lnTo>
                        <a:pt x="42" y="38"/>
                      </a:lnTo>
                      <a:lnTo>
                        <a:pt x="38" y="37"/>
                      </a:lnTo>
                      <a:lnTo>
                        <a:pt x="35" y="37"/>
                      </a:lnTo>
                      <a:lnTo>
                        <a:pt x="31" y="36"/>
                      </a:lnTo>
                      <a:lnTo>
                        <a:pt x="28" y="35"/>
                      </a:lnTo>
                      <a:lnTo>
                        <a:pt x="25" y="35"/>
                      </a:lnTo>
                      <a:lnTo>
                        <a:pt x="22" y="34"/>
                      </a:lnTo>
                      <a:lnTo>
                        <a:pt x="19" y="33"/>
                      </a:lnTo>
                      <a:lnTo>
                        <a:pt x="16" y="33"/>
                      </a:lnTo>
                      <a:lnTo>
                        <a:pt x="14" y="32"/>
                      </a:lnTo>
                      <a:lnTo>
                        <a:pt x="11" y="31"/>
                      </a:lnTo>
                      <a:lnTo>
                        <a:pt x="9" y="30"/>
                      </a:lnTo>
                      <a:lnTo>
                        <a:pt x="7" y="29"/>
                      </a:lnTo>
                      <a:lnTo>
                        <a:pt x="5" y="28"/>
                      </a:lnTo>
                      <a:lnTo>
                        <a:pt x="4" y="27"/>
                      </a:lnTo>
                      <a:lnTo>
                        <a:pt x="3" y="26"/>
                      </a:lnTo>
                      <a:lnTo>
                        <a:pt x="2" y="25"/>
                      </a:lnTo>
                      <a:lnTo>
                        <a:pt x="1" y="24"/>
                      </a:lnTo>
                      <a:lnTo>
                        <a:pt x="0" y="23"/>
                      </a:lnTo>
                      <a:lnTo>
                        <a:pt x="0" y="22"/>
                      </a:lnTo>
                      <a:lnTo>
                        <a:pt x="0" y="21"/>
                      </a:lnTo>
                      <a:lnTo>
                        <a:pt x="0" y="20"/>
                      </a:lnTo>
                      <a:lnTo>
                        <a:pt x="0" y="19"/>
                      </a:lnTo>
                      <a:lnTo>
                        <a:pt x="1" y="18"/>
                      </a:lnTo>
                      <a:lnTo>
                        <a:pt x="2" y="17"/>
                      </a:lnTo>
                      <a:lnTo>
                        <a:pt x="3" y="16"/>
                      </a:lnTo>
                      <a:lnTo>
                        <a:pt x="4" y="15"/>
                      </a:lnTo>
                      <a:lnTo>
                        <a:pt x="5" y="14"/>
                      </a:lnTo>
                      <a:lnTo>
                        <a:pt x="7" y="13"/>
                      </a:lnTo>
                      <a:lnTo>
                        <a:pt x="9" y="12"/>
                      </a:lnTo>
                      <a:lnTo>
                        <a:pt x="11" y="11"/>
                      </a:lnTo>
                      <a:lnTo>
                        <a:pt x="14" y="10"/>
                      </a:lnTo>
                      <a:lnTo>
                        <a:pt x="16" y="10"/>
                      </a:lnTo>
                      <a:lnTo>
                        <a:pt x="19" y="9"/>
                      </a:lnTo>
                      <a:lnTo>
                        <a:pt x="22" y="8"/>
                      </a:lnTo>
                      <a:lnTo>
                        <a:pt x="25" y="7"/>
                      </a:lnTo>
                      <a:lnTo>
                        <a:pt x="28" y="7"/>
                      </a:lnTo>
                      <a:lnTo>
                        <a:pt x="31" y="6"/>
                      </a:lnTo>
                      <a:lnTo>
                        <a:pt x="35" y="5"/>
                      </a:lnTo>
                      <a:lnTo>
                        <a:pt x="38" y="5"/>
                      </a:lnTo>
                      <a:lnTo>
                        <a:pt x="42" y="4"/>
                      </a:lnTo>
                      <a:lnTo>
                        <a:pt x="46" y="3"/>
                      </a:lnTo>
                      <a:lnTo>
                        <a:pt x="50" y="3"/>
                      </a:lnTo>
                      <a:lnTo>
                        <a:pt x="54" y="2"/>
                      </a:lnTo>
                      <a:lnTo>
                        <a:pt x="58" y="2"/>
                      </a:lnTo>
                      <a:lnTo>
                        <a:pt x="63" y="2"/>
                      </a:lnTo>
                      <a:lnTo>
                        <a:pt x="67" y="1"/>
                      </a:lnTo>
                      <a:lnTo>
                        <a:pt x="72" y="1"/>
                      </a:lnTo>
                      <a:lnTo>
                        <a:pt x="76" y="1"/>
                      </a:lnTo>
                      <a:lnTo>
                        <a:pt x="81" y="1"/>
                      </a:lnTo>
                      <a:lnTo>
                        <a:pt x="86" y="1"/>
                      </a:lnTo>
                      <a:lnTo>
                        <a:pt x="91" y="0"/>
                      </a:lnTo>
                      <a:lnTo>
                        <a:pt x="96" y="0"/>
                      </a:lnTo>
                      <a:lnTo>
                        <a:pt x="101" y="0"/>
                      </a:lnTo>
                      <a:lnTo>
                        <a:pt x="105" y="1"/>
                      </a:lnTo>
                      <a:lnTo>
                        <a:pt x="110" y="1"/>
                      </a:lnTo>
                      <a:lnTo>
                        <a:pt x="115" y="1"/>
                      </a:lnTo>
                      <a:lnTo>
                        <a:pt x="120" y="1"/>
                      </a:lnTo>
                      <a:lnTo>
                        <a:pt x="124" y="1"/>
                      </a:lnTo>
                      <a:lnTo>
                        <a:pt x="129" y="2"/>
                      </a:lnTo>
                      <a:lnTo>
                        <a:pt x="133" y="2"/>
                      </a:lnTo>
                      <a:lnTo>
                        <a:pt x="137" y="2"/>
                      </a:lnTo>
                      <a:lnTo>
                        <a:pt x="141" y="3"/>
                      </a:lnTo>
                      <a:lnTo>
                        <a:pt x="145" y="3"/>
                      </a:lnTo>
                      <a:lnTo>
                        <a:pt x="149" y="4"/>
                      </a:lnTo>
                      <a:lnTo>
                        <a:pt x="153" y="5"/>
                      </a:lnTo>
                      <a:lnTo>
                        <a:pt x="157" y="5"/>
                      </a:lnTo>
                      <a:lnTo>
                        <a:pt x="160" y="6"/>
                      </a:lnTo>
                      <a:lnTo>
                        <a:pt x="164" y="7"/>
                      </a:lnTo>
                      <a:lnTo>
                        <a:pt x="167" y="7"/>
                      </a:lnTo>
                      <a:lnTo>
                        <a:pt x="170" y="8"/>
                      </a:lnTo>
                      <a:lnTo>
                        <a:pt x="173" y="9"/>
                      </a:lnTo>
                      <a:lnTo>
                        <a:pt x="175" y="10"/>
                      </a:lnTo>
                      <a:lnTo>
                        <a:pt x="178" y="10"/>
                      </a:lnTo>
                      <a:lnTo>
                        <a:pt x="180" y="11"/>
                      </a:lnTo>
                      <a:lnTo>
                        <a:pt x="182" y="12"/>
                      </a:lnTo>
                      <a:lnTo>
                        <a:pt x="184" y="13"/>
                      </a:lnTo>
                      <a:lnTo>
                        <a:pt x="186" y="14"/>
                      </a:lnTo>
                      <a:lnTo>
                        <a:pt x="187" y="15"/>
                      </a:lnTo>
                      <a:lnTo>
                        <a:pt x="189" y="16"/>
                      </a:lnTo>
                      <a:lnTo>
                        <a:pt x="190" y="17"/>
                      </a:lnTo>
                      <a:lnTo>
                        <a:pt x="191" y="18"/>
                      </a:lnTo>
                      <a:lnTo>
                        <a:pt x="191" y="19"/>
                      </a:lnTo>
                      <a:lnTo>
                        <a:pt x="192" y="20"/>
                      </a:lnTo>
                      <a:lnTo>
                        <a:pt x="192" y="21"/>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87" name="Freeform 2123">
                  <a:extLst>
                    <a:ext uri="{FF2B5EF4-FFF2-40B4-BE49-F238E27FC236}">
                      <a16:creationId xmlns:a16="http://schemas.microsoft.com/office/drawing/2014/main" id="{714E801A-3F1C-4514-B72C-E30A87623666}"/>
                    </a:ext>
                  </a:extLst>
                </p:cNvPr>
                <p:cNvSpPr>
                  <a:spLocks/>
                </p:cNvSpPr>
                <p:nvPr/>
              </p:nvSpPr>
              <p:spPr bwMode="auto">
                <a:xfrm>
                  <a:off x="1120" y="252"/>
                  <a:ext cx="185" cy="37"/>
                </a:xfrm>
                <a:custGeom>
                  <a:avLst/>
                  <a:gdLst>
                    <a:gd name="T0" fmla="*/ 185 w 185"/>
                    <a:gd name="T1" fmla="*/ 20 h 37"/>
                    <a:gd name="T2" fmla="*/ 181 w 185"/>
                    <a:gd name="T3" fmla="*/ 24 h 37"/>
                    <a:gd name="T4" fmla="*/ 174 w 185"/>
                    <a:gd name="T5" fmla="*/ 27 h 37"/>
                    <a:gd name="T6" fmla="*/ 164 w 185"/>
                    <a:gd name="T7" fmla="*/ 30 h 37"/>
                    <a:gd name="T8" fmla="*/ 152 w 185"/>
                    <a:gd name="T9" fmla="*/ 32 h 37"/>
                    <a:gd name="T10" fmla="*/ 137 w 185"/>
                    <a:gd name="T11" fmla="*/ 35 h 37"/>
                    <a:gd name="T12" fmla="*/ 120 w 185"/>
                    <a:gd name="T13" fmla="*/ 36 h 37"/>
                    <a:gd name="T14" fmla="*/ 102 w 185"/>
                    <a:gd name="T15" fmla="*/ 37 h 37"/>
                    <a:gd name="T16" fmla="*/ 83 w 185"/>
                    <a:gd name="T17" fmla="*/ 37 h 37"/>
                    <a:gd name="T18" fmla="*/ 65 w 185"/>
                    <a:gd name="T19" fmla="*/ 36 h 37"/>
                    <a:gd name="T20" fmla="*/ 49 w 185"/>
                    <a:gd name="T21" fmla="*/ 35 h 37"/>
                    <a:gd name="T22" fmla="*/ 34 w 185"/>
                    <a:gd name="T23" fmla="*/ 32 h 37"/>
                    <a:gd name="T24" fmla="*/ 21 w 185"/>
                    <a:gd name="T25" fmla="*/ 30 h 37"/>
                    <a:gd name="T26" fmla="*/ 11 w 185"/>
                    <a:gd name="T27" fmla="*/ 27 h 37"/>
                    <a:gd name="T28" fmla="*/ 4 w 185"/>
                    <a:gd name="T29" fmla="*/ 24 h 37"/>
                    <a:gd name="T30" fmla="*/ 1 w 185"/>
                    <a:gd name="T31" fmla="*/ 20 h 37"/>
                    <a:gd name="T32" fmla="*/ 1 w 185"/>
                    <a:gd name="T33" fmla="*/ 16 h 37"/>
                    <a:gd name="T34" fmla="*/ 4 w 185"/>
                    <a:gd name="T35" fmla="*/ 13 h 37"/>
                    <a:gd name="T36" fmla="*/ 11 w 185"/>
                    <a:gd name="T37" fmla="*/ 9 h 37"/>
                    <a:gd name="T38" fmla="*/ 21 w 185"/>
                    <a:gd name="T39" fmla="*/ 7 h 37"/>
                    <a:gd name="T40" fmla="*/ 34 w 185"/>
                    <a:gd name="T41" fmla="*/ 4 h 37"/>
                    <a:gd name="T42" fmla="*/ 49 w 185"/>
                    <a:gd name="T43" fmla="*/ 2 h 37"/>
                    <a:gd name="T44" fmla="*/ 65 w 185"/>
                    <a:gd name="T45" fmla="*/ 1 h 37"/>
                    <a:gd name="T46" fmla="*/ 83 w 185"/>
                    <a:gd name="T47" fmla="*/ 0 h 37"/>
                    <a:gd name="T48" fmla="*/ 102 w 185"/>
                    <a:gd name="T49" fmla="*/ 0 h 37"/>
                    <a:gd name="T50" fmla="*/ 120 w 185"/>
                    <a:gd name="T51" fmla="*/ 1 h 37"/>
                    <a:gd name="T52" fmla="*/ 137 w 185"/>
                    <a:gd name="T53" fmla="*/ 2 h 37"/>
                    <a:gd name="T54" fmla="*/ 152 w 185"/>
                    <a:gd name="T55" fmla="*/ 4 h 37"/>
                    <a:gd name="T56" fmla="*/ 164 w 185"/>
                    <a:gd name="T57" fmla="*/ 7 h 37"/>
                    <a:gd name="T58" fmla="*/ 174 w 185"/>
                    <a:gd name="T59" fmla="*/ 9 h 37"/>
                    <a:gd name="T60" fmla="*/ 181 w 185"/>
                    <a:gd name="T61" fmla="*/ 13 h 37"/>
                    <a:gd name="T62" fmla="*/ 185 w 185"/>
                    <a:gd name="T63" fmla="*/ 16 h 3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85" h="37">
                      <a:moveTo>
                        <a:pt x="185" y="18"/>
                      </a:moveTo>
                      <a:lnTo>
                        <a:pt x="185" y="20"/>
                      </a:lnTo>
                      <a:lnTo>
                        <a:pt x="183" y="22"/>
                      </a:lnTo>
                      <a:lnTo>
                        <a:pt x="181" y="24"/>
                      </a:lnTo>
                      <a:lnTo>
                        <a:pt x="178" y="26"/>
                      </a:lnTo>
                      <a:lnTo>
                        <a:pt x="174" y="27"/>
                      </a:lnTo>
                      <a:lnTo>
                        <a:pt x="169" y="29"/>
                      </a:lnTo>
                      <a:lnTo>
                        <a:pt x="164" y="30"/>
                      </a:lnTo>
                      <a:lnTo>
                        <a:pt x="158" y="31"/>
                      </a:lnTo>
                      <a:lnTo>
                        <a:pt x="152" y="32"/>
                      </a:lnTo>
                      <a:lnTo>
                        <a:pt x="144" y="34"/>
                      </a:lnTo>
                      <a:lnTo>
                        <a:pt x="137" y="35"/>
                      </a:lnTo>
                      <a:lnTo>
                        <a:pt x="129" y="35"/>
                      </a:lnTo>
                      <a:lnTo>
                        <a:pt x="120" y="36"/>
                      </a:lnTo>
                      <a:lnTo>
                        <a:pt x="111" y="36"/>
                      </a:lnTo>
                      <a:lnTo>
                        <a:pt x="102" y="37"/>
                      </a:lnTo>
                      <a:lnTo>
                        <a:pt x="93" y="37"/>
                      </a:lnTo>
                      <a:lnTo>
                        <a:pt x="83" y="37"/>
                      </a:lnTo>
                      <a:lnTo>
                        <a:pt x="74" y="36"/>
                      </a:lnTo>
                      <a:lnTo>
                        <a:pt x="65" y="36"/>
                      </a:lnTo>
                      <a:lnTo>
                        <a:pt x="57" y="35"/>
                      </a:lnTo>
                      <a:lnTo>
                        <a:pt x="49" y="35"/>
                      </a:lnTo>
                      <a:lnTo>
                        <a:pt x="41" y="34"/>
                      </a:lnTo>
                      <a:lnTo>
                        <a:pt x="34" y="32"/>
                      </a:lnTo>
                      <a:lnTo>
                        <a:pt x="27" y="31"/>
                      </a:lnTo>
                      <a:lnTo>
                        <a:pt x="21" y="30"/>
                      </a:lnTo>
                      <a:lnTo>
                        <a:pt x="16" y="29"/>
                      </a:lnTo>
                      <a:lnTo>
                        <a:pt x="11" y="27"/>
                      </a:lnTo>
                      <a:lnTo>
                        <a:pt x="7" y="26"/>
                      </a:lnTo>
                      <a:lnTo>
                        <a:pt x="4" y="24"/>
                      </a:lnTo>
                      <a:lnTo>
                        <a:pt x="2" y="22"/>
                      </a:lnTo>
                      <a:lnTo>
                        <a:pt x="1" y="20"/>
                      </a:lnTo>
                      <a:lnTo>
                        <a:pt x="0" y="18"/>
                      </a:lnTo>
                      <a:lnTo>
                        <a:pt x="1" y="16"/>
                      </a:lnTo>
                      <a:lnTo>
                        <a:pt x="2" y="15"/>
                      </a:lnTo>
                      <a:lnTo>
                        <a:pt x="4" y="13"/>
                      </a:lnTo>
                      <a:lnTo>
                        <a:pt x="7" y="11"/>
                      </a:lnTo>
                      <a:lnTo>
                        <a:pt x="11" y="9"/>
                      </a:lnTo>
                      <a:lnTo>
                        <a:pt x="16" y="8"/>
                      </a:lnTo>
                      <a:lnTo>
                        <a:pt x="21" y="7"/>
                      </a:lnTo>
                      <a:lnTo>
                        <a:pt x="27" y="5"/>
                      </a:lnTo>
                      <a:lnTo>
                        <a:pt x="34" y="4"/>
                      </a:lnTo>
                      <a:lnTo>
                        <a:pt x="41" y="3"/>
                      </a:lnTo>
                      <a:lnTo>
                        <a:pt x="49" y="2"/>
                      </a:lnTo>
                      <a:lnTo>
                        <a:pt x="57" y="1"/>
                      </a:lnTo>
                      <a:lnTo>
                        <a:pt x="65" y="1"/>
                      </a:lnTo>
                      <a:lnTo>
                        <a:pt x="74" y="0"/>
                      </a:lnTo>
                      <a:lnTo>
                        <a:pt x="83" y="0"/>
                      </a:lnTo>
                      <a:lnTo>
                        <a:pt x="93" y="0"/>
                      </a:lnTo>
                      <a:lnTo>
                        <a:pt x="102" y="0"/>
                      </a:lnTo>
                      <a:lnTo>
                        <a:pt x="111" y="0"/>
                      </a:lnTo>
                      <a:lnTo>
                        <a:pt x="120" y="1"/>
                      </a:lnTo>
                      <a:lnTo>
                        <a:pt x="129" y="1"/>
                      </a:lnTo>
                      <a:lnTo>
                        <a:pt x="137" y="2"/>
                      </a:lnTo>
                      <a:lnTo>
                        <a:pt x="144" y="3"/>
                      </a:lnTo>
                      <a:lnTo>
                        <a:pt x="152" y="4"/>
                      </a:lnTo>
                      <a:lnTo>
                        <a:pt x="158" y="5"/>
                      </a:lnTo>
                      <a:lnTo>
                        <a:pt x="164" y="7"/>
                      </a:lnTo>
                      <a:lnTo>
                        <a:pt x="169" y="8"/>
                      </a:lnTo>
                      <a:lnTo>
                        <a:pt x="174" y="9"/>
                      </a:lnTo>
                      <a:lnTo>
                        <a:pt x="178" y="11"/>
                      </a:lnTo>
                      <a:lnTo>
                        <a:pt x="181" y="13"/>
                      </a:lnTo>
                      <a:lnTo>
                        <a:pt x="183" y="15"/>
                      </a:lnTo>
                      <a:lnTo>
                        <a:pt x="185" y="16"/>
                      </a:lnTo>
                      <a:lnTo>
                        <a:pt x="185" y="18"/>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88" name="Freeform 2124">
                  <a:extLst>
                    <a:ext uri="{FF2B5EF4-FFF2-40B4-BE49-F238E27FC236}">
                      <a16:creationId xmlns:a16="http://schemas.microsoft.com/office/drawing/2014/main" id="{5E2172EA-5640-4A6B-ACD2-ED7CD824CC7B}"/>
                    </a:ext>
                  </a:extLst>
                </p:cNvPr>
                <p:cNvSpPr>
                  <a:spLocks/>
                </p:cNvSpPr>
                <p:nvPr/>
              </p:nvSpPr>
              <p:spPr bwMode="auto">
                <a:xfrm>
                  <a:off x="1124" y="253"/>
                  <a:ext cx="178" cy="33"/>
                </a:xfrm>
                <a:custGeom>
                  <a:avLst/>
                  <a:gdLst>
                    <a:gd name="T0" fmla="*/ 177 w 178"/>
                    <a:gd name="T1" fmla="*/ 18 h 33"/>
                    <a:gd name="T2" fmla="*/ 174 w 178"/>
                    <a:gd name="T3" fmla="*/ 21 h 33"/>
                    <a:gd name="T4" fmla="*/ 167 w 178"/>
                    <a:gd name="T5" fmla="*/ 24 h 33"/>
                    <a:gd name="T6" fmla="*/ 157 w 178"/>
                    <a:gd name="T7" fmla="*/ 27 h 33"/>
                    <a:gd name="T8" fmla="*/ 145 w 178"/>
                    <a:gd name="T9" fmla="*/ 29 h 33"/>
                    <a:gd name="T10" fmla="*/ 131 w 178"/>
                    <a:gd name="T11" fmla="*/ 31 h 33"/>
                    <a:gd name="T12" fmla="*/ 115 w 178"/>
                    <a:gd name="T13" fmla="*/ 32 h 33"/>
                    <a:gd name="T14" fmla="*/ 98 w 178"/>
                    <a:gd name="T15" fmla="*/ 33 h 33"/>
                    <a:gd name="T16" fmla="*/ 80 w 178"/>
                    <a:gd name="T17" fmla="*/ 33 h 33"/>
                    <a:gd name="T18" fmla="*/ 62 w 178"/>
                    <a:gd name="T19" fmla="*/ 32 h 33"/>
                    <a:gd name="T20" fmla="*/ 46 w 178"/>
                    <a:gd name="T21" fmla="*/ 31 h 33"/>
                    <a:gd name="T22" fmla="*/ 32 w 178"/>
                    <a:gd name="T23" fmla="*/ 29 h 33"/>
                    <a:gd name="T24" fmla="*/ 20 w 178"/>
                    <a:gd name="T25" fmla="*/ 27 h 33"/>
                    <a:gd name="T26" fmla="*/ 10 w 178"/>
                    <a:gd name="T27" fmla="*/ 24 h 33"/>
                    <a:gd name="T28" fmla="*/ 4 w 178"/>
                    <a:gd name="T29" fmla="*/ 21 h 33"/>
                    <a:gd name="T30" fmla="*/ 0 w 178"/>
                    <a:gd name="T31" fmla="*/ 18 h 33"/>
                    <a:gd name="T32" fmla="*/ 0 w 178"/>
                    <a:gd name="T33" fmla="*/ 15 h 33"/>
                    <a:gd name="T34" fmla="*/ 4 w 178"/>
                    <a:gd name="T35" fmla="*/ 12 h 33"/>
                    <a:gd name="T36" fmla="*/ 10 w 178"/>
                    <a:gd name="T37" fmla="*/ 9 h 33"/>
                    <a:gd name="T38" fmla="*/ 20 w 178"/>
                    <a:gd name="T39" fmla="*/ 6 h 33"/>
                    <a:gd name="T40" fmla="*/ 32 w 178"/>
                    <a:gd name="T41" fmla="*/ 4 h 33"/>
                    <a:gd name="T42" fmla="*/ 46 w 178"/>
                    <a:gd name="T43" fmla="*/ 2 h 33"/>
                    <a:gd name="T44" fmla="*/ 62 w 178"/>
                    <a:gd name="T45" fmla="*/ 1 h 33"/>
                    <a:gd name="T46" fmla="*/ 80 w 178"/>
                    <a:gd name="T47" fmla="*/ 0 h 33"/>
                    <a:gd name="T48" fmla="*/ 98 w 178"/>
                    <a:gd name="T49" fmla="*/ 0 h 33"/>
                    <a:gd name="T50" fmla="*/ 115 w 178"/>
                    <a:gd name="T51" fmla="*/ 1 h 33"/>
                    <a:gd name="T52" fmla="*/ 131 w 178"/>
                    <a:gd name="T53" fmla="*/ 2 h 33"/>
                    <a:gd name="T54" fmla="*/ 145 w 178"/>
                    <a:gd name="T55" fmla="*/ 4 h 33"/>
                    <a:gd name="T56" fmla="*/ 157 w 178"/>
                    <a:gd name="T57" fmla="*/ 6 h 33"/>
                    <a:gd name="T58" fmla="*/ 167 w 178"/>
                    <a:gd name="T59" fmla="*/ 9 h 33"/>
                    <a:gd name="T60" fmla="*/ 174 w 178"/>
                    <a:gd name="T61" fmla="*/ 12 h 33"/>
                    <a:gd name="T62" fmla="*/ 177 w 178"/>
                    <a:gd name="T63" fmla="*/ 15 h 3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8" h="33">
                      <a:moveTo>
                        <a:pt x="178" y="17"/>
                      </a:moveTo>
                      <a:lnTo>
                        <a:pt x="177" y="18"/>
                      </a:lnTo>
                      <a:lnTo>
                        <a:pt x="176" y="20"/>
                      </a:lnTo>
                      <a:lnTo>
                        <a:pt x="174" y="21"/>
                      </a:lnTo>
                      <a:lnTo>
                        <a:pt x="171" y="23"/>
                      </a:lnTo>
                      <a:lnTo>
                        <a:pt x="167" y="24"/>
                      </a:lnTo>
                      <a:lnTo>
                        <a:pt x="163" y="26"/>
                      </a:lnTo>
                      <a:lnTo>
                        <a:pt x="157" y="27"/>
                      </a:lnTo>
                      <a:lnTo>
                        <a:pt x="152" y="28"/>
                      </a:lnTo>
                      <a:lnTo>
                        <a:pt x="145" y="29"/>
                      </a:lnTo>
                      <a:lnTo>
                        <a:pt x="138" y="30"/>
                      </a:lnTo>
                      <a:lnTo>
                        <a:pt x="131" y="31"/>
                      </a:lnTo>
                      <a:lnTo>
                        <a:pt x="123" y="32"/>
                      </a:lnTo>
                      <a:lnTo>
                        <a:pt x="115" y="32"/>
                      </a:lnTo>
                      <a:lnTo>
                        <a:pt x="107" y="33"/>
                      </a:lnTo>
                      <a:lnTo>
                        <a:pt x="98" y="33"/>
                      </a:lnTo>
                      <a:lnTo>
                        <a:pt x="89" y="33"/>
                      </a:lnTo>
                      <a:lnTo>
                        <a:pt x="80" y="33"/>
                      </a:lnTo>
                      <a:lnTo>
                        <a:pt x="71" y="33"/>
                      </a:lnTo>
                      <a:lnTo>
                        <a:pt x="62" y="32"/>
                      </a:lnTo>
                      <a:lnTo>
                        <a:pt x="54" y="32"/>
                      </a:lnTo>
                      <a:lnTo>
                        <a:pt x="46" y="31"/>
                      </a:lnTo>
                      <a:lnTo>
                        <a:pt x="39" y="30"/>
                      </a:lnTo>
                      <a:lnTo>
                        <a:pt x="32" y="29"/>
                      </a:lnTo>
                      <a:lnTo>
                        <a:pt x="26" y="28"/>
                      </a:lnTo>
                      <a:lnTo>
                        <a:pt x="20" y="27"/>
                      </a:lnTo>
                      <a:lnTo>
                        <a:pt x="15" y="26"/>
                      </a:lnTo>
                      <a:lnTo>
                        <a:pt x="10" y="24"/>
                      </a:lnTo>
                      <a:lnTo>
                        <a:pt x="7" y="23"/>
                      </a:lnTo>
                      <a:lnTo>
                        <a:pt x="4" y="21"/>
                      </a:lnTo>
                      <a:lnTo>
                        <a:pt x="1" y="20"/>
                      </a:lnTo>
                      <a:lnTo>
                        <a:pt x="0" y="18"/>
                      </a:lnTo>
                      <a:lnTo>
                        <a:pt x="0" y="17"/>
                      </a:lnTo>
                      <a:lnTo>
                        <a:pt x="0" y="15"/>
                      </a:lnTo>
                      <a:lnTo>
                        <a:pt x="1" y="13"/>
                      </a:lnTo>
                      <a:lnTo>
                        <a:pt x="4" y="12"/>
                      </a:lnTo>
                      <a:lnTo>
                        <a:pt x="7" y="10"/>
                      </a:lnTo>
                      <a:lnTo>
                        <a:pt x="10" y="9"/>
                      </a:lnTo>
                      <a:lnTo>
                        <a:pt x="15" y="7"/>
                      </a:lnTo>
                      <a:lnTo>
                        <a:pt x="20" y="6"/>
                      </a:lnTo>
                      <a:lnTo>
                        <a:pt x="26" y="5"/>
                      </a:lnTo>
                      <a:lnTo>
                        <a:pt x="32" y="4"/>
                      </a:lnTo>
                      <a:lnTo>
                        <a:pt x="39" y="3"/>
                      </a:lnTo>
                      <a:lnTo>
                        <a:pt x="46" y="2"/>
                      </a:lnTo>
                      <a:lnTo>
                        <a:pt x="54" y="1"/>
                      </a:lnTo>
                      <a:lnTo>
                        <a:pt x="62" y="1"/>
                      </a:lnTo>
                      <a:lnTo>
                        <a:pt x="71" y="0"/>
                      </a:lnTo>
                      <a:lnTo>
                        <a:pt x="80" y="0"/>
                      </a:lnTo>
                      <a:lnTo>
                        <a:pt x="89" y="0"/>
                      </a:lnTo>
                      <a:lnTo>
                        <a:pt x="98" y="0"/>
                      </a:lnTo>
                      <a:lnTo>
                        <a:pt x="107" y="0"/>
                      </a:lnTo>
                      <a:lnTo>
                        <a:pt x="115" y="1"/>
                      </a:lnTo>
                      <a:lnTo>
                        <a:pt x="123" y="1"/>
                      </a:lnTo>
                      <a:lnTo>
                        <a:pt x="131" y="2"/>
                      </a:lnTo>
                      <a:lnTo>
                        <a:pt x="138" y="3"/>
                      </a:lnTo>
                      <a:lnTo>
                        <a:pt x="145" y="4"/>
                      </a:lnTo>
                      <a:lnTo>
                        <a:pt x="152" y="5"/>
                      </a:lnTo>
                      <a:lnTo>
                        <a:pt x="157" y="6"/>
                      </a:lnTo>
                      <a:lnTo>
                        <a:pt x="163" y="7"/>
                      </a:lnTo>
                      <a:lnTo>
                        <a:pt x="167" y="9"/>
                      </a:lnTo>
                      <a:lnTo>
                        <a:pt x="171" y="10"/>
                      </a:lnTo>
                      <a:lnTo>
                        <a:pt x="174" y="12"/>
                      </a:lnTo>
                      <a:lnTo>
                        <a:pt x="176" y="13"/>
                      </a:lnTo>
                      <a:lnTo>
                        <a:pt x="177" y="15"/>
                      </a:lnTo>
                      <a:lnTo>
                        <a:pt x="178" y="1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89" name="Freeform 2125">
                  <a:extLst>
                    <a:ext uri="{FF2B5EF4-FFF2-40B4-BE49-F238E27FC236}">
                      <a16:creationId xmlns:a16="http://schemas.microsoft.com/office/drawing/2014/main" id="{8C1B7D57-42D6-4F96-81AD-77373D7E31F2}"/>
                    </a:ext>
                  </a:extLst>
                </p:cNvPr>
                <p:cNvSpPr>
                  <a:spLocks/>
                </p:cNvSpPr>
                <p:nvPr/>
              </p:nvSpPr>
              <p:spPr bwMode="auto">
                <a:xfrm>
                  <a:off x="1127" y="254"/>
                  <a:ext cx="171" cy="29"/>
                </a:xfrm>
                <a:custGeom>
                  <a:avLst/>
                  <a:gdLst>
                    <a:gd name="T0" fmla="*/ 171 w 171"/>
                    <a:gd name="T1" fmla="*/ 16 h 29"/>
                    <a:gd name="T2" fmla="*/ 168 w 171"/>
                    <a:gd name="T3" fmla="*/ 19 h 29"/>
                    <a:gd name="T4" fmla="*/ 161 w 171"/>
                    <a:gd name="T5" fmla="*/ 22 h 29"/>
                    <a:gd name="T6" fmla="*/ 152 w 171"/>
                    <a:gd name="T7" fmla="*/ 24 h 29"/>
                    <a:gd name="T8" fmla="*/ 140 w 171"/>
                    <a:gd name="T9" fmla="*/ 26 h 29"/>
                    <a:gd name="T10" fmla="*/ 126 w 171"/>
                    <a:gd name="T11" fmla="*/ 28 h 29"/>
                    <a:gd name="T12" fmla="*/ 111 w 171"/>
                    <a:gd name="T13" fmla="*/ 29 h 29"/>
                    <a:gd name="T14" fmla="*/ 94 w 171"/>
                    <a:gd name="T15" fmla="*/ 29 h 29"/>
                    <a:gd name="T16" fmla="*/ 77 w 171"/>
                    <a:gd name="T17" fmla="*/ 29 h 29"/>
                    <a:gd name="T18" fmla="*/ 60 w 171"/>
                    <a:gd name="T19" fmla="*/ 29 h 29"/>
                    <a:gd name="T20" fmla="*/ 45 w 171"/>
                    <a:gd name="T21" fmla="*/ 28 h 29"/>
                    <a:gd name="T22" fmla="*/ 31 w 171"/>
                    <a:gd name="T23" fmla="*/ 26 h 29"/>
                    <a:gd name="T24" fmla="*/ 20 w 171"/>
                    <a:gd name="T25" fmla="*/ 24 h 29"/>
                    <a:gd name="T26" fmla="*/ 10 w 171"/>
                    <a:gd name="T27" fmla="*/ 22 h 29"/>
                    <a:gd name="T28" fmla="*/ 4 w 171"/>
                    <a:gd name="T29" fmla="*/ 19 h 29"/>
                    <a:gd name="T30" fmla="*/ 1 w 171"/>
                    <a:gd name="T31" fmla="*/ 16 h 29"/>
                    <a:gd name="T32" fmla="*/ 1 w 171"/>
                    <a:gd name="T33" fmla="*/ 13 h 29"/>
                    <a:gd name="T34" fmla="*/ 4 w 171"/>
                    <a:gd name="T35" fmla="*/ 11 h 29"/>
                    <a:gd name="T36" fmla="*/ 10 w 171"/>
                    <a:gd name="T37" fmla="*/ 8 h 29"/>
                    <a:gd name="T38" fmla="*/ 20 w 171"/>
                    <a:gd name="T39" fmla="*/ 6 h 29"/>
                    <a:gd name="T40" fmla="*/ 31 w 171"/>
                    <a:gd name="T41" fmla="*/ 4 h 29"/>
                    <a:gd name="T42" fmla="*/ 45 w 171"/>
                    <a:gd name="T43" fmla="*/ 2 h 29"/>
                    <a:gd name="T44" fmla="*/ 60 w 171"/>
                    <a:gd name="T45" fmla="*/ 1 h 29"/>
                    <a:gd name="T46" fmla="*/ 77 w 171"/>
                    <a:gd name="T47" fmla="*/ 0 h 29"/>
                    <a:gd name="T48" fmla="*/ 94 w 171"/>
                    <a:gd name="T49" fmla="*/ 0 h 29"/>
                    <a:gd name="T50" fmla="*/ 111 w 171"/>
                    <a:gd name="T51" fmla="*/ 1 h 29"/>
                    <a:gd name="T52" fmla="*/ 126 w 171"/>
                    <a:gd name="T53" fmla="*/ 2 h 29"/>
                    <a:gd name="T54" fmla="*/ 140 w 171"/>
                    <a:gd name="T55" fmla="*/ 4 h 29"/>
                    <a:gd name="T56" fmla="*/ 152 w 171"/>
                    <a:gd name="T57" fmla="*/ 6 h 29"/>
                    <a:gd name="T58" fmla="*/ 161 w 171"/>
                    <a:gd name="T59" fmla="*/ 8 h 29"/>
                    <a:gd name="T60" fmla="*/ 168 w 171"/>
                    <a:gd name="T61" fmla="*/ 11 h 29"/>
                    <a:gd name="T62" fmla="*/ 171 w 171"/>
                    <a:gd name="T63" fmla="*/ 13 h 2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1" h="29">
                      <a:moveTo>
                        <a:pt x="171" y="15"/>
                      </a:moveTo>
                      <a:lnTo>
                        <a:pt x="171" y="16"/>
                      </a:lnTo>
                      <a:lnTo>
                        <a:pt x="170" y="18"/>
                      </a:lnTo>
                      <a:lnTo>
                        <a:pt x="168" y="19"/>
                      </a:lnTo>
                      <a:lnTo>
                        <a:pt x="165" y="20"/>
                      </a:lnTo>
                      <a:lnTo>
                        <a:pt x="161" y="22"/>
                      </a:lnTo>
                      <a:lnTo>
                        <a:pt x="157" y="23"/>
                      </a:lnTo>
                      <a:lnTo>
                        <a:pt x="152" y="24"/>
                      </a:lnTo>
                      <a:lnTo>
                        <a:pt x="146" y="25"/>
                      </a:lnTo>
                      <a:lnTo>
                        <a:pt x="140" y="26"/>
                      </a:lnTo>
                      <a:lnTo>
                        <a:pt x="133" y="27"/>
                      </a:lnTo>
                      <a:lnTo>
                        <a:pt x="126" y="28"/>
                      </a:lnTo>
                      <a:lnTo>
                        <a:pt x="119" y="28"/>
                      </a:lnTo>
                      <a:lnTo>
                        <a:pt x="111" y="29"/>
                      </a:lnTo>
                      <a:lnTo>
                        <a:pt x="103" y="29"/>
                      </a:lnTo>
                      <a:lnTo>
                        <a:pt x="94" y="29"/>
                      </a:lnTo>
                      <a:lnTo>
                        <a:pt x="86" y="29"/>
                      </a:lnTo>
                      <a:lnTo>
                        <a:pt x="77" y="29"/>
                      </a:lnTo>
                      <a:lnTo>
                        <a:pt x="68" y="29"/>
                      </a:lnTo>
                      <a:lnTo>
                        <a:pt x="60" y="29"/>
                      </a:lnTo>
                      <a:lnTo>
                        <a:pt x="52" y="28"/>
                      </a:lnTo>
                      <a:lnTo>
                        <a:pt x="45" y="28"/>
                      </a:lnTo>
                      <a:lnTo>
                        <a:pt x="38" y="27"/>
                      </a:lnTo>
                      <a:lnTo>
                        <a:pt x="31" y="26"/>
                      </a:lnTo>
                      <a:lnTo>
                        <a:pt x="25" y="25"/>
                      </a:lnTo>
                      <a:lnTo>
                        <a:pt x="20" y="24"/>
                      </a:lnTo>
                      <a:lnTo>
                        <a:pt x="15" y="23"/>
                      </a:lnTo>
                      <a:lnTo>
                        <a:pt x="10" y="22"/>
                      </a:lnTo>
                      <a:lnTo>
                        <a:pt x="7" y="20"/>
                      </a:lnTo>
                      <a:lnTo>
                        <a:pt x="4" y="19"/>
                      </a:lnTo>
                      <a:lnTo>
                        <a:pt x="2" y="18"/>
                      </a:lnTo>
                      <a:lnTo>
                        <a:pt x="1" y="16"/>
                      </a:lnTo>
                      <a:lnTo>
                        <a:pt x="0" y="15"/>
                      </a:lnTo>
                      <a:lnTo>
                        <a:pt x="1" y="13"/>
                      </a:lnTo>
                      <a:lnTo>
                        <a:pt x="2" y="12"/>
                      </a:lnTo>
                      <a:lnTo>
                        <a:pt x="4" y="11"/>
                      </a:lnTo>
                      <a:lnTo>
                        <a:pt x="7" y="9"/>
                      </a:lnTo>
                      <a:lnTo>
                        <a:pt x="10" y="8"/>
                      </a:lnTo>
                      <a:lnTo>
                        <a:pt x="15" y="7"/>
                      </a:lnTo>
                      <a:lnTo>
                        <a:pt x="20" y="6"/>
                      </a:lnTo>
                      <a:lnTo>
                        <a:pt x="25" y="5"/>
                      </a:lnTo>
                      <a:lnTo>
                        <a:pt x="31" y="4"/>
                      </a:lnTo>
                      <a:lnTo>
                        <a:pt x="38" y="3"/>
                      </a:lnTo>
                      <a:lnTo>
                        <a:pt x="45" y="2"/>
                      </a:lnTo>
                      <a:lnTo>
                        <a:pt x="52" y="2"/>
                      </a:lnTo>
                      <a:lnTo>
                        <a:pt x="60" y="1"/>
                      </a:lnTo>
                      <a:lnTo>
                        <a:pt x="68" y="1"/>
                      </a:lnTo>
                      <a:lnTo>
                        <a:pt x="77" y="0"/>
                      </a:lnTo>
                      <a:lnTo>
                        <a:pt x="86" y="0"/>
                      </a:lnTo>
                      <a:lnTo>
                        <a:pt x="94" y="0"/>
                      </a:lnTo>
                      <a:lnTo>
                        <a:pt x="103" y="1"/>
                      </a:lnTo>
                      <a:lnTo>
                        <a:pt x="111" y="1"/>
                      </a:lnTo>
                      <a:lnTo>
                        <a:pt x="119" y="2"/>
                      </a:lnTo>
                      <a:lnTo>
                        <a:pt x="126" y="2"/>
                      </a:lnTo>
                      <a:lnTo>
                        <a:pt x="133" y="3"/>
                      </a:lnTo>
                      <a:lnTo>
                        <a:pt x="140" y="4"/>
                      </a:lnTo>
                      <a:lnTo>
                        <a:pt x="146" y="5"/>
                      </a:lnTo>
                      <a:lnTo>
                        <a:pt x="152" y="6"/>
                      </a:lnTo>
                      <a:lnTo>
                        <a:pt x="157" y="7"/>
                      </a:lnTo>
                      <a:lnTo>
                        <a:pt x="161" y="8"/>
                      </a:lnTo>
                      <a:lnTo>
                        <a:pt x="165" y="9"/>
                      </a:lnTo>
                      <a:lnTo>
                        <a:pt x="168" y="11"/>
                      </a:lnTo>
                      <a:lnTo>
                        <a:pt x="170" y="12"/>
                      </a:lnTo>
                      <a:lnTo>
                        <a:pt x="171" y="13"/>
                      </a:lnTo>
                      <a:lnTo>
                        <a:pt x="171" y="1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90" name="Freeform 2126">
                  <a:extLst>
                    <a:ext uri="{FF2B5EF4-FFF2-40B4-BE49-F238E27FC236}">
                      <a16:creationId xmlns:a16="http://schemas.microsoft.com/office/drawing/2014/main" id="{8D877FDD-AF66-4F6A-B6A6-309CFC356A88}"/>
                    </a:ext>
                  </a:extLst>
                </p:cNvPr>
                <p:cNvSpPr>
                  <a:spLocks/>
                </p:cNvSpPr>
                <p:nvPr/>
              </p:nvSpPr>
              <p:spPr bwMode="auto">
                <a:xfrm>
                  <a:off x="1033" y="174"/>
                  <a:ext cx="286" cy="128"/>
                </a:xfrm>
                <a:custGeom>
                  <a:avLst/>
                  <a:gdLst>
                    <a:gd name="T0" fmla="*/ 284 w 286"/>
                    <a:gd name="T1" fmla="*/ 59 h 128"/>
                    <a:gd name="T2" fmla="*/ 284 w 286"/>
                    <a:gd name="T3" fmla="*/ 51 h 128"/>
                    <a:gd name="T4" fmla="*/ 279 w 286"/>
                    <a:gd name="T5" fmla="*/ 44 h 128"/>
                    <a:gd name="T6" fmla="*/ 267 w 286"/>
                    <a:gd name="T7" fmla="*/ 32 h 128"/>
                    <a:gd name="T8" fmla="*/ 250 w 286"/>
                    <a:gd name="T9" fmla="*/ 25 h 128"/>
                    <a:gd name="T10" fmla="*/ 245 w 286"/>
                    <a:gd name="T11" fmla="*/ 19 h 128"/>
                    <a:gd name="T12" fmla="*/ 231 w 286"/>
                    <a:gd name="T13" fmla="*/ 15 h 128"/>
                    <a:gd name="T14" fmla="*/ 218 w 286"/>
                    <a:gd name="T15" fmla="*/ 15 h 128"/>
                    <a:gd name="T16" fmla="*/ 207 w 286"/>
                    <a:gd name="T17" fmla="*/ 8 h 128"/>
                    <a:gd name="T18" fmla="*/ 186 w 286"/>
                    <a:gd name="T19" fmla="*/ 1 h 128"/>
                    <a:gd name="T20" fmla="*/ 170 w 286"/>
                    <a:gd name="T21" fmla="*/ 1 h 128"/>
                    <a:gd name="T22" fmla="*/ 148 w 286"/>
                    <a:gd name="T23" fmla="*/ 8 h 128"/>
                    <a:gd name="T24" fmla="*/ 126 w 286"/>
                    <a:gd name="T25" fmla="*/ 31 h 128"/>
                    <a:gd name="T26" fmla="*/ 114 w 286"/>
                    <a:gd name="T27" fmla="*/ 66 h 128"/>
                    <a:gd name="T28" fmla="*/ 109 w 286"/>
                    <a:gd name="T29" fmla="*/ 76 h 128"/>
                    <a:gd name="T30" fmla="*/ 92 w 286"/>
                    <a:gd name="T31" fmla="*/ 81 h 128"/>
                    <a:gd name="T32" fmla="*/ 75 w 286"/>
                    <a:gd name="T33" fmla="*/ 89 h 128"/>
                    <a:gd name="T34" fmla="*/ 61 w 286"/>
                    <a:gd name="T35" fmla="*/ 100 h 128"/>
                    <a:gd name="T36" fmla="*/ 52 w 286"/>
                    <a:gd name="T37" fmla="*/ 109 h 128"/>
                    <a:gd name="T38" fmla="*/ 39 w 286"/>
                    <a:gd name="T39" fmla="*/ 117 h 128"/>
                    <a:gd name="T40" fmla="*/ 24 w 286"/>
                    <a:gd name="T41" fmla="*/ 120 h 128"/>
                    <a:gd name="T42" fmla="*/ 8 w 286"/>
                    <a:gd name="T43" fmla="*/ 108 h 128"/>
                    <a:gd name="T44" fmla="*/ 2 w 286"/>
                    <a:gd name="T45" fmla="*/ 95 h 128"/>
                    <a:gd name="T46" fmla="*/ 0 w 286"/>
                    <a:gd name="T47" fmla="*/ 89 h 128"/>
                    <a:gd name="T48" fmla="*/ 0 w 286"/>
                    <a:gd name="T49" fmla="*/ 97 h 128"/>
                    <a:gd name="T50" fmla="*/ 2 w 286"/>
                    <a:gd name="T51" fmla="*/ 105 h 128"/>
                    <a:gd name="T52" fmla="*/ 9 w 286"/>
                    <a:gd name="T53" fmla="*/ 119 h 128"/>
                    <a:gd name="T54" fmla="*/ 23 w 286"/>
                    <a:gd name="T55" fmla="*/ 128 h 128"/>
                    <a:gd name="T56" fmla="*/ 31 w 286"/>
                    <a:gd name="T57" fmla="*/ 128 h 128"/>
                    <a:gd name="T58" fmla="*/ 34 w 286"/>
                    <a:gd name="T59" fmla="*/ 128 h 128"/>
                    <a:gd name="T60" fmla="*/ 52 w 286"/>
                    <a:gd name="T61" fmla="*/ 123 h 128"/>
                    <a:gd name="T62" fmla="*/ 66 w 286"/>
                    <a:gd name="T63" fmla="*/ 111 h 128"/>
                    <a:gd name="T64" fmla="*/ 80 w 286"/>
                    <a:gd name="T65" fmla="*/ 101 h 128"/>
                    <a:gd name="T66" fmla="*/ 100 w 286"/>
                    <a:gd name="T67" fmla="*/ 96 h 128"/>
                    <a:gd name="T68" fmla="*/ 116 w 286"/>
                    <a:gd name="T69" fmla="*/ 93 h 128"/>
                    <a:gd name="T70" fmla="*/ 121 w 286"/>
                    <a:gd name="T71" fmla="*/ 94 h 128"/>
                    <a:gd name="T72" fmla="*/ 133 w 286"/>
                    <a:gd name="T73" fmla="*/ 100 h 128"/>
                    <a:gd name="T74" fmla="*/ 156 w 286"/>
                    <a:gd name="T75" fmla="*/ 105 h 128"/>
                    <a:gd name="T76" fmla="*/ 169 w 286"/>
                    <a:gd name="T77" fmla="*/ 107 h 128"/>
                    <a:gd name="T78" fmla="*/ 189 w 286"/>
                    <a:gd name="T79" fmla="*/ 110 h 128"/>
                    <a:gd name="T80" fmla="*/ 200 w 286"/>
                    <a:gd name="T81" fmla="*/ 108 h 128"/>
                    <a:gd name="T82" fmla="*/ 199 w 286"/>
                    <a:gd name="T83" fmla="*/ 102 h 128"/>
                    <a:gd name="T84" fmla="*/ 186 w 286"/>
                    <a:gd name="T85" fmla="*/ 98 h 128"/>
                    <a:gd name="T86" fmla="*/ 180 w 286"/>
                    <a:gd name="T87" fmla="*/ 95 h 128"/>
                    <a:gd name="T88" fmla="*/ 182 w 286"/>
                    <a:gd name="T89" fmla="*/ 93 h 128"/>
                    <a:gd name="T90" fmla="*/ 194 w 286"/>
                    <a:gd name="T91" fmla="*/ 94 h 128"/>
                    <a:gd name="T92" fmla="*/ 208 w 286"/>
                    <a:gd name="T93" fmla="*/ 92 h 128"/>
                    <a:gd name="T94" fmla="*/ 215 w 286"/>
                    <a:gd name="T95" fmla="*/ 91 h 128"/>
                    <a:gd name="T96" fmla="*/ 220 w 286"/>
                    <a:gd name="T97" fmla="*/ 101 h 128"/>
                    <a:gd name="T98" fmla="*/ 232 w 286"/>
                    <a:gd name="T99" fmla="*/ 99 h 128"/>
                    <a:gd name="T100" fmla="*/ 238 w 286"/>
                    <a:gd name="T101" fmla="*/ 99 h 128"/>
                    <a:gd name="T102" fmla="*/ 250 w 286"/>
                    <a:gd name="T103" fmla="*/ 100 h 128"/>
                    <a:gd name="T104" fmla="*/ 256 w 286"/>
                    <a:gd name="T105" fmla="*/ 94 h 128"/>
                    <a:gd name="T106" fmla="*/ 244 w 286"/>
                    <a:gd name="T107" fmla="*/ 91 h 128"/>
                    <a:gd name="T108" fmla="*/ 238 w 286"/>
                    <a:gd name="T109" fmla="*/ 83 h 128"/>
                    <a:gd name="T110" fmla="*/ 244 w 286"/>
                    <a:gd name="T111" fmla="*/ 72 h 128"/>
                    <a:gd name="T112" fmla="*/ 250 w 286"/>
                    <a:gd name="T113" fmla="*/ 66 h 128"/>
                    <a:gd name="T114" fmla="*/ 261 w 286"/>
                    <a:gd name="T115" fmla="*/ 69 h 128"/>
                    <a:gd name="T116" fmla="*/ 272 w 286"/>
                    <a:gd name="T117" fmla="*/ 67 h 128"/>
                    <a:gd name="T118" fmla="*/ 277 w 286"/>
                    <a:gd name="T119" fmla="*/ 65 h 12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86" h="128">
                      <a:moveTo>
                        <a:pt x="280" y="62"/>
                      </a:moveTo>
                      <a:lnTo>
                        <a:pt x="281" y="61"/>
                      </a:lnTo>
                      <a:lnTo>
                        <a:pt x="282" y="61"/>
                      </a:lnTo>
                      <a:lnTo>
                        <a:pt x="283" y="60"/>
                      </a:lnTo>
                      <a:lnTo>
                        <a:pt x="284" y="59"/>
                      </a:lnTo>
                      <a:lnTo>
                        <a:pt x="285" y="58"/>
                      </a:lnTo>
                      <a:lnTo>
                        <a:pt x="285" y="57"/>
                      </a:lnTo>
                      <a:lnTo>
                        <a:pt x="286" y="55"/>
                      </a:lnTo>
                      <a:lnTo>
                        <a:pt x="285" y="54"/>
                      </a:lnTo>
                      <a:lnTo>
                        <a:pt x="285" y="53"/>
                      </a:lnTo>
                      <a:lnTo>
                        <a:pt x="284" y="51"/>
                      </a:lnTo>
                      <a:lnTo>
                        <a:pt x="282" y="50"/>
                      </a:lnTo>
                      <a:lnTo>
                        <a:pt x="282" y="49"/>
                      </a:lnTo>
                      <a:lnTo>
                        <a:pt x="281" y="47"/>
                      </a:lnTo>
                      <a:lnTo>
                        <a:pt x="280" y="46"/>
                      </a:lnTo>
                      <a:lnTo>
                        <a:pt x="279" y="44"/>
                      </a:lnTo>
                      <a:lnTo>
                        <a:pt x="278" y="42"/>
                      </a:lnTo>
                      <a:lnTo>
                        <a:pt x="276" y="40"/>
                      </a:lnTo>
                      <a:lnTo>
                        <a:pt x="275" y="38"/>
                      </a:lnTo>
                      <a:lnTo>
                        <a:pt x="273" y="36"/>
                      </a:lnTo>
                      <a:lnTo>
                        <a:pt x="270" y="34"/>
                      </a:lnTo>
                      <a:lnTo>
                        <a:pt x="267" y="32"/>
                      </a:lnTo>
                      <a:lnTo>
                        <a:pt x="264" y="30"/>
                      </a:lnTo>
                      <a:lnTo>
                        <a:pt x="261" y="28"/>
                      </a:lnTo>
                      <a:lnTo>
                        <a:pt x="258" y="27"/>
                      </a:lnTo>
                      <a:lnTo>
                        <a:pt x="254" y="26"/>
                      </a:lnTo>
                      <a:lnTo>
                        <a:pt x="250" y="25"/>
                      </a:lnTo>
                      <a:lnTo>
                        <a:pt x="249" y="24"/>
                      </a:lnTo>
                      <a:lnTo>
                        <a:pt x="248" y="23"/>
                      </a:lnTo>
                      <a:lnTo>
                        <a:pt x="247" y="22"/>
                      </a:lnTo>
                      <a:lnTo>
                        <a:pt x="246" y="21"/>
                      </a:lnTo>
                      <a:lnTo>
                        <a:pt x="245" y="19"/>
                      </a:lnTo>
                      <a:lnTo>
                        <a:pt x="243" y="18"/>
                      </a:lnTo>
                      <a:lnTo>
                        <a:pt x="242" y="17"/>
                      </a:lnTo>
                      <a:lnTo>
                        <a:pt x="240" y="16"/>
                      </a:lnTo>
                      <a:lnTo>
                        <a:pt x="237" y="15"/>
                      </a:lnTo>
                      <a:lnTo>
                        <a:pt x="234" y="15"/>
                      </a:lnTo>
                      <a:lnTo>
                        <a:pt x="231" y="15"/>
                      </a:lnTo>
                      <a:lnTo>
                        <a:pt x="228" y="15"/>
                      </a:lnTo>
                      <a:lnTo>
                        <a:pt x="224" y="16"/>
                      </a:lnTo>
                      <a:lnTo>
                        <a:pt x="220" y="17"/>
                      </a:lnTo>
                      <a:lnTo>
                        <a:pt x="220" y="16"/>
                      </a:lnTo>
                      <a:lnTo>
                        <a:pt x="219" y="16"/>
                      </a:lnTo>
                      <a:lnTo>
                        <a:pt x="218" y="15"/>
                      </a:lnTo>
                      <a:lnTo>
                        <a:pt x="217" y="14"/>
                      </a:lnTo>
                      <a:lnTo>
                        <a:pt x="216" y="13"/>
                      </a:lnTo>
                      <a:lnTo>
                        <a:pt x="214" y="12"/>
                      </a:lnTo>
                      <a:lnTo>
                        <a:pt x="212" y="11"/>
                      </a:lnTo>
                      <a:lnTo>
                        <a:pt x="210" y="9"/>
                      </a:lnTo>
                      <a:lnTo>
                        <a:pt x="207" y="8"/>
                      </a:lnTo>
                      <a:lnTo>
                        <a:pt x="205" y="6"/>
                      </a:lnTo>
                      <a:lnTo>
                        <a:pt x="202" y="5"/>
                      </a:lnTo>
                      <a:lnTo>
                        <a:pt x="198" y="3"/>
                      </a:lnTo>
                      <a:lnTo>
                        <a:pt x="195" y="2"/>
                      </a:lnTo>
                      <a:lnTo>
                        <a:pt x="191" y="1"/>
                      </a:lnTo>
                      <a:lnTo>
                        <a:pt x="186" y="1"/>
                      </a:lnTo>
                      <a:lnTo>
                        <a:pt x="182" y="0"/>
                      </a:lnTo>
                      <a:lnTo>
                        <a:pt x="180" y="0"/>
                      </a:lnTo>
                      <a:lnTo>
                        <a:pt x="177" y="0"/>
                      </a:lnTo>
                      <a:lnTo>
                        <a:pt x="175" y="0"/>
                      </a:lnTo>
                      <a:lnTo>
                        <a:pt x="172" y="0"/>
                      </a:lnTo>
                      <a:lnTo>
                        <a:pt x="170" y="1"/>
                      </a:lnTo>
                      <a:lnTo>
                        <a:pt x="168" y="1"/>
                      </a:lnTo>
                      <a:lnTo>
                        <a:pt x="165" y="2"/>
                      </a:lnTo>
                      <a:lnTo>
                        <a:pt x="162" y="2"/>
                      </a:lnTo>
                      <a:lnTo>
                        <a:pt x="157" y="4"/>
                      </a:lnTo>
                      <a:lnTo>
                        <a:pt x="153" y="5"/>
                      </a:lnTo>
                      <a:lnTo>
                        <a:pt x="148" y="8"/>
                      </a:lnTo>
                      <a:lnTo>
                        <a:pt x="144" y="11"/>
                      </a:lnTo>
                      <a:lnTo>
                        <a:pt x="140" y="14"/>
                      </a:lnTo>
                      <a:lnTo>
                        <a:pt x="136" y="18"/>
                      </a:lnTo>
                      <a:lnTo>
                        <a:pt x="132" y="22"/>
                      </a:lnTo>
                      <a:lnTo>
                        <a:pt x="129" y="26"/>
                      </a:lnTo>
                      <a:lnTo>
                        <a:pt x="126" y="31"/>
                      </a:lnTo>
                      <a:lnTo>
                        <a:pt x="123" y="36"/>
                      </a:lnTo>
                      <a:lnTo>
                        <a:pt x="121" y="42"/>
                      </a:lnTo>
                      <a:lnTo>
                        <a:pt x="119" y="47"/>
                      </a:lnTo>
                      <a:lnTo>
                        <a:pt x="117" y="53"/>
                      </a:lnTo>
                      <a:lnTo>
                        <a:pt x="115" y="60"/>
                      </a:lnTo>
                      <a:lnTo>
                        <a:pt x="114" y="66"/>
                      </a:lnTo>
                      <a:lnTo>
                        <a:pt x="113" y="73"/>
                      </a:lnTo>
                      <a:lnTo>
                        <a:pt x="112" y="73"/>
                      </a:lnTo>
                      <a:lnTo>
                        <a:pt x="112" y="74"/>
                      </a:lnTo>
                      <a:lnTo>
                        <a:pt x="110" y="75"/>
                      </a:lnTo>
                      <a:lnTo>
                        <a:pt x="109" y="76"/>
                      </a:lnTo>
                      <a:lnTo>
                        <a:pt x="106" y="77"/>
                      </a:lnTo>
                      <a:lnTo>
                        <a:pt x="103" y="78"/>
                      </a:lnTo>
                      <a:lnTo>
                        <a:pt x="99" y="79"/>
                      </a:lnTo>
                      <a:lnTo>
                        <a:pt x="97" y="79"/>
                      </a:lnTo>
                      <a:lnTo>
                        <a:pt x="95" y="80"/>
                      </a:lnTo>
                      <a:lnTo>
                        <a:pt x="92" y="81"/>
                      </a:lnTo>
                      <a:lnTo>
                        <a:pt x="89" y="82"/>
                      </a:lnTo>
                      <a:lnTo>
                        <a:pt x="86" y="83"/>
                      </a:lnTo>
                      <a:lnTo>
                        <a:pt x="84" y="84"/>
                      </a:lnTo>
                      <a:lnTo>
                        <a:pt x="81" y="86"/>
                      </a:lnTo>
                      <a:lnTo>
                        <a:pt x="78" y="87"/>
                      </a:lnTo>
                      <a:lnTo>
                        <a:pt x="75" y="89"/>
                      </a:lnTo>
                      <a:lnTo>
                        <a:pt x="72" y="91"/>
                      </a:lnTo>
                      <a:lnTo>
                        <a:pt x="70" y="93"/>
                      </a:lnTo>
                      <a:lnTo>
                        <a:pt x="67" y="95"/>
                      </a:lnTo>
                      <a:lnTo>
                        <a:pt x="65" y="96"/>
                      </a:lnTo>
                      <a:lnTo>
                        <a:pt x="62" y="98"/>
                      </a:lnTo>
                      <a:lnTo>
                        <a:pt x="61" y="100"/>
                      </a:lnTo>
                      <a:lnTo>
                        <a:pt x="59" y="102"/>
                      </a:lnTo>
                      <a:lnTo>
                        <a:pt x="58" y="103"/>
                      </a:lnTo>
                      <a:lnTo>
                        <a:pt x="57" y="104"/>
                      </a:lnTo>
                      <a:lnTo>
                        <a:pt x="55" y="106"/>
                      </a:lnTo>
                      <a:lnTo>
                        <a:pt x="54" y="107"/>
                      </a:lnTo>
                      <a:lnTo>
                        <a:pt x="52" y="109"/>
                      </a:lnTo>
                      <a:lnTo>
                        <a:pt x="50" y="110"/>
                      </a:lnTo>
                      <a:lnTo>
                        <a:pt x="48" y="111"/>
                      </a:lnTo>
                      <a:lnTo>
                        <a:pt x="46" y="113"/>
                      </a:lnTo>
                      <a:lnTo>
                        <a:pt x="44" y="114"/>
                      </a:lnTo>
                      <a:lnTo>
                        <a:pt x="42" y="116"/>
                      </a:lnTo>
                      <a:lnTo>
                        <a:pt x="39" y="117"/>
                      </a:lnTo>
                      <a:lnTo>
                        <a:pt x="37" y="118"/>
                      </a:lnTo>
                      <a:lnTo>
                        <a:pt x="34" y="119"/>
                      </a:lnTo>
                      <a:lnTo>
                        <a:pt x="32" y="119"/>
                      </a:lnTo>
                      <a:lnTo>
                        <a:pt x="29" y="120"/>
                      </a:lnTo>
                      <a:lnTo>
                        <a:pt x="27" y="120"/>
                      </a:lnTo>
                      <a:lnTo>
                        <a:pt x="24" y="120"/>
                      </a:lnTo>
                      <a:lnTo>
                        <a:pt x="21" y="119"/>
                      </a:lnTo>
                      <a:lnTo>
                        <a:pt x="18" y="118"/>
                      </a:lnTo>
                      <a:lnTo>
                        <a:pt x="15" y="116"/>
                      </a:lnTo>
                      <a:lnTo>
                        <a:pt x="12" y="114"/>
                      </a:lnTo>
                      <a:lnTo>
                        <a:pt x="10" y="111"/>
                      </a:lnTo>
                      <a:lnTo>
                        <a:pt x="8" y="108"/>
                      </a:lnTo>
                      <a:lnTo>
                        <a:pt x="5" y="104"/>
                      </a:lnTo>
                      <a:lnTo>
                        <a:pt x="5" y="102"/>
                      </a:lnTo>
                      <a:lnTo>
                        <a:pt x="4" y="101"/>
                      </a:lnTo>
                      <a:lnTo>
                        <a:pt x="4" y="99"/>
                      </a:lnTo>
                      <a:lnTo>
                        <a:pt x="3" y="98"/>
                      </a:lnTo>
                      <a:lnTo>
                        <a:pt x="2" y="95"/>
                      </a:lnTo>
                      <a:lnTo>
                        <a:pt x="2" y="93"/>
                      </a:lnTo>
                      <a:lnTo>
                        <a:pt x="1" y="90"/>
                      </a:lnTo>
                      <a:lnTo>
                        <a:pt x="0" y="87"/>
                      </a:lnTo>
                      <a:lnTo>
                        <a:pt x="0" y="88"/>
                      </a:lnTo>
                      <a:lnTo>
                        <a:pt x="0" y="89"/>
                      </a:lnTo>
                      <a:lnTo>
                        <a:pt x="0" y="90"/>
                      </a:lnTo>
                      <a:lnTo>
                        <a:pt x="0" y="92"/>
                      </a:lnTo>
                      <a:lnTo>
                        <a:pt x="0" y="93"/>
                      </a:lnTo>
                      <a:lnTo>
                        <a:pt x="0" y="95"/>
                      </a:lnTo>
                      <a:lnTo>
                        <a:pt x="0" y="97"/>
                      </a:lnTo>
                      <a:lnTo>
                        <a:pt x="1" y="97"/>
                      </a:lnTo>
                      <a:lnTo>
                        <a:pt x="1" y="98"/>
                      </a:lnTo>
                      <a:lnTo>
                        <a:pt x="1" y="100"/>
                      </a:lnTo>
                      <a:lnTo>
                        <a:pt x="1" y="103"/>
                      </a:lnTo>
                      <a:lnTo>
                        <a:pt x="2" y="105"/>
                      </a:lnTo>
                      <a:lnTo>
                        <a:pt x="3" y="107"/>
                      </a:lnTo>
                      <a:lnTo>
                        <a:pt x="3" y="110"/>
                      </a:lnTo>
                      <a:lnTo>
                        <a:pt x="4" y="112"/>
                      </a:lnTo>
                      <a:lnTo>
                        <a:pt x="5" y="114"/>
                      </a:lnTo>
                      <a:lnTo>
                        <a:pt x="7" y="117"/>
                      </a:lnTo>
                      <a:lnTo>
                        <a:pt x="9" y="119"/>
                      </a:lnTo>
                      <a:lnTo>
                        <a:pt x="10" y="121"/>
                      </a:lnTo>
                      <a:lnTo>
                        <a:pt x="12" y="123"/>
                      </a:lnTo>
                      <a:lnTo>
                        <a:pt x="15" y="124"/>
                      </a:lnTo>
                      <a:lnTo>
                        <a:pt x="17" y="126"/>
                      </a:lnTo>
                      <a:lnTo>
                        <a:pt x="20" y="127"/>
                      </a:lnTo>
                      <a:lnTo>
                        <a:pt x="23" y="128"/>
                      </a:lnTo>
                      <a:lnTo>
                        <a:pt x="27" y="128"/>
                      </a:lnTo>
                      <a:lnTo>
                        <a:pt x="28" y="128"/>
                      </a:lnTo>
                      <a:lnTo>
                        <a:pt x="29" y="128"/>
                      </a:lnTo>
                      <a:lnTo>
                        <a:pt x="30" y="128"/>
                      </a:lnTo>
                      <a:lnTo>
                        <a:pt x="31" y="128"/>
                      </a:lnTo>
                      <a:lnTo>
                        <a:pt x="32" y="128"/>
                      </a:lnTo>
                      <a:lnTo>
                        <a:pt x="33" y="128"/>
                      </a:lnTo>
                      <a:lnTo>
                        <a:pt x="34" y="128"/>
                      </a:lnTo>
                      <a:lnTo>
                        <a:pt x="38" y="128"/>
                      </a:lnTo>
                      <a:lnTo>
                        <a:pt x="42" y="127"/>
                      </a:lnTo>
                      <a:lnTo>
                        <a:pt x="46" y="126"/>
                      </a:lnTo>
                      <a:lnTo>
                        <a:pt x="49" y="125"/>
                      </a:lnTo>
                      <a:lnTo>
                        <a:pt x="52" y="123"/>
                      </a:lnTo>
                      <a:lnTo>
                        <a:pt x="54" y="121"/>
                      </a:lnTo>
                      <a:lnTo>
                        <a:pt x="57" y="119"/>
                      </a:lnTo>
                      <a:lnTo>
                        <a:pt x="59" y="117"/>
                      </a:lnTo>
                      <a:lnTo>
                        <a:pt x="61" y="115"/>
                      </a:lnTo>
                      <a:lnTo>
                        <a:pt x="63" y="113"/>
                      </a:lnTo>
                      <a:lnTo>
                        <a:pt x="66" y="111"/>
                      </a:lnTo>
                      <a:lnTo>
                        <a:pt x="68" y="109"/>
                      </a:lnTo>
                      <a:lnTo>
                        <a:pt x="70" y="107"/>
                      </a:lnTo>
                      <a:lnTo>
                        <a:pt x="72" y="105"/>
                      </a:lnTo>
                      <a:lnTo>
                        <a:pt x="74" y="103"/>
                      </a:lnTo>
                      <a:lnTo>
                        <a:pt x="77" y="102"/>
                      </a:lnTo>
                      <a:lnTo>
                        <a:pt x="80" y="101"/>
                      </a:lnTo>
                      <a:lnTo>
                        <a:pt x="83" y="100"/>
                      </a:lnTo>
                      <a:lnTo>
                        <a:pt x="86" y="99"/>
                      </a:lnTo>
                      <a:lnTo>
                        <a:pt x="90" y="98"/>
                      </a:lnTo>
                      <a:lnTo>
                        <a:pt x="93" y="97"/>
                      </a:lnTo>
                      <a:lnTo>
                        <a:pt x="97" y="96"/>
                      </a:lnTo>
                      <a:lnTo>
                        <a:pt x="100" y="96"/>
                      </a:lnTo>
                      <a:lnTo>
                        <a:pt x="103" y="95"/>
                      </a:lnTo>
                      <a:lnTo>
                        <a:pt x="107" y="94"/>
                      </a:lnTo>
                      <a:lnTo>
                        <a:pt x="110" y="94"/>
                      </a:lnTo>
                      <a:lnTo>
                        <a:pt x="112" y="94"/>
                      </a:lnTo>
                      <a:lnTo>
                        <a:pt x="114" y="93"/>
                      </a:lnTo>
                      <a:lnTo>
                        <a:pt x="116" y="93"/>
                      </a:lnTo>
                      <a:lnTo>
                        <a:pt x="118" y="93"/>
                      </a:lnTo>
                      <a:lnTo>
                        <a:pt x="119" y="93"/>
                      </a:lnTo>
                      <a:lnTo>
                        <a:pt x="120" y="93"/>
                      </a:lnTo>
                      <a:lnTo>
                        <a:pt x="121" y="94"/>
                      </a:lnTo>
                      <a:lnTo>
                        <a:pt x="122" y="95"/>
                      </a:lnTo>
                      <a:lnTo>
                        <a:pt x="123" y="96"/>
                      </a:lnTo>
                      <a:lnTo>
                        <a:pt x="125" y="97"/>
                      </a:lnTo>
                      <a:lnTo>
                        <a:pt x="127" y="98"/>
                      </a:lnTo>
                      <a:lnTo>
                        <a:pt x="130" y="99"/>
                      </a:lnTo>
                      <a:lnTo>
                        <a:pt x="133" y="100"/>
                      </a:lnTo>
                      <a:lnTo>
                        <a:pt x="136" y="101"/>
                      </a:lnTo>
                      <a:lnTo>
                        <a:pt x="139" y="102"/>
                      </a:lnTo>
                      <a:lnTo>
                        <a:pt x="143" y="103"/>
                      </a:lnTo>
                      <a:lnTo>
                        <a:pt x="147" y="104"/>
                      </a:lnTo>
                      <a:lnTo>
                        <a:pt x="152" y="105"/>
                      </a:lnTo>
                      <a:lnTo>
                        <a:pt x="156" y="105"/>
                      </a:lnTo>
                      <a:lnTo>
                        <a:pt x="162" y="105"/>
                      </a:lnTo>
                      <a:lnTo>
                        <a:pt x="163" y="105"/>
                      </a:lnTo>
                      <a:lnTo>
                        <a:pt x="165" y="106"/>
                      </a:lnTo>
                      <a:lnTo>
                        <a:pt x="167" y="106"/>
                      </a:lnTo>
                      <a:lnTo>
                        <a:pt x="169" y="107"/>
                      </a:lnTo>
                      <a:lnTo>
                        <a:pt x="172" y="107"/>
                      </a:lnTo>
                      <a:lnTo>
                        <a:pt x="176" y="108"/>
                      </a:lnTo>
                      <a:lnTo>
                        <a:pt x="179" y="109"/>
                      </a:lnTo>
                      <a:lnTo>
                        <a:pt x="182" y="109"/>
                      </a:lnTo>
                      <a:lnTo>
                        <a:pt x="185" y="110"/>
                      </a:lnTo>
                      <a:lnTo>
                        <a:pt x="189" y="110"/>
                      </a:lnTo>
                      <a:lnTo>
                        <a:pt x="192" y="111"/>
                      </a:lnTo>
                      <a:lnTo>
                        <a:pt x="194" y="112"/>
                      </a:lnTo>
                      <a:lnTo>
                        <a:pt x="196" y="112"/>
                      </a:lnTo>
                      <a:lnTo>
                        <a:pt x="198" y="112"/>
                      </a:lnTo>
                      <a:lnTo>
                        <a:pt x="199" y="113"/>
                      </a:lnTo>
                      <a:lnTo>
                        <a:pt x="200" y="108"/>
                      </a:lnTo>
                      <a:lnTo>
                        <a:pt x="204" y="104"/>
                      </a:lnTo>
                      <a:lnTo>
                        <a:pt x="203" y="104"/>
                      </a:lnTo>
                      <a:lnTo>
                        <a:pt x="203" y="103"/>
                      </a:lnTo>
                      <a:lnTo>
                        <a:pt x="202" y="103"/>
                      </a:lnTo>
                      <a:lnTo>
                        <a:pt x="200" y="103"/>
                      </a:lnTo>
                      <a:lnTo>
                        <a:pt x="199" y="102"/>
                      </a:lnTo>
                      <a:lnTo>
                        <a:pt x="197" y="102"/>
                      </a:lnTo>
                      <a:lnTo>
                        <a:pt x="195" y="101"/>
                      </a:lnTo>
                      <a:lnTo>
                        <a:pt x="193" y="100"/>
                      </a:lnTo>
                      <a:lnTo>
                        <a:pt x="191" y="100"/>
                      </a:lnTo>
                      <a:lnTo>
                        <a:pt x="189" y="99"/>
                      </a:lnTo>
                      <a:lnTo>
                        <a:pt x="186" y="98"/>
                      </a:lnTo>
                      <a:lnTo>
                        <a:pt x="185" y="98"/>
                      </a:lnTo>
                      <a:lnTo>
                        <a:pt x="183" y="97"/>
                      </a:lnTo>
                      <a:lnTo>
                        <a:pt x="182" y="96"/>
                      </a:lnTo>
                      <a:lnTo>
                        <a:pt x="181" y="96"/>
                      </a:lnTo>
                      <a:lnTo>
                        <a:pt x="180" y="95"/>
                      </a:lnTo>
                      <a:lnTo>
                        <a:pt x="180" y="94"/>
                      </a:lnTo>
                      <a:lnTo>
                        <a:pt x="180" y="93"/>
                      </a:lnTo>
                      <a:lnTo>
                        <a:pt x="181" y="93"/>
                      </a:lnTo>
                      <a:lnTo>
                        <a:pt x="182" y="93"/>
                      </a:lnTo>
                      <a:lnTo>
                        <a:pt x="185" y="93"/>
                      </a:lnTo>
                      <a:lnTo>
                        <a:pt x="186" y="93"/>
                      </a:lnTo>
                      <a:lnTo>
                        <a:pt x="188" y="93"/>
                      </a:lnTo>
                      <a:lnTo>
                        <a:pt x="190" y="93"/>
                      </a:lnTo>
                      <a:lnTo>
                        <a:pt x="192" y="94"/>
                      </a:lnTo>
                      <a:lnTo>
                        <a:pt x="194" y="94"/>
                      </a:lnTo>
                      <a:lnTo>
                        <a:pt x="196" y="93"/>
                      </a:lnTo>
                      <a:lnTo>
                        <a:pt x="199" y="93"/>
                      </a:lnTo>
                      <a:lnTo>
                        <a:pt x="201" y="93"/>
                      </a:lnTo>
                      <a:lnTo>
                        <a:pt x="203" y="93"/>
                      </a:lnTo>
                      <a:lnTo>
                        <a:pt x="206" y="93"/>
                      </a:lnTo>
                      <a:lnTo>
                        <a:pt x="208" y="92"/>
                      </a:lnTo>
                      <a:lnTo>
                        <a:pt x="210" y="92"/>
                      </a:lnTo>
                      <a:lnTo>
                        <a:pt x="211" y="92"/>
                      </a:lnTo>
                      <a:lnTo>
                        <a:pt x="213" y="91"/>
                      </a:lnTo>
                      <a:lnTo>
                        <a:pt x="214" y="91"/>
                      </a:lnTo>
                      <a:lnTo>
                        <a:pt x="215" y="91"/>
                      </a:lnTo>
                      <a:lnTo>
                        <a:pt x="215" y="92"/>
                      </a:lnTo>
                      <a:lnTo>
                        <a:pt x="215" y="94"/>
                      </a:lnTo>
                      <a:lnTo>
                        <a:pt x="216" y="96"/>
                      </a:lnTo>
                      <a:lnTo>
                        <a:pt x="217" y="98"/>
                      </a:lnTo>
                      <a:lnTo>
                        <a:pt x="218" y="100"/>
                      </a:lnTo>
                      <a:lnTo>
                        <a:pt x="220" y="101"/>
                      </a:lnTo>
                      <a:lnTo>
                        <a:pt x="222" y="101"/>
                      </a:lnTo>
                      <a:lnTo>
                        <a:pt x="224" y="101"/>
                      </a:lnTo>
                      <a:lnTo>
                        <a:pt x="227" y="100"/>
                      </a:lnTo>
                      <a:lnTo>
                        <a:pt x="229" y="100"/>
                      </a:lnTo>
                      <a:lnTo>
                        <a:pt x="230" y="99"/>
                      </a:lnTo>
                      <a:lnTo>
                        <a:pt x="232" y="99"/>
                      </a:lnTo>
                      <a:lnTo>
                        <a:pt x="233" y="98"/>
                      </a:lnTo>
                      <a:lnTo>
                        <a:pt x="234" y="98"/>
                      </a:lnTo>
                      <a:lnTo>
                        <a:pt x="235" y="98"/>
                      </a:lnTo>
                      <a:lnTo>
                        <a:pt x="238" y="99"/>
                      </a:lnTo>
                      <a:lnTo>
                        <a:pt x="240" y="99"/>
                      </a:lnTo>
                      <a:lnTo>
                        <a:pt x="243" y="100"/>
                      </a:lnTo>
                      <a:lnTo>
                        <a:pt x="246" y="100"/>
                      </a:lnTo>
                      <a:lnTo>
                        <a:pt x="248" y="100"/>
                      </a:lnTo>
                      <a:lnTo>
                        <a:pt x="250" y="100"/>
                      </a:lnTo>
                      <a:lnTo>
                        <a:pt x="251" y="99"/>
                      </a:lnTo>
                      <a:lnTo>
                        <a:pt x="252" y="98"/>
                      </a:lnTo>
                      <a:lnTo>
                        <a:pt x="254" y="97"/>
                      </a:lnTo>
                      <a:lnTo>
                        <a:pt x="255" y="96"/>
                      </a:lnTo>
                      <a:lnTo>
                        <a:pt x="256" y="95"/>
                      </a:lnTo>
                      <a:lnTo>
                        <a:pt x="256" y="94"/>
                      </a:lnTo>
                      <a:lnTo>
                        <a:pt x="256" y="93"/>
                      </a:lnTo>
                      <a:lnTo>
                        <a:pt x="255" y="92"/>
                      </a:lnTo>
                      <a:lnTo>
                        <a:pt x="252" y="92"/>
                      </a:lnTo>
                      <a:lnTo>
                        <a:pt x="250" y="91"/>
                      </a:lnTo>
                      <a:lnTo>
                        <a:pt x="247" y="91"/>
                      </a:lnTo>
                      <a:lnTo>
                        <a:pt x="244" y="91"/>
                      </a:lnTo>
                      <a:lnTo>
                        <a:pt x="241" y="91"/>
                      </a:lnTo>
                      <a:lnTo>
                        <a:pt x="239" y="92"/>
                      </a:lnTo>
                      <a:lnTo>
                        <a:pt x="238" y="92"/>
                      </a:lnTo>
                      <a:lnTo>
                        <a:pt x="238" y="91"/>
                      </a:lnTo>
                      <a:lnTo>
                        <a:pt x="238" y="87"/>
                      </a:lnTo>
                      <a:lnTo>
                        <a:pt x="238" y="83"/>
                      </a:lnTo>
                      <a:lnTo>
                        <a:pt x="237" y="79"/>
                      </a:lnTo>
                      <a:lnTo>
                        <a:pt x="239" y="78"/>
                      </a:lnTo>
                      <a:lnTo>
                        <a:pt x="240" y="76"/>
                      </a:lnTo>
                      <a:lnTo>
                        <a:pt x="242" y="74"/>
                      </a:lnTo>
                      <a:lnTo>
                        <a:pt x="244" y="72"/>
                      </a:lnTo>
                      <a:lnTo>
                        <a:pt x="246" y="70"/>
                      </a:lnTo>
                      <a:lnTo>
                        <a:pt x="248" y="67"/>
                      </a:lnTo>
                      <a:lnTo>
                        <a:pt x="248" y="65"/>
                      </a:lnTo>
                      <a:lnTo>
                        <a:pt x="249" y="65"/>
                      </a:lnTo>
                      <a:lnTo>
                        <a:pt x="249" y="66"/>
                      </a:lnTo>
                      <a:lnTo>
                        <a:pt x="250" y="66"/>
                      </a:lnTo>
                      <a:lnTo>
                        <a:pt x="252" y="66"/>
                      </a:lnTo>
                      <a:lnTo>
                        <a:pt x="253" y="67"/>
                      </a:lnTo>
                      <a:lnTo>
                        <a:pt x="255" y="67"/>
                      </a:lnTo>
                      <a:lnTo>
                        <a:pt x="257" y="68"/>
                      </a:lnTo>
                      <a:lnTo>
                        <a:pt x="259" y="68"/>
                      </a:lnTo>
                      <a:lnTo>
                        <a:pt x="261" y="69"/>
                      </a:lnTo>
                      <a:lnTo>
                        <a:pt x="263" y="69"/>
                      </a:lnTo>
                      <a:lnTo>
                        <a:pt x="265" y="69"/>
                      </a:lnTo>
                      <a:lnTo>
                        <a:pt x="267" y="69"/>
                      </a:lnTo>
                      <a:lnTo>
                        <a:pt x="269" y="69"/>
                      </a:lnTo>
                      <a:lnTo>
                        <a:pt x="270" y="68"/>
                      </a:lnTo>
                      <a:lnTo>
                        <a:pt x="272" y="67"/>
                      </a:lnTo>
                      <a:lnTo>
                        <a:pt x="273" y="66"/>
                      </a:lnTo>
                      <a:lnTo>
                        <a:pt x="274" y="66"/>
                      </a:lnTo>
                      <a:lnTo>
                        <a:pt x="275" y="66"/>
                      </a:lnTo>
                      <a:lnTo>
                        <a:pt x="276" y="66"/>
                      </a:lnTo>
                      <a:lnTo>
                        <a:pt x="277" y="65"/>
                      </a:lnTo>
                      <a:lnTo>
                        <a:pt x="279" y="64"/>
                      </a:lnTo>
                      <a:lnTo>
                        <a:pt x="280" y="63"/>
                      </a:lnTo>
                      <a:lnTo>
                        <a:pt x="280"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91" name="Freeform 2127">
                  <a:extLst>
                    <a:ext uri="{FF2B5EF4-FFF2-40B4-BE49-F238E27FC236}">
                      <a16:creationId xmlns:a16="http://schemas.microsoft.com/office/drawing/2014/main" id="{73C3D734-E102-470A-9987-DF1EF5A4A536}"/>
                    </a:ext>
                  </a:extLst>
                </p:cNvPr>
                <p:cNvSpPr>
                  <a:spLocks/>
                </p:cNvSpPr>
                <p:nvPr/>
              </p:nvSpPr>
              <p:spPr bwMode="auto">
                <a:xfrm>
                  <a:off x="1149" y="176"/>
                  <a:ext cx="168" cy="98"/>
                </a:xfrm>
                <a:custGeom>
                  <a:avLst/>
                  <a:gdLst>
                    <a:gd name="T0" fmla="*/ 6 w 168"/>
                    <a:gd name="T1" fmla="*/ 46 h 98"/>
                    <a:gd name="T2" fmla="*/ 15 w 168"/>
                    <a:gd name="T3" fmla="*/ 30 h 98"/>
                    <a:gd name="T4" fmla="*/ 25 w 168"/>
                    <a:gd name="T5" fmla="*/ 17 h 98"/>
                    <a:gd name="T6" fmla="*/ 38 w 168"/>
                    <a:gd name="T7" fmla="*/ 7 h 98"/>
                    <a:gd name="T8" fmla="*/ 53 w 168"/>
                    <a:gd name="T9" fmla="*/ 1 h 98"/>
                    <a:gd name="T10" fmla="*/ 65 w 168"/>
                    <a:gd name="T11" fmla="*/ 0 h 98"/>
                    <a:gd name="T12" fmla="*/ 73 w 168"/>
                    <a:gd name="T13" fmla="*/ 2 h 98"/>
                    <a:gd name="T14" fmla="*/ 80 w 168"/>
                    <a:gd name="T15" fmla="*/ 4 h 98"/>
                    <a:gd name="T16" fmla="*/ 91 w 168"/>
                    <a:gd name="T17" fmla="*/ 9 h 98"/>
                    <a:gd name="T18" fmla="*/ 99 w 168"/>
                    <a:gd name="T19" fmla="*/ 12 h 98"/>
                    <a:gd name="T20" fmla="*/ 103 w 168"/>
                    <a:gd name="T21" fmla="*/ 14 h 98"/>
                    <a:gd name="T22" fmla="*/ 107 w 168"/>
                    <a:gd name="T23" fmla="*/ 14 h 98"/>
                    <a:gd name="T24" fmla="*/ 110 w 168"/>
                    <a:gd name="T25" fmla="*/ 14 h 98"/>
                    <a:gd name="T26" fmla="*/ 115 w 168"/>
                    <a:gd name="T27" fmla="*/ 14 h 98"/>
                    <a:gd name="T28" fmla="*/ 118 w 168"/>
                    <a:gd name="T29" fmla="*/ 15 h 98"/>
                    <a:gd name="T30" fmla="*/ 121 w 168"/>
                    <a:gd name="T31" fmla="*/ 15 h 98"/>
                    <a:gd name="T32" fmla="*/ 125 w 168"/>
                    <a:gd name="T33" fmla="*/ 17 h 98"/>
                    <a:gd name="T34" fmla="*/ 128 w 168"/>
                    <a:gd name="T35" fmla="*/ 20 h 98"/>
                    <a:gd name="T36" fmla="*/ 130 w 168"/>
                    <a:gd name="T37" fmla="*/ 24 h 98"/>
                    <a:gd name="T38" fmla="*/ 132 w 168"/>
                    <a:gd name="T39" fmla="*/ 25 h 98"/>
                    <a:gd name="T40" fmla="*/ 137 w 168"/>
                    <a:gd name="T41" fmla="*/ 26 h 98"/>
                    <a:gd name="T42" fmla="*/ 145 w 168"/>
                    <a:gd name="T43" fmla="*/ 29 h 98"/>
                    <a:gd name="T44" fmla="*/ 153 w 168"/>
                    <a:gd name="T45" fmla="*/ 33 h 98"/>
                    <a:gd name="T46" fmla="*/ 160 w 168"/>
                    <a:gd name="T47" fmla="*/ 41 h 98"/>
                    <a:gd name="T48" fmla="*/ 163 w 168"/>
                    <a:gd name="T49" fmla="*/ 44 h 98"/>
                    <a:gd name="T50" fmla="*/ 164 w 168"/>
                    <a:gd name="T51" fmla="*/ 45 h 98"/>
                    <a:gd name="T52" fmla="*/ 167 w 168"/>
                    <a:gd name="T53" fmla="*/ 48 h 98"/>
                    <a:gd name="T54" fmla="*/ 167 w 168"/>
                    <a:gd name="T55" fmla="*/ 55 h 98"/>
                    <a:gd name="T56" fmla="*/ 164 w 168"/>
                    <a:gd name="T57" fmla="*/ 58 h 98"/>
                    <a:gd name="T58" fmla="*/ 162 w 168"/>
                    <a:gd name="T59" fmla="*/ 59 h 98"/>
                    <a:gd name="T60" fmla="*/ 159 w 168"/>
                    <a:gd name="T61" fmla="*/ 62 h 98"/>
                    <a:gd name="T62" fmla="*/ 157 w 168"/>
                    <a:gd name="T63" fmla="*/ 63 h 98"/>
                    <a:gd name="T64" fmla="*/ 154 w 168"/>
                    <a:gd name="T65" fmla="*/ 64 h 98"/>
                    <a:gd name="T66" fmla="*/ 149 w 168"/>
                    <a:gd name="T67" fmla="*/ 66 h 98"/>
                    <a:gd name="T68" fmla="*/ 139 w 168"/>
                    <a:gd name="T69" fmla="*/ 65 h 98"/>
                    <a:gd name="T70" fmla="*/ 136 w 168"/>
                    <a:gd name="T71" fmla="*/ 65 h 98"/>
                    <a:gd name="T72" fmla="*/ 134 w 168"/>
                    <a:gd name="T73" fmla="*/ 63 h 98"/>
                    <a:gd name="T74" fmla="*/ 132 w 168"/>
                    <a:gd name="T75" fmla="*/ 63 h 98"/>
                    <a:gd name="T76" fmla="*/ 129 w 168"/>
                    <a:gd name="T77" fmla="*/ 67 h 98"/>
                    <a:gd name="T78" fmla="*/ 124 w 168"/>
                    <a:gd name="T79" fmla="*/ 73 h 98"/>
                    <a:gd name="T80" fmla="*/ 122 w 168"/>
                    <a:gd name="T81" fmla="*/ 77 h 98"/>
                    <a:gd name="T82" fmla="*/ 120 w 168"/>
                    <a:gd name="T83" fmla="*/ 88 h 98"/>
                    <a:gd name="T84" fmla="*/ 114 w 168"/>
                    <a:gd name="T85" fmla="*/ 96 h 98"/>
                    <a:gd name="T86" fmla="*/ 107 w 168"/>
                    <a:gd name="T87" fmla="*/ 96 h 98"/>
                    <a:gd name="T88" fmla="*/ 103 w 168"/>
                    <a:gd name="T89" fmla="*/ 94 h 98"/>
                    <a:gd name="T90" fmla="*/ 101 w 168"/>
                    <a:gd name="T91" fmla="*/ 90 h 98"/>
                    <a:gd name="T92" fmla="*/ 100 w 168"/>
                    <a:gd name="T93" fmla="*/ 87 h 98"/>
                    <a:gd name="T94" fmla="*/ 98 w 168"/>
                    <a:gd name="T95" fmla="*/ 87 h 98"/>
                    <a:gd name="T96" fmla="*/ 92 w 168"/>
                    <a:gd name="T97" fmla="*/ 88 h 98"/>
                    <a:gd name="T98" fmla="*/ 85 w 168"/>
                    <a:gd name="T99" fmla="*/ 89 h 98"/>
                    <a:gd name="T100" fmla="*/ 78 w 168"/>
                    <a:gd name="T101" fmla="*/ 89 h 98"/>
                    <a:gd name="T102" fmla="*/ 71 w 168"/>
                    <a:gd name="T103" fmla="*/ 88 h 98"/>
                    <a:gd name="T104" fmla="*/ 67 w 168"/>
                    <a:gd name="T105" fmla="*/ 88 h 98"/>
                    <a:gd name="T106" fmla="*/ 59 w 168"/>
                    <a:gd name="T107" fmla="*/ 92 h 98"/>
                    <a:gd name="T108" fmla="*/ 48 w 168"/>
                    <a:gd name="T109" fmla="*/ 96 h 98"/>
                    <a:gd name="T110" fmla="*/ 44 w 168"/>
                    <a:gd name="T111" fmla="*/ 97 h 98"/>
                    <a:gd name="T112" fmla="*/ 40 w 168"/>
                    <a:gd name="T113" fmla="*/ 97 h 98"/>
                    <a:gd name="T114" fmla="*/ 33 w 168"/>
                    <a:gd name="T115" fmla="*/ 97 h 98"/>
                    <a:gd name="T116" fmla="*/ 23 w 168"/>
                    <a:gd name="T117" fmla="*/ 96 h 98"/>
                    <a:gd name="T118" fmla="*/ 13 w 168"/>
                    <a:gd name="T119" fmla="*/ 91 h 98"/>
                    <a:gd name="T120" fmla="*/ 5 w 168"/>
                    <a:gd name="T121" fmla="*/ 83 h 98"/>
                    <a:gd name="T122" fmla="*/ 0 w 168"/>
                    <a:gd name="T123" fmla="*/ 73 h 98"/>
                    <a:gd name="T124" fmla="*/ 2 w 168"/>
                    <a:gd name="T125" fmla="*/ 58 h 9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68" h="98">
                      <a:moveTo>
                        <a:pt x="2" y="58"/>
                      </a:moveTo>
                      <a:lnTo>
                        <a:pt x="4" y="52"/>
                      </a:lnTo>
                      <a:lnTo>
                        <a:pt x="6" y="46"/>
                      </a:lnTo>
                      <a:lnTo>
                        <a:pt x="9" y="41"/>
                      </a:lnTo>
                      <a:lnTo>
                        <a:pt x="12" y="35"/>
                      </a:lnTo>
                      <a:lnTo>
                        <a:pt x="15" y="30"/>
                      </a:lnTo>
                      <a:lnTo>
                        <a:pt x="18" y="26"/>
                      </a:lnTo>
                      <a:lnTo>
                        <a:pt x="22" y="21"/>
                      </a:lnTo>
                      <a:lnTo>
                        <a:pt x="25" y="17"/>
                      </a:lnTo>
                      <a:lnTo>
                        <a:pt x="30" y="13"/>
                      </a:lnTo>
                      <a:lnTo>
                        <a:pt x="34" y="10"/>
                      </a:lnTo>
                      <a:lnTo>
                        <a:pt x="38" y="7"/>
                      </a:lnTo>
                      <a:lnTo>
                        <a:pt x="43" y="5"/>
                      </a:lnTo>
                      <a:lnTo>
                        <a:pt x="48" y="3"/>
                      </a:lnTo>
                      <a:lnTo>
                        <a:pt x="53" y="1"/>
                      </a:lnTo>
                      <a:lnTo>
                        <a:pt x="58" y="0"/>
                      </a:lnTo>
                      <a:lnTo>
                        <a:pt x="63" y="0"/>
                      </a:lnTo>
                      <a:lnTo>
                        <a:pt x="65" y="0"/>
                      </a:lnTo>
                      <a:lnTo>
                        <a:pt x="68" y="1"/>
                      </a:lnTo>
                      <a:lnTo>
                        <a:pt x="70" y="1"/>
                      </a:lnTo>
                      <a:lnTo>
                        <a:pt x="73" y="2"/>
                      </a:lnTo>
                      <a:lnTo>
                        <a:pt x="75" y="2"/>
                      </a:lnTo>
                      <a:lnTo>
                        <a:pt x="78" y="3"/>
                      </a:lnTo>
                      <a:lnTo>
                        <a:pt x="80" y="4"/>
                      </a:lnTo>
                      <a:lnTo>
                        <a:pt x="83" y="5"/>
                      </a:lnTo>
                      <a:lnTo>
                        <a:pt x="87" y="7"/>
                      </a:lnTo>
                      <a:lnTo>
                        <a:pt x="91" y="9"/>
                      </a:lnTo>
                      <a:lnTo>
                        <a:pt x="94" y="10"/>
                      </a:lnTo>
                      <a:lnTo>
                        <a:pt x="96" y="11"/>
                      </a:lnTo>
                      <a:lnTo>
                        <a:pt x="99" y="12"/>
                      </a:lnTo>
                      <a:lnTo>
                        <a:pt x="101" y="13"/>
                      </a:lnTo>
                      <a:lnTo>
                        <a:pt x="102" y="14"/>
                      </a:lnTo>
                      <a:lnTo>
                        <a:pt x="103" y="14"/>
                      </a:lnTo>
                      <a:lnTo>
                        <a:pt x="105" y="14"/>
                      </a:lnTo>
                      <a:lnTo>
                        <a:pt x="106" y="14"/>
                      </a:lnTo>
                      <a:lnTo>
                        <a:pt x="107" y="14"/>
                      </a:lnTo>
                      <a:lnTo>
                        <a:pt x="108" y="14"/>
                      </a:lnTo>
                      <a:lnTo>
                        <a:pt x="109" y="14"/>
                      </a:lnTo>
                      <a:lnTo>
                        <a:pt x="110" y="14"/>
                      </a:lnTo>
                      <a:lnTo>
                        <a:pt x="112" y="14"/>
                      </a:lnTo>
                      <a:lnTo>
                        <a:pt x="113" y="14"/>
                      </a:lnTo>
                      <a:lnTo>
                        <a:pt x="115" y="14"/>
                      </a:lnTo>
                      <a:lnTo>
                        <a:pt x="116" y="14"/>
                      </a:lnTo>
                      <a:lnTo>
                        <a:pt x="117" y="14"/>
                      </a:lnTo>
                      <a:lnTo>
                        <a:pt x="118" y="15"/>
                      </a:lnTo>
                      <a:lnTo>
                        <a:pt x="119" y="15"/>
                      </a:lnTo>
                      <a:lnTo>
                        <a:pt x="120" y="15"/>
                      </a:lnTo>
                      <a:lnTo>
                        <a:pt x="121" y="15"/>
                      </a:lnTo>
                      <a:lnTo>
                        <a:pt x="122" y="16"/>
                      </a:lnTo>
                      <a:lnTo>
                        <a:pt x="123" y="16"/>
                      </a:lnTo>
                      <a:lnTo>
                        <a:pt x="125" y="17"/>
                      </a:lnTo>
                      <a:lnTo>
                        <a:pt x="126" y="18"/>
                      </a:lnTo>
                      <a:lnTo>
                        <a:pt x="127" y="19"/>
                      </a:lnTo>
                      <a:lnTo>
                        <a:pt x="128" y="20"/>
                      </a:lnTo>
                      <a:lnTo>
                        <a:pt x="129" y="22"/>
                      </a:lnTo>
                      <a:lnTo>
                        <a:pt x="130" y="23"/>
                      </a:lnTo>
                      <a:lnTo>
                        <a:pt x="130" y="24"/>
                      </a:lnTo>
                      <a:lnTo>
                        <a:pt x="131" y="24"/>
                      </a:lnTo>
                      <a:lnTo>
                        <a:pt x="132" y="25"/>
                      </a:lnTo>
                      <a:lnTo>
                        <a:pt x="134" y="25"/>
                      </a:lnTo>
                      <a:lnTo>
                        <a:pt x="136" y="25"/>
                      </a:lnTo>
                      <a:lnTo>
                        <a:pt x="137" y="26"/>
                      </a:lnTo>
                      <a:lnTo>
                        <a:pt x="140" y="27"/>
                      </a:lnTo>
                      <a:lnTo>
                        <a:pt x="142" y="27"/>
                      </a:lnTo>
                      <a:lnTo>
                        <a:pt x="145" y="29"/>
                      </a:lnTo>
                      <a:lnTo>
                        <a:pt x="147" y="30"/>
                      </a:lnTo>
                      <a:lnTo>
                        <a:pt x="150" y="32"/>
                      </a:lnTo>
                      <a:lnTo>
                        <a:pt x="153" y="33"/>
                      </a:lnTo>
                      <a:lnTo>
                        <a:pt x="155" y="35"/>
                      </a:lnTo>
                      <a:lnTo>
                        <a:pt x="158" y="38"/>
                      </a:lnTo>
                      <a:lnTo>
                        <a:pt x="160" y="41"/>
                      </a:lnTo>
                      <a:lnTo>
                        <a:pt x="162" y="44"/>
                      </a:lnTo>
                      <a:lnTo>
                        <a:pt x="163" y="44"/>
                      </a:lnTo>
                      <a:lnTo>
                        <a:pt x="164" y="45"/>
                      </a:lnTo>
                      <a:lnTo>
                        <a:pt x="165" y="46"/>
                      </a:lnTo>
                      <a:lnTo>
                        <a:pt x="166" y="47"/>
                      </a:lnTo>
                      <a:lnTo>
                        <a:pt x="167" y="48"/>
                      </a:lnTo>
                      <a:lnTo>
                        <a:pt x="167" y="50"/>
                      </a:lnTo>
                      <a:lnTo>
                        <a:pt x="168" y="52"/>
                      </a:lnTo>
                      <a:lnTo>
                        <a:pt x="167" y="55"/>
                      </a:lnTo>
                      <a:lnTo>
                        <a:pt x="166" y="57"/>
                      </a:lnTo>
                      <a:lnTo>
                        <a:pt x="165" y="58"/>
                      </a:lnTo>
                      <a:lnTo>
                        <a:pt x="164" y="58"/>
                      </a:lnTo>
                      <a:lnTo>
                        <a:pt x="163" y="59"/>
                      </a:lnTo>
                      <a:lnTo>
                        <a:pt x="162" y="59"/>
                      </a:lnTo>
                      <a:lnTo>
                        <a:pt x="162" y="60"/>
                      </a:lnTo>
                      <a:lnTo>
                        <a:pt x="161" y="61"/>
                      </a:lnTo>
                      <a:lnTo>
                        <a:pt x="159" y="62"/>
                      </a:lnTo>
                      <a:lnTo>
                        <a:pt x="158" y="62"/>
                      </a:lnTo>
                      <a:lnTo>
                        <a:pt x="157" y="63"/>
                      </a:lnTo>
                      <a:lnTo>
                        <a:pt x="156" y="63"/>
                      </a:lnTo>
                      <a:lnTo>
                        <a:pt x="155" y="63"/>
                      </a:lnTo>
                      <a:lnTo>
                        <a:pt x="154" y="64"/>
                      </a:lnTo>
                      <a:lnTo>
                        <a:pt x="153" y="65"/>
                      </a:lnTo>
                      <a:lnTo>
                        <a:pt x="151" y="65"/>
                      </a:lnTo>
                      <a:lnTo>
                        <a:pt x="149" y="66"/>
                      </a:lnTo>
                      <a:lnTo>
                        <a:pt x="146" y="66"/>
                      </a:lnTo>
                      <a:lnTo>
                        <a:pt x="143" y="66"/>
                      </a:lnTo>
                      <a:lnTo>
                        <a:pt x="139" y="65"/>
                      </a:lnTo>
                      <a:lnTo>
                        <a:pt x="138" y="65"/>
                      </a:lnTo>
                      <a:lnTo>
                        <a:pt x="137" y="65"/>
                      </a:lnTo>
                      <a:lnTo>
                        <a:pt x="136" y="65"/>
                      </a:lnTo>
                      <a:lnTo>
                        <a:pt x="136" y="64"/>
                      </a:lnTo>
                      <a:lnTo>
                        <a:pt x="135" y="64"/>
                      </a:lnTo>
                      <a:lnTo>
                        <a:pt x="134" y="63"/>
                      </a:lnTo>
                      <a:lnTo>
                        <a:pt x="133" y="63"/>
                      </a:lnTo>
                      <a:lnTo>
                        <a:pt x="132" y="62"/>
                      </a:lnTo>
                      <a:lnTo>
                        <a:pt x="132" y="63"/>
                      </a:lnTo>
                      <a:lnTo>
                        <a:pt x="131" y="64"/>
                      </a:lnTo>
                      <a:lnTo>
                        <a:pt x="130" y="65"/>
                      </a:lnTo>
                      <a:lnTo>
                        <a:pt x="129" y="67"/>
                      </a:lnTo>
                      <a:lnTo>
                        <a:pt x="128" y="69"/>
                      </a:lnTo>
                      <a:lnTo>
                        <a:pt x="126" y="71"/>
                      </a:lnTo>
                      <a:lnTo>
                        <a:pt x="124" y="73"/>
                      </a:lnTo>
                      <a:lnTo>
                        <a:pt x="122" y="74"/>
                      </a:lnTo>
                      <a:lnTo>
                        <a:pt x="122" y="75"/>
                      </a:lnTo>
                      <a:lnTo>
                        <a:pt x="122" y="77"/>
                      </a:lnTo>
                      <a:lnTo>
                        <a:pt x="122" y="80"/>
                      </a:lnTo>
                      <a:lnTo>
                        <a:pt x="121" y="84"/>
                      </a:lnTo>
                      <a:lnTo>
                        <a:pt x="120" y="88"/>
                      </a:lnTo>
                      <a:lnTo>
                        <a:pt x="119" y="91"/>
                      </a:lnTo>
                      <a:lnTo>
                        <a:pt x="117" y="94"/>
                      </a:lnTo>
                      <a:lnTo>
                        <a:pt x="114" y="96"/>
                      </a:lnTo>
                      <a:lnTo>
                        <a:pt x="111" y="96"/>
                      </a:lnTo>
                      <a:lnTo>
                        <a:pt x="109" y="96"/>
                      </a:lnTo>
                      <a:lnTo>
                        <a:pt x="107" y="96"/>
                      </a:lnTo>
                      <a:lnTo>
                        <a:pt x="106" y="96"/>
                      </a:lnTo>
                      <a:lnTo>
                        <a:pt x="104" y="95"/>
                      </a:lnTo>
                      <a:lnTo>
                        <a:pt x="103" y="94"/>
                      </a:lnTo>
                      <a:lnTo>
                        <a:pt x="102" y="92"/>
                      </a:lnTo>
                      <a:lnTo>
                        <a:pt x="101" y="91"/>
                      </a:lnTo>
                      <a:lnTo>
                        <a:pt x="101" y="90"/>
                      </a:lnTo>
                      <a:lnTo>
                        <a:pt x="101" y="89"/>
                      </a:lnTo>
                      <a:lnTo>
                        <a:pt x="100" y="88"/>
                      </a:lnTo>
                      <a:lnTo>
                        <a:pt x="100" y="87"/>
                      </a:lnTo>
                      <a:lnTo>
                        <a:pt x="99" y="87"/>
                      </a:lnTo>
                      <a:lnTo>
                        <a:pt x="98" y="87"/>
                      </a:lnTo>
                      <a:lnTo>
                        <a:pt x="96" y="87"/>
                      </a:lnTo>
                      <a:lnTo>
                        <a:pt x="94" y="88"/>
                      </a:lnTo>
                      <a:lnTo>
                        <a:pt x="92" y="88"/>
                      </a:lnTo>
                      <a:lnTo>
                        <a:pt x="90" y="88"/>
                      </a:lnTo>
                      <a:lnTo>
                        <a:pt x="88" y="89"/>
                      </a:lnTo>
                      <a:lnTo>
                        <a:pt x="85" y="89"/>
                      </a:lnTo>
                      <a:lnTo>
                        <a:pt x="83" y="89"/>
                      </a:lnTo>
                      <a:lnTo>
                        <a:pt x="80" y="89"/>
                      </a:lnTo>
                      <a:lnTo>
                        <a:pt x="78" y="89"/>
                      </a:lnTo>
                      <a:lnTo>
                        <a:pt x="75" y="89"/>
                      </a:lnTo>
                      <a:lnTo>
                        <a:pt x="73" y="88"/>
                      </a:lnTo>
                      <a:lnTo>
                        <a:pt x="71" y="88"/>
                      </a:lnTo>
                      <a:lnTo>
                        <a:pt x="69" y="87"/>
                      </a:lnTo>
                      <a:lnTo>
                        <a:pt x="67" y="88"/>
                      </a:lnTo>
                      <a:lnTo>
                        <a:pt x="65" y="89"/>
                      </a:lnTo>
                      <a:lnTo>
                        <a:pt x="62" y="90"/>
                      </a:lnTo>
                      <a:lnTo>
                        <a:pt x="59" y="92"/>
                      </a:lnTo>
                      <a:lnTo>
                        <a:pt x="56" y="93"/>
                      </a:lnTo>
                      <a:lnTo>
                        <a:pt x="52" y="95"/>
                      </a:lnTo>
                      <a:lnTo>
                        <a:pt x="48" y="96"/>
                      </a:lnTo>
                      <a:lnTo>
                        <a:pt x="47" y="96"/>
                      </a:lnTo>
                      <a:lnTo>
                        <a:pt x="45" y="96"/>
                      </a:lnTo>
                      <a:lnTo>
                        <a:pt x="44" y="97"/>
                      </a:lnTo>
                      <a:lnTo>
                        <a:pt x="43" y="97"/>
                      </a:lnTo>
                      <a:lnTo>
                        <a:pt x="41" y="97"/>
                      </a:lnTo>
                      <a:lnTo>
                        <a:pt x="40" y="97"/>
                      </a:lnTo>
                      <a:lnTo>
                        <a:pt x="38" y="98"/>
                      </a:lnTo>
                      <a:lnTo>
                        <a:pt x="36" y="98"/>
                      </a:lnTo>
                      <a:lnTo>
                        <a:pt x="33" y="97"/>
                      </a:lnTo>
                      <a:lnTo>
                        <a:pt x="30" y="97"/>
                      </a:lnTo>
                      <a:lnTo>
                        <a:pt x="26" y="96"/>
                      </a:lnTo>
                      <a:lnTo>
                        <a:pt x="23" y="96"/>
                      </a:lnTo>
                      <a:lnTo>
                        <a:pt x="20" y="94"/>
                      </a:lnTo>
                      <a:lnTo>
                        <a:pt x="16" y="93"/>
                      </a:lnTo>
                      <a:lnTo>
                        <a:pt x="13" y="91"/>
                      </a:lnTo>
                      <a:lnTo>
                        <a:pt x="10" y="89"/>
                      </a:lnTo>
                      <a:lnTo>
                        <a:pt x="7" y="86"/>
                      </a:lnTo>
                      <a:lnTo>
                        <a:pt x="5" y="83"/>
                      </a:lnTo>
                      <a:lnTo>
                        <a:pt x="3" y="80"/>
                      </a:lnTo>
                      <a:lnTo>
                        <a:pt x="1" y="76"/>
                      </a:lnTo>
                      <a:lnTo>
                        <a:pt x="0" y="73"/>
                      </a:lnTo>
                      <a:lnTo>
                        <a:pt x="0" y="68"/>
                      </a:lnTo>
                      <a:lnTo>
                        <a:pt x="0" y="63"/>
                      </a:lnTo>
                      <a:lnTo>
                        <a:pt x="2"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92" name="Freeform 2128">
                  <a:extLst>
                    <a:ext uri="{FF2B5EF4-FFF2-40B4-BE49-F238E27FC236}">
                      <a16:creationId xmlns:a16="http://schemas.microsoft.com/office/drawing/2014/main" id="{73AE5735-9E7B-42C8-85B3-125DA395D4D1}"/>
                    </a:ext>
                  </a:extLst>
                </p:cNvPr>
                <p:cNvSpPr>
                  <a:spLocks/>
                </p:cNvSpPr>
                <p:nvPr/>
              </p:nvSpPr>
              <p:spPr bwMode="auto">
                <a:xfrm>
                  <a:off x="1151" y="179"/>
                  <a:ext cx="163" cy="91"/>
                </a:xfrm>
                <a:custGeom>
                  <a:avLst/>
                  <a:gdLst>
                    <a:gd name="T0" fmla="*/ 8 w 163"/>
                    <a:gd name="T1" fmla="*/ 38 h 91"/>
                    <a:gd name="T2" fmla="*/ 21 w 163"/>
                    <a:gd name="T3" fmla="*/ 19 h 91"/>
                    <a:gd name="T4" fmla="*/ 37 w 163"/>
                    <a:gd name="T5" fmla="*/ 6 h 91"/>
                    <a:gd name="T6" fmla="*/ 56 w 163"/>
                    <a:gd name="T7" fmla="*/ 0 h 91"/>
                    <a:gd name="T8" fmla="*/ 68 w 163"/>
                    <a:gd name="T9" fmla="*/ 1 h 91"/>
                    <a:gd name="T10" fmla="*/ 77 w 163"/>
                    <a:gd name="T11" fmla="*/ 4 h 91"/>
                    <a:gd name="T12" fmla="*/ 90 w 163"/>
                    <a:gd name="T13" fmla="*/ 9 h 91"/>
                    <a:gd name="T14" fmla="*/ 98 w 163"/>
                    <a:gd name="T15" fmla="*/ 13 h 91"/>
                    <a:gd name="T16" fmla="*/ 103 w 163"/>
                    <a:gd name="T17" fmla="*/ 14 h 91"/>
                    <a:gd name="T18" fmla="*/ 108 w 163"/>
                    <a:gd name="T19" fmla="*/ 13 h 91"/>
                    <a:gd name="T20" fmla="*/ 113 w 163"/>
                    <a:gd name="T21" fmla="*/ 14 h 91"/>
                    <a:gd name="T22" fmla="*/ 117 w 163"/>
                    <a:gd name="T23" fmla="*/ 14 h 91"/>
                    <a:gd name="T24" fmla="*/ 123 w 163"/>
                    <a:gd name="T25" fmla="*/ 17 h 91"/>
                    <a:gd name="T26" fmla="*/ 126 w 163"/>
                    <a:gd name="T27" fmla="*/ 21 h 91"/>
                    <a:gd name="T28" fmla="*/ 129 w 163"/>
                    <a:gd name="T29" fmla="*/ 23 h 91"/>
                    <a:gd name="T30" fmla="*/ 136 w 163"/>
                    <a:gd name="T31" fmla="*/ 25 h 91"/>
                    <a:gd name="T32" fmla="*/ 146 w 163"/>
                    <a:gd name="T33" fmla="*/ 29 h 91"/>
                    <a:gd name="T34" fmla="*/ 156 w 163"/>
                    <a:gd name="T35" fmla="*/ 38 h 91"/>
                    <a:gd name="T36" fmla="*/ 159 w 163"/>
                    <a:gd name="T37" fmla="*/ 41 h 91"/>
                    <a:gd name="T38" fmla="*/ 162 w 163"/>
                    <a:gd name="T39" fmla="*/ 44 h 91"/>
                    <a:gd name="T40" fmla="*/ 163 w 163"/>
                    <a:gd name="T41" fmla="*/ 51 h 91"/>
                    <a:gd name="T42" fmla="*/ 159 w 163"/>
                    <a:gd name="T43" fmla="*/ 55 h 91"/>
                    <a:gd name="T44" fmla="*/ 157 w 163"/>
                    <a:gd name="T45" fmla="*/ 57 h 91"/>
                    <a:gd name="T46" fmla="*/ 153 w 163"/>
                    <a:gd name="T47" fmla="*/ 59 h 91"/>
                    <a:gd name="T48" fmla="*/ 149 w 163"/>
                    <a:gd name="T49" fmla="*/ 61 h 91"/>
                    <a:gd name="T50" fmla="*/ 139 w 163"/>
                    <a:gd name="T51" fmla="*/ 62 h 91"/>
                    <a:gd name="T52" fmla="*/ 133 w 163"/>
                    <a:gd name="T53" fmla="*/ 60 h 91"/>
                    <a:gd name="T54" fmla="*/ 130 w 163"/>
                    <a:gd name="T55" fmla="*/ 59 h 91"/>
                    <a:gd name="T56" fmla="*/ 127 w 163"/>
                    <a:gd name="T57" fmla="*/ 61 h 91"/>
                    <a:gd name="T58" fmla="*/ 121 w 163"/>
                    <a:gd name="T59" fmla="*/ 68 h 91"/>
                    <a:gd name="T60" fmla="*/ 119 w 163"/>
                    <a:gd name="T61" fmla="*/ 75 h 91"/>
                    <a:gd name="T62" fmla="*/ 114 w 163"/>
                    <a:gd name="T63" fmla="*/ 88 h 91"/>
                    <a:gd name="T64" fmla="*/ 106 w 163"/>
                    <a:gd name="T65" fmla="*/ 90 h 91"/>
                    <a:gd name="T66" fmla="*/ 101 w 163"/>
                    <a:gd name="T67" fmla="*/ 87 h 91"/>
                    <a:gd name="T68" fmla="*/ 99 w 163"/>
                    <a:gd name="T69" fmla="*/ 83 h 91"/>
                    <a:gd name="T70" fmla="*/ 96 w 163"/>
                    <a:gd name="T71" fmla="*/ 82 h 91"/>
                    <a:gd name="T72" fmla="*/ 90 w 163"/>
                    <a:gd name="T73" fmla="*/ 83 h 91"/>
                    <a:gd name="T74" fmla="*/ 81 w 163"/>
                    <a:gd name="T75" fmla="*/ 84 h 91"/>
                    <a:gd name="T76" fmla="*/ 72 w 163"/>
                    <a:gd name="T77" fmla="*/ 82 h 91"/>
                    <a:gd name="T78" fmla="*/ 70 w 163"/>
                    <a:gd name="T79" fmla="*/ 82 h 91"/>
                    <a:gd name="T80" fmla="*/ 64 w 163"/>
                    <a:gd name="T81" fmla="*/ 84 h 91"/>
                    <a:gd name="T82" fmla="*/ 57 w 163"/>
                    <a:gd name="T83" fmla="*/ 86 h 91"/>
                    <a:gd name="T84" fmla="*/ 49 w 163"/>
                    <a:gd name="T85" fmla="*/ 89 h 91"/>
                    <a:gd name="T86" fmla="*/ 43 w 163"/>
                    <a:gd name="T87" fmla="*/ 90 h 91"/>
                    <a:gd name="T88" fmla="*/ 37 w 163"/>
                    <a:gd name="T89" fmla="*/ 91 h 91"/>
                    <a:gd name="T90" fmla="*/ 25 w 163"/>
                    <a:gd name="T91" fmla="*/ 90 h 91"/>
                    <a:gd name="T92" fmla="*/ 12 w 163"/>
                    <a:gd name="T93" fmla="*/ 85 h 91"/>
                    <a:gd name="T94" fmla="*/ 3 w 163"/>
                    <a:gd name="T95" fmla="*/ 75 h 91"/>
                    <a:gd name="T96" fmla="*/ 1 w 163"/>
                    <a:gd name="T97" fmla="*/ 59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63" h="91">
                      <a:moveTo>
                        <a:pt x="2" y="54"/>
                      </a:moveTo>
                      <a:lnTo>
                        <a:pt x="4" y="48"/>
                      </a:lnTo>
                      <a:lnTo>
                        <a:pt x="6" y="43"/>
                      </a:lnTo>
                      <a:lnTo>
                        <a:pt x="8" y="38"/>
                      </a:lnTo>
                      <a:lnTo>
                        <a:pt x="11" y="33"/>
                      </a:lnTo>
                      <a:lnTo>
                        <a:pt x="14" y="28"/>
                      </a:lnTo>
                      <a:lnTo>
                        <a:pt x="18" y="24"/>
                      </a:lnTo>
                      <a:lnTo>
                        <a:pt x="21" y="19"/>
                      </a:lnTo>
                      <a:lnTo>
                        <a:pt x="25" y="15"/>
                      </a:lnTo>
                      <a:lnTo>
                        <a:pt x="29" y="12"/>
                      </a:lnTo>
                      <a:lnTo>
                        <a:pt x="33" y="9"/>
                      </a:lnTo>
                      <a:lnTo>
                        <a:pt x="37" y="6"/>
                      </a:lnTo>
                      <a:lnTo>
                        <a:pt x="41" y="4"/>
                      </a:lnTo>
                      <a:lnTo>
                        <a:pt x="46" y="2"/>
                      </a:lnTo>
                      <a:lnTo>
                        <a:pt x="51" y="1"/>
                      </a:lnTo>
                      <a:lnTo>
                        <a:pt x="56" y="0"/>
                      </a:lnTo>
                      <a:lnTo>
                        <a:pt x="61" y="0"/>
                      </a:lnTo>
                      <a:lnTo>
                        <a:pt x="63" y="0"/>
                      </a:lnTo>
                      <a:lnTo>
                        <a:pt x="65" y="0"/>
                      </a:lnTo>
                      <a:lnTo>
                        <a:pt x="68" y="1"/>
                      </a:lnTo>
                      <a:lnTo>
                        <a:pt x="70" y="1"/>
                      </a:lnTo>
                      <a:lnTo>
                        <a:pt x="72" y="2"/>
                      </a:lnTo>
                      <a:lnTo>
                        <a:pt x="75" y="3"/>
                      </a:lnTo>
                      <a:lnTo>
                        <a:pt x="77" y="4"/>
                      </a:lnTo>
                      <a:lnTo>
                        <a:pt x="79" y="5"/>
                      </a:lnTo>
                      <a:lnTo>
                        <a:pt x="83" y="6"/>
                      </a:lnTo>
                      <a:lnTo>
                        <a:pt x="87" y="8"/>
                      </a:lnTo>
                      <a:lnTo>
                        <a:pt x="90" y="9"/>
                      </a:lnTo>
                      <a:lnTo>
                        <a:pt x="92" y="11"/>
                      </a:lnTo>
                      <a:lnTo>
                        <a:pt x="95" y="11"/>
                      </a:lnTo>
                      <a:lnTo>
                        <a:pt x="96" y="12"/>
                      </a:lnTo>
                      <a:lnTo>
                        <a:pt x="98" y="13"/>
                      </a:lnTo>
                      <a:lnTo>
                        <a:pt x="100" y="13"/>
                      </a:lnTo>
                      <a:lnTo>
                        <a:pt x="101" y="13"/>
                      </a:lnTo>
                      <a:lnTo>
                        <a:pt x="102" y="14"/>
                      </a:lnTo>
                      <a:lnTo>
                        <a:pt x="103" y="14"/>
                      </a:lnTo>
                      <a:lnTo>
                        <a:pt x="104" y="14"/>
                      </a:lnTo>
                      <a:lnTo>
                        <a:pt x="106" y="14"/>
                      </a:lnTo>
                      <a:lnTo>
                        <a:pt x="107" y="14"/>
                      </a:lnTo>
                      <a:lnTo>
                        <a:pt x="108" y="13"/>
                      </a:lnTo>
                      <a:lnTo>
                        <a:pt x="110" y="13"/>
                      </a:lnTo>
                      <a:lnTo>
                        <a:pt x="111" y="13"/>
                      </a:lnTo>
                      <a:lnTo>
                        <a:pt x="112" y="14"/>
                      </a:lnTo>
                      <a:lnTo>
                        <a:pt x="113" y="14"/>
                      </a:lnTo>
                      <a:lnTo>
                        <a:pt x="114" y="14"/>
                      </a:lnTo>
                      <a:lnTo>
                        <a:pt x="115" y="14"/>
                      </a:lnTo>
                      <a:lnTo>
                        <a:pt x="116" y="14"/>
                      </a:lnTo>
                      <a:lnTo>
                        <a:pt x="117" y="14"/>
                      </a:lnTo>
                      <a:lnTo>
                        <a:pt x="118" y="15"/>
                      </a:lnTo>
                      <a:lnTo>
                        <a:pt x="120" y="15"/>
                      </a:lnTo>
                      <a:lnTo>
                        <a:pt x="121" y="16"/>
                      </a:lnTo>
                      <a:lnTo>
                        <a:pt x="123" y="17"/>
                      </a:lnTo>
                      <a:lnTo>
                        <a:pt x="124" y="18"/>
                      </a:lnTo>
                      <a:lnTo>
                        <a:pt x="125" y="19"/>
                      </a:lnTo>
                      <a:lnTo>
                        <a:pt x="126" y="20"/>
                      </a:lnTo>
                      <a:lnTo>
                        <a:pt x="126" y="21"/>
                      </a:lnTo>
                      <a:lnTo>
                        <a:pt x="127" y="23"/>
                      </a:lnTo>
                      <a:lnTo>
                        <a:pt x="128" y="23"/>
                      </a:lnTo>
                      <a:lnTo>
                        <a:pt x="129" y="23"/>
                      </a:lnTo>
                      <a:lnTo>
                        <a:pt x="130" y="23"/>
                      </a:lnTo>
                      <a:lnTo>
                        <a:pt x="132" y="24"/>
                      </a:lnTo>
                      <a:lnTo>
                        <a:pt x="134" y="24"/>
                      </a:lnTo>
                      <a:lnTo>
                        <a:pt x="136" y="25"/>
                      </a:lnTo>
                      <a:lnTo>
                        <a:pt x="139" y="26"/>
                      </a:lnTo>
                      <a:lnTo>
                        <a:pt x="141" y="27"/>
                      </a:lnTo>
                      <a:lnTo>
                        <a:pt x="144" y="28"/>
                      </a:lnTo>
                      <a:lnTo>
                        <a:pt x="146" y="29"/>
                      </a:lnTo>
                      <a:lnTo>
                        <a:pt x="149" y="31"/>
                      </a:lnTo>
                      <a:lnTo>
                        <a:pt x="151" y="33"/>
                      </a:lnTo>
                      <a:lnTo>
                        <a:pt x="154" y="35"/>
                      </a:lnTo>
                      <a:lnTo>
                        <a:pt x="156" y="38"/>
                      </a:lnTo>
                      <a:lnTo>
                        <a:pt x="158" y="41"/>
                      </a:lnTo>
                      <a:lnTo>
                        <a:pt x="159" y="41"/>
                      </a:lnTo>
                      <a:lnTo>
                        <a:pt x="160" y="42"/>
                      </a:lnTo>
                      <a:lnTo>
                        <a:pt x="161" y="43"/>
                      </a:lnTo>
                      <a:lnTo>
                        <a:pt x="162" y="44"/>
                      </a:lnTo>
                      <a:lnTo>
                        <a:pt x="163" y="45"/>
                      </a:lnTo>
                      <a:lnTo>
                        <a:pt x="163" y="47"/>
                      </a:lnTo>
                      <a:lnTo>
                        <a:pt x="163" y="49"/>
                      </a:lnTo>
                      <a:lnTo>
                        <a:pt x="163" y="51"/>
                      </a:lnTo>
                      <a:lnTo>
                        <a:pt x="161" y="53"/>
                      </a:lnTo>
                      <a:lnTo>
                        <a:pt x="161" y="54"/>
                      </a:lnTo>
                      <a:lnTo>
                        <a:pt x="160" y="54"/>
                      </a:lnTo>
                      <a:lnTo>
                        <a:pt x="159" y="55"/>
                      </a:lnTo>
                      <a:lnTo>
                        <a:pt x="158" y="56"/>
                      </a:lnTo>
                      <a:lnTo>
                        <a:pt x="157" y="57"/>
                      </a:lnTo>
                      <a:lnTo>
                        <a:pt x="155" y="58"/>
                      </a:lnTo>
                      <a:lnTo>
                        <a:pt x="154" y="59"/>
                      </a:lnTo>
                      <a:lnTo>
                        <a:pt x="153" y="59"/>
                      </a:lnTo>
                      <a:lnTo>
                        <a:pt x="152" y="59"/>
                      </a:lnTo>
                      <a:lnTo>
                        <a:pt x="151" y="59"/>
                      </a:lnTo>
                      <a:lnTo>
                        <a:pt x="150" y="60"/>
                      </a:lnTo>
                      <a:lnTo>
                        <a:pt x="149" y="61"/>
                      </a:lnTo>
                      <a:lnTo>
                        <a:pt x="147" y="61"/>
                      </a:lnTo>
                      <a:lnTo>
                        <a:pt x="145" y="62"/>
                      </a:lnTo>
                      <a:lnTo>
                        <a:pt x="142" y="62"/>
                      </a:lnTo>
                      <a:lnTo>
                        <a:pt x="139" y="62"/>
                      </a:lnTo>
                      <a:lnTo>
                        <a:pt x="136" y="61"/>
                      </a:lnTo>
                      <a:lnTo>
                        <a:pt x="135" y="61"/>
                      </a:lnTo>
                      <a:lnTo>
                        <a:pt x="134" y="61"/>
                      </a:lnTo>
                      <a:lnTo>
                        <a:pt x="133" y="60"/>
                      </a:lnTo>
                      <a:lnTo>
                        <a:pt x="132" y="60"/>
                      </a:lnTo>
                      <a:lnTo>
                        <a:pt x="131" y="59"/>
                      </a:lnTo>
                      <a:lnTo>
                        <a:pt x="130" y="59"/>
                      </a:lnTo>
                      <a:lnTo>
                        <a:pt x="129" y="59"/>
                      </a:lnTo>
                      <a:lnTo>
                        <a:pt x="128" y="60"/>
                      </a:lnTo>
                      <a:lnTo>
                        <a:pt x="127" y="61"/>
                      </a:lnTo>
                      <a:lnTo>
                        <a:pt x="126" y="63"/>
                      </a:lnTo>
                      <a:lnTo>
                        <a:pt x="124" y="65"/>
                      </a:lnTo>
                      <a:lnTo>
                        <a:pt x="123" y="67"/>
                      </a:lnTo>
                      <a:lnTo>
                        <a:pt x="121" y="68"/>
                      </a:lnTo>
                      <a:lnTo>
                        <a:pt x="119" y="69"/>
                      </a:lnTo>
                      <a:lnTo>
                        <a:pt x="119" y="70"/>
                      </a:lnTo>
                      <a:lnTo>
                        <a:pt x="119" y="72"/>
                      </a:lnTo>
                      <a:lnTo>
                        <a:pt x="119" y="75"/>
                      </a:lnTo>
                      <a:lnTo>
                        <a:pt x="118" y="79"/>
                      </a:lnTo>
                      <a:lnTo>
                        <a:pt x="117" y="82"/>
                      </a:lnTo>
                      <a:lnTo>
                        <a:pt x="116" y="85"/>
                      </a:lnTo>
                      <a:lnTo>
                        <a:pt x="114" y="88"/>
                      </a:lnTo>
                      <a:lnTo>
                        <a:pt x="112" y="89"/>
                      </a:lnTo>
                      <a:lnTo>
                        <a:pt x="109" y="90"/>
                      </a:lnTo>
                      <a:lnTo>
                        <a:pt x="107" y="90"/>
                      </a:lnTo>
                      <a:lnTo>
                        <a:pt x="106" y="90"/>
                      </a:lnTo>
                      <a:lnTo>
                        <a:pt x="104" y="89"/>
                      </a:lnTo>
                      <a:lnTo>
                        <a:pt x="103" y="89"/>
                      </a:lnTo>
                      <a:lnTo>
                        <a:pt x="102" y="88"/>
                      </a:lnTo>
                      <a:lnTo>
                        <a:pt x="101" y="87"/>
                      </a:lnTo>
                      <a:lnTo>
                        <a:pt x="100" y="85"/>
                      </a:lnTo>
                      <a:lnTo>
                        <a:pt x="100" y="84"/>
                      </a:lnTo>
                      <a:lnTo>
                        <a:pt x="99" y="84"/>
                      </a:lnTo>
                      <a:lnTo>
                        <a:pt x="99" y="83"/>
                      </a:lnTo>
                      <a:lnTo>
                        <a:pt x="99" y="82"/>
                      </a:lnTo>
                      <a:lnTo>
                        <a:pt x="98" y="82"/>
                      </a:lnTo>
                      <a:lnTo>
                        <a:pt x="96" y="82"/>
                      </a:lnTo>
                      <a:lnTo>
                        <a:pt x="95" y="82"/>
                      </a:lnTo>
                      <a:lnTo>
                        <a:pt x="93" y="83"/>
                      </a:lnTo>
                      <a:lnTo>
                        <a:pt x="92" y="83"/>
                      </a:lnTo>
                      <a:lnTo>
                        <a:pt x="90" y="83"/>
                      </a:lnTo>
                      <a:lnTo>
                        <a:pt x="87" y="83"/>
                      </a:lnTo>
                      <a:lnTo>
                        <a:pt x="85" y="83"/>
                      </a:lnTo>
                      <a:lnTo>
                        <a:pt x="83" y="84"/>
                      </a:lnTo>
                      <a:lnTo>
                        <a:pt x="81" y="84"/>
                      </a:lnTo>
                      <a:lnTo>
                        <a:pt x="78" y="83"/>
                      </a:lnTo>
                      <a:lnTo>
                        <a:pt x="76" y="83"/>
                      </a:lnTo>
                      <a:lnTo>
                        <a:pt x="74" y="83"/>
                      </a:lnTo>
                      <a:lnTo>
                        <a:pt x="72" y="82"/>
                      </a:lnTo>
                      <a:lnTo>
                        <a:pt x="71" y="82"/>
                      </a:lnTo>
                      <a:lnTo>
                        <a:pt x="70" y="82"/>
                      </a:lnTo>
                      <a:lnTo>
                        <a:pt x="68" y="82"/>
                      </a:lnTo>
                      <a:lnTo>
                        <a:pt x="67" y="83"/>
                      </a:lnTo>
                      <a:lnTo>
                        <a:pt x="66" y="83"/>
                      </a:lnTo>
                      <a:lnTo>
                        <a:pt x="64" y="84"/>
                      </a:lnTo>
                      <a:lnTo>
                        <a:pt x="63" y="84"/>
                      </a:lnTo>
                      <a:lnTo>
                        <a:pt x="61" y="85"/>
                      </a:lnTo>
                      <a:lnTo>
                        <a:pt x="59" y="86"/>
                      </a:lnTo>
                      <a:lnTo>
                        <a:pt x="57" y="86"/>
                      </a:lnTo>
                      <a:lnTo>
                        <a:pt x="55" y="87"/>
                      </a:lnTo>
                      <a:lnTo>
                        <a:pt x="53" y="87"/>
                      </a:lnTo>
                      <a:lnTo>
                        <a:pt x="51" y="88"/>
                      </a:lnTo>
                      <a:lnTo>
                        <a:pt x="49" y="89"/>
                      </a:lnTo>
                      <a:lnTo>
                        <a:pt x="47" y="89"/>
                      </a:lnTo>
                      <a:lnTo>
                        <a:pt x="46" y="89"/>
                      </a:lnTo>
                      <a:lnTo>
                        <a:pt x="45" y="90"/>
                      </a:lnTo>
                      <a:lnTo>
                        <a:pt x="43" y="90"/>
                      </a:lnTo>
                      <a:lnTo>
                        <a:pt x="42" y="90"/>
                      </a:lnTo>
                      <a:lnTo>
                        <a:pt x="40" y="91"/>
                      </a:lnTo>
                      <a:lnTo>
                        <a:pt x="39" y="91"/>
                      </a:lnTo>
                      <a:lnTo>
                        <a:pt x="37" y="91"/>
                      </a:lnTo>
                      <a:lnTo>
                        <a:pt x="35" y="91"/>
                      </a:lnTo>
                      <a:lnTo>
                        <a:pt x="32" y="91"/>
                      </a:lnTo>
                      <a:lnTo>
                        <a:pt x="29" y="91"/>
                      </a:lnTo>
                      <a:lnTo>
                        <a:pt x="25" y="90"/>
                      </a:lnTo>
                      <a:lnTo>
                        <a:pt x="22" y="89"/>
                      </a:lnTo>
                      <a:lnTo>
                        <a:pt x="19" y="88"/>
                      </a:lnTo>
                      <a:lnTo>
                        <a:pt x="15" y="87"/>
                      </a:lnTo>
                      <a:lnTo>
                        <a:pt x="12" y="85"/>
                      </a:lnTo>
                      <a:lnTo>
                        <a:pt x="9" y="83"/>
                      </a:lnTo>
                      <a:lnTo>
                        <a:pt x="7" y="81"/>
                      </a:lnTo>
                      <a:lnTo>
                        <a:pt x="4" y="78"/>
                      </a:lnTo>
                      <a:lnTo>
                        <a:pt x="3" y="75"/>
                      </a:lnTo>
                      <a:lnTo>
                        <a:pt x="1" y="71"/>
                      </a:lnTo>
                      <a:lnTo>
                        <a:pt x="0" y="68"/>
                      </a:lnTo>
                      <a:lnTo>
                        <a:pt x="0" y="63"/>
                      </a:lnTo>
                      <a:lnTo>
                        <a:pt x="1" y="59"/>
                      </a:lnTo>
                      <a:lnTo>
                        <a:pt x="2" y="54"/>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93" name="Freeform 2129">
                  <a:extLst>
                    <a:ext uri="{FF2B5EF4-FFF2-40B4-BE49-F238E27FC236}">
                      <a16:creationId xmlns:a16="http://schemas.microsoft.com/office/drawing/2014/main" id="{21C28069-093B-4AD5-9796-7A0D8BDDF51F}"/>
                    </a:ext>
                  </a:extLst>
                </p:cNvPr>
                <p:cNvSpPr>
                  <a:spLocks/>
                </p:cNvSpPr>
                <p:nvPr/>
              </p:nvSpPr>
              <p:spPr bwMode="auto">
                <a:xfrm>
                  <a:off x="1154" y="182"/>
                  <a:ext cx="159" cy="85"/>
                </a:xfrm>
                <a:custGeom>
                  <a:avLst/>
                  <a:gdLst>
                    <a:gd name="T0" fmla="*/ 8 w 159"/>
                    <a:gd name="T1" fmla="*/ 35 h 85"/>
                    <a:gd name="T2" fmla="*/ 19 w 159"/>
                    <a:gd name="T3" fmla="*/ 18 h 85"/>
                    <a:gd name="T4" fmla="*/ 35 w 159"/>
                    <a:gd name="T5" fmla="*/ 5 h 85"/>
                    <a:gd name="T6" fmla="*/ 52 w 159"/>
                    <a:gd name="T7" fmla="*/ 0 h 85"/>
                    <a:gd name="T8" fmla="*/ 64 w 159"/>
                    <a:gd name="T9" fmla="*/ 0 h 85"/>
                    <a:gd name="T10" fmla="*/ 73 w 159"/>
                    <a:gd name="T11" fmla="*/ 3 h 85"/>
                    <a:gd name="T12" fmla="*/ 85 w 159"/>
                    <a:gd name="T13" fmla="*/ 9 h 85"/>
                    <a:gd name="T14" fmla="*/ 94 w 159"/>
                    <a:gd name="T15" fmla="*/ 12 h 85"/>
                    <a:gd name="T16" fmla="*/ 99 w 159"/>
                    <a:gd name="T17" fmla="*/ 13 h 85"/>
                    <a:gd name="T18" fmla="*/ 104 w 159"/>
                    <a:gd name="T19" fmla="*/ 13 h 85"/>
                    <a:gd name="T20" fmla="*/ 109 w 159"/>
                    <a:gd name="T21" fmla="*/ 13 h 85"/>
                    <a:gd name="T22" fmla="*/ 113 w 159"/>
                    <a:gd name="T23" fmla="*/ 13 h 85"/>
                    <a:gd name="T24" fmla="*/ 119 w 159"/>
                    <a:gd name="T25" fmla="*/ 16 h 85"/>
                    <a:gd name="T26" fmla="*/ 122 w 159"/>
                    <a:gd name="T27" fmla="*/ 20 h 85"/>
                    <a:gd name="T28" fmla="*/ 125 w 159"/>
                    <a:gd name="T29" fmla="*/ 21 h 85"/>
                    <a:gd name="T30" fmla="*/ 132 w 159"/>
                    <a:gd name="T31" fmla="*/ 23 h 85"/>
                    <a:gd name="T32" fmla="*/ 142 w 159"/>
                    <a:gd name="T33" fmla="*/ 27 h 85"/>
                    <a:gd name="T34" fmla="*/ 152 w 159"/>
                    <a:gd name="T35" fmla="*/ 35 h 85"/>
                    <a:gd name="T36" fmla="*/ 154 w 159"/>
                    <a:gd name="T37" fmla="*/ 38 h 85"/>
                    <a:gd name="T38" fmla="*/ 157 w 159"/>
                    <a:gd name="T39" fmla="*/ 41 h 85"/>
                    <a:gd name="T40" fmla="*/ 158 w 159"/>
                    <a:gd name="T41" fmla="*/ 48 h 85"/>
                    <a:gd name="T42" fmla="*/ 155 w 159"/>
                    <a:gd name="T43" fmla="*/ 51 h 85"/>
                    <a:gd name="T44" fmla="*/ 152 w 159"/>
                    <a:gd name="T45" fmla="*/ 53 h 85"/>
                    <a:gd name="T46" fmla="*/ 149 w 159"/>
                    <a:gd name="T47" fmla="*/ 55 h 85"/>
                    <a:gd name="T48" fmla="*/ 145 w 159"/>
                    <a:gd name="T49" fmla="*/ 56 h 85"/>
                    <a:gd name="T50" fmla="*/ 135 w 159"/>
                    <a:gd name="T51" fmla="*/ 57 h 85"/>
                    <a:gd name="T52" fmla="*/ 130 w 159"/>
                    <a:gd name="T53" fmla="*/ 56 h 85"/>
                    <a:gd name="T54" fmla="*/ 127 w 159"/>
                    <a:gd name="T55" fmla="*/ 55 h 85"/>
                    <a:gd name="T56" fmla="*/ 123 w 159"/>
                    <a:gd name="T57" fmla="*/ 58 h 85"/>
                    <a:gd name="T58" fmla="*/ 117 w 159"/>
                    <a:gd name="T59" fmla="*/ 64 h 85"/>
                    <a:gd name="T60" fmla="*/ 115 w 159"/>
                    <a:gd name="T61" fmla="*/ 70 h 85"/>
                    <a:gd name="T62" fmla="*/ 111 w 159"/>
                    <a:gd name="T63" fmla="*/ 81 h 85"/>
                    <a:gd name="T64" fmla="*/ 104 w 159"/>
                    <a:gd name="T65" fmla="*/ 84 h 85"/>
                    <a:gd name="T66" fmla="*/ 99 w 159"/>
                    <a:gd name="T67" fmla="*/ 81 h 85"/>
                    <a:gd name="T68" fmla="*/ 97 w 159"/>
                    <a:gd name="T69" fmla="*/ 78 h 85"/>
                    <a:gd name="T70" fmla="*/ 95 w 159"/>
                    <a:gd name="T71" fmla="*/ 78 h 85"/>
                    <a:gd name="T72" fmla="*/ 89 w 159"/>
                    <a:gd name="T73" fmla="*/ 78 h 85"/>
                    <a:gd name="T74" fmla="*/ 81 w 159"/>
                    <a:gd name="T75" fmla="*/ 78 h 85"/>
                    <a:gd name="T76" fmla="*/ 74 w 159"/>
                    <a:gd name="T77" fmla="*/ 77 h 85"/>
                    <a:gd name="T78" fmla="*/ 70 w 159"/>
                    <a:gd name="T79" fmla="*/ 77 h 85"/>
                    <a:gd name="T80" fmla="*/ 64 w 159"/>
                    <a:gd name="T81" fmla="*/ 78 h 85"/>
                    <a:gd name="T82" fmla="*/ 56 w 159"/>
                    <a:gd name="T83" fmla="*/ 80 h 85"/>
                    <a:gd name="T84" fmla="*/ 48 w 159"/>
                    <a:gd name="T85" fmla="*/ 82 h 85"/>
                    <a:gd name="T86" fmla="*/ 42 w 159"/>
                    <a:gd name="T87" fmla="*/ 83 h 85"/>
                    <a:gd name="T88" fmla="*/ 35 w 159"/>
                    <a:gd name="T89" fmla="*/ 85 h 85"/>
                    <a:gd name="T90" fmla="*/ 24 w 159"/>
                    <a:gd name="T91" fmla="*/ 84 h 85"/>
                    <a:gd name="T92" fmla="*/ 11 w 159"/>
                    <a:gd name="T93" fmla="*/ 79 h 85"/>
                    <a:gd name="T94" fmla="*/ 2 w 159"/>
                    <a:gd name="T95" fmla="*/ 70 h 85"/>
                    <a:gd name="T96" fmla="*/ 0 w 159"/>
                    <a:gd name="T97" fmla="*/ 55 h 8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59" h="85">
                      <a:moveTo>
                        <a:pt x="2" y="50"/>
                      </a:moveTo>
                      <a:lnTo>
                        <a:pt x="3" y="45"/>
                      </a:lnTo>
                      <a:lnTo>
                        <a:pt x="5" y="40"/>
                      </a:lnTo>
                      <a:lnTo>
                        <a:pt x="8" y="35"/>
                      </a:lnTo>
                      <a:lnTo>
                        <a:pt x="10" y="30"/>
                      </a:lnTo>
                      <a:lnTo>
                        <a:pt x="13" y="26"/>
                      </a:lnTo>
                      <a:lnTo>
                        <a:pt x="16" y="22"/>
                      </a:lnTo>
                      <a:lnTo>
                        <a:pt x="19" y="18"/>
                      </a:lnTo>
                      <a:lnTo>
                        <a:pt x="23" y="14"/>
                      </a:lnTo>
                      <a:lnTo>
                        <a:pt x="27" y="11"/>
                      </a:lnTo>
                      <a:lnTo>
                        <a:pt x="30" y="8"/>
                      </a:lnTo>
                      <a:lnTo>
                        <a:pt x="35" y="5"/>
                      </a:lnTo>
                      <a:lnTo>
                        <a:pt x="39" y="3"/>
                      </a:lnTo>
                      <a:lnTo>
                        <a:pt x="43" y="2"/>
                      </a:lnTo>
                      <a:lnTo>
                        <a:pt x="48" y="1"/>
                      </a:lnTo>
                      <a:lnTo>
                        <a:pt x="52" y="0"/>
                      </a:lnTo>
                      <a:lnTo>
                        <a:pt x="57" y="0"/>
                      </a:lnTo>
                      <a:lnTo>
                        <a:pt x="59" y="0"/>
                      </a:lnTo>
                      <a:lnTo>
                        <a:pt x="61" y="0"/>
                      </a:lnTo>
                      <a:lnTo>
                        <a:pt x="64" y="0"/>
                      </a:lnTo>
                      <a:lnTo>
                        <a:pt x="66" y="1"/>
                      </a:lnTo>
                      <a:lnTo>
                        <a:pt x="68" y="2"/>
                      </a:lnTo>
                      <a:lnTo>
                        <a:pt x="71" y="2"/>
                      </a:lnTo>
                      <a:lnTo>
                        <a:pt x="73" y="3"/>
                      </a:lnTo>
                      <a:lnTo>
                        <a:pt x="75" y="4"/>
                      </a:lnTo>
                      <a:lnTo>
                        <a:pt x="79" y="6"/>
                      </a:lnTo>
                      <a:lnTo>
                        <a:pt x="82" y="7"/>
                      </a:lnTo>
                      <a:lnTo>
                        <a:pt x="85" y="9"/>
                      </a:lnTo>
                      <a:lnTo>
                        <a:pt x="88" y="10"/>
                      </a:lnTo>
                      <a:lnTo>
                        <a:pt x="90" y="11"/>
                      </a:lnTo>
                      <a:lnTo>
                        <a:pt x="92" y="11"/>
                      </a:lnTo>
                      <a:lnTo>
                        <a:pt x="94" y="12"/>
                      </a:lnTo>
                      <a:lnTo>
                        <a:pt x="95" y="12"/>
                      </a:lnTo>
                      <a:lnTo>
                        <a:pt x="97" y="13"/>
                      </a:lnTo>
                      <a:lnTo>
                        <a:pt x="98" y="13"/>
                      </a:lnTo>
                      <a:lnTo>
                        <a:pt x="99" y="13"/>
                      </a:lnTo>
                      <a:lnTo>
                        <a:pt x="100" y="13"/>
                      </a:lnTo>
                      <a:lnTo>
                        <a:pt x="101" y="13"/>
                      </a:lnTo>
                      <a:lnTo>
                        <a:pt x="103" y="13"/>
                      </a:lnTo>
                      <a:lnTo>
                        <a:pt x="104" y="13"/>
                      </a:lnTo>
                      <a:lnTo>
                        <a:pt x="106" y="13"/>
                      </a:lnTo>
                      <a:lnTo>
                        <a:pt x="107" y="13"/>
                      </a:lnTo>
                      <a:lnTo>
                        <a:pt x="108" y="13"/>
                      </a:lnTo>
                      <a:lnTo>
                        <a:pt x="109" y="13"/>
                      </a:lnTo>
                      <a:lnTo>
                        <a:pt x="110" y="13"/>
                      </a:lnTo>
                      <a:lnTo>
                        <a:pt x="111" y="13"/>
                      </a:lnTo>
                      <a:lnTo>
                        <a:pt x="112" y="13"/>
                      </a:lnTo>
                      <a:lnTo>
                        <a:pt x="113" y="13"/>
                      </a:lnTo>
                      <a:lnTo>
                        <a:pt x="114" y="14"/>
                      </a:lnTo>
                      <a:lnTo>
                        <a:pt x="116" y="14"/>
                      </a:lnTo>
                      <a:lnTo>
                        <a:pt x="117" y="15"/>
                      </a:lnTo>
                      <a:lnTo>
                        <a:pt x="119" y="16"/>
                      </a:lnTo>
                      <a:lnTo>
                        <a:pt x="120" y="17"/>
                      </a:lnTo>
                      <a:lnTo>
                        <a:pt x="121" y="18"/>
                      </a:lnTo>
                      <a:lnTo>
                        <a:pt x="122" y="19"/>
                      </a:lnTo>
                      <a:lnTo>
                        <a:pt x="122" y="20"/>
                      </a:lnTo>
                      <a:lnTo>
                        <a:pt x="123" y="21"/>
                      </a:lnTo>
                      <a:lnTo>
                        <a:pt x="124" y="21"/>
                      </a:lnTo>
                      <a:lnTo>
                        <a:pt x="125" y="21"/>
                      </a:lnTo>
                      <a:lnTo>
                        <a:pt x="126" y="22"/>
                      </a:lnTo>
                      <a:lnTo>
                        <a:pt x="128" y="22"/>
                      </a:lnTo>
                      <a:lnTo>
                        <a:pt x="130" y="23"/>
                      </a:lnTo>
                      <a:lnTo>
                        <a:pt x="132" y="23"/>
                      </a:lnTo>
                      <a:lnTo>
                        <a:pt x="135" y="24"/>
                      </a:lnTo>
                      <a:lnTo>
                        <a:pt x="137" y="25"/>
                      </a:lnTo>
                      <a:lnTo>
                        <a:pt x="140" y="26"/>
                      </a:lnTo>
                      <a:lnTo>
                        <a:pt x="142" y="27"/>
                      </a:lnTo>
                      <a:lnTo>
                        <a:pt x="145" y="29"/>
                      </a:lnTo>
                      <a:lnTo>
                        <a:pt x="147" y="31"/>
                      </a:lnTo>
                      <a:lnTo>
                        <a:pt x="150" y="33"/>
                      </a:lnTo>
                      <a:lnTo>
                        <a:pt x="152" y="35"/>
                      </a:lnTo>
                      <a:lnTo>
                        <a:pt x="154" y="38"/>
                      </a:lnTo>
                      <a:lnTo>
                        <a:pt x="155" y="39"/>
                      </a:lnTo>
                      <a:lnTo>
                        <a:pt x="156" y="40"/>
                      </a:lnTo>
                      <a:lnTo>
                        <a:pt x="157" y="41"/>
                      </a:lnTo>
                      <a:lnTo>
                        <a:pt x="158" y="42"/>
                      </a:lnTo>
                      <a:lnTo>
                        <a:pt x="159" y="43"/>
                      </a:lnTo>
                      <a:lnTo>
                        <a:pt x="159" y="46"/>
                      </a:lnTo>
                      <a:lnTo>
                        <a:pt x="158" y="48"/>
                      </a:lnTo>
                      <a:lnTo>
                        <a:pt x="156" y="50"/>
                      </a:lnTo>
                      <a:lnTo>
                        <a:pt x="156" y="51"/>
                      </a:lnTo>
                      <a:lnTo>
                        <a:pt x="155" y="51"/>
                      </a:lnTo>
                      <a:lnTo>
                        <a:pt x="154" y="52"/>
                      </a:lnTo>
                      <a:lnTo>
                        <a:pt x="153" y="52"/>
                      </a:lnTo>
                      <a:lnTo>
                        <a:pt x="152" y="53"/>
                      </a:lnTo>
                      <a:lnTo>
                        <a:pt x="151" y="54"/>
                      </a:lnTo>
                      <a:lnTo>
                        <a:pt x="150" y="54"/>
                      </a:lnTo>
                      <a:lnTo>
                        <a:pt x="149" y="55"/>
                      </a:lnTo>
                      <a:lnTo>
                        <a:pt x="148" y="55"/>
                      </a:lnTo>
                      <a:lnTo>
                        <a:pt x="147" y="55"/>
                      </a:lnTo>
                      <a:lnTo>
                        <a:pt x="146" y="56"/>
                      </a:lnTo>
                      <a:lnTo>
                        <a:pt x="145" y="56"/>
                      </a:lnTo>
                      <a:lnTo>
                        <a:pt x="143" y="57"/>
                      </a:lnTo>
                      <a:lnTo>
                        <a:pt x="141" y="58"/>
                      </a:lnTo>
                      <a:lnTo>
                        <a:pt x="138" y="58"/>
                      </a:lnTo>
                      <a:lnTo>
                        <a:pt x="135" y="57"/>
                      </a:lnTo>
                      <a:lnTo>
                        <a:pt x="132" y="57"/>
                      </a:lnTo>
                      <a:lnTo>
                        <a:pt x="131" y="56"/>
                      </a:lnTo>
                      <a:lnTo>
                        <a:pt x="130" y="56"/>
                      </a:lnTo>
                      <a:lnTo>
                        <a:pt x="129" y="56"/>
                      </a:lnTo>
                      <a:lnTo>
                        <a:pt x="128" y="56"/>
                      </a:lnTo>
                      <a:lnTo>
                        <a:pt x="127" y="55"/>
                      </a:lnTo>
                      <a:lnTo>
                        <a:pt x="126" y="55"/>
                      </a:lnTo>
                      <a:lnTo>
                        <a:pt x="125" y="55"/>
                      </a:lnTo>
                      <a:lnTo>
                        <a:pt x="124" y="56"/>
                      </a:lnTo>
                      <a:lnTo>
                        <a:pt x="123" y="58"/>
                      </a:lnTo>
                      <a:lnTo>
                        <a:pt x="122" y="59"/>
                      </a:lnTo>
                      <a:lnTo>
                        <a:pt x="120" y="61"/>
                      </a:lnTo>
                      <a:lnTo>
                        <a:pt x="119" y="62"/>
                      </a:lnTo>
                      <a:lnTo>
                        <a:pt x="117" y="64"/>
                      </a:lnTo>
                      <a:lnTo>
                        <a:pt x="115" y="65"/>
                      </a:lnTo>
                      <a:lnTo>
                        <a:pt x="115" y="67"/>
                      </a:lnTo>
                      <a:lnTo>
                        <a:pt x="115" y="70"/>
                      </a:lnTo>
                      <a:lnTo>
                        <a:pt x="115" y="73"/>
                      </a:lnTo>
                      <a:lnTo>
                        <a:pt x="114" y="76"/>
                      </a:lnTo>
                      <a:lnTo>
                        <a:pt x="113" y="79"/>
                      </a:lnTo>
                      <a:lnTo>
                        <a:pt x="111" y="81"/>
                      </a:lnTo>
                      <a:lnTo>
                        <a:pt x="109" y="83"/>
                      </a:lnTo>
                      <a:lnTo>
                        <a:pt x="107" y="83"/>
                      </a:lnTo>
                      <a:lnTo>
                        <a:pt x="105" y="84"/>
                      </a:lnTo>
                      <a:lnTo>
                        <a:pt x="104" y="84"/>
                      </a:lnTo>
                      <a:lnTo>
                        <a:pt x="102" y="83"/>
                      </a:lnTo>
                      <a:lnTo>
                        <a:pt x="101" y="83"/>
                      </a:lnTo>
                      <a:lnTo>
                        <a:pt x="100" y="82"/>
                      </a:lnTo>
                      <a:lnTo>
                        <a:pt x="99" y="81"/>
                      </a:lnTo>
                      <a:lnTo>
                        <a:pt x="98" y="80"/>
                      </a:lnTo>
                      <a:lnTo>
                        <a:pt x="98" y="79"/>
                      </a:lnTo>
                      <a:lnTo>
                        <a:pt x="97" y="78"/>
                      </a:lnTo>
                      <a:lnTo>
                        <a:pt x="97" y="77"/>
                      </a:lnTo>
                      <a:lnTo>
                        <a:pt x="96" y="77"/>
                      </a:lnTo>
                      <a:lnTo>
                        <a:pt x="95" y="78"/>
                      </a:lnTo>
                      <a:lnTo>
                        <a:pt x="93" y="78"/>
                      </a:lnTo>
                      <a:lnTo>
                        <a:pt x="92" y="78"/>
                      </a:lnTo>
                      <a:lnTo>
                        <a:pt x="90" y="78"/>
                      </a:lnTo>
                      <a:lnTo>
                        <a:pt x="89" y="78"/>
                      </a:lnTo>
                      <a:lnTo>
                        <a:pt x="87" y="78"/>
                      </a:lnTo>
                      <a:lnTo>
                        <a:pt x="85" y="78"/>
                      </a:lnTo>
                      <a:lnTo>
                        <a:pt x="83" y="78"/>
                      </a:lnTo>
                      <a:lnTo>
                        <a:pt x="81" y="78"/>
                      </a:lnTo>
                      <a:lnTo>
                        <a:pt x="79" y="78"/>
                      </a:lnTo>
                      <a:lnTo>
                        <a:pt x="77" y="78"/>
                      </a:lnTo>
                      <a:lnTo>
                        <a:pt x="75" y="77"/>
                      </a:lnTo>
                      <a:lnTo>
                        <a:pt x="74" y="77"/>
                      </a:lnTo>
                      <a:lnTo>
                        <a:pt x="72" y="76"/>
                      </a:lnTo>
                      <a:lnTo>
                        <a:pt x="71" y="76"/>
                      </a:lnTo>
                      <a:lnTo>
                        <a:pt x="70" y="77"/>
                      </a:lnTo>
                      <a:lnTo>
                        <a:pt x="69" y="77"/>
                      </a:lnTo>
                      <a:lnTo>
                        <a:pt x="68" y="77"/>
                      </a:lnTo>
                      <a:lnTo>
                        <a:pt x="66" y="78"/>
                      </a:lnTo>
                      <a:lnTo>
                        <a:pt x="64" y="78"/>
                      </a:lnTo>
                      <a:lnTo>
                        <a:pt x="62" y="79"/>
                      </a:lnTo>
                      <a:lnTo>
                        <a:pt x="60" y="79"/>
                      </a:lnTo>
                      <a:lnTo>
                        <a:pt x="58" y="79"/>
                      </a:lnTo>
                      <a:lnTo>
                        <a:pt x="56" y="80"/>
                      </a:lnTo>
                      <a:lnTo>
                        <a:pt x="54" y="80"/>
                      </a:lnTo>
                      <a:lnTo>
                        <a:pt x="52" y="81"/>
                      </a:lnTo>
                      <a:lnTo>
                        <a:pt x="50" y="81"/>
                      </a:lnTo>
                      <a:lnTo>
                        <a:pt x="48" y="82"/>
                      </a:lnTo>
                      <a:lnTo>
                        <a:pt x="46" y="82"/>
                      </a:lnTo>
                      <a:lnTo>
                        <a:pt x="45" y="82"/>
                      </a:lnTo>
                      <a:lnTo>
                        <a:pt x="44" y="83"/>
                      </a:lnTo>
                      <a:lnTo>
                        <a:pt x="42" y="83"/>
                      </a:lnTo>
                      <a:lnTo>
                        <a:pt x="41" y="84"/>
                      </a:lnTo>
                      <a:lnTo>
                        <a:pt x="39" y="84"/>
                      </a:lnTo>
                      <a:lnTo>
                        <a:pt x="37" y="85"/>
                      </a:lnTo>
                      <a:lnTo>
                        <a:pt x="35" y="85"/>
                      </a:lnTo>
                      <a:lnTo>
                        <a:pt x="33" y="85"/>
                      </a:lnTo>
                      <a:lnTo>
                        <a:pt x="30" y="85"/>
                      </a:lnTo>
                      <a:lnTo>
                        <a:pt x="27" y="84"/>
                      </a:lnTo>
                      <a:lnTo>
                        <a:pt x="24" y="84"/>
                      </a:lnTo>
                      <a:lnTo>
                        <a:pt x="21" y="83"/>
                      </a:lnTo>
                      <a:lnTo>
                        <a:pt x="18" y="82"/>
                      </a:lnTo>
                      <a:lnTo>
                        <a:pt x="14" y="81"/>
                      </a:lnTo>
                      <a:lnTo>
                        <a:pt x="11" y="79"/>
                      </a:lnTo>
                      <a:lnTo>
                        <a:pt x="9" y="77"/>
                      </a:lnTo>
                      <a:lnTo>
                        <a:pt x="6" y="75"/>
                      </a:lnTo>
                      <a:lnTo>
                        <a:pt x="4" y="73"/>
                      </a:lnTo>
                      <a:lnTo>
                        <a:pt x="2" y="70"/>
                      </a:lnTo>
                      <a:lnTo>
                        <a:pt x="1" y="67"/>
                      </a:lnTo>
                      <a:lnTo>
                        <a:pt x="0" y="63"/>
                      </a:lnTo>
                      <a:lnTo>
                        <a:pt x="0" y="59"/>
                      </a:lnTo>
                      <a:lnTo>
                        <a:pt x="0" y="55"/>
                      </a:lnTo>
                      <a:lnTo>
                        <a:pt x="2" y="5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94" name="Freeform 2130">
                  <a:extLst>
                    <a:ext uri="{FF2B5EF4-FFF2-40B4-BE49-F238E27FC236}">
                      <a16:creationId xmlns:a16="http://schemas.microsoft.com/office/drawing/2014/main" id="{58F49BE4-1C72-4182-81B0-3D12E43DEEA2}"/>
                    </a:ext>
                  </a:extLst>
                </p:cNvPr>
                <p:cNvSpPr>
                  <a:spLocks/>
                </p:cNvSpPr>
                <p:nvPr/>
              </p:nvSpPr>
              <p:spPr bwMode="auto">
                <a:xfrm>
                  <a:off x="1157" y="184"/>
                  <a:ext cx="154" cy="80"/>
                </a:xfrm>
                <a:custGeom>
                  <a:avLst/>
                  <a:gdLst>
                    <a:gd name="T0" fmla="*/ 6 w 154"/>
                    <a:gd name="T1" fmla="*/ 36 h 80"/>
                    <a:gd name="T2" fmla="*/ 16 w 154"/>
                    <a:gd name="T3" fmla="*/ 20 h 80"/>
                    <a:gd name="T4" fmla="*/ 28 w 154"/>
                    <a:gd name="T5" fmla="*/ 8 h 80"/>
                    <a:gd name="T6" fmla="*/ 43 w 154"/>
                    <a:gd name="T7" fmla="*/ 1 h 80"/>
                    <a:gd name="T8" fmla="*/ 60 w 154"/>
                    <a:gd name="T9" fmla="*/ 1 h 80"/>
                    <a:gd name="T10" fmla="*/ 75 w 154"/>
                    <a:gd name="T11" fmla="*/ 6 h 80"/>
                    <a:gd name="T12" fmla="*/ 83 w 154"/>
                    <a:gd name="T13" fmla="*/ 10 h 80"/>
                    <a:gd name="T14" fmla="*/ 89 w 154"/>
                    <a:gd name="T15" fmla="*/ 12 h 80"/>
                    <a:gd name="T16" fmla="*/ 94 w 154"/>
                    <a:gd name="T17" fmla="*/ 13 h 80"/>
                    <a:gd name="T18" fmla="*/ 97 w 154"/>
                    <a:gd name="T19" fmla="*/ 13 h 80"/>
                    <a:gd name="T20" fmla="*/ 102 w 154"/>
                    <a:gd name="T21" fmla="*/ 13 h 80"/>
                    <a:gd name="T22" fmla="*/ 105 w 154"/>
                    <a:gd name="T23" fmla="*/ 13 h 80"/>
                    <a:gd name="T24" fmla="*/ 108 w 154"/>
                    <a:gd name="T25" fmla="*/ 13 h 80"/>
                    <a:gd name="T26" fmla="*/ 111 w 154"/>
                    <a:gd name="T27" fmla="*/ 14 h 80"/>
                    <a:gd name="T28" fmla="*/ 116 w 154"/>
                    <a:gd name="T29" fmla="*/ 16 h 80"/>
                    <a:gd name="T30" fmla="*/ 118 w 154"/>
                    <a:gd name="T31" fmla="*/ 20 h 80"/>
                    <a:gd name="T32" fmla="*/ 120 w 154"/>
                    <a:gd name="T33" fmla="*/ 21 h 80"/>
                    <a:gd name="T34" fmla="*/ 124 w 154"/>
                    <a:gd name="T35" fmla="*/ 21 h 80"/>
                    <a:gd name="T36" fmla="*/ 131 w 154"/>
                    <a:gd name="T37" fmla="*/ 23 h 80"/>
                    <a:gd name="T38" fmla="*/ 138 w 154"/>
                    <a:gd name="T39" fmla="*/ 26 h 80"/>
                    <a:gd name="T40" fmla="*/ 145 w 154"/>
                    <a:gd name="T41" fmla="*/ 31 h 80"/>
                    <a:gd name="T42" fmla="*/ 150 w 154"/>
                    <a:gd name="T43" fmla="*/ 36 h 80"/>
                    <a:gd name="T44" fmla="*/ 150 w 154"/>
                    <a:gd name="T45" fmla="*/ 37 h 80"/>
                    <a:gd name="T46" fmla="*/ 153 w 154"/>
                    <a:gd name="T47" fmla="*/ 39 h 80"/>
                    <a:gd name="T48" fmla="*/ 154 w 154"/>
                    <a:gd name="T49" fmla="*/ 43 h 80"/>
                    <a:gd name="T50" fmla="*/ 151 w 154"/>
                    <a:gd name="T51" fmla="*/ 48 h 80"/>
                    <a:gd name="T52" fmla="*/ 150 w 154"/>
                    <a:gd name="T53" fmla="*/ 49 h 80"/>
                    <a:gd name="T54" fmla="*/ 148 w 154"/>
                    <a:gd name="T55" fmla="*/ 50 h 80"/>
                    <a:gd name="T56" fmla="*/ 145 w 154"/>
                    <a:gd name="T57" fmla="*/ 52 h 80"/>
                    <a:gd name="T58" fmla="*/ 143 w 154"/>
                    <a:gd name="T59" fmla="*/ 53 h 80"/>
                    <a:gd name="T60" fmla="*/ 138 w 154"/>
                    <a:gd name="T61" fmla="*/ 54 h 80"/>
                    <a:gd name="T62" fmla="*/ 131 w 154"/>
                    <a:gd name="T63" fmla="*/ 54 h 80"/>
                    <a:gd name="T64" fmla="*/ 127 w 154"/>
                    <a:gd name="T65" fmla="*/ 53 h 80"/>
                    <a:gd name="T66" fmla="*/ 125 w 154"/>
                    <a:gd name="T67" fmla="*/ 53 h 80"/>
                    <a:gd name="T68" fmla="*/ 122 w 154"/>
                    <a:gd name="T69" fmla="*/ 52 h 80"/>
                    <a:gd name="T70" fmla="*/ 119 w 154"/>
                    <a:gd name="T71" fmla="*/ 55 h 80"/>
                    <a:gd name="T72" fmla="*/ 115 w 154"/>
                    <a:gd name="T73" fmla="*/ 59 h 80"/>
                    <a:gd name="T74" fmla="*/ 112 w 154"/>
                    <a:gd name="T75" fmla="*/ 62 h 80"/>
                    <a:gd name="T76" fmla="*/ 111 w 154"/>
                    <a:gd name="T77" fmla="*/ 68 h 80"/>
                    <a:gd name="T78" fmla="*/ 108 w 154"/>
                    <a:gd name="T79" fmla="*/ 76 h 80"/>
                    <a:gd name="T80" fmla="*/ 103 w 154"/>
                    <a:gd name="T81" fmla="*/ 78 h 80"/>
                    <a:gd name="T82" fmla="*/ 100 w 154"/>
                    <a:gd name="T83" fmla="*/ 78 h 80"/>
                    <a:gd name="T84" fmla="*/ 97 w 154"/>
                    <a:gd name="T85" fmla="*/ 76 h 80"/>
                    <a:gd name="T86" fmla="*/ 96 w 154"/>
                    <a:gd name="T87" fmla="*/ 74 h 80"/>
                    <a:gd name="T88" fmla="*/ 92 w 154"/>
                    <a:gd name="T89" fmla="*/ 74 h 80"/>
                    <a:gd name="T90" fmla="*/ 82 w 154"/>
                    <a:gd name="T91" fmla="*/ 74 h 80"/>
                    <a:gd name="T92" fmla="*/ 73 w 154"/>
                    <a:gd name="T93" fmla="*/ 72 h 80"/>
                    <a:gd name="T94" fmla="*/ 71 w 154"/>
                    <a:gd name="T95" fmla="*/ 72 h 80"/>
                    <a:gd name="T96" fmla="*/ 67 w 154"/>
                    <a:gd name="T97" fmla="*/ 73 h 80"/>
                    <a:gd name="T98" fmla="*/ 60 w 154"/>
                    <a:gd name="T99" fmla="*/ 74 h 80"/>
                    <a:gd name="T100" fmla="*/ 53 w 154"/>
                    <a:gd name="T101" fmla="*/ 75 h 80"/>
                    <a:gd name="T102" fmla="*/ 46 w 154"/>
                    <a:gd name="T103" fmla="*/ 76 h 80"/>
                    <a:gd name="T104" fmla="*/ 43 w 154"/>
                    <a:gd name="T105" fmla="*/ 77 h 80"/>
                    <a:gd name="T106" fmla="*/ 38 w 154"/>
                    <a:gd name="T107" fmla="*/ 79 h 80"/>
                    <a:gd name="T108" fmla="*/ 31 w 154"/>
                    <a:gd name="T109" fmla="*/ 80 h 80"/>
                    <a:gd name="T110" fmla="*/ 22 w 154"/>
                    <a:gd name="T111" fmla="*/ 79 h 80"/>
                    <a:gd name="T112" fmla="*/ 13 w 154"/>
                    <a:gd name="T113" fmla="*/ 76 h 80"/>
                    <a:gd name="T114" fmla="*/ 6 w 154"/>
                    <a:gd name="T115" fmla="*/ 70 h 80"/>
                    <a:gd name="T116" fmla="*/ 1 w 154"/>
                    <a:gd name="T117" fmla="*/ 62 h 80"/>
                    <a:gd name="T118" fmla="*/ 0 w 154"/>
                    <a:gd name="T119" fmla="*/ 52 h 8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54" h="80">
                      <a:moveTo>
                        <a:pt x="1" y="47"/>
                      </a:moveTo>
                      <a:lnTo>
                        <a:pt x="3" y="41"/>
                      </a:lnTo>
                      <a:lnTo>
                        <a:pt x="6" y="36"/>
                      </a:lnTo>
                      <a:lnTo>
                        <a:pt x="9" y="30"/>
                      </a:lnTo>
                      <a:lnTo>
                        <a:pt x="12" y="25"/>
                      </a:lnTo>
                      <a:lnTo>
                        <a:pt x="16" y="20"/>
                      </a:lnTo>
                      <a:lnTo>
                        <a:pt x="20" y="16"/>
                      </a:lnTo>
                      <a:lnTo>
                        <a:pt x="24" y="12"/>
                      </a:lnTo>
                      <a:lnTo>
                        <a:pt x="28" y="8"/>
                      </a:lnTo>
                      <a:lnTo>
                        <a:pt x="33" y="6"/>
                      </a:lnTo>
                      <a:lnTo>
                        <a:pt x="38" y="3"/>
                      </a:lnTo>
                      <a:lnTo>
                        <a:pt x="43" y="1"/>
                      </a:lnTo>
                      <a:lnTo>
                        <a:pt x="48" y="1"/>
                      </a:lnTo>
                      <a:lnTo>
                        <a:pt x="54" y="0"/>
                      </a:lnTo>
                      <a:lnTo>
                        <a:pt x="60" y="1"/>
                      </a:lnTo>
                      <a:lnTo>
                        <a:pt x="65" y="2"/>
                      </a:lnTo>
                      <a:lnTo>
                        <a:pt x="71" y="5"/>
                      </a:lnTo>
                      <a:lnTo>
                        <a:pt x="75" y="6"/>
                      </a:lnTo>
                      <a:lnTo>
                        <a:pt x="78" y="8"/>
                      </a:lnTo>
                      <a:lnTo>
                        <a:pt x="81" y="9"/>
                      </a:lnTo>
                      <a:lnTo>
                        <a:pt x="83" y="10"/>
                      </a:lnTo>
                      <a:lnTo>
                        <a:pt x="86" y="11"/>
                      </a:lnTo>
                      <a:lnTo>
                        <a:pt x="88" y="12"/>
                      </a:lnTo>
                      <a:lnTo>
                        <a:pt x="89" y="12"/>
                      </a:lnTo>
                      <a:lnTo>
                        <a:pt x="91" y="12"/>
                      </a:lnTo>
                      <a:lnTo>
                        <a:pt x="92" y="13"/>
                      </a:lnTo>
                      <a:lnTo>
                        <a:pt x="94" y="13"/>
                      </a:lnTo>
                      <a:lnTo>
                        <a:pt x="95" y="13"/>
                      </a:lnTo>
                      <a:lnTo>
                        <a:pt x="96" y="13"/>
                      </a:lnTo>
                      <a:lnTo>
                        <a:pt x="97" y="13"/>
                      </a:lnTo>
                      <a:lnTo>
                        <a:pt x="99" y="13"/>
                      </a:lnTo>
                      <a:lnTo>
                        <a:pt x="100" y="13"/>
                      </a:lnTo>
                      <a:lnTo>
                        <a:pt x="102" y="13"/>
                      </a:lnTo>
                      <a:lnTo>
                        <a:pt x="103" y="13"/>
                      </a:lnTo>
                      <a:lnTo>
                        <a:pt x="104" y="13"/>
                      </a:lnTo>
                      <a:lnTo>
                        <a:pt x="105" y="13"/>
                      </a:lnTo>
                      <a:lnTo>
                        <a:pt x="106" y="13"/>
                      </a:lnTo>
                      <a:lnTo>
                        <a:pt x="107" y="13"/>
                      </a:lnTo>
                      <a:lnTo>
                        <a:pt x="108" y="13"/>
                      </a:lnTo>
                      <a:lnTo>
                        <a:pt x="109" y="13"/>
                      </a:lnTo>
                      <a:lnTo>
                        <a:pt x="110" y="13"/>
                      </a:lnTo>
                      <a:lnTo>
                        <a:pt x="111" y="14"/>
                      </a:lnTo>
                      <a:lnTo>
                        <a:pt x="113" y="15"/>
                      </a:lnTo>
                      <a:lnTo>
                        <a:pt x="115" y="15"/>
                      </a:lnTo>
                      <a:lnTo>
                        <a:pt x="116" y="16"/>
                      </a:lnTo>
                      <a:lnTo>
                        <a:pt x="117" y="17"/>
                      </a:lnTo>
                      <a:lnTo>
                        <a:pt x="118" y="18"/>
                      </a:lnTo>
                      <a:lnTo>
                        <a:pt x="118" y="20"/>
                      </a:lnTo>
                      <a:lnTo>
                        <a:pt x="119" y="21"/>
                      </a:lnTo>
                      <a:lnTo>
                        <a:pt x="120" y="21"/>
                      </a:lnTo>
                      <a:lnTo>
                        <a:pt x="121" y="21"/>
                      </a:lnTo>
                      <a:lnTo>
                        <a:pt x="122" y="21"/>
                      </a:lnTo>
                      <a:lnTo>
                        <a:pt x="124" y="21"/>
                      </a:lnTo>
                      <a:lnTo>
                        <a:pt x="126" y="22"/>
                      </a:lnTo>
                      <a:lnTo>
                        <a:pt x="128" y="22"/>
                      </a:lnTo>
                      <a:lnTo>
                        <a:pt x="131" y="23"/>
                      </a:lnTo>
                      <a:lnTo>
                        <a:pt x="133" y="24"/>
                      </a:lnTo>
                      <a:lnTo>
                        <a:pt x="136" y="25"/>
                      </a:lnTo>
                      <a:lnTo>
                        <a:pt x="138" y="26"/>
                      </a:lnTo>
                      <a:lnTo>
                        <a:pt x="141" y="28"/>
                      </a:lnTo>
                      <a:lnTo>
                        <a:pt x="143" y="29"/>
                      </a:lnTo>
                      <a:lnTo>
                        <a:pt x="145" y="31"/>
                      </a:lnTo>
                      <a:lnTo>
                        <a:pt x="148" y="34"/>
                      </a:lnTo>
                      <a:lnTo>
                        <a:pt x="150" y="36"/>
                      </a:lnTo>
                      <a:lnTo>
                        <a:pt x="150" y="37"/>
                      </a:lnTo>
                      <a:lnTo>
                        <a:pt x="151" y="37"/>
                      </a:lnTo>
                      <a:lnTo>
                        <a:pt x="152" y="38"/>
                      </a:lnTo>
                      <a:lnTo>
                        <a:pt x="153" y="39"/>
                      </a:lnTo>
                      <a:lnTo>
                        <a:pt x="153" y="40"/>
                      </a:lnTo>
                      <a:lnTo>
                        <a:pt x="154" y="41"/>
                      </a:lnTo>
                      <a:lnTo>
                        <a:pt x="154" y="43"/>
                      </a:lnTo>
                      <a:lnTo>
                        <a:pt x="153" y="46"/>
                      </a:lnTo>
                      <a:lnTo>
                        <a:pt x="152" y="48"/>
                      </a:lnTo>
                      <a:lnTo>
                        <a:pt x="151" y="48"/>
                      </a:lnTo>
                      <a:lnTo>
                        <a:pt x="150" y="48"/>
                      </a:lnTo>
                      <a:lnTo>
                        <a:pt x="150" y="49"/>
                      </a:lnTo>
                      <a:lnTo>
                        <a:pt x="149" y="49"/>
                      </a:lnTo>
                      <a:lnTo>
                        <a:pt x="149" y="50"/>
                      </a:lnTo>
                      <a:lnTo>
                        <a:pt x="148" y="50"/>
                      </a:lnTo>
                      <a:lnTo>
                        <a:pt x="146" y="51"/>
                      </a:lnTo>
                      <a:lnTo>
                        <a:pt x="145" y="52"/>
                      </a:lnTo>
                      <a:lnTo>
                        <a:pt x="144" y="52"/>
                      </a:lnTo>
                      <a:lnTo>
                        <a:pt x="143" y="52"/>
                      </a:lnTo>
                      <a:lnTo>
                        <a:pt x="143" y="53"/>
                      </a:lnTo>
                      <a:lnTo>
                        <a:pt x="142" y="53"/>
                      </a:lnTo>
                      <a:lnTo>
                        <a:pt x="140" y="54"/>
                      </a:lnTo>
                      <a:lnTo>
                        <a:pt x="138" y="54"/>
                      </a:lnTo>
                      <a:lnTo>
                        <a:pt x="136" y="54"/>
                      </a:lnTo>
                      <a:lnTo>
                        <a:pt x="134" y="54"/>
                      </a:lnTo>
                      <a:lnTo>
                        <a:pt x="131" y="54"/>
                      </a:lnTo>
                      <a:lnTo>
                        <a:pt x="128" y="53"/>
                      </a:lnTo>
                      <a:lnTo>
                        <a:pt x="127" y="53"/>
                      </a:lnTo>
                      <a:lnTo>
                        <a:pt x="126" y="53"/>
                      </a:lnTo>
                      <a:lnTo>
                        <a:pt x="125" y="53"/>
                      </a:lnTo>
                      <a:lnTo>
                        <a:pt x="124" y="53"/>
                      </a:lnTo>
                      <a:lnTo>
                        <a:pt x="123" y="52"/>
                      </a:lnTo>
                      <a:lnTo>
                        <a:pt x="122" y="52"/>
                      </a:lnTo>
                      <a:lnTo>
                        <a:pt x="122" y="53"/>
                      </a:lnTo>
                      <a:lnTo>
                        <a:pt x="121" y="54"/>
                      </a:lnTo>
                      <a:lnTo>
                        <a:pt x="119" y="55"/>
                      </a:lnTo>
                      <a:lnTo>
                        <a:pt x="118" y="56"/>
                      </a:lnTo>
                      <a:lnTo>
                        <a:pt x="117" y="58"/>
                      </a:lnTo>
                      <a:lnTo>
                        <a:pt x="115" y="59"/>
                      </a:lnTo>
                      <a:lnTo>
                        <a:pt x="113" y="60"/>
                      </a:lnTo>
                      <a:lnTo>
                        <a:pt x="112" y="61"/>
                      </a:lnTo>
                      <a:lnTo>
                        <a:pt x="112" y="62"/>
                      </a:lnTo>
                      <a:lnTo>
                        <a:pt x="112" y="63"/>
                      </a:lnTo>
                      <a:lnTo>
                        <a:pt x="111" y="66"/>
                      </a:lnTo>
                      <a:lnTo>
                        <a:pt x="111" y="68"/>
                      </a:lnTo>
                      <a:lnTo>
                        <a:pt x="111" y="71"/>
                      </a:lnTo>
                      <a:lnTo>
                        <a:pt x="110" y="74"/>
                      </a:lnTo>
                      <a:lnTo>
                        <a:pt x="108" y="76"/>
                      </a:lnTo>
                      <a:lnTo>
                        <a:pt x="106" y="77"/>
                      </a:lnTo>
                      <a:lnTo>
                        <a:pt x="105" y="78"/>
                      </a:lnTo>
                      <a:lnTo>
                        <a:pt x="103" y="78"/>
                      </a:lnTo>
                      <a:lnTo>
                        <a:pt x="102" y="78"/>
                      </a:lnTo>
                      <a:lnTo>
                        <a:pt x="101" y="78"/>
                      </a:lnTo>
                      <a:lnTo>
                        <a:pt x="100" y="78"/>
                      </a:lnTo>
                      <a:lnTo>
                        <a:pt x="98" y="77"/>
                      </a:lnTo>
                      <a:lnTo>
                        <a:pt x="97" y="76"/>
                      </a:lnTo>
                      <a:lnTo>
                        <a:pt x="96" y="75"/>
                      </a:lnTo>
                      <a:lnTo>
                        <a:pt x="96" y="74"/>
                      </a:lnTo>
                      <a:lnTo>
                        <a:pt x="95" y="73"/>
                      </a:lnTo>
                      <a:lnTo>
                        <a:pt x="94" y="74"/>
                      </a:lnTo>
                      <a:lnTo>
                        <a:pt x="92" y="74"/>
                      </a:lnTo>
                      <a:lnTo>
                        <a:pt x="89" y="74"/>
                      </a:lnTo>
                      <a:lnTo>
                        <a:pt x="86" y="74"/>
                      </a:lnTo>
                      <a:lnTo>
                        <a:pt x="82" y="74"/>
                      </a:lnTo>
                      <a:lnTo>
                        <a:pt x="79" y="74"/>
                      </a:lnTo>
                      <a:lnTo>
                        <a:pt x="76" y="73"/>
                      </a:lnTo>
                      <a:lnTo>
                        <a:pt x="73" y="72"/>
                      </a:lnTo>
                      <a:lnTo>
                        <a:pt x="72" y="72"/>
                      </a:lnTo>
                      <a:lnTo>
                        <a:pt x="71" y="72"/>
                      </a:lnTo>
                      <a:lnTo>
                        <a:pt x="70" y="72"/>
                      </a:lnTo>
                      <a:lnTo>
                        <a:pt x="68" y="73"/>
                      </a:lnTo>
                      <a:lnTo>
                        <a:pt x="67" y="73"/>
                      </a:lnTo>
                      <a:lnTo>
                        <a:pt x="65" y="73"/>
                      </a:lnTo>
                      <a:lnTo>
                        <a:pt x="62" y="74"/>
                      </a:lnTo>
                      <a:lnTo>
                        <a:pt x="60" y="74"/>
                      </a:lnTo>
                      <a:lnTo>
                        <a:pt x="58" y="74"/>
                      </a:lnTo>
                      <a:lnTo>
                        <a:pt x="55" y="75"/>
                      </a:lnTo>
                      <a:lnTo>
                        <a:pt x="53" y="75"/>
                      </a:lnTo>
                      <a:lnTo>
                        <a:pt x="51" y="76"/>
                      </a:lnTo>
                      <a:lnTo>
                        <a:pt x="48" y="76"/>
                      </a:lnTo>
                      <a:lnTo>
                        <a:pt x="46" y="76"/>
                      </a:lnTo>
                      <a:lnTo>
                        <a:pt x="45" y="77"/>
                      </a:lnTo>
                      <a:lnTo>
                        <a:pt x="44" y="77"/>
                      </a:lnTo>
                      <a:lnTo>
                        <a:pt x="43" y="77"/>
                      </a:lnTo>
                      <a:lnTo>
                        <a:pt x="41" y="78"/>
                      </a:lnTo>
                      <a:lnTo>
                        <a:pt x="39" y="78"/>
                      </a:lnTo>
                      <a:lnTo>
                        <a:pt x="38" y="79"/>
                      </a:lnTo>
                      <a:lnTo>
                        <a:pt x="36" y="79"/>
                      </a:lnTo>
                      <a:lnTo>
                        <a:pt x="33" y="79"/>
                      </a:lnTo>
                      <a:lnTo>
                        <a:pt x="31" y="80"/>
                      </a:lnTo>
                      <a:lnTo>
                        <a:pt x="28" y="79"/>
                      </a:lnTo>
                      <a:lnTo>
                        <a:pt x="25" y="79"/>
                      </a:lnTo>
                      <a:lnTo>
                        <a:pt x="22" y="79"/>
                      </a:lnTo>
                      <a:lnTo>
                        <a:pt x="19" y="78"/>
                      </a:lnTo>
                      <a:lnTo>
                        <a:pt x="16" y="77"/>
                      </a:lnTo>
                      <a:lnTo>
                        <a:pt x="13" y="76"/>
                      </a:lnTo>
                      <a:lnTo>
                        <a:pt x="11" y="74"/>
                      </a:lnTo>
                      <a:lnTo>
                        <a:pt x="8" y="72"/>
                      </a:lnTo>
                      <a:lnTo>
                        <a:pt x="6" y="70"/>
                      </a:lnTo>
                      <a:lnTo>
                        <a:pt x="4" y="68"/>
                      </a:lnTo>
                      <a:lnTo>
                        <a:pt x="2" y="65"/>
                      </a:lnTo>
                      <a:lnTo>
                        <a:pt x="1" y="62"/>
                      </a:lnTo>
                      <a:lnTo>
                        <a:pt x="0" y="59"/>
                      </a:lnTo>
                      <a:lnTo>
                        <a:pt x="0" y="55"/>
                      </a:lnTo>
                      <a:lnTo>
                        <a:pt x="0" y="52"/>
                      </a:lnTo>
                      <a:lnTo>
                        <a:pt x="1" y="4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95" name="Freeform 2131">
                  <a:extLst>
                    <a:ext uri="{FF2B5EF4-FFF2-40B4-BE49-F238E27FC236}">
                      <a16:creationId xmlns:a16="http://schemas.microsoft.com/office/drawing/2014/main" id="{ABE1494C-BFE1-4EE4-822E-F85DBD17330B}"/>
                    </a:ext>
                  </a:extLst>
                </p:cNvPr>
                <p:cNvSpPr>
                  <a:spLocks/>
                </p:cNvSpPr>
                <p:nvPr/>
              </p:nvSpPr>
              <p:spPr bwMode="auto">
                <a:xfrm>
                  <a:off x="1159" y="187"/>
                  <a:ext cx="150" cy="73"/>
                </a:xfrm>
                <a:custGeom>
                  <a:avLst/>
                  <a:gdLst>
                    <a:gd name="T0" fmla="*/ 6 w 150"/>
                    <a:gd name="T1" fmla="*/ 33 h 73"/>
                    <a:gd name="T2" fmla="*/ 16 w 150"/>
                    <a:gd name="T3" fmla="*/ 19 h 73"/>
                    <a:gd name="T4" fmla="*/ 28 w 150"/>
                    <a:gd name="T5" fmla="*/ 8 h 73"/>
                    <a:gd name="T6" fmla="*/ 42 w 150"/>
                    <a:gd name="T7" fmla="*/ 1 h 73"/>
                    <a:gd name="T8" fmla="*/ 57 w 150"/>
                    <a:gd name="T9" fmla="*/ 0 h 73"/>
                    <a:gd name="T10" fmla="*/ 71 w 150"/>
                    <a:gd name="T11" fmla="*/ 6 h 73"/>
                    <a:gd name="T12" fmla="*/ 80 w 150"/>
                    <a:gd name="T13" fmla="*/ 9 h 73"/>
                    <a:gd name="T14" fmla="*/ 86 w 150"/>
                    <a:gd name="T15" fmla="*/ 11 h 73"/>
                    <a:gd name="T16" fmla="*/ 91 w 150"/>
                    <a:gd name="T17" fmla="*/ 12 h 73"/>
                    <a:gd name="T18" fmla="*/ 95 w 150"/>
                    <a:gd name="T19" fmla="*/ 12 h 73"/>
                    <a:gd name="T20" fmla="*/ 99 w 150"/>
                    <a:gd name="T21" fmla="*/ 12 h 73"/>
                    <a:gd name="T22" fmla="*/ 102 w 150"/>
                    <a:gd name="T23" fmla="*/ 12 h 73"/>
                    <a:gd name="T24" fmla="*/ 105 w 150"/>
                    <a:gd name="T25" fmla="*/ 12 h 73"/>
                    <a:gd name="T26" fmla="*/ 108 w 150"/>
                    <a:gd name="T27" fmla="*/ 13 h 73"/>
                    <a:gd name="T28" fmla="*/ 113 w 150"/>
                    <a:gd name="T29" fmla="*/ 15 h 73"/>
                    <a:gd name="T30" fmla="*/ 115 w 150"/>
                    <a:gd name="T31" fmla="*/ 18 h 73"/>
                    <a:gd name="T32" fmla="*/ 117 w 150"/>
                    <a:gd name="T33" fmla="*/ 19 h 73"/>
                    <a:gd name="T34" fmla="*/ 121 w 150"/>
                    <a:gd name="T35" fmla="*/ 20 h 73"/>
                    <a:gd name="T36" fmla="*/ 128 w 150"/>
                    <a:gd name="T37" fmla="*/ 21 h 73"/>
                    <a:gd name="T38" fmla="*/ 135 w 150"/>
                    <a:gd name="T39" fmla="*/ 24 h 73"/>
                    <a:gd name="T40" fmla="*/ 142 w 150"/>
                    <a:gd name="T41" fmla="*/ 29 h 73"/>
                    <a:gd name="T42" fmla="*/ 146 w 150"/>
                    <a:gd name="T43" fmla="*/ 33 h 73"/>
                    <a:gd name="T44" fmla="*/ 147 w 150"/>
                    <a:gd name="T45" fmla="*/ 34 h 73"/>
                    <a:gd name="T46" fmla="*/ 149 w 150"/>
                    <a:gd name="T47" fmla="*/ 36 h 73"/>
                    <a:gd name="T48" fmla="*/ 150 w 150"/>
                    <a:gd name="T49" fmla="*/ 40 h 73"/>
                    <a:gd name="T50" fmla="*/ 148 w 150"/>
                    <a:gd name="T51" fmla="*/ 44 h 73"/>
                    <a:gd name="T52" fmla="*/ 146 w 150"/>
                    <a:gd name="T53" fmla="*/ 45 h 73"/>
                    <a:gd name="T54" fmla="*/ 144 w 150"/>
                    <a:gd name="T55" fmla="*/ 47 h 73"/>
                    <a:gd name="T56" fmla="*/ 142 w 150"/>
                    <a:gd name="T57" fmla="*/ 48 h 73"/>
                    <a:gd name="T58" fmla="*/ 139 w 150"/>
                    <a:gd name="T59" fmla="*/ 49 h 73"/>
                    <a:gd name="T60" fmla="*/ 135 w 150"/>
                    <a:gd name="T61" fmla="*/ 50 h 73"/>
                    <a:gd name="T62" fmla="*/ 128 w 150"/>
                    <a:gd name="T63" fmla="*/ 50 h 73"/>
                    <a:gd name="T64" fmla="*/ 124 w 150"/>
                    <a:gd name="T65" fmla="*/ 49 h 73"/>
                    <a:gd name="T66" fmla="*/ 122 w 150"/>
                    <a:gd name="T67" fmla="*/ 49 h 73"/>
                    <a:gd name="T68" fmla="*/ 120 w 150"/>
                    <a:gd name="T69" fmla="*/ 48 h 73"/>
                    <a:gd name="T70" fmla="*/ 117 w 150"/>
                    <a:gd name="T71" fmla="*/ 51 h 73"/>
                    <a:gd name="T72" fmla="*/ 112 w 150"/>
                    <a:gd name="T73" fmla="*/ 55 h 73"/>
                    <a:gd name="T74" fmla="*/ 109 w 150"/>
                    <a:gd name="T75" fmla="*/ 57 h 73"/>
                    <a:gd name="T76" fmla="*/ 109 w 150"/>
                    <a:gd name="T77" fmla="*/ 63 h 73"/>
                    <a:gd name="T78" fmla="*/ 106 w 150"/>
                    <a:gd name="T79" fmla="*/ 70 h 73"/>
                    <a:gd name="T80" fmla="*/ 102 w 150"/>
                    <a:gd name="T81" fmla="*/ 72 h 73"/>
                    <a:gd name="T82" fmla="*/ 99 w 150"/>
                    <a:gd name="T83" fmla="*/ 72 h 73"/>
                    <a:gd name="T84" fmla="*/ 96 w 150"/>
                    <a:gd name="T85" fmla="*/ 70 h 73"/>
                    <a:gd name="T86" fmla="*/ 95 w 150"/>
                    <a:gd name="T87" fmla="*/ 69 h 73"/>
                    <a:gd name="T88" fmla="*/ 91 w 150"/>
                    <a:gd name="T89" fmla="*/ 69 h 73"/>
                    <a:gd name="T90" fmla="*/ 83 w 150"/>
                    <a:gd name="T91" fmla="*/ 69 h 73"/>
                    <a:gd name="T92" fmla="*/ 76 w 150"/>
                    <a:gd name="T93" fmla="*/ 66 h 73"/>
                    <a:gd name="T94" fmla="*/ 73 w 150"/>
                    <a:gd name="T95" fmla="*/ 66 h 73"/>
                    <a:gd name="T96" fmla="*/ 68 w 150"/>
                    <a:gd name="T97" fmla="*/ 67 h 73"/>
                    <a:gd name="T98" fmla="*/ 60 w 150"/>
                    <a:gd name="T99" fmla="*/ 68 h 73"/>
                    <a:gd name="T100" fmla="*/ 53 w 150"/>
                    <a:gd name="T101" fmla="*/ 69 h 73"/>
                    <a:gd name="T102" fmla="*/ 46 w 150"/>
                    <a:gd name="T103" fmla="*/ 69 h 73"/>
                    <a:gd name="T104" fmla="*/ 43 w 150"/>
                    <a:gd name="T105" fmla="*/ 70 h 73"/>
                    <a:gd name="T106" fmla="*/ 37 w 150"/>
                    <a:gd name="T107" fmla="*/ 72 h 73"/>
                    <a:gd name="T108" fmla="*/ 30 w 150"/>
                    <a:gd name="T109" fmla="*/ 73 h 73"/>
                    <a:gd name="T110" fmla="*/ 22 w 150"/>
                    <a:gd name="T111" fmla="*/ 73 h 73"/>
                    <a:gd name="T112" fmla="*/ 13 w 150"/>
                    <a:gd name="T113" fmla="*/ 70 h 73"/>
                    <a:gd name="T114" fmla="*/ 6 w 150"/>
                    <a:gd name="T115" fmla="*/ 65 h 73"/>
                    <a:gd name="T116" fmla="*/ 1 w 150"/>
                    <a:gd name="T117" fmla="*/ 57 h 73"/>
                    <a:gd name="T118" fmla="*/ 1 w 150"/>
                    <a:gd name="T119" fmla="*/ 47 h 7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50" h="73">
                      <a:moveTo>
                        <a:pt x="2" y="44"/>
                      </a:moveTo>
                      <a:lnTo>
                        <a:pt x="4" y="38"/>
                      </a:lnTo>
                      <a:lnTo>
                        <a:pt x="6" y="33"/>
                      </a:lnTo>
                      <a:lnTo>
                        <a:pt x="9" y="28"/>
                      </a:lnTo>
                      <a:lnTo>
                        <a:pt x="12" y="23"/>
                      </a:lnTo>
                      <a:lnTo>
                        <a:pt x="16" y="19"/>
                      </a:lnTo>
                      <a:lnTo>
                        <a:pt x="19" y="14"/>
                      </a:lnTo>
                      <a:lnTo>
                        <a:pt x="23" y="11"/>
                      </a:lnTo>
                      <a:lnTo>
                        <a:pt x="28" y="8"/>
                      </a:lnTo>
                      <a:lnTo>
                        <a:pt x="32" y="5"/>
                      </a:lnTo>
                      <a:lnTo>
                        <a:pt x="37" y="3"/>
                      </a:lnTo>
                      <a:lnTo>
                        <a:pt x="42" y="1"/>
                      </a:lnTo>
                      <a:lnTo>
                        <a:pt x="46" y="0"/>
                      </a:lnTo>
                      <a:lnTo>
                        <a:pt x="52" y="0"/>
                      </a:lnTo>
                      <a:lnTo>
                        <a:pt x="57" y="0"/>
                      </a:lnTo>
                      <a:lnTo>
                        <a:pt x="62" y="2"/>
                      </a:lnTo>
                      <a:lnTo>
                        <a:pt x="68" y="4"/>
                      </a:lnTo>
                      <a:lnTo>
                        <a:pt x="71" y="6"/>
                      </a:lnTo>
                      <a:lnTo>
                        <a:pt x="74" y="7"/>
                      </a:lnTo>
                      <a:lnTo>
                        <a:pt x="77" y="8"/>
                      </a:lnTo>
                      <a:lnTo>
                        <a:pt x="80" y="9"/>
                      </a:lnTo>
                      <a:lnTo>
                        <a:pt x="82" y="10"/>
                      </a:lnTo>
                      <a:lnTo>
                        <a:pt x="84" y="10"/>
                      </a:lnTo>
                      <a:lnTo>
                        <a:pt x="86" y="11"/>
                      </a:lnTo>
                      <a:lnTo>
                        <a:pt x="88" y="11"/>
                      </a:lnTo>
                      <a:lnTo>
                        <a:pt x="89" y="12"/>
                      </a:lnTo>
                      <a:lnTo>
                        <a:pt x="91" y="12"/>
                      </a:lnTo>
                      <a:lnTo>
                        <a:pt x="92" y="12"/>
                      </a:lnTo>
                      <a:lnTo>
                        <a:pt x="93" y="12"/>
                      </a:lnTo>
                      <a:lnTo>
                        <a:pt x="95" y="12"/>
                      </a:lnTo>
                      <a:lnTo>
                        <a:pt x="96" y="12"/>
                      </a:lnTo>
                      <a:lnTo>
                        <a:pt x="97" y="12"/>
                      </a:lnTo>
                      <a:lnTo>
                        <a:pt x="99" y="12"/>
                      </a:lnTo>
                      <a:lnTo>
                        <a:pt x="100" y="12"/>
                      </a:lnTo>
                      <a:lnTo>
                        <a:pt x="101" y="12"/>
                      </a:lnTo>
                      <a:lnTo>
                        <a:pt x="102" y="12"/>
                      </a:lnTo>
                      <a:lnTo>
                        <a:pt x="103" y="12"/>
                      </a:lnTo>
                      <a:lnTo>
                        <a:pt x="104" y="12"/>
                      </a:lnTo>
                      <a:lnTo>
                        <a:pt x="105" y="12"/>
                      </a:lnTo>
                      <a:lnTo>
                        <a:pt x="106" y="12"/>
                      </a:lnTo>
                      <a:lnTo>
                        <a:pt x="107" y="12"/>
                      </a:lnTo>
                      <a:lnTo>
                        <a:pt x="108" y="13"/>
                      </a:lnTo>
                      <a:lnTo>
                        <a:pt x="110" y="13"/>
                      </a:lnTo>
                      <a:lnTo>
                        <a:pt x="112" y="14"/>
                      </a:lnTo>
                      <a:lnTo>
                        <a:pt x="113" y="15"/>
                      </a:lnTo>
                      <a:lnTo>
                        <a:pt x="114" y="16"/>
                      </a:lnTo>
                      <a:lnTo>
                        <a:pt x="115" y="17"/>
                      </a:lnTo>
                      <a:lnTo>
                        <a:pt x="115" y="18"/>
                      </a:lnTo>
                      <a:lnTo>
                        <a:pt x="116" y="19"/>
                      </a:lnTo>
                      <a:lnTo>
                        <a:pt x="117" y="19"/>
                      </a:lnTo>
                      <a:lnTo>
                        <a:pt x="118" y="19"/>
                      </a:lnTo>
                      <a:lnTo>
                        <a:pt x="119" y="20"/>
                      </a:lnTo>
                      <a:lnTo>
                        <a:pt x="121" y="20"/>
                      </a:lnTo>
                      <a:lnTo>
                        <a:pt x="123" y="20"/>
                      </a:lnTo>
                      <a:lnTo>
                        <a:pt x="125" y="21"/>
                      </a:lnTo>
                      <a:lnTo>
                        <a:pt x="128" y="21"/>
                      </a:lnTo>
                      <a:lnTo>
                        <a:pt x="130" y="22"/>
                      </a:lnTo>
                      <a:lnTo>
                        <a:pt x="133" y="23"/>
                      </a:lnTo>
                      <a:lnTo>
                        <a:pt x="135" y="24"/>
                      </a:lnTo>
                      <a:lnTo>
                        <a:pt x="137" y="25"/>
                      </a:lnTo>
                      <a:lnTo>
                        <a:pt x="140" y="27"/>
                      </a:lnTo>
                      <a:lnTo>
                        <a:pt x="142" y="29"/>
                      </a:lnTo>
                      <a:lnTo>
                        <a:pt x="144" y="31"/>
                      </a:lnTo>
                      <a:lnTo>
                        <a:pt x="146" y="33"/>
                      </a:lnTo>
                      <a:lnTo>
                        <a:pt x="147" y="34"/>
                      </a:lnTo>
                      <a:lnTo>
                        <a:pt x="148" y="35"/>
                      </a:lnTo>
                      <a:lnTo>
                        <a:pt x="149" y="36"/>
                      </a:lnTo>
                      <a:lnTo>
                        <a:pt x="150" y="37"/>
                      </a:lnTo>
                      <a:lnTo>
                        <a:pt x="150" y="38"/>
                      </a:lnTo>
                      <a:lnTo>
                        <a:pt x="150" y="40"/>
                      </a:lnTo>
                      <a:lnTo>
                        <a:pt x="150" y="42"/>
                      </a:lnTo>
                      <a:lnTo>
                        <a:pt x="148" y="44"/>
                      </a:lnTo>
                      <a:lnTo>
                        <a:pt x="147" y="45"/>
                      </a:lnTo>
                      <a:lnTo>
                        <a:pt x="146" y="45"/>
                      </a:lnTo>
                      <a:lnTo>
                        <a:pt x="146" y="46"/>
                      </a:lnTo>
                      <a:lnTo>
                        <a:pt x="145" y="46"/>
                      </a:lnTo>
                      <a:lnTo>
                        <a:pt x="144" y="47"/>
                      </a:lnTo>
                      <a:lnTo>
                        <a:pt x="143" y="47"/>
                      </a:lnTo>
                      <a:lnTo>
                        <a:pt x="142" y="47"/>
                      </a:lnTo>
                      <a:lnTo>
                        <a:pt x="142" y="48"/>
                      </a:lnTo>
                      <a:lnTo>
                        <a:pt x="141" y="48"/>
                      </a:lnTo>
                      <a:lnTo>
                        <a:pt x="140" y="48"/>
                      </a:lnTo>
                      <a:lnTo>
                        <a:pt x="139" y="49"/>
                      </a:lnTo>
                      <a:lnTo>
                        <a:pt x="138" y="49"/>
                      </a:lnTo>
                      <a:lnTo>
                        <a:pt x="137" y="50"/>
                      </a:lnTo>
                      <a:lnTo>
                        <a:pt x="135" y="50"/>
                      </a:lnTo>
                      <a:lnTo>
                        <a:pt x="133" y="50"/>
                      </a:lnTo>
                      <a:lnTo>
                        <a:pt x="131" y="50"/>
                      </a:lnTo>
                      <a:lnTo>
                        <a:pt x="128" y="50"/>
                      </a:lnTo>
                      <a:lnTo>
                        <a:pt x="125" y="49"/>
                      </a:lnTo>
                      <a:lnTo>
                        <a:pt x="124" y="49"/>
                      </a:lnTo>
                      <a:lnTo>
                        <a:pt x="123" y="49"/>
                      </a:lnTo>
                      <a:lnTo>
                        <a:pt x="122" y="49"/>
                      </a:lnTo>
                      <a:lnTo>
                        <a:pt x="122" y="48"/>
                      </a:lnTo>
                      <a:lnTo>
                        <a:pt x="121" y="48"/>
                      </a:lnTo>
                      <a:lnTo>
                        <a:pt x="120" y="48"/>
                      </a:lnTo>
                      <a:lnTo>
                        <a:pt x="119" y="49"/>
                      </a:lnTo>
                      <a:lnTo>
                        <a:pt x="118" y="50"/>
                      </a:lnTo>
                      <a:lnTo>
                        <a:pt x="117" y="51"/>
                      </a:lnTo>
                      <a:lnTo>
                        <a:pt x="115" y="52"/>
                      </a:lnTo>
                      <a:lnTo>
                        <a:pt x="114" y="53"/>
                      </a:lnTo>
                      <a:lnTo>
                        <a:pt x="112" y="55"/>
                      </a:lnTo>
                      <a:lnTo>
                        <a:pt x="111" y="56"/>
                      </a:lnTo>
                      <a:lnTo>
                        <a:pt x="109" y="56"/>
                      </a:lnTo>
                      <a:lnTo>
                        <a:pt x="109" y="57"/>
                      </a:lnTo>
                      <a:lnTo>
                        <a:pt x="109" y="58"/>
                      </a:lnTo>
                      <a:lnTo>
                        <a:pt x="109" y="61"/>
                      </a:lnTo>
                      <a:lnTo>
                        <a:pt x="109" y="63"/>
                      </a:lnTo>
                      <a:lnTo>
                        <a:pt x="108" y="65"/>
                      </a:lnTo>
                      <a:lnTo>
                        <a:pt x="107" y="68"/>
                      </a:lnTo>
                      <a:lnTo>
                        <a:pt x="106" y="70"/>
                      </a:lnTo>
                      <a:lnTo>
                        <a:pt x="105" y="71"/>
                      </a:lnTo>
                      <a:lnTo>
                        <a:pt x="103" y="72"/>
                      </a:lnTo>
                      <a:lnTo>
                        <a:pt x="102" y="72"/>
                      </a:lnTo>
                      <a:lnTo>
                        <a:pt x="101" y="72"/>
                      </a:lnTo>
                      <a:lnTo>
                        <a:pt x="100" y="72"/>
                      </a:lnTo>
                      <a:lnTo>
                        <a:pt x="99" y="72"/>
                      </a:lnTo>
                      <a:lnTo>
                        <a:pt x="98" y="72"/>
                      </a:lnTo>
                      <a:lnTo>
                        <a:pt x="97" y="71"/>
                      </a:lnTo>
                      <a:lnTo>
                        <a:pt x="96" y="70"/>
                      </a:lnTo>
                      <a:lnTo>
                        <a:pt x="95" y="69"/>
                      </a:lnTo>
                      <a:lnTo>
                        <a:pt x="93" y="69"/>
                      </a:lnTo>
                      <a:lnTo>
                        <a:pt x="91" y="69"/>
                      </a:lnTo>
                      <a:lnTo>
                        <a:pt x="89" y="69"/>
                      </a:lnTo>
                      <a:lnTo>
                        <a:pt x="86" y="69"/>
                      </a:lnTo>
                      <a:lnTo>
                        <a:pt x="83" y="69"/>
                      </a:lnTo>
                      <a:lnTo>
                        <a:pt x="80" y="68"/>
                      </a:lnTo>
                      <a:lnTo>
                        <a:pt x="78" y="67"/>
                      </a:lnTo>
                      <a:lnTo>
                        <a:pt x="76" y="66"/>
                      </a:lnTo>
                      <a:lnTo>
                        <a:pt x="75" y="66"/>
                      </a:lnTo>
                      <a:lnTo>
                        <a:pt x="74" y="66"/>
                      </a:lnTo>
                      <a:lnTo>
                        <a:pt x="73" y="66"/>
                      </a:lnTo>
                      <a:lnTo>
                        <a:pt x="72" y="66"/>
                      </a:lnTo>
                      <a:lnTo>
                        <a:pt x="70" y="67"/>
                      </a:lnTo>
                      <a:lnTo>
                        <a:pt x="68" y="67"/>
                      </a:lnTo>
                      <a:lnTo>
                        <a:pt x="66" y="67"/>
                      </a:lnTo>
                      <a:lnTo>
                        <a:pt x="63" y="67"/>
                      </a:lnTo>
                      <a:lnTo>
                        <a:pt x="60" y="68"/>
                      </a:lnTo>
                      <a:lnTo>
                        <a:pt x="58" y="68"/>
                      </a:lnTo>
                      <a:lnTo>
                        <a:pt x="55" y="68"/>
                      </a:lnTo>
                      <a:lnTo>
                        <a:pt x="53" y="69"/>
                      </a:lnTo>
                      <a:lnTo>
                        <a:pt x="50" y="69"/>
                      </a:lnTo>
                      <a:lnTo>
                        <a:pt x="48" y="69"/>
                      </a:lnTo>
                      <a:lnTo>
                        <a:pt x="46" y="69"/>
                      </a:lnTo>
                      <a:lnTo>
                        <a:pt x="44" y="70"/>
                      </a:lnTo>
                      <a:lnTo>
                        <a:pt x="43" y="70"/>
                      </a:lnTo>
                      <a:lnTo>
                        <a:pt x="41" y="71"/>
                      </a:lnTo>
                      <a:lnTo>
                        <a:pt x="39" y="72"/>
                      </a:lnTo>
                      <a:lnTo>
                        <a:pt x="37" y="72"/>
                      </a:lnTo>
                      <a:lnTo>
                        <a:pt x="35" y="73"/>
                      </a:lnTo>
                      <a:lnTo>
                        <a:pt x="32" y="73"/>
                      </a:lnTo>
                      <a:lnTo>
                        <a:pt x="30" y="73"/>
                      </a:lnTo>
                      <a:lnTo>
                        <a:pt x="27" y="73"/>
                      </a:lnTo>
                      <a:lnTo>
                        <a:pt x="25" y="73"/>
                      </a:lnTo>
                      <a:lnTo>
                        <a:pt x="22" y="73"/>
                      </a:lnTo>
                      <a:lnTo>
                        <a:pt x="19" y="72"/>
                      </a:lnTo>
                      <a:lnTo>
                        <a:pt x="16" y="71"/>
                      </a:lnTo>
                      <a:lnTo>
                        <a:pt x="13" y="70"/>
                      </a:lnTo>
                      <a:lnTo>
                        <a:pt x="11" y="68"/>
                      </a:lnTo>
                      <a:lnTo>
                        <a:pt x="8" y="67"/>
                      </a:lnTo>
                      <a:lnTo>
                        <a:pt x="6" y="65"/>
                      </a:lnTo>
                      <a:lnTo>
                        <a:pt x="4" y="63"/>
                      </a:lnTo>
                      <a:lnTo>
                        <a:pt x="3" y="60"/>
                      </a:lnTo>
                      <a:lnTo>
                        <a:pt x="1" y="57"/>
                      </a:lnTo>
                      <a:lnTo>
                        <a:pt x="1" y="54"/>
                      </a:lnTo>
                      <a:lnTo>
                        <a:pt x="0" y="51"/>
                      </a:lnTo>
                      <a:lnTo>
                        <a:pt x="1" y="47"/>
                      </a:lnTo>
                      <a:lnTo>
                        <a:pt x="2" y="4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96" name="Freeform 2132">
                  <a:extLst>
                    <a:ext uri="{FF2B5EF4-FFF2-40B4-BE49-F238E27FC236}">
                      <a16:creationId xmlns:a16="http://schemas.microsoft.com/office/drawing/2014/main" id="{9373AC8D-9C75-4104-9021-814FE78FCE1E}"/>
                    </a:ext>
                  </a:extLst>
                </p:cNvPr>
                <p:cNvSpPr>
                  <a:spLocks/>
                </p:cNvSpPr>
                <p:nvPr/>
              </p:nvSpPr>
              <p:spPr bwMode="auto">
                <a:xfrm>
                  <a:off x="1162" y="190"/>
                  <a:ext cx="146" cy="67"/>
                </a:xfrm>
                <a:custGeom>
                  <a:avLst/>
                  <a:gdLst>
                    <a:gd name="T0" fmla="*/ 6 w 146"/>
                    <a:gd name="T1" fmla="*/ 30 h 67"/>
                    <a:gd name="T2" fmla="*/ 14 w 146"/>
                    <a:gd name="T3" fmla="*/ 17 h 67"/>
                    <a:gd name="T4" fmla="*/ 26 w 146"/>
                    <a:gd name="T5" fmla="*/ 7 h 67"/>
                    <a:gd name="T6" fmla="*/ 39 w 146"/>
                    <a:gd name="T7" fmla="*/ 1 h 67"/>
                    <a:gd name="T8" fmla="*/ 54 w 146"/>
                    <a:gd name="T9" fmla="*/ 0 h 67"/>
                    <a:gd name="T10" fmla="*/ 67 w 146"/>
                    <a:gd name="T11" fmla="*/ 5 h 67"/>
                    <a:gd name="T12" fmla="*/ 75 w 146"/>
                    <a:gd name="T13" fmla="*/ 8 h 67"/>
                    <a:gd name="T14" fmla="*/ 81 w 146"/>
                    <a:gd name="T15" fmla="*/ 10 h 67"/>
                    <a:gd name="T16" fmla="*/ 86 w 146"/>
                    <a:gd name="T17" fmla="*/ 11 h 67"/>
                    <a:gd name="T18" fmla="*/ 91 w 146"/>
                    <a:gd name="T19" fmla="*/ 11 h 67"/>
                    <a:gd name="T20" fmla="*/ 95 w 146"/>
                    <a:gd name="T21" fmla="*/ 11 h 67"/>
                    <a:gd name="T22" fmla="*/ 98 w 146"/>
                    <a:gd name="T23" fmla="*/ 11 h 67"/>
                    <a:gd name="T24" fmla="*/ 101 w 146"/>
                    <a:gd name="T25" fmla="*/ 11 h 67"/>
                    <a:gd name="T26" fmla="*/ 104 w 146"/>
                    <a:gd name="T27" fmla="*/ 12 h 67"/>
                    <a:gd name="T28" fmla="*/ 109 w 146"/>
                    <a:gd name="T29" fmla="*/ 14 h 67"/>
                    <a:gd name="T30" fmla="*/ 111 w 146"/>
                    <a:gd name="T31" fmla="*/ 17 h 67"/>
                    <a:gd name="T32" fmla="*/ 113 w 146"/>
                    <a:gd name="T33" fmla="*/ 18 h 67"/>
                    <a:gd name="T34" fmla="*/ 117 w 146"/>
                    <a:gd name="T35" fmla="*/ 18 h 67"/>
                    <a:gd name="T36" fmla="*/ 124 w 146"/>
                    <a:gd name="T37" fmla="*/ 19 h 67"/>
                    <a:gd name="T38" fmla="*/ 131 w 146"/>
                    <a:gd name="T39" fmla="*/ 22 h 67"/>
                    <a:gd name="T40" fmla="*/ 138 w 146"/>
                    <a:gd name="T41" fmla="*/ 26 h 67"/>
                    <a:gd name="T42" fmla="*/ 142 w 146"/>
                    <a:gd name="T43" fmla="*/ 30 h 67"/>
                    <a:gd name="T44" fmla="*/ 142 w 146"/>
                    <a:gd name="T45" fmla="*/ 31 h 67"/>
                    <a:gd name="T46" fmla="*/ 144 w 146"/>
                    <a:gd name="T47" fmla="*/ 33 h 67"/>
                    <a:gd name="T48" fmla="*/ 146 w 146"/>
                    <a:gd name="T49" fmla="*/ 37 h 67"/>
                    <a:gd name="T50" fmla="*/ 143 w 146"/>
                    <a:gd name="T51" fmla="*/ 41 h 67"/>
                    <a:gd name="T52" fmla="*/ 142 w 146"/>
                    <a:gd name="T53" fmla="*/ 42 h 67"/>
                    <a:gd name="T54" fmla="*/ 140 w 146"/>
                    <a:gd name="T55" fmla="*/ 43 h 67"/>
                    <a:gd name="T56" fmla="*/ 137 w 146"/>
                    <a:gd name="T57" fmla="*/ 44 h 67"/>
                    <a:gd name="T58" fmla="*/ 135 w 146"/>
                    <a:gd name="T59" fmla="*/ 45 h 67"/>
                    <a:gd name="T60" fmla="*/ 131 w 146"/>
                    <a:gd name="T61" fmla="*/ 46 h 67"/>
                    <a:gd name="T62" fmla="*/ 124 w 146"/>
                    <a:gd name="T63" fmla="*/ 45 h 67"/>
                    <a:gd name="T64" fmla="*/ 121 w 146"/>
                    <a:gd name="T65" fmla="*/ 44 h 67"/>
                    <a:gd name="T66" fmla="*/ 119 w 146"/>
                    <a:gd name="T67" fmla="*/ 44 h 67"/>
                    <a:gd name="T68" fmla="*/ 117 w 146"/>
                    <a:gd name="T69" fmla="*/ 44 h 67"/>
                    <a:gd name="T70" fmla="*/ 113 w 146"/>
                    <a:gd name="T71" fmla="*/ 47 h 67"/>
                    <a:gd name="T72" fmla="*/ 109 w 146"/>
                    <a:gd name="T73" fmla="*/ 50 h 67"/>
                    <a:gd name="T74" fmla="*/ 106 w 146"/>
                    <a:gd name="T75" fmla="*/ 52 h 67"/>
                    <a:gd name="T76" fmla="*/ 105 w 146"/>
                    <a:gd name="T77" fmla="*/ 57 h 67"/>
                    <a:gd name="T78" fmla="*/ 103 w 146"/>
                    <a:gd name="T79" fmla="*/ 63 h 67"/>
                    <a:gd name="T80" fmla="*/ 99 w 146"/>
                    <a:gd name="T81" fmla="*/ 66 h 67"/>
                    <a:gd name="T82" fmla="*/ 97 w 146"/>
                    <a:gd name="T83" fmla="*/ 66 h 67"/>
                    <a:gd name="T84" fmla="*/ 95 w 146"/>
                    <a:gd name="T85" fmla="*/ 65 h 67"/>
                    <a:gd name="T86" fmla="*/ 93 w 146"/>
                    <a:gd name="T87" fmla="*/ 64 h 67"/>
                    <a:gd name="T88" fmla="*/ 90 w 146"/>
                    <a:gd name="T89" fmla="*/ 64 h 67"/>
                    <a:gd name="T90" fmla="*/ 83 w 146"/>
                    <a:gd name="T91" fmla="*/ 63 h 67"/>
                    <a:gd name="T92" fmla="*/ 77 w 146"/>
                    <a:gd name="T93" fmla="*/ 61 h 67"/>
                    <a:gd name="T94" fmla="*/ 74 w 146"/>
                    <a:gd name="T95" fmla="*/ 61 h 67"/>
                    <a:gd name="T96" fmla="*/ 68 w 146"/>
                    <a:gd name="T97" fmla="*/ 61 h 67"/>
                    <a:gd name="T98" fmla="*/ 60 w 146"/>
                    <a:gd name="T99" fmla="*/ 62 h 67"/>
                    <a:gd name="T100" fmla="*/ 52 w 146"/>
                    <a:gd name="T101" fmla="*/ 62 h 67"/>
                    <a:gd name="T102" fmla="*/ 45 w 146"/>
                    <a:gd name="T103" fmla="*/ 63 h 67"/>
                    <a:gd name="T104" fmla="*/ 41 w 146"/>
                    <a:gd name="T105" fmla="*/ 64 h 67"/>
                    <a:gd name="T106" fmla="*/ 36 w 146"/>
                    <a:gd name="T107" fmla="*/ 66 h 67"/>
                    <a:gd name="T108" fmla="*/ 28 w 146"/>
                    <a:gd name="T109" fmla="*/ 67 h 67"/>
                    <a:gd name="T110" fmla="*/ 20 w 146"/>
                    <a:gd name="T111" fmla="*/ 66 h 67"/>
                    <a:gd name="T112" fmla="*/ 12 w 146"/>
                    <a:gd name="T113" fmla="*/ 64 h 67"/>
                    <a:gd name="T114" fmla="*/ 5 w 146"/>
                    <a:gd name="T115" fmla="*/ 59 h 67"/>
                    <a:gd name="T116" fmla="*/ 1 w 146"/>
                    <a:gd name="T117" fmla="*/ 52 h 67"/>
                    <a:gd name="T118" fmla="*/ 1 w 146"/>
                    <a:gd name="T119" fmla="*/ 43 h 6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46" h="67">
                      <a:moveTo>
                        <a:pt x="2" y="40"/>
                      </a:moveTo>
                      <a:lnTo>
                        <a:pt x="3" y="35"/>
                      </a:lnTo>
                      <a:lnTo>
                        <a:pt x="6" y="30"/>
                      </a:lnTo>
                      <a:lnTo>
                        <a:pt x="8" y="25"/>
                      </a:lnTo>
                      <a:lnTo>
                        <a:pt x="11" y="21"/>
                      </a:lnTo>
                      <a:lnTo>
                        <a:pt x="14" y="17"/>
                      </a:lnTo>
                      <a:lnTo>
                        <a:pt x="18" y="13"/>
                      </a:lnTo>
                      <a:lnTo>
                        <a:pt x="22" y="9"/>
                      </a:lnTo>
                      <a:lnTo>
                        <a:pt x="26" y="7"/>
                      </a:lnTo>
                      <a:lnTo>
                        <a:pt x="30" y="4"/>
                      </a:lnTo>
                      <a:lnTo>
                        <a:pt x="34" y="2"/>
                      </a:lnTo>
                      <a:lnTo>
                        <a:pt x="39" y="1"/>
                      </a:lnTo>
                      <a:lnTo>
                        <a:pt x="44" y="0"/>
                      </a:lnTo>
                      <a:lnTo>
                        <a:pt x="48" y="0"/>
                      </a:lnTo>
                      <a:lnTo>
                        <a:pt x="54" y="0"/>
                      </a:lnTo>
                      <a:lnTo>
                        <a:pt x="59" y="1"/>
                      </a:lnTo>
                      <a:lnTo>
                        <a:pt x="64" y="3"/>
                      </a:lnTo>
                      <a:lnTo>
                        <a:pt x="67" y="5"/>
                      </a:lnTo>
                      <a:lnTo>
                        <a:pt x="70" y="6"/>
                      </a:lnTo>
                      <a:lnTo>
                        <a:pt x="73" y="7"/>
                      </a:lnTo>
                      <a:lnTo>
                        <a:pt x="75" y="8"/>
                      </a:lnTo>
                      <a:lnTo>
                        <a:pt x="77" y="9"/>
                      </a:lnTo>
                      <a:lnTo>
                        <a:pt x="80" y="10"/>
                      </a:lnTo>
                      <a:lnTo>
                        <a:pt x="81" y="10"/>
                      </a:lnTo>
                      <a:lnTo>
                        <a:pt x="83" y="11"/>
                      </a:lnTo>
                      <a:lnTo>
                        <a:pt x="85" y="11"/>
                      </a:lnTo>
                      <a:lnTo>
                        <a:pt x="86" y="11"/>
                      </a:lnTo>
                      <a:lnTo>
                        <a:pt x="88" y="11"/>
                      </a:lnTo>
                      <a:lnTo>
                        <a:pt x="89" y="11"/>
                      </a:lnTo>
                      <a:lnTo>
                        <a:pt x="91" y="11"/>
                      </a:lnTo>
                      <a:lnTo>
                        <a:pt x="92" y="11"/>
                      </a:lnTo>
                      <a:lnTo>
                        <a:pt x="93" y="11"/>
                      </a:lnTo>
                      <a:lnTo>
                        <a:pt x="95" y="11"/>
                      </a:lnTo>
                      <a:lnTo>
                        <a:pt x="96" y="11"/>
                      </a:lnTo>
                      <a:lnTo>
                        <a:pt x="97" y="11"/>
                      </a:lnTo>
                      <a:lnTo>
                        <a:pt x="98" y="11"/>
                      </a:lnTo>
                      <a:lnTo>
                        <a:pt x="99" y="11"/>
                      </a:lnTo>
                      <a:lnTo>
                        <a:pt x="100" y="11"/>
                      </a:lnTo>
                      <a:lnTo>
                        <a:pt x="101" y="11"/>
                      </a:lnTo>
                      <a:lnTo>
                        <a:pt x="102" y="11"/>
                      </a:lnTo>
                      <a:lnTo>
                        <a:pt x="104" y="12"/>
                      </a:lnTo>
                      <a:lnTo>
                        <a:pt x="106" y="12"/>
                      </a:lnTo>
                      <a:lnTo>
                        <a:pt x="107" y="13"/>
                      </a:lnTo>
                      <a:lnTo>
                        <a:pt x="109" y="14"/>
                      </a:lnTo>
                      <a:lnTo>
                        <a:pt x="110" y="15"/>
                      </a:lnTo>
                      <a:lnTo>
                        <a:pt x="111" y="16"/>
                      </a:lnTo>
                      <a:lnTo>
                        <a:pt x="111" y="17"/>
                      </a:lnTo>
                      <a:lnTo>
                        <a:pt x="112" y="18"/>
                      </a:lnTo>
                      <a:lnTo>
                        <a:pt x="113" y="18"/>
                      </a:lnTo>
                      <a:lnTo>
                        <a:pt x="114" y="18"/>
                      </a:lnTo>
                      <a:lnTo>
                        <a:pt x="115" y="18"/>
                      </a:lnTo>
                      <a:lnTo>
                        <a:pt x="117" y="18"/>
                      </a:lnTo>
                      <a:lnTo>
                        <a:pt x="119" y="18"/>
                      </a:lnTo>
                      <a:lnTo>
                        <a:pt x="121" y="19"/>
                      </a:lnTo>
                      <a:lnTo>
                        <a:pt x="124" y="19"/>
                      </a:lnTo>
                      <a:lnTo>
                        <a:pt x="126" y="20"/>
                      </a:lnTo>
                      <a:lnTo>
                        <a:pt x="128" y="21"/>
                      </a:lnTo>
                      <a:lnTo>
                        <a:pt x="131" y="22"/>
                      </a:lnTo>
                      <a:lnTo>
                        <a:pt x="133" y="23"/>
                      </a:lnTo>
                      <a:lnTo>
                        <a:pt x="136" y="25"/>
                      </a:lnTo>
                      <a:lnTo>
                        <a:pt x="138" y="26"/>
                      </a:lnTo>
                      <a:lnTo>
                        <a:pt x="140" y="28"/>
                      </a:lnTo>
                      <a:lnTo>
                        <a:pt x="141" y="30"/>
                      </a:lnTo>
                      <a:lnTo>
                        <a:pt x="142" y="30"/>
                      </a:lnTo>
                      <a:lnTo>
                        <a:pt x="142" y="31"/>
                      </a:lnTo>
                      <a:lnTo>
                        <a:pt x="143" y="31"/>
                      </a:lnTo>
                      <a:lnTo>
                        <a:pt x="144" y="32"/>
                      </a:lnTo>
                      <a:lnTo>
                        <a:pt x="144" y="33"/>
                      </a:lnTo>
                      <a:lnTo>
                        <a:pt x="145" y="34"/>
                      </a:lnTo>
                      <a:lnTo>
                        <a:pt x="146" y="35"/>
                      </a:lnTo>
                      <a:lnTo>
                        <a:pt x="146" y="37"/>
                      </a:lnTo>
                      <a:lnTo>
                        <a:pt x="145" y="39"/>
                      </a:lnTo>
                      <a:lnTo>
                        <a:pt x="143" y="41"/>
                      </a:lnTo>
                      <a:lnTo>
                        <a:pt x="142" y="41"/>
                      </a:lnTo>
                      <a:lnTo>
                        <a:pt x="142" y="42"/>
                      </a:lnTo>
                      <a:lnTo>
                        <a:pt x="141" y="42"/>
                      </a:lnTo>
                      <a:lnTo>
                        <a:pt x="140" y="43"/>
                      </a:lnTo>
                      <a:lnTo>
                        <a:pt x="138" y="43"/>
                      </a:lnTo>
                      <a:lnTo>
                        <a:pt x="138" y="44"/>
                      </a:lnTo>
                      <a:lnTo>
                        <a:pt x="137" y="44"/>
                      </a:lnTo>
                      <a:lnTo>
                        <a:pt x="136" y="44"/>
                      </a:lnTo>
                      <a:lnTo>
                        <a:pt x="135" y="45"/>
                      </a:lnTo>
                      <a:lnTo>
                        <a:pt x="134" y="45"/>
                      </a:lnTo>
                      <a:lnTo>
                        <a:pt x="132" y="45"/>
                      </a:lnTo>
                      <a:lnTo>
                        <a:pt x="131" y="46"/>
                      </a:lnTo>
                      <a:lnTo>
                        <a:pt x="129" y="46"/>
                      </a:lnTo>
                      <a:lnTo>
                        <a:pt x="127" y="46"/>
                      </a:lnTo>
                      <a:lnTo>
                        <a:pt x="124" y="45"/>
                      </a:lnTo>
                      <a:lnTo>
                        <a:pt x="121" y="45"/>
                      </a:lnTo>
                      <a:lnTo>
                        <a:pt x="121" y="44"/>
                      </a:lnTo>
                      <a:lnTo>
                        <a:pt x="120" y="44"/>
                      </a:lnTo>
                      <a:lnTo>
                        <a:pt x="119" y="44"/>
                      </a:lnTo>
                      <a:lnTo>
                        <a:pt x="118" y="44"/>
                      </a:lnTo>
                      <a:lnTo>
                        <a:pt x="117" y="44"/>
                      </a:lnTo>
                      <a:lnTo>
                        <a:pt x="116" y="45"/>
                      </a:lnTo>
                      <a:lnTo>
                        <a:pt x="114" y="46"/>
                      </a:lnTo>
                      <a:lnTo>
                        <a:pt x="113" y="47"/>
                      </a:lnTo>
                      <a:lnTo>
                        <a:pt x="112" y="48"/>
                      </a:lnTo>
                      <a:lnTo>
                        <a:pt x="110" y="49"/>
                      </a:lnTo>
                      <a:lnTo>
                        <a:pt x="109" y="50"/>
                      </a:lnTo>
                      <a:lnTo>
                        <a:pt x="107" y="51"/>
                      </a:lnTo>
                      <a:lnTo>
                        <a:pt x="106" y="52"/>
                      </a:lnTo>
                      <a:lnTo>
                        <a:pt x="106" y="53"/>
                      </a:lnTo>
                      <a:lnTo>
                        <a:pt x="106" y="55"/>
                      </a:lnTo>
                      <a:lnTo>
                        <a:pt x="105" y="57"/>
                      </a:lnTo>
                      <a:lnTo>
                        <a:pt x="105" y="59"/>
                      </a:lnTo>
                      <a:lnTo>
                        <a:pt x="104" y="62"/>
                      </a:lnTo>
                      <a:lnTo>
                        <a:pt x="103" y="63"/>
                      </a:lnTo>
                      <a:lnTo>
                        <a:pt x="102" y="65"/>
                      </a:lnTo>
                      <a:lnTo>
                        <a:pt x="100" y="65"/>
                      </a:lnTo>
                      <a:lnTo>
                        <a:pt x="99" y="66"/>
                      </a:lnTo>
                      <a:lnTo>
                        <a:pt x="98" y="66"/>
                      </a:lnTo>
                      <a:lnTo>
                        <a:pt x="97" y="66"/>
                      </a:lnTo>
                      <a:lnTo>
                        <a:pt x="96" y="66"/>
                      </a:lnTo>
                      <a:lnTo>
                        <a:pt x="95" y="65"/>
                      </a:lnTo>
                      <a:lnTo>
                        <a:pt x="94" y="65"/>
                      </a:lnTo>
                      <a:lnTo>
                        <a:pt x="94" y="64"/>
                      </a:lnTo>
                      <a:lnTo>
                        <a:pt x="93" y="64"/>
                      </a:lnTo>
                      <a:lnTo>
                        <a:pt x="92" y="64"/>
                      </a:lnTo>
                      <a:lnTo>
                        <a:pt x="90" y="64"/>
                      </a:lnTo>
                      <a:lnTo>
                        <a:pt x="88" y="64"/>
                      </a:lnTo>
                      <a:lnTo>
                        <a:pt x="85" y="64"/>
                      </a:lnTo>
                      <a:lnTo>
                        <a:pt x="83" y="63"/>
                      </a:lnTo>
                      <a:lnTo>
                        <a:pt x="81" y="63"/>
                      </a:lnTo>
                      <a:lnTo>
                        <a:pt x="79" y="62"/>
                      </a:lnTo>
                      <a:lnTo>
                        <a:pt x="77" y="61"/>
                      </a:lnTo>
                      <a:lnTo>
                        <a:pt x="76" y="61"/>
                      </a:lnTo>
                      <a:lnTo>
                        <a:pt x="74" y="61"/>
                      </a:lnTo>
                      <a:lnTo>
                        <a:pt x="73" y="61"/>
                      </a:lnTo>
                      <a:lnTo>
                        <a:pt x="71" y="61"/>
                      </a:lnTo>
                      <a:lnTo>
                        <a:pt x="68" y="61"/>
                      </a:lnTo>
                      <a:lnTo>
                        <a:pt x="66" y="61"/>
                      </a:lnTo>
                      <a:lnTo>
                        <a:pt x="63" y="61"/>
                      </a:lnTo>
                      <a:lnTo>
                        <a:pt x="60" y="62"/>
                      </a:lnTo>
                      <a:lnTo>
                        <a:pt x="57" y="62"/>
                      </a:lnTo>
                      <a:lnTo>
                        <a:pt x="54" y="62"/>
                      </a:lnTo>
                      <a:lnTo>
                        <a:pt x="52" y="62"/>
                      </a:lnTo>
                      <a:lnTo>
                        <a:pt x="49" y="62"/>
                      </a:lnTo>
                      <a:lnTo>
                        <a:pt x="47" y="63"/>
                      </a:lnTo>
                      <a:lnTo>
                        <a:pt x="45" y="63"/>
                      </a:lnTo>
                      <a:lnTo>
                        <a:pt x="43" y="63"/>
                      </a:lnTo>
                      <a:lnTo>
                        <a:pt x="41" y="64"/>
                      </a:lnTo>
                      <a:lnTo>
                        <a:pt x="40" y="64"/>
                      </a:lnTo>
                      <a:lnTo>
                        <a:pt x="38" y="65"/>
                      </a:lnTo>
                      <a:lnTo>
                        <a:pt x="36" y="66"/>
                      </a:lnTo>
                      <a:lnTo>
                        <a:pt x="34" y="66"/>
                      </a:lnTo>
                      <a:lnTo>
                        <a:pt x="31" y="67"/>
                      </a:lnTo>
                      <a:lnTo>
                        <a:pt x="28" y="67"/>
                      </a:lnTo>
                      <a:lnTo>
                        <a:pt x="25" y="67"/>
                      </a:lnTo>
                      <a:lnTo>
                        <a:pt x="23" y="67"/>
                      </a:lnTo>
                      <a:lnTo>
                        <a:pt x="20" y="66"/>
                      </a:lnTo>
                      <a:lnTo>
                        <a:pt x="18" y="65"/>
                      </a:lnTo>
                      <a:lnTo>
                        <a:pt x="15" y="65"/>
                      </a:lnTo>
                      <a:lnTo>
                        <a:pt x="12" y="64"/>
                      </a:lnTo>
                      <a:lnTo>
                        <a:pt x="10" y="62"/>
                      </a:lnTo>
                      <a:lnTo>
                        <a:pt x="8" y="61"/>
                      </a:lnTo>
                      <a:lnTo>
                        <a:pt x="5" y="59"/>
                      </a:lnTo>
                      <a:lnTo>
                        <a:pt x="4" y="57"/>
                      </a:lnTo>
                      <a:lnTo>
                        <a:pt x="2" y="55"/>
                      </a:lnTo>
                      <a:lnTo>
                        <a:pt x="1" y="52"/>
                      </a:lnTo>
                      <a:lnTo>
                        <a:pt x="0" y="50"/>
                      </a:lnTo>
                      <a:lnTo>
                        <a:pt x="0" y="47"/>
                      </a:lnTo>
                      <a:lnTo>
                        <a:pt x="1" y="43"/>
                      </a:lnTo>
                      <a:lnTo>
                        <a:pt x="2" y="4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97" name="Freeform 2133">
                  <a:extLst>
                    <a:ext uri="{FF2B5EF4-FFF2-40B4-BE49-F238E27FC236}">
                      <a16:creationId xmlns:a16="http://schemas.microsoft.com/office/drawing/2014/main" id="{6BCF523F-0DE9-4AF7-862C-732C28750FE4}"/>
                    </a:ext>
                  </a:extLst>
                </p:cNvPr>
                <p:cNvSpPr>
                  <a:spLocks/>
                </p:cNvSpPr>
                <p:nvPr/>
              </p:nvSpPr>
              <p:spPr bwMode="auto">
                <a:xfrm>
                  <a:off x="1165" y="192"/>
                  <a:ext cx="141" cy="62"/>
                </a:xfrm>
                <a:custGeom>
                  <a:avLst/>
                  <a:gdLst>
                    <a:gd name="T0" fmla="*/ 5 w 141"/>
                    <a:gd name="T1" fmla="*/ 28 h 62"/>
                    <a:gd name="T2" fmla="*/ 13 w 141"/>
                    <a:gd name="T3" fmla="*/ 16 h 62"/>
                    <a:gd name="T4" fmla="*/ 24 w 141"/>
                    <a:gd name="T5" fmla="*/ 6 h 62"/>
                    <a:gd name="T6" fmla="*/ 36 w 141"/>
                    <a:gd name="T7" fmla="*/ 1 h 62"/>
                    <a:gd name="T8" fmla="*/ 50 w 141"/>
                    <a:gd name="T9" fmla="*/ 1 h 62"/>
                    <a:gd name="T10" fmla="*/ 63 w 141"/>
                    <a:gd name="T11" fmla="*/ 5 h 62"/>
                    <a:gd name="T12" fmla="*/ 71 w 141"/>
                    <a:gd name="T13" fmla="*/ 8 h 62"/>
                    <a:gd name="T14" fmla="*/ 77 w 141"/>
                    <a:gd name="T15" fmla="*/ 10 h 62"/>
                    <a:gd name="T16" fmla="*/ 82 w 141"/>
                    <a:gd name="T17" fmla="*/ 11 h 62"/>
                    <a:gd name="T18" fmla="*/ 87 w 141"/>
                    <a:gd name="T19" fmla="*/ 11 h 62"/>
                    <a:gd name="T20" fmla="*/ 91 w 141"/>
                    <a:gd name="T21" fmla="*/ 11 h 62"/>
                    <a:gd name="T22" fmla="*/ 94 w 141"/>
                    <a:gd name="T23" fmla="*/ 11 h 62"/>
                    <a:gd name="T24" fmla="*/ 97 w 141"/>
                    <a:gd name="T25" fmla="*/ 11 h 62"/>
                    <a:gd name="T26" fmla="*/ 100 w 141"/>
                    <a:gd name="T27" fmla="*/ 12 h 62"/>
                    <a:gd name="T28" fmla="*/ 105 w 141"/>
                    <a:gd name="T29" fmla="*/ 13 h 62"/>
                    <a:gd name="T30" fmla="*/ 107 w 141"/>
                    <a:gd name="T31" fmla="*/ 16 h 62"/>
                    <a:gd name="T32" fmla="*/ 109 w 141"/>
                    <a:gd name="T33" fmla="*/ 17 h 62"/>
                    <a:gd name="T34" fmla="*/ 113 w 141"/>
                    <a:gd name="T35" fmla="*/ 17 h 62"/>
                    <a:gd name="T36" fmla="*/ 120 w 141"/>
                    <a:gd name="T37" fmla="*/ 19 h 62"/>
                    <a:gd name="T38" fmla="*/ 127 w 141"/>
                    <a:gd name="T39" fmla="*/ 21 h 62"/>
                    <a:gd name="T40" fmla="*/ 134 w 141"/>
                    <a:gd name="T41" fmla="*/ 25 h 62"/>
                    <a:gd name="T42" fmla="*/ 137 w 141"/>
                    <a:gd name="T43" fmla="*/ 28 h 62"/>
                    <a:gd name="T44" fmla="*/ 138 w 141"/>
                    <a:gd name="T45" fmla="*/ 29 h 62"/>
                    <a:gd name="T46" fmla="*/ 140 w 141"/>
                    <a:gd name="T47" fmla="*/ 31 h 62"/>
                    <a:gd name="T48" fmla="*/ 141 w 141"/>
                    <a:gd name="T49" fmla="*/ 35 h 62"/>
                    <a:gd name="T50" fmla="*/ 138 w 141"/>
                    <a:gd name="T51" fmla="*/ 38 h 62"/>
                    <a:gd name="T52" fmla="*/ 137 w 141"/>
                    <a:gd name="T53" fmla="*/ 39 h 62"/>
                    <a:gd name="T54" fmla="*/ 135 w 141"/>
                    <a:gd name="T55" fmla="*/ 40 h 62"/>
                    <a:gd name="T56" fmla="*/ 133 w 141"/>
                    <a:gd name="T57" fmla="*/ 41 h 62"/>
                    <a:gd name="T58" fmla="*/ 130 w 141"/>
                    <a:gd name="T59" fmla="*/ 42 h 62"/>
                    <a:gd name="T60" fmla="*/ 126 w 141"/>
                    <a:gd name="T61" fmla="*/ 43 h 62"/>
                    <a:gd name="T62" fmla="*/ 120 w 141"/>
                    <a:gd name="T63" fmla="*/ 42 h 62"/>
                    <a:gd name="T64" fmla="*/ 116 w 141"/>
                    <a:gd name="T65" fmla="*/ 41 h 62"/>
                    <a:gd name="T66" fmla="*/ 112 w 141"/>
                    <a:gd name="T67" fmla="*/ 42 h 62"/>
                    <a:gd name="T68" fmla="*/ 108 w 141"/>
                    <a:gd name="T69" fmla="*/ 45 h 62"/>
                    <a:gd name="T70" fmla="*/ 103 w 141"/>
                    <a:gd name="T71" fmla="*/ 48 h 62"/>
                    <a:gd name="T72" fmla="*/ 102 w 141"/>
                    <a:gd name="T73" fmla="*/ 53 h 62"/>
                    <a:gd name="T74" fmla="*/ 98 w 141"/>
                    <a:gd name="T75" fmla="*/ 60 h 62"/>
                    <a:gd name="T76" fmla="*/ 96 w 141"/>
                    <a:gd name="T77" fmla="*/ 61 h 62"/>
                    <a:gd name="T78" fmla="*/ 94 w 141"/>
                    <a:gd name="T79" fmla="*/ 61 h 62"/>
                    <a:gd name="T80" fmla="*/ 92 w 141"/>
                    <a:gd name="T81" fmla="*/ 60 h 62"/>
                    <a:gd name="T82" fmla="*/ 90 w 141"/>
                    <a:gd name="T83" fmla="*/ 60 h 62"/>
                    <a:gd name="T84" fmla="*/ 85 w 141"/>
                    <a:gd name="T85" fmla="*/ 60 h 62"/>
                    <a:gd name="T86" fmla="*/ 79 w 141"/>
                    <a:gd name="T87" fmla="*/ 57 h 62"/>
                    <a:gd name="T88" fmla="*/ 77 w 141"/>
                    <a:gd name="T89" fmla="*/ 56 h 62"/>
                    <a:gd name="T90" fmla="*/ 71 w 141"/>
                    <a:gd name="T91" fmla="*/ 56 h 62"/>
                    <a:gd name="T92" fmla="*/ 63 w 141"/>
                    <a:gd name="T93" fmla="*/ 56 h 62"/>
                    <a:gd name="T94" fmla="*/ 53 w 141"/>
                    <a:gd name="T95" fmla="*/ 57 h 62"/>
                    <a:gd name="T96" fmla="*/ 46 w 141"/>
                    <a:gd name="T97" fmla="*/ 57 h 62"/>
                    <a:gd name="T98" fmla="*/ 41 w 141"/>
                    <a:gd name="T99" fmla="*/ 57 h 62"/>
                    <a:gd name="T100" fmla="*/ 37 w 141"/>
                    <a:gd name="T101" fmla="*/ 59 h 62"/>
                    <a:gd name="T102" fmla="*/ 29 w 141"/>
                    <a:gd name="T103" fmla="*/ 61 h 62"/>
                    <a:gd name="T104" fmla="*/ 21 w 141"/>
                    <a:gd name="T105" fmla="*/ 61 h 62"/>
                    <a:gd name="T106" fmla="*/ 14 w 141"/>
                    <a:gd name="T107" fmla="*/ 60 h 62"/>
                    <a:gd name="T108" fmla="*/ 7 w 141"/>
                    <a:gd name="T109" fmla="*/ 56 h 62"/>
                    <a:gd name="T110" fmla="*/ 2 w 141"/>
                    <a:gd name="T111" fmla="*/ 51 h 62"/>
                    <a:gd name="T112" fmla="*/ 0 w 141"/>
                    <a:gd name="T113" fmla="*/ 43 h 6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41" h="62">
                      <a:moveTo>
                        <a:pt x="1" y="37"/>
                      </a:moveTo>
                      <a:lnTo>
                        <a:pt x="3" y="32"/>
                      </a:lnTo>
                      <a:lnTo>
                        <a:pt x="5" y="28"/>
                      </a:lnTo>
                      <a:lnTo>
                        <a:pt x="7" y="24"/>
                      </a:lnTo>
                      <a:lnTo>
                        <a:pt x="10" y="19"/>
                      </a:lnTo>
                      <a:lnTo>
                        <a:pt x="13" y="16"/>
                      </a:lnTo>
                      <a:lnTo>
                        <a:pt x="16" y="12"/>
                      </a:lnTo>
                      <a:lnTo>
                        <a:pt x="20" y="9"/>
                      </a:lnTo>
                      <a:lnTo>
                        <a:pt x="24" y="6"/>
                      </a:lnTo>
                      <a:lnTo>
                        <a:pt x="28" y="4"/>
                      </a:lnTo>
                      <a:lnTo>
                        <a:pt x="32" y="3"/>
                      </a:lnTo>
                      <a:lnTo>
                        <a:pt x="36" y="1"/>
                      </a:lnTo>
                      <a:lnTo>
                        <a:pt x="41" y="0"/>
                      </a:lnTo>
                      <a:lnTo>
                        <a:pt x="45" y="0"/>
                      </a:lnTo>
                      <a:lnTo>
                        <a:pt x="50" y="1"/>
                      </a:lnTo>
                      <a:lnTo>
                        <a:pt x="55" y="2"/>
                      </a:lnTo>
                      <a:lnTo>
                        <a:pt x="59" y="4"/>
                      </a:lnTo>
                      <a:lnTo>
                        <a:pt x="63" y="5"/>
                      </a:lnTo>
                      <a:lnTo>
                        <a:pt x="65" y="6"/>
                      </a:lnTo>
                      <a:lnTo>
                        <a:pt x="68" y="7"/>
                      </a:lnTo>
                      <a:lnTo>
                        <a:pt x="71" y="8"/>
                      </a:lnTo>
                      <a:lnTo>
                        <a:pt x="73" y="9"/>
                      </a:lnTo>
                      <a:lnTo>
                        <a:pt x="75" y="10"/>
                      </a:lnTo>
                      <a:lnTo>
                        <a:pt x="77" y="10"/>
                      </a:lnTo>
                      <a:lnTo>
                        <a:pt x="79" y="11"/>
                      </a:lnTo>
                      <a:lnTo>
                        <a:pt x="81" y="11"/>
                      </a:lnTo>
                      <a:lnTo>
                        <a:pt x="82" y="11"/>
                      </a:lnTo>
                      <a:lnTo>
                        <a:pt x="84" y="11"/>
                      </a:lnTo>
                      <a:lnTo>
                        <a:pt x="85" y="11"/>
                      </a:lnTo>
                      <a:lnTo>
                        <a:pt x="87" y="11"/>
                      </a:lnTo>
                      <a:lnTo>
                        <a:pt x="88" y="11"/>
                      </a:lnTo>
                      <a:lnTo>
                        <a:pt x="89" y="11"/>
                      </a:lnTo>
                      <a:lnTo>
                        <a:pt x="91" y="11"/>
                      </a:lnTo>
                      <a:lnTo>
                        <a:pt x="92" y="11"/>
                      </a:lnTo>
                      <a:lnTo>
                        <a:pt x="93" y="11"/>
                      </a:lnTo>
                      <a:lnTo>
                        <a:pt x="94" y="11"/>
                      </a:lnTo>
                      <a:lnTo>
                        <a:pt x="95" y="11"/>
                      </a:lnTo>
                      <a:lnTo>
                        <a:pt x="96" y="11"/>
                      </a:lnTo>
                      <a:lnTo>
                        <a:pt x="97" y="11"/>
                      </a:lnTo>
                      <a:lnTo>
                        <a:pt x="98" y="11"/>
                      </a:lnTo>
                      <a:lnTo>
                        <a:pt x="100" y="12"/>
                      </a:lnTo>
                      <a:lnTo>
                        <a:pt x="102" y="12"/>
                      </a:lnTo>
                      <a:lnTo>
                        <a:pt x="103" y="13"/>
                      </a:lnTo>
                      <a:lnTo>
                        <a:pt x="105" y="13"/>
                      </a:lnTo>
                      <a:lnTo>
                        <a:pt x="106" y="14"/>
                      </a:lnTo>
                      <a:lnTo>
                        <a:pt x="107" y="15"/>
                      </a:lnTo>
                      <a:lnTo>
                        <a:pt x="107" y="16"/>
                      </a:lnTo>
                      <a:lnTo>
                        <a:pt x="108" y="17"/>
                      </a:lnTo>
                      <a:lnTo>
                        <a:pt x="109" y="17"/>
                      </a:lnTo>
                      <a:lnTo>
                        <a:pt x="110" y="17"/>
                      </a:lnTo>
                      <a:lnTo>
                        <a:pt x="111" y="17"/>
                      </a:lnTo>
                      <a:lnTo>
                        <a:pt x="113" y="17"/>
                      </a:lnTo>
                      <a:lnTo>
                        <a:pt x="115" y="18"/>
                      </a:lnTo>
                      <a:lnTo>
                        <a:pt x="117" y="18"/>
                      </a:lnTo>
                      <a:lnTo>
                        <a:pt x="120" y="19"/>
                      </a:lnTo>
                      <a:lnTo>
                        <a:pt x="122" y="19"/>
                      </a:lnTo>
                      <a:lnTo>
                        <a:pt x="124" y="20"/>
                      </a:lnTo>
                      <a:lnTo>
                        <a:pt x="127" y="21"/>
                      </a:lnTo>
                      <a:lnTo>
                        <a:pt x="129" y="22"/>
                      </a:lnTo>
                      <a:lnTo>
                        <a:pt x="131" y="23"/>
                      </a:lnTo>
                      <a:lnTo>
                        <a:pt x="134" y="25"/>
                      </a:lnTo>
                      <a:lnTo>
                        <a:pt x="135" y="26"/>
                      </a:lnTo>
                      <a:lnTo>
                        <a:pt x="137" y="28"/>
                      </a:lnTo>
                      <a:lnTo>
                        <a:pt x="137" y="29"/>
                      </a:lnTo>
                      <a:lnTo>
                        <a:pt x="138" y="29"/>
                      </a:lnTo>
                      <a:lnTo>
                        <a:pt x="139" y="30"/>
                      </a:lnTo>
                      <a:lnTo>
                        <a:pt x="140" y="31"/>
                      </a:lnTo>
                      <a:lnTo>
                        <a:pt x="141" y="32"/>
                      </a:lnTo>
                      <a:lnTo>
                        <a:pt x="141" y="33"/>
                      </a:lnTo>
                      <a:lnTo>
                        <a:pt x="141" y="35"/>
                      </a:lnTo>
                      <a:lnTo>
                        <a:pt x="141" y="36"/>
                      </a:lnTo>
                      <a:lnTo>
                        <a:pt x="138" y="38"/>
                      </a:lnTo>
                      <a:lnTo>
                        <a:pt x="138" y="39"/>
                      </a:lnTo>
                      <a:lnTo>
                        <a:pt x="137" y="39"/>
                      </a:lnTo>
                      <a:lnTo>
                        <a:pt x="136" y="40"/>
                      </a:lnTo>
                      <a:lnTo>
                        <a:pt x="135" y="40"/>
                      </a:lnTo>
                      <a:lnTo>
                        <a:pt x="134" y="40"/>
                      </a:lnTo>
                      <a:lnTo>
                        <a:pt x="133" y="41"/>
                      </a:lnTo>
                      <a:lnTo>
                        <a:pt x="132" y="41"/>
                      </a:lnTo>
                      <a:lnTo>
                        <a:pt x="131" y="41"/>
                      </a:lnTo>
                      <a:lnTo>
                        <a:pt x="130" y="42"/>
                      </a:lnTo>
                      <a:lnTo>
                        <a:pt x="129" y="42"/>
                      </a:lnTo>
                      <a:lnTo>
                        <a:pt x="128" y="42"/>
                      </a:lnTo>
                      <a:lnTo>
                        <a:pt x="126" y="43"/>
                      </a:lnTo>
                      <a:lnTo>
                        <a:pt x="124" y="43"/>
                      </a:lnTo>
                      <a:lnTo>
                        <a:pt x="122" y="43"/>
                      </a:lnTo>
                      <a:lnTo>
                        <a:pt x="120" y="42"/>
                      </a:lnTo>
                      <a:lnTo>
                        <a:pt x="117" y="41"/>
                      </a:lnTo>
                      <a:lnTo>
                        <a:pt x="116" y="41"/>
                      </a:lnTo>
                      <a:lnTo>
                        <a:pt x="115" y="41"/>
                      </a:lnTo>
                      <a:lnTo>
                        <a:pt x="113" y="42"/>
                      </a:lnTo>
                      <a:lnTo>
                        <a:pt x="112" y="42"/>
                      </a:lnTo>
                      <a:lnTo>
                        <a:pt x="111" y="43"/>
                      </a:lnTo>
                      <a:lnTo>
                        <a:pt x="109" y="44"/>
                      </a:lnTo>
                      <a:lnTo>
                        <a:pt x="108" y="45"/>
                      </a:lnTo>
                      <a:lnTo>
                        <a:pt x="106" y="46"/>
                      </a:lnTo>
                      <a:lnTo>
                        <a:pt x="105" y="47"/>
                      </a:lnTo>
                      <a:lnTo>
                        <a:pt x="103" y="48"/>
                      </a:lnTo>
                      <a:lnTo>
                        <a:pt x="102" y="48"/>
                      </a:lnTo>
                      <a:lnTo>
                        <a:pt x="102" y="50"/>
                      </a:lnTo>
                      <a:lnTo>
                        <a:pt x="102" y="53"/>
                      </a:lnTo>
                      <a:lnTo>
                        <a:pt x="101" y="57"/>
                      </a:lnTo>
                      <a:lnTo>
                        <a:pt x="99" y="59"/>
                      </a:lnTo>
                      <a:lnTo>
                        <a:pt x="98" y="60"/>
                      </a:lnTo>
                      <a:lnTo>
                        <a:pt x="97" y="61"/>
                      </a:lnTo>
                      <a:lnTo>
                        <a:pt x="96" y="61"/>
                      </a:lnTo>
                      <a:lnTo>
                        <a:pt x="95" y="61"/>
                      </a:lnTo>
                      <a:lnTo>
                        <a:pt x="94" y="61"/>
                      </a:lnTo>
                      <a:lnTo>
                        <a:pt x="93" y="61"/>
                      </a:lnTo>
                      <a:lnTo>
                        <a:pt x="92" y="60"/>
                      </a:lnTo>
                      <a:lnTo>
                        <a:pt x="91" y="60"/>
                      </a:lnTo>
                      <a:lnTo>
                        <a:pt x="90" y="60"/>
                      </a:lnTo>
                      <a:lnTo>
                        <a:pt x="88" y="60"/>
                      </a:lnTo>
                      <a:lnTo>
                        <a:pt x="86" y="60"/>
                      </a:lnTo>
                      <a:lnTo>
                        <a:pt x="85" y="60"/>
                      </a:lnTo>
                      <a:lnTo>
                        <a:pt x="83" y="59"/>
                      </a:lnTo>
                      <a:lnTo>
                        <a:pt x="81" y="58"/>
                      </a:lnTo>
                      <a:lnTo>
                        <a:pt x="79" y="57"/>
                      </a:lnTo>
                      <a:lnTo>
                        <a:pt x="78" y="56"/>
                      </a:lnTo>
                      <a:lnTo>
                        <a:pt x="77" y="56"/>
                      </a:lnTo>
                      <a:lnTo>
                        <a:pt x="75" y="56"/>
                      </a:lnTo>
                      <a:lnTo>
                        <a:pt x="73" y="56"/>
                      </a:lnTo>
                      <a:lnTo>
                        <a:pt x="71" y="56"/>
                      </a:lnTo>
                      <a:lnTo>
                        <a:pt x="68" y="56"/>
                      </a:lnTo>
                      <a:lnTo>
                        <a:pt x="66" y="56"/>
                      </a:lnTo>
                      <a:lnTo>
                        <a:pt x="63" y="56"/>
                      </a:lnTo>
                      <a:lnTo>
                        <a:pt x="60" y="57"/>
                      </a:lnTo>
                      <a:lnTo>
                        <a:pt x="57" y="57"/>
                      </a:lnTo>
                      <a:lnTo>
                        <a:pt x="53" y="57"/>
                      </a:lnTo>
                      <a:lnTo>
                        <a:pt x="51" y="57"/>
                      </a:lnTo>
                      <a:lnTo>
                        <a:pt x="48" y="57"/>
                      </a:lnTo>
                      <a:lnTo>
                        <a:pt x="46" y="57"/>
                      </a:lnTo>
                      <a:lnTo>
                        <a:pt x="44" y="57"/>
                      </a:lnTo>
                      <a:lnTo>
                        <a:pt x="42" y="57"/>
                      </a:lnTo>
                      <a:lnTo>
                        <a:pt x="41" y="57"/>
                      </a:lnTo>
                      <a:lnTo>
                        <a:pt x="40" y="58"/>
                      </a:lnTo>
                      <a:lnTo>
                        <a:pt x="39" y="58"/>
                      </a:lnTo>
                      <a:lnTo>
                        <a:pt x="37" y="59"/>
                      </a:lnTo>
                      <a:lnTo>
                        <a:pt x="35" y="60"/>
                      </a:lnTo>
                      <a:lnTo>
                        <a:pt x="32" y="61"/>
                      </a:lnTo>
                      <a:lnTo>
                        <a:pt x="29" y="61"/>
                      </a:lnTo>
                      <a:lnTo>
                        <a:pt x="26" y="62"/>
                      </a:lnTo>
                      <a:lnTo>
                        <a:pt x="24" y="62"/>
                      </a:lnTo>
                      <a:lnTo>
                        <a:pt x="21" y="61"/>
                      </a:lnTo>
                      <a:lnTo>
                        <a:pt x="19" y="61"/>
                      </a:lnTo>
                      <a:lnTo>
                        <a:pt x="16" y="60"/>
                      </a:lnTo>
                      <a:lnTo>
                        <a:pt x="14" y="60"/>
                      </a:lnTo>
                      <a:lnTo>
                        <a:pt x="11" y="59"/>
                      </a:lnTo>
                      <a:lnTo>
                        <a:pt x="9" y="57"/>
                      </a:lnTo>
                      <a:lnTo>
                        <a:pt x="7" y="56"/>
                      </a:lnTo>
                      <a:lnTo>
                        <a:pt x="5" y="55"/>
                      </a:lnTo>
                      <a:lnTo>
                        <a:pt x="3" y="53"/>
                      </a:lnTo>
                      <a:lnTo>
                        <a:pt x="2" y="51"/>
                      </a:lnTo>
                      <a:lnTo>
                        <a:pt x="1" y="48"/>
                      </a:lnTo>
                      <a:lnTo>
                        <a:pt x="0" y="46"/>
                      </a:lnTo>
                      <a:lnTo>
                        <a:pt x="0" y="43"/>
                      </a:lnTo>
                      <a:lnTo>
                        <a:pt x="0" y="40"/>
                      </a:lnTo>
                      <a:lnTo>
                        <a:pt x="1" y="3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98" name="Freeform 2134">
                  <a:extLst>
                    <a:ext uri="{FF2B5EF4-FFF2-40B4-BE49-F238E27FC236}">
                      <a16:creationId xmlns:a16="http://schemas.microsoft.com/office/drawing/2014/main" id="{0E307EB5-CBD6-4F2E-B8BF-3DE762FB8477}"/>
                    </a:ext>
                  </a:extLst>
                </p:cNvPr>
                <p:cNvSpPr>
                  <a:spLocks/>
                </p:cNvSpPr>
                <p:nvPr/>
              </p:nvSpPr>
              <p:spPr bwMode="auto">
                <a:xfrm>
                  <a:off x="1168" y="195"/>
                  <a:ext cx="137" cy="55"/>
                </a:xfrm>
                <a:custGeom>
                  <a:avLst/>
                  <a:gdLst>
                    <a:gd name="T0" fmla="*/ 4 w 137"/>
                    <a:gd name="T1" fmla="*/ 25 h 55"/>
                    <a:gd name="T2" fmla="*/ 12 w 137"/>
                    <a:gd name="T3" fmla="*/ 14 h 55"/>
                    <a:gd name="T4" fmla="*/ 22 w 137"/>
                    <a:gd name="T5" fmla="*/ 6 h 55"/>
                    <a:gd name="T6" fmla="*/ 34 w 137"/>
                    <a:gd name="T7" fmla="*/ 1 h 55"/>
                    <a:gd name="T8" fmla="*/ 46 w 137"/>
                    <a:gd name="T9" fmla="*/ 0 h 55"/>
                    <a:gd name="T10" fmla="*/ 58 w 137"/>
                    <a:gd name="T11" fmla="*/ 4 h 55"/>
                    <a:gd name="T12" fmla="*/ 66 w 137"/>
                    <a:gd name="T13" fmla="*/ 7 h 55"/>
                    <a:gd name="T14" fmla="*/ 72 w 137"/>
                    <a:gd name="T15" fmla="*/ 9 h 55"/>
                    <a:gd name="T16" fmla="*/ 78 w 137"/>
                    <a:gd name="T17" fmla="*/ 10 h 55"/>
                    <a:gd name="T18" fmla="*/ 83 w 137"/>
                    <a:gd name="T19" fmla="*/ 11 h 55"/>
                    <a:gd name="T20" fmla="*/ 87 w 137"/>
                    <a:gd name="T21" fmla="*/ 10 h 55"/>
                    <a:gd name="T22" fmla="*/ 90 w 137"/>
                    <a:gd name="T23" fmla="*/ 10 h 55"/>
                    <a:gd name="T24" fmla="*/ 93 w 137"/>
                    <a:gd name="T25" fmla="*/ 10 h 55"/>
                    <a:gd name="T26" fmla="*/ 96 w 137"/>
                    <a:gd name="T27" fmla="*/ 10 h 55"/>
                    <a:gd name="T28" fmla="*/ 101 w 137"/>
                    <a:gd name="T29" fmla="*/ 12 h 55"/>
                    <a:gd name="T30" fmla="*/ 103 w 137"/>
                    <a:gd name="T31" fmla="*/ 15 h 55"/>
                    <a:gd name="T32" fmla="*/ 105 w 137"/>
                    <a:gd name="T33" fmla="*/ 16 h 55"/>
                    <a:gd name="T34" fmla="*/ 109 w 137"/>
                    <a:gd name="T35" fmla="*/ 16 h 55"/>
                    <a:gd name="T36" fmla="*/ 115 w 137"/>
                    <a:gd name="T37" fmla="*/ 17 h 55"/>
                    <a:gd name="T38" fmla="*/ 123 w 137"/>
                    <a:gd name="T39" fmla="*/ 19 h 55"/>
                    <a:gd name="T40" fmla="*/ 129 w 137"/>
                    <a:gd name="T41" fmla="*/ 22 h 55"/>
                    <a:gd name="T42" fmla="*/ 133 w 137"/>
                    <a:gd name="T43" fmla="*/ 25 h 55"/>
                    <a:gd name="T44" fmla="*/ 133 w 137"/>
                    <a:gd name="T45" fmla="*/ 26 h 55"/>
                    <a:gd name="T46" fmla="*/ 135 w 137"/>
                    <a:gd name="T47" fmla="*/ 28 h 55"/>
                    <a:gd name="T48" fmla="*/ 137 w 137"/>
                    <a:gd name="T49" fmla="*/ 31 h 55"/>
                    <a:gd name="T50" fmla="*/ 134 w 137"/>
                    <a:gd name="T51" fmla="*/ 35 h 55"/>
                    <a:gd name="T52" fmla="*/ 133 w 137"/>
                    <a:gd name="T53" fmla="*/ 35 h 55"/>
                    <a:gd name="T54" fmla="*/ 130 w 137"/>
                    <a:gd name="T55" fmla="*/ 36 h 55"/>
                    <a:gd name="T56" fmla="*/ 128 w 137"/>
                    <a:gd name="T57" fmla="*/ 37 h 55"/>
                    <a:gd name="T58" fmla="*/ 126 w 137"/>
                    <a:gd name="T59" fmla="*/ 38 h 55"/>
                    <a:gd name="T60" fmla="*/ 122 w 137"/>
                    <a:gd name="T61" fmla="*/ 38 h 55"/>
                    <a:gd name="T62" fmla="*/ 116 w 137"/>
                    <a:gd name="T63" fmla="*/ 38 h 55"/>
                    <a:gd name="T64" fmla="*/ 112 w 137"/>
                    <a:gd name="T65" fmla="*/ 37 h 55"/>
                    <a:gd name="T66" fmla="*/ 108 w 137"/>
                    <a:gd name="T67" fmla="*/ 38 h 55"/>
                    <a:gd name="T68" fmla="*/ 104 w 137"/>
                    <a:gd name="T69" fmla="*/ 41 h 55"/>
                    <a:gd name="T70" fmla="*/ 99 w 137"/>
                    <a:gd name="T71" fmla="*/ 43 h 55"/>
                    <a:gd name="T72" fmla="*/ 98 w 137"/>
                    <a:gd name="T73" fmla="*/ 47 h 55"/>
                    <a:gd name="T74" fmla="*/ 96 w 137"/>
                    <a:gd name="T75" fmla="*/ 54 h 55"/>
                    <a:gd name="T76" fmla="*/ 94 w 137"/>
                    <a:gd name="T77" fmla="*/ 55 h 55"/>
                    <a:gd name="T78" fmla="*/ 92 w 137"/>
                    <a:gd name="T79" fmla="*/ 55 h 55"/>
                    <a:gd name="T80" fmla="*/ 90 w 137"/>
                    <a:gd name="T81" fmla="*/ 55 h 55"/>
                    <a:gd name="T82" fmla="*/ 88 w 137"/>
                    <a:gd name="T83" fmla="*/ 55 h 55"/>
                    <a:gd name="T84" fmla="*/ 84 w 137"/>
                    <a:gd name="T85" fmla="*/ 54 h 55"/>
                    <a:gd name="T86" fmla="*/ 80 w 137"/>
                    <a:gd name="T87" fmla="*/ 52 h 55"/>
                    <a:gd name="T88" fmla="*/ 78 w 137"/>
                    <a:gd name="T89" fmla="*/ 51 h 55"/>
                    <a:gd name="T90" fmla="*/ 72 w 137"/>
                    <a:gd name="T91" fmla="*/ 51 h 55"/>
                    <a:gd name="T92" fmla="*/ 63 w 137"/>
                    <a:gd name="T93" fmla="*/ 51 h 55"/>
                    <a:gd name="T94" fmla="*/ 53 w 137"/>
                    <a:gd name="T95" fmla="*/ 51 h 55"/>
                    <a:gd name="T96" fmla="*/ 44 w 137"/>
                    <a:gd name="T97" fmla="*/ 51 h 55"/>
                    <a:gd name="T98" fmla="*/ 40 w 137"/>
                    <a:gd name="T99" fmla="*/ 51 h 55"/>
                    <a:gd name="T100" fmla="*/ 36 w 137"/>
                    <a:gd name="T101" fmla="*/ 53 h 55"/>
                    <a:gd name="T102" fmla="*/ 27 w 137"/>
                    <a:gd name="T103" fmla="*/ 55 h 55"/>
                    <a:gd name="T104" fmla="*/ 20 w 137"/>
                    <a:gd name="T105" fmla="*/ 55 h 55"/>
                    <a:gd name="T106" fmla="*/ 12 w 137"/>
                    <a:gd name="T107" fmla="*/ 53 h 55"/>
                    <a:gd name="T108" fmla="*/ 6 w 137"/>
                    <a:gd name="T109" fmla="*/ 50 h 55"/>
                    <a:gd name="T110" fmla="*/ 1 w 137"/>
                    <a:gd name="T111" fmla="*/ 45 h 55"/>
                    <a:gd name="T112" fmla="*/ 0 w 137"/>
                    <a:gd name="T113" fmla="*/ 39 h 5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7" h="55">
                      <a:moveTo>
                        <a:pt x="1" y="33"/>
                      </a:moveTo>
                      <a:lnTo>
                        <a:pt x="2" y="29"/>
                      </a:lnTo>
                      <a:lnTo>
                        <a:pt x="4" y="25"/>
                      </a:lnTo>
                      <a:lnTo>
                        <a:pt x="7" y="21"/>
                      </a:lnTo>
                      <a:lnTo>
                        <a:pt x="9" y="17"/>
                      </a:lnTo>
                      <a:lnTo>
                        <a:pt x="12" y="14"/>
                      </a:lnTo>
                      <a:lnTo>
                        <a:pt x="15" y="11"/>
                      </a:lnTo>
                      <a:lnTo>
                        <a:pt x="18" y="8"/>
                      </a:lnTo>
                      <a:lnTo>
                        <a:pt x="22" y="6"/>
                      </a:lnTo>
                      <a:lnTo>
                        <a:pt x="26" y="3"/>
                      </a:lnTo>
                      <a:lnTo>
                        <a:pt x="29" y="2"/>
                      </a:lnTo>
                      <a:lnTo>
                        <a:pt x="34" y="1"/>
                      </a:lnTo>
                      <a:lnTo>
                        <a:pt x="38" y="0"/>
                      </a:lnTo>
                      <a:lnTo>
                        <a:pt x="42" y="0"/>
                      </a:lnTo>
                      <a:lnTo>
                        <a:pt x="46" y="0"/>
                      </a:lnTo>
                      <a:lnTo>
                        <a:pt x="51" y="2"/>
                      </a:lnTo>
                      <a:lnTo>
                        <a:pt x="55" y="3"/>
                      </a:lnTo>
                      <a:lnTo>
                        <a:pt x="58" y="4"/>
                      </a:lnTo>
                      <a:lnTo>
                        <a:pt x="61" y="6"/>
                      </a:lnTo>
                      <a:lnTo>
                        <a:pt x="64" y="7"/>
                      </a:lnTo>
                      <a:lnTo>
                        <a:pt x="66" y="7"/>
                      </a:lnTo>
                      <a:lnTo>
                        <a:pt x="68" y="8"/>
                      </a:lnTo>
                      <a:lnTo>
                        <a:pt x="71" y="9"/>
                      </a:lnTo>
                      <a:lnTo>
                        <a:pt x="72" y="9"/>
                      </a:lnTo>
                      <a:lnTo>
                        <a:pt x="75" y="10"/>
                      </a:lnTo>
                      <a:lnTo>
                        <a:pt x="76" y="10"/>
                      </a:lnTo>
                      <a:lnTo>
                        <a:pt x="78" y="10"/>
                      </a:lnTo>
                      <a:lnTo>
                        <a:pt x="79" y="10"/>
                      </a:lnTo>
                      <a:lnTo>
                        <a:pt x="81" y="10"/>
                      </a:lnTo>
                      <a:lnTo>
                        <a:pt x="83" y="11"/>
                      </a:lnTo>
                      <a:lnTo>
                        <a:pt x="84" y="11"/>
                      </a:lnTo>
                      <a:lnTo>
                        <a:pt x="85" y="10"/>
                      </a:lnTo>
                      <a:lnTo>
                        <a:pt x="87" y="10"/>
                      </a:lnTo>
                      <a:lnTo>
                        <a:pt x="88" y="10"/>
                      </a:lnTo>
                      <a:lnTo>
                        <a:pt x="89" y="10"/>
                      </a:lnTo>
                      <a:lnTo>
                        <a:pt x="90" y="10"/>
                      </a:lnTo>
                      <a:lnTo>
                        <a:pt x="91" y="10"/>
                      </a:lnTo>
                      <a:lnTo>
                        <a:pt x="92" y="10"/>
                      </a:lnTo>
                      <a:lnTo>
                        <a:pt x="93" y="10"/>
                      </a:lnTo>
                      <a:lnTo>
                        <a:pt x="94" y="10"/>
                      </a:lnTo>
                      <a:lnTo>
                        <a:pt x="96" y="10"/>
                      </a:lnTo>
                      <a:lnTo>
                        <a:pt x="98" y="11"/>
                      </a:lnTo>
                      <a:lnTo>
                        <a:pt x="99" y="11"/>
                      </a:lnTo>
                      <a:lnTo>
                        <a:pt x="101" y="12"/>
                      </a:lnTo>
                      <a:lnTo>
                        <a:pt x="102" y="13"/>
                      </a:lnTo>
                      <a:lnTo>
                        <a:pt x="103" y="14"/>
                      </a:lnTo>
                      <a:lnTo>
                        <a:pt x="103" y="15"/>
                      </a:lnTo>
                      <a:lnTo>
                        <a:pt x="104" y="16"/>
                      </a:lnTo>
                      <a:lnTo>
                        <a:pt x="105" y="16"/>
                      </a:lnTo>
                      <a:lnTo>
                        <a:pt x="106" y="16"/>
                      </a:lnTo>
                      <a:lnTo>
                        <a:pt x="107" y="16"/>
                      </a:lnTo>
                      <a:lnTo>
                        <a:pt x="109" y="16"/>
                      </a:lnTo>
                      <a:lnTo>
                        <a:pt x="111" y="16"/>
                      </a:lnTo>
                      <a:lnTo>
                        <a:pt x="113" y="16"/>
                      </a:lnTo>
                      <a:lnTo>
                        <a:pt x="115" y="17"/>
                      </a:lnTo>
                      <a:lnTo>
                        <a:pt x="118" y="17"/>
                      </a:lnTo>
                      <a:lnTo>
                        <a:pt x="120" y="18"/>
                      </a:lnTo>
                      <a:lnTo>
                        <a:pt x="123" y="19"/>
                      </a:lnTo>
                      <a:lnTo>
                        <a:pt x="125" y="20"/>
                      </a:lnTo>
                      <a:lnTo>
                        <a:pt x="127" y="21"/>
                      </a:lnTo>
                      <a:lnTo>
                        <a:pt x="129" y="22"/>
                      </a:lnTo>
                      <a:lnTo>
                        <a:pt x="131" y="24"/>
                      </a:lnTo>
                      <a:lnTo>
                        <a:pt x="133" y="25"/>
                      </a:lnTo>
                      <a:lnTo>
                        <a:pt x="133" y="26"/>
                      </a:lnTo>
                      <a:lnTo>
                        <a:pt x="134" y="26"/>
                      </a:lnTo>
                      <a:lnTo>
                        <a:pt x="134" y="27"/>
                      </a:lnTo>
                      <a:lnTo>
                        <a:pt x="135" y="28"/>
                      </a:lnTo>
                      <a:lnTo>
                        <a:pt x="136" y="28"/>
                      </a:lnTo>
                      <a:lnTo>
                        <a:pt x="136" y="30"/>
                      </a:lnTo>
                      <a:lnTo>
                        <a:pt x="137" y="31"/>
                      </a:lnTo>
                      <a:lnTo>
                        <a:pt x="136" y="33"/>
                      </a:lnTo>
                      <a:lnTo>
                        <a:pt x="134" y="34"/>
                      </a:lnTo>
                      <a:lnTo>
                        <a:pt x="134" y="35"/>
                      </a:lnTo>
                      <a:lnTo>
                        <a:pt x="133" y="35"/>
                      </a:lnTo>
                      <a:lnTo>
                        <a:pt x="132" y="36"/>
                      </a:lnTo>
                      <a:lnTo>
                        <a:pt x="131" y="36"/>
                      </a:lnTo>
                      <a:lnTo>
                        <a:pt x="130" y="36"/>
                      </a:lnTo>
                      <a:lnTo>
                        <a:pt x="129" y="37"/>
                      </a:lnTo>
                      <a:lnTo>
                        <a:pt x="128" y="37"/>
                      </a:lnTo>
                      <a:lnTo>
                        <a:pt x="127" y="37"/>
                      </a:lnTo>
                      <a:lnTo>
                        <a:pt x="126" y="38"/>
                      </a:lnTo>
                      <a:lnTo>
                        <a:pt x="125" y="38"/>
                      </a:lnTo>
                      <a:lnTo>
                        <a:pt x="124" y="38"/>
                      </a:lnTo>
                      <a:lnTo>
                        <a:pt x="122" y="38"/>
                      </a:lnTo>
                      <a:lnTo>
                        <a:pt x="120" y="38"/>
                      </a:lnTo>
                      <a:lnTo>
                        <a:pt x="118" y="38"/>
                      </a:lnTo>
                      <a:lnTo>
                        <a:pt x="116" y="38"/>
                      </a:lnTo>
                      <a:lnTo>
                        <a:pt x="114" y="37"/>
                      </a:lnTo>
                      <a:lnTo>
                        <a:pt x="113" y="37"/>
                      </a:lnTo>
                      <a:lnTo>
                        <a:pt x="112" y="37"/>
                      </a:lnTo>
                      <a:lnTo>
                        <a:pt x="111" y="37"/>
                      </a:lnTo>
                      <a:lnTo>
                        <a:pt x="110" y="38"/>
                      </a:lnTo>
                      <a:lnTo>
                        <a:pt x="108" y="38"/>
                      </a:lnTo>
                      <a:lnTo>
                        <a:pt x="107" y="39"/>
                      </a:lnTo>
                      <a:lnTo>
                        <a:pt x="106" y="40"/>
                      </a:lnTo>
                      <a:lnTo>
                        <a:pt x="104" y="41"/>
                      </a:lnTo>
                      <a:lnTo>
                        <a:pt x="102" y="42"/>
                      </a:lnTo>
                      <a:lnTo>
                        <a:pt x="101" y="42"/>
                      </a:lnTo>
                      <a:lnTo>
                        <a:pt x="99" y="43"/>
                      </a:lnTo>
                      <a:lnTo>
                        <a:pt x="98" y="43"/>
                      </a:lnTo>
                      <a:lnTo>
                        <a:pt x="98" y="45"/>
                      </a:lnTo>
                      <a:lnTo>
                        <a:pt x="98" y="47"/>
                      </a:lnTo>
                      <a:lnTo>
                        <a:pt x="98" y="50"/>
                      </a:lnTo>
                      <a:lnTo>
                        <a:pt x="96" y="53"/>
                      </a:lnTo>
                      <a:lnTo>
                        <a:pt x="96" y="54"/>
                      </a:lnTo>
                      <a:lnTo>
                        <a:pt x="95" y="54"/>
                      </a:lnTo>
                      <a:lnTo>
                        <a:pt x="94" y="55"/>
                      </a:lnTo>
                      <a:lnTo>
                        <a:pt x="93" y="55"/>
                      </a:lnTo>
                      <a:lnTo>
                        <a:pt x="92" y="55"/>
                      </a:lnTo>
                      <a:lnTo>
                        <a:pt x="91" y="55"/>
                      </a:lnTo>
                      <a:lnTo>
                        <a:pt x="90" y="55"/>
                      </a:lnTo>
                      <a:lnTo>
                        <a:pt x="88" y="55"/>
                      </a:lnTo>
                      <a:lnTo>
                        <a:pt x="87" y="55"/>
                      </a:lnTo>
                      <a:lnTo>
                        <a:pt x="85" y="54"/>
                      </a:lnTo>
                      <a:lnTo>
                        <a:pt x="84" y="54"/>
                      </a:lnTo>
                      <a:lnTo>
                        <a:pt x="82" y="54"/>
                      </a:lnTo>
                      <a:lnTo>
                        <a:pt x="81" y="53"/>
                      </a:lnTo>
                      <a:lnTo>
                        <a:pt x="80" y="52"/>
                      </a:lnTo>
                      <a:lnTo>
                        <a:pt x="79" y="51"/>
                      </a:lnTo>
                      <a:lnTo>
                        <a:pt x="78" y="51"/>
                      </a:lnTo>
                      <a:lnTo>
                        <a:pt x="76" y="51"/>
                      </a:lnTo>
                      <a:lnTo>
                        <a:pt x="74" y="51"/>
                      </a:lnTo>
                      <a:lnTo>
                        <a:pt x="72" y="51"/>
                      </a:lnTo>
                      <a:lnTo>
                        <a:pt x="69" y="51"/>
                      </a:lnTo>
                      <a:lnTo>
                        <a:pt x="66" y="51"/>
                      </a:lnTo>
                      <a:lnTo>
                        <a:pt x="63" y="51"/>
                      </a:lnTo>
                      <a:lnTo>
                        <a:pt x="59" y="51"/>
                      </a:lnTo>
                      <a:lnTo>
                        <a:pt x="56" y="51"/>
                      </a:lnTo>
                      <a:lnTo>
                        <a:pt x="53" y="51"/>
                      </a:lnTo>
                      <a:lnTo>
                        <a:pt x="50" y="51"/>
                      </a:lnTo>
                      <a:lnTo>
                        <a:pt x="47" y="51"/>
                      </a:lnTo>
                      <a:lnTo>
                        <a:pt x="44" y="51"/>
                      </a:lnTo>
                      <a:lnTo>
                        <a:pt x="42" y="51"/>
                      </a:lnTo>
                      <a:lnTo>
                        <a:pt x="41" y="50"/>
                      </a:lnTo>
                      <a:lnTo>
                        <a:pt x="40" y="51"/>
                      </a:lnTo>
                      <a:lnTo>
                        <a:pt x="39" y="51"/>
                      </a:lnTo>
                      <a:lnTo>
                        <a:pt x="38" y="52"/>
                      </a:lnTo>
                      <a:lnTo>
                        <a:pt x="36" y="53"/>
                      </a:lnTo>
                      <a:lnTo>
                        <a:pt x="33" y="54"/>
                      </a:lnTo>
                      <a:lnTo>
                        <a:pt x="30" y="54"/>
                      </a:lnTo>
                      <a:lnTo>
                        <a:pt x="27" y="55"/>
                      </a:lnTo>
                      <a:lnTo>
                        <a:pt x="24" y="55"/>
                      </a:lnTo>
                      <a:lnTo>
                        <a:pt x="22" y="55"/>
                      </a:lnTo>
                      <a:lnTo>
                        <a:pt x="20" y="55"/>
                      </a:lnTo>
                      <a:lnTo>
                        <a:pt x="17" y="54"/>
                      </a:lnTo>
                      <a:lnTo>
                        <a:pt x="15" y="54"/>
                      </a:lnTo>
                      <a:lnTo>
                        <a:pt x="12" y="53"/>
                      </a:lnTo>
                      <a:lnTo>
                        <a:pt x="10" y="53"/>
                      </a:lnTo>
                      <a:lnTo>
                        <a:pt x="8" y="51"/>
                      </a:lnTo>
                      <a:lnTo>
                        <a:pt x="6" y="50"/>
                      </a:lnTo>
                      <a:lnTo>
                        <a:pt x="4" y="49"/>
                      </a:lnTo>
                      <a:lnTo>
                        <a:pt x="3" y="47"/>
                      </a:lnTo>
                      <a:lnTo>
                        <a:pt x="1" y="45"/>
                      </a:lnTo>
                      <a:lnTo>
                        <a:pt x="0" y="43"/>
                      </a:lnTo>
                      <a:lnTo>
                        <a:pt x="0" y="41"/>
                      </a:lnTo>
                      <a:lnTo>
                        <a:pt x="0" y="39"/>
                      </a:lnTo>
                      <a:lnTo>
                        <a:pt x="0" y="36"/>
                      </a:lnTo>
                      <a:lnTo>
                        <a:pt x="1" y="3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99" name="Freeform 2135">
                  <a:extLst>
                    <a:ext uri="{FF2B5EF4-FFF2-40B4-BE49-F238E27FC236}">
                      <a16:creationId xmlns:a16="http://schemas.microsoft.com/office/drawing/2014/main" id="{98CD308E-8981-41BE-A552-5808D997183B}"/>
                    </a:ext>
                  </a:extLst>
                </p:cNvPr>
                <p:cNvSpPr>
                  <a:spLocks/>
                </p:cNvSpPr>
                <p:nvPr/>
              </p:nvSpPr>
              <p:spPr bwMode="auto">
                <a:xfrm>
                  <a:off x="1170" y="197"/>
                  <a:ext cx="133" cy="51"/>
                </a:xfrm>
                <a:custGeom>
                  <a:avLst/>
                  <a:gdLst>
                    <a:gd name="T0" fmla="*/ 109 w 133"/>
                    <a:gd name="T1" fmla="*/ 34 h 51"/>
                    <a:gd name="T2" fmla="*/ 102 w 133"/>
                    <a:gd name="T3" fmla="*/ 37 h 51"/>
                    <a:gd name="T4" fmla="*/ 96 w 133"/>
                    <a:gd name="T5" fmla="*/ 39 h 51"/>
                    <a:gd name="T6" fmla="*/ 96 w 133"/>
                    <a:gd name="T7" fmla="*/ 43 h 51"/>
                    <a:gd name="T8" fmla="*/ 94 w 133"/>
                    <a:gd name="T9" fmla="*/ 48 h 51"/>
                    <a:gd name="T10" fmla="*/ 89 w 133"/>
                    <a:gd name="T11" fmla="*/ 51 h 51"/>
                    <a:gd name="T12" fmla="*/ 84 w 133"/>
                    <a:gd name="T13" fmla="*/ 50 h 51"/>
                    <a:gd name="T14" fmla="*/ 82 w 133"/>
                    <a:gd name="T15" fmla="*/ 47 h 51"/>
                    <a:gd name="T16" fmla="*/ 80 w 133"/>
                    <a:gd name="T17" fmla="*/ 46 h 51"/>
                    <a:gd name="T18" fmla="*/ 73 w 133"/>
                    <a:gd name="T19" fmla="*/ 46 h 51"/>
                    <a:gd name="T20" fmla="*/ 63 w 133"/>
                    <a:gd name="T21" fmla="*/ 45 h 51"/>
                    <a:gd name="T22" fmla="*/ 53 w 133"/>
                    <a:gd name="T23" fmla="*/ 45 h 51"/>
                    <a:gd name="T24" fmla="*/ 44 w 133"/>
                    <a:gd name="T25" fmla="*/ 45 h 51"/>
                    <a:gd name="T26" fmla="*/ 40 w 133"/>
                    <a:gd name="T27" fmla="*/ 44 h 51"/>
                    <a:gd name="T28" fmla="*/ 35 w 133"/>
                    <a:gd name="T29" fmla="*/ 47 h 51"/>
                    <a:gd name="T30" fmla="*/ 27 w 133"/>
                    <a:gd name="T31" fmla="*/ 49 h 51"/>
                    <a:gd name="T32" fmla="*/ 19 w 133"/>
                    <a:gd name="T33" fmla="*/ 49 h 51"/>
                    <a:gd name="T34" fmla="*/ 12 w 133"/>
                    <a:gd name="T35" fmla="*/ 48 h 51"/>
                    <a:gd name="T36" fmla="*/ 6 w 133"/>
                    <a:gd name="T37" fmla="*/ 45 h 51"/>
                    <a:gd name="T38" fmla="*/ 2 w 133"/>
                    <a:gd name="T39" fmla="*/ 41 h 51"/>
                    <a:gd name="T40" fmla="*/ 0 w 133"/>
                    <a:gd name="T41" fmla="*/ 34 h 51"/>
                    <a:gd name="T42" fmla="*/ 3 w 133"/>
                    <a:gd name="T43" fmla="*/ 26 h 51"/>
                    <a:gd name="T44" fmla="*/ 9 w 133"/>
                    <a:gd name="T45" fmla="*/ 16 h 51"/>
                    <a:gd name="T46" fmla="*/ 18 w 133"/>
                    <a:gd name="T47" fmla="*/ 7 h 51"/>
                    <a:gd name="T48" fmla="*/ 28 w 133"/>
                    <a:gd name="T49" fmla="*/ 2 h 51"/>
                    <a:gd name="T50" fmla="*/ 40 w 133"/>
                    <a:gd name="T51" fmla="*/ 0 h 51"/>
                    <a:gd name="T52" fmla="*/ 52 w 133"/>
                    <a:gd name="T53" fmla="*/ 3 h 51"/>
                    <a:gd name="T54" fmla="*/ 64 w 133"/>
                    <a:gd name="T55" fmla="*/ 7 h 51"/>
                    <a:gd name="T56" fmla="*/ 73 w 133"/>
                    <a:gd name="T57" fmla="*/ 10 h 51"/>
                    <a:gd name="T58" fmla="*/ 80 w 133"/>
                    <a:gd name="T59" fmla="*/ 10 h 51"/>
                    <a:gd name="T60" fmla="*/ 85 w 133"/>
                    <a:gd name="T61" fmla="*/ 10 h 51"/>
                    <a:gd name="T62" fmla="*/ 90 w 133"/>
                    <a:gd name="T63" fmla="*/ 10 h 51"/>
                    <a:gd name="T64" fmla="*/ 95 w 133"/>
                    <a:gd name="T65" fmla="*/ 10 h 51"/>
                    <a:gd name="T66" fmla="*/ 99 w 133"/>
                    <a:gd name="T67" fmla="*/ 12 h 51"/>
                    <a:gd name="T68" fmla="*/ 101 w 133"/>
                    <a:gd name="T69" fmla="*/ 15 h 51"/>
                    <a:gd name="T70" fmla="*/ 103 w 133"/>
                    <a:gd name="T71" fmla="*/ 15 h 51"/>
                    <a:gd name="T72" fmla="*/ 109 w 133"/>
                    <a:gd name="T73" fmla="*/ 15 h 51"/>
                    <a:gd name="T74" fmla="*/ 116 w 133"/>
                    <a:gd name="T75" fmla="*/ 16 h 51"/>
                    <a:gd name="T76" fmla="*/ 123 w 133"/>
                    <a:gd name="T77" fmla="*/ 18 h 51"/>
                    <a:gd name="T78" fmla="*/ 128 w 133"/>
                    <a:gd name="T79" fmla="*/ 22 h 51"/>
                    <a:gd name="T80" fmla="*/ 131 w 133"/>
                    <a:gd name="T81" fmla="*/ 24 h 51"/>
                    <a:gd name="T82" fmla="*/ 133 w 133"/>
                    <a:gd name="T83" fmla="*/ 27 h 51"/>
                    <a:gd name="T84" fmla="*/ 130 w 133"/>
                    <a:gd name="T85" fmla="*/ 31 h 51"/>
                    <a:gd name="T86" fmla="*/ 130 w 133"/>
                    <a:gd name="T87" fmla="*/ 32 h 51"/>
                    <a:gd name="T88" fmla="*/ 128 w 133"/>
                    <a:gd name="T89" fmla="*/ 33 h 51"/>
                    <a:gd name="T90" fmla="*/ 125 w 133"/>
                    <a:gd name="T91" fmla="*/ 34 h 51"/>
                    <a:gd name="T92" fmla="*/ 122 w 133"/>
                    <a:gd name="T93" fmla="*/ 35 h 51"/>
                    <a:gd name="T94" fmla="*/ 114 w 133"/>
                    <a:gd name="T95" fmla="*/ 34 h 5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33" h="51">
                      <a:moveTo>
                        <a:pt x="111" y="33"/>
                      </a:moveTo>
                      <a:lnTo>
                        <a:pt x="110" y="33"/>
                      </a:lnTo>
                      <a:lnTo>
                        <a:pt x="109" y="34"/>
                      </a:lnTo>
                      <a:lnTo>
                        <a:pt x="107" y="35"/>
                      </a:lnTo>
                      <a:lnTo>
                        <a:pt x="105" y="36"/>
                      </a:lnTo>
                      <a:lnTo>
                        <a:pt x="102" y="37"/>
                      </a:lnTo>
                      <a:lnTo>
                        <a:pt x="100" y="38"/>
                      </a:lnTo>
                      <a:lnTo>
                        <a:pt x="97" y="39"/>
                      </a:lnTo>
                      <a:lnTo>
                        <a:pt x="96" y="39"/>
                      </a:lnTo>
                      <a:lnTo>
                        <a:pt x="96" y="40"/>
                      </a:lnTo>
                      <a:lnTo>
                        <a:pt x="96" y="41"/>
                      </a:lnTo>
                      <a:lnTo>
                        <a:pt x="96" y="43"/>
                      </a:lnTo>
                      <a:lnTo>
                        <a:pt x="95" y="45"/>
                      </a:lnTo>
                      <a:lnTo>
                        <a:pt x="95" y="47"/>
                      </a:lnTo>
                      <a:lnTo>
                        <a:pt x="94" y="48"/>
                      </a:lnTo>
                      <a:lnTo>
                        <a:pt x="92" y="50"/>
                      </a:lnTo>
                      <a:lnTo>
                        <a:pt x="91" y="51"/>
                      </a:lnTo>
                      <a:lnTo>
                        <a:pt x="89" y="51"/>
                      </a:lnTo>
                      <a:lnTo>
                        <a:pt x="87" y="51"/>
                      </a:lnTo>
                      <a:lnTo>
                        <a:pt x="85" y="50"/>
                      </a:lnTo>
                      <a:lnTo>
                        <a:pt x="84" y="50"/>
                      </a:lnTo>
                      <a:lnTo>
                        <a:pt x="83" y="49"/>
                      </a:lnTo>
                      <a:lnTo>
                        <a:pt x="83" y="48"/>
                      </a:lnTo>
                      <a:lnTo>
                        <a:pt x="82" y="47"/>
                      </a:lnTo>
                      <a:lnTo>
                        <a:pt x="82" y="46"/>
                      </a:lnTo>
                      <a:lnTo>
                        <a:pt x="81" y="46"/>
                      </a:lnTo>
                      <a:lnTo>
                        <a:pt x="80" y="46"/>
                      </a:lnTo>
                      <a:lnTo>
                        <a:pt x="78" y="46"/>
                      </a:lnTo>
                      <a:lnTo>
                        <a:pt x="76" y="46"/>
                      </a:lnTo>
                      <a:lnTo>
                        <a:pt x="73" y="46"/>
                      </a:lnTo>
                      <a:lnTo>
                        <a:pt x="70" y="46"/>
                      </a:lnTo>
                      <a:lnTo>
                        <a:pt x="67" y="46"/>
                      </a:lnTo>
                      <a:lnTo>
                        <a:pt x="63" y="45"/>
                      </a:lnTo>
                      <a:lnTo>
                        <a:pt x="60" y="45"/>
                      </a:lnTo>
                      <a:lnTo>
                        <a:pt x="56" y="45"/>
                      </a:lnTo>
                      <a:lnTo>
                        <a:pt x="53" y="45"/>
                      </a:lnTo>
                      <a:lnTo>
                        <a:pt x="49" y="45"/>
                      </a:lnTo>
                      <a:lnTo>
                        <a:pt x="47" y="45"/>
                      </a:lnTo>
                      <a:lnTo>
                        <a:pt x="44" y="45"/>
                      </a:lnTo>
                      <a:lnTo>
                        <a:pt x="42" y="44"/>
                      </a:lnTo>
                      <a:lnTo>
                        <a:pt x="41" y="44"/>
                      </a:lnTo>
                      <a:lnTo>
                        <a:pt x="40" y="44"/>
                      </a:lnTo>
                      <a:lnTo>
                        <a:pt x="39" y="45"/>
                      </a:lnTo>
                      <a:lnTo>
                        <a:pt x="38" y="46"/>
                      </a:lnTo>
                      <a:lnTo>
                        <a:pt x="35" y="47"/>
                      </a:lnTo>
                      <a:lnTo>
                        <a:pt x="33" y="48"/>
                      </a:lnTo>
                      <a:lnTo>
                        <a:pt x="30" y="49"/>
                      </a:lnTo>
                      <a:lnTo>
                        <a:pt x="27" y="49"/>
                      </a:lnTo>
                      <a:lnTo>
                        <a:pt x="23" y="49"/>
                      </a:lnTo>
                      <a:lnTo>
                        <a:pt x="21" y="49"/>
                      </a:lnTo>
                      <a:lnTo>
                        <a:pt x="19" y="49"/>
                      </a:lnTo>
                      <a:lnTo>
                        <a:pt x="17" y="49"/>
                      </a:lnTo>
                      <a:lnTo>
                        <a:pt x="14" y="48"/>
                      </a:lnTo>
                      <a:lnTo>
                        <a:pt x="12" y="48"/>
                      </a:lnTo>
                      <a:lnTo>
                        <a:pt x="10" y="47"/>
                      </a:lnTo>
                      <a:lnTo>
                        <a:pt x="8" y="46"/>
                      </a:lnTo>
                      <a:lnTo>
                        <a:pt x="6" y="45"/>
                      </a:lnTo>
                      <a:lnTo>
                        <a:pt x="5" y="44"/>
                      </a:lnTo>
                      <a:lnTo>
                        <a:pt x="3" y="42"/>
                      </a:lnTo>
                      <a:lnTo>
                        <a:pt x="2" y="41"/>
                      </a:lnTo>
                      <a:lnTo>
                        <a:pt x="1" y="39"/>
                      </a:lnTo>
                      <a:lnTo>
                        <a:pt x="0" y="37"/>
                      </a:lnTo>
                      <a:lnTo>
                        <a:pt x="0" y="34"/>
                      </a:lnTo>
                      <a:lnTo>
                        <a:pt x="1" y="32"/>
                      </a:lnTo>
                      <a:lnTo>
                        <a:pt x="1" y="29"/>
                      </a:lnTo>
                      <a:lnTo>
                        <a:pt x="3" y="26"/>
                      </a:lnTo>
                      <a:lnTo>
                        <a:pt x="5" y="22"/>
                      </a:lnTo>
                      <a:lnTo>
                        <a:pt x="7" y="19"/>
                      </a:lnTo>
                      <a:lnTo>
                        <a:pt x="9" y="16"/>
                      </a:lnTo>
                      <a:lnTo>
                        <a:pt x="12" y="12"/>
                      </a:lnTo>
                      <a:lnTo>
                        <a:pt x="15" y="10"/>
                      </a:lnTo>
                      <a:lnTo>
                        <a:pt x="18" y="7"/>
                      </a:lnTo>
                      <a:lnTo>
                        <a:pt x="21" y="5"/>
                      </a:lnTo>
                      <a:lnTo>
                        <a:pt x="25" y="3"/>
                      </a:lnTo>
                      <a:lnTo>
                        <a:pt x="28" y="2"/>
                      </a:lnTo>
                      <a:lnTo>
                        <a:pt x="32" y="1"/>
                      </a:lnTo>
                      <a:lnTo>
                        <a:pt x="36" y="0"/>
                      </a:lnTo>
                      <a:lnTo>
                        <a:pt x="40" y="0"/>
                      </a:lnTo>
                      <a:lnTo>
                        <a:pt x="44" y="0"/>
                      </a:lnTo>
                      <a:lnTo>
                        <a:pt x="48" y="1"/>
                      </a:lnTo>
                      <a:lnTo>
                        <a:pt x="52" y="3"/>
                      </a:lnTo>
                      <a:lnTo>
                        <a:pt x="56" y="5"/>
                      </a:lnTo>
                      <a:lnTo>
                        <a:pt x="60" y="6"/>
                      </a:lnTo>
                      <a:lnTo>
                        <a:pt x="64" y="7"/>
                      </a:lnTo>
                      <a:lnTo>
                        <a:pt x="67" y="8"/>
                      </a:lnTo>
                      <a:lnTo>
                        <a:pt x="70" y="9"/>
                      </a:lnTo>
                      <a:lnTo>
                        <a:pt x="73" y="10"/>
                      </a:lnTo>
                      <a:lnTo>
                        <a:pt x="75" y="10"/>
                      </a:lnTo>
                      <a:lnTo>
                        <a:pt x="78" y="10"/>
                      </a:lnTo>
                      <a:lnTo>
                        <a:pt x="80" y="10"/>
                      </a:lnTo>
                      <a:lnTo>
                        <a:pt x="82" y="10"/>
                      </a:lnTo>
                      <a:lnTo>
                        <a:pt x="84" y="10"/>
                      </a:lnTo>
                      <a:lnTo>
                        <a:pt x="85" y="10"/>
                      </a:lnTo>
                      <a:lnTo>
                        <a:pt x="87" y="10"/>
                      </a:lnTo>
                      <a:lnTo>
                        <a:pt x="88" y="10"/>
                      </a:lnTo>
                      <a:lnTo>
                        <a:pt x="90" y="10"/>
                      </a:lnTo>
                      <a:lnTo>
                        <a:pt x="91" y="10"/>
                      </a:lnTo>
                      <a:lnTo>
                        <a:pt x="93" y="10"/>
                      </a:lnTo>
                      <a:lnTo>
                        <a:pt x="95" y="10"/>
                      </a:lnTo>
                      <a:lnTo>
                        <a:pt x="96" y="10"/>
                      </a:lnTo>
                      <a:lnTo>
                        <a:pt x="98" y="11"/>
                      </a:lnTo>
                      <a:lnTo>
                        <a:pt x="99" y="12"/>
                      </a:lnTo>
                      <a:lnTo>
                        <a:pt x="100" y="13"/>
                      </a:lnTo>
                      <a:lnTo>
                        <a:pt x="101" y="14"/>
                      </a:lnTo>
                      <a:lnTo>
                        <a:pt x="101" y="15"/>
                      </a:lnTo>
                      <a:lnTo>
                        <a:pt x="102" y="15"/>
                      </a:lnTo>
                      <a:lnTo>
                        <a:pt x="103" y="15"/>
                      </a:lnTo>
                      <a:lnTo>
                        <a:pt x="105" y="15"/>
                      </a:lnTo>
                      <a:lnTo>
                        <a:pt x="106" y="15"/>
                      </a:lnTo>
                      <a:lnTo>
                        <a:pt x="109" y="15"/>
                      </a:lnTo>
                      <a:lnTo>
                        <a:pt x="111" y="15"/>
                      </a:lnTo>
                      <a:lnTo>
                        <a:pt x="113" y="16"/>
                      </a:lnTo>
                      <a:lnTo>
                        <a:pt x="116" y="16"/>
                      </a:lnTo>
                      <a:lnTo>
                        <a:pt x="118" y="17"/>
                      </a:lnTo>
                      <a:lnTo>
                        <a:pt x="120" y="17"/>
                      </a:lnTo>
                      <a:lnTo>
                        <a:pt x="123" y="18"/>
                      </a:lnTo>
                      <a:lnTo>
                        <a:pt x="125" y="19"/>
                      </a:lnTo>
                      <a:lnTo>
                        <a:pt x="127" y="21"/>
                      </a:lnTo>
                      <a:lnTo>
                        <a:pt x="128" y="22"/>
                      </a:lnTo>
                      <a:lnTo>
                        <a:pt x="130" y="24"/>
                      </a:lnTo>
                      <a:lnTo>
                        <a:pt x="131" y="24"/>
                      </a:lnTo>
                      <a:lnTo>
                        <a:pt x="132" y="25"/>
                      </a:lnTo>
                      <a:lnTo>
                        <a:pt x="132" y="26"/>
                      </a:lnTo>
                      <a:lnTo>
                        <a:pt x="133" y="27"/>
                      </a:lnTo>
                      <a:lnTo>
                        <a:pt x="133" y="28"/>
                      </a:lnTo>
                      <a:lnTo>
                        <a:pt x="132" y="30"/>
                      </a:lnTo>
                      <a:lnTo>
                        <a:pt x="130" y="31"/>
                      </a:lnTo>
                      <a:lnTo>
                        <a:pt x="130" y="32"/>
                      </a:lnTo>
                      <a:lnTo>
                        <a:pt x="129" y="32"/>
                      </a:lnTo>
                      <a:lnTo>
                        <a:pt x="129" y="33"/>
                      </a:lnTo>
                      <a:lnTo>
                        <a:pt x="128" y="33"/>
                      </a:lnTo>
                      <a:lnTo>
                        <a:pt x="127" y="33"/>
                      </a:lnTo>
                      <a:lnTo>
                        <a:pt x="125" y="33"/>
                      </a:lnTo>
                      <a:lnTo>
                        <a:pt x="125" y="34"/>
                      </a:lnTo>
                      <a:lnTo>
                        <a:pt x="124" y="34"/>
                      </a:lnTo>
                      <a:lnTo>
                        <a:pt x="123" y="34"/>
                      </a:lnTo>
                      <a:lnTo>
                        <a:pt x="122" y="35"/>
                      </a:lnTo>
                      <a:lnTo>
                        <a:pt x="119" y="35"/>
                      </a:lnTo>
                      <a:lnTo>
                        <a:pt x="117" y="35"/>
                      </a:lnTo>
                      <a:lnTo>
                        <a:pt x="114" y="34"/>
                      </a:lnTo>
                      <a:lnTo>
                        <a:pt x="111" y="33"/>
                      </a:lnTo>
                      <a:close/>
                    </a:path>
                  </a:pathLst>
                </a:custGeom>
                <a:solidFill>
                  <a:srgbClr val="FF7C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00" name="Freeform 2136">
                  <a:extLst>
                    <a:ext uri="{FF2B5EF4-FFF2-40B4-BE49-F238E27FC236}">
                      <a16:creationId xmlns:a16="http://schemas.microsoft.com/office/drawing/2014/main" id="{17FDF757-F0BE-48EF-B63D-437706A36A81}"/>
                    </a:ext>
                  </a:extLst>
                </p:cNvPr>
                <p:cNvSpPr>
                  <a:spLocks/>
                </p:cNvSpPr>
                <p:nvPr/>
              </p:nvSpPr>
              <p:spPr bwMode="auto">
                <a:xfrm>
                  <a:off x="1034" y="246"/>
                  <a:ext cx="111" cy="50"/>
                </a:xfrm>
                <a:custGeom>
                  <a:avLst/>
                  <a:gdLst>
                    <a:gd name="T0" fmla="*/ 109 w 111"/>
                    <a:gd name="T1" fmla="*/ 0 h 50"/>
                    <a:gd name="T2" fmla="*/ 106 w 111"/>
                    <a:gd name="T3" fmla="*/ 1 h 50"/>
                    <a:gd name="T4" fmla="*/ 101 w 111"/>
                    <a:gd name="T5" fmla="*/ 2 h 50"/>
                    <a:gd name="T6" fmla="*/ 94 w 111"/>
                    <a:gd name="T7" fmla="*/ 4 h 50"/>
                    <a:gd name="T8" fmla="*/ 87 w 111"/>
                    <a:gd name="T9" fmla="*/ 7 h 50"/>
                    <a:gd name="T10" fmla="*/ 78 w 111"/>
                    <a:gd name="T11" fmla="*/ 12 h 50"/>
                    <a:gd name="T12" fmla="*/ 70 w 111"/>
                    <a:gd name="T13" fmla="*/ 18 h 50"/>
                    <a:gd name="T14" fmla="*/ 61 w 111"/>
                    <a:gd name="T15" fmla="*/ 26 h 50"/>
                    <a:gd name="T16" fmla="*/ 57 w 111"/>
                    <a:gd name="T17" fmla="*/ 32 h 50"/>
                    <a:gd name="T18" fmla="*/ 53 w 111"/>
                    <a:gd name="T19" fmla="*/ 35 h 50"/>
                    <a:gd name="T20" fmla="*/ 50 w 111"/>
                    <a:gd name="T21" fmla="*/ 38 h 50"/>
                    <a:gd name="T22" fmla="*/ 46 w 111"/>
                    <a:gd name="T23" fmla="*/ 41 h 50"/>
                    <a:gd name="T24" fmla="*/ 42 w 111"/>
                    <a:gd name="T25" fmla="*/ 43 h 50"/>
                    <a:gd name="T26" fmla="*/ 37 w 111"/>
                    <a:gd name="T27" fmla="*/ 45 h 50"/>
                    <a:gd name="T28" fmla="*/ 33 w 111"/>
                    <a:gd name="T29" fmla="*/ 46 h 50"/>
                    <a:gd name="T30" fmla="*/ 28 w 111"/>
                    <a:gd name="T31" fmla="*/ 46 h 50"/>
                    <a:gd name="T32" fmla="*/ 23 w 111"/>
                    <a:gd name="T33" fmla="*/ 46 h 50"/>
                    <a:gd name="T34" fmla="*/ 17 w 111"/>
                    <a:gd name="T35" fmla="*/ 45 h 50"/>
                    <a:gd name="T36" fmla="*/ 12 w 111"/>
                    <a:gd name="T37" fmla="*/ 42 h 50"/>
                    <a:gd name="T38" fmla="*/ 8 w 111"/>
                    <a:gd name="T39" fmla="*/ 38 h 50"/>
                    <a:gd name="T40" fmla="*/ 5 w 111"/>
                    <a:gd name="T41" fmla="*/ 33 h 50"/>
                    <a:gd name="T42" fmla="*/ 3 w 111"/>
                    <a:gd name="T43" fmla="*/ 28 h 50"/>
                    <a:gd name="T44" fmla="*/ 1 w 111"/>
                    <a:gd name="T45" fmla="*/ 22 h 50"/>
                    <a:gd name="T46" fmla="*/ 0 w 111"/>
                    <a:gd name="T47" fmla="*/ 16 h 50"/>
                    <a:gd name="T48" fmla="*/ 0 w 111"/>
                    <a:gd name="T49" fmla="*/ 13 h 50"/>
                    <a:gd name="T50" fmla="*/ 0 w 111"/>
                    <a:gd name="T51" fmla="*/ 19 h 50"/>
                    <a:gd name="T52" fmla="*/ 1 w 111"/>
                    <a:gd name="T53" fmla="*/ 26 h 50"/>
                    <a:gd name="T54" fmla="*/ 2 w 111"/>
                    <a:gd name="T55" fmla="*/ 30 h 50"/>
                    <a:gd name="T56" fmla="*/ 3 w 111"/>
                    <a:gd name="T57" fmla="*/ 34 h 50"/>
                    <a:gd name="T58" fmla="*/ 5 w 111"/>
                    <a:gd name="T59" fmla="*/ 38 h 50"/>
                    <a:gd name="T60" fmla="*/ 7 w 111"/>
                    <a:gd name="T61" fmla="*/ 41 h 50"/>
                    <a:gd name="T62" fmla="*/ 10 w 111"/>
                    <a:gd name="T63" fmla="*/ 44 h 50"/>
                    <a:gd name="T64" fmla="*/ 13 w 111"/>
                    <a:gd name="T65" fmla="*/ 47 h 50"/>
                    <a:gd name="T66" fmla="*/ 17 w 111"/>
                    <a:gd name="T67" fmla="*/ 49 h 50"/>
                    <a:gd name="T68" fmla="*/ 22 w 111"/>
                    <a:gd name="T69" fmla="*/ 50 h 50"/>
                    <a:gd name="T70" fmla="*/ 28 w 111"/>
                    <a:gd name="T71" fmla="*/ 50 h 50"/>
                    <a:gd name="T72" fmla="*/ 37 w 111"/>
                    <a:gd name="T73" fmla="*/ 49 h 50"/>
                    <a:gd name="T74" fmla="*/ 47 w 111"/>
                    <a:gd name="T75" fmla="*/ 45 h 50"/>
                    <a:gd name="T76" fmla="*/ 55 w 111"/>
                    <a:gd name="T77" fmla="*/ 39 h 50"/>
                    <a:gd name="T78" fmla="*/ 61 w 111"/>
                    <a:gd name="T79" fmla="*/ 33 h 50"/>
                    <a:gd name="T80" fmla="*/ 68 w 111"/>
                    <a:gd name="T81" fmla="*/ 26 h 50"/>
                    <a:gd name="T82" fmla="*/ 76 w 111"/>
                    <a:gd name="T83" fmla="*/ 20 h 50"/>
                    <a:gd name="T84" fmla="*/ 87 w 111"/>
                    <a:gd name="T85" fmla="*/ 14 h 50"/>
                    <a:gd name="T86" fmla="*/ 102 w 111"/>
                    <a:gd name="T87" fmla="*/ 10 h 50"/>
                    <a:gd name="T88" fmla="*/ 109 w 111"/>
                    <a:gd name="T89" fmla="*/ 0 h 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11" h="50">
                      <a:moveTo>
                        <a:pt x="109" y="0"/>
                      </a:moveTo>
                      <a:lnTo>
                        <a:pt x="109" y="0"/>
                      </a:lnTo>
                      <a:lnTo>
                        <a:pt x="108" y="0"/>
                      </a:lnTo>
                      <a:lnTo>
                        <a:pt x="106" y="1"/>
                      </a:lnTo>
                      <a:lnTo>
                        <a:pt x="104" y="1"/>
                      </a:lnTo>
                      <a:lnTo>
                        <a:pt x="101" y="2"/>
                      </a:lnTo>
                      <a:lnTo>
                        <a:pt x="98" y="3"/>
                      </a:lnTo>
                      <a:lnTo>
                        <a:pt x="94" y="4"/>
                      </a:lnTo>
                      <a:lnTo>
                        <a:pt x="91" y="5"/>
                      </a:lnTo>
                      <a:lnTo>
                        <a:pt x="87" y="7"/>
                      </a:lnTo>
                      <a:lnTo>
                        <a:pt x="82" y="9"/>
                      </a:lnTo>
                      <a:lnTo>
                        <a:pt x="78" y="12"/>
                      </a:lnTo>
                      <a:lnTo>
                        <a:pt x="74" y="14"/>
                      </a:lnTo>
                      <a:lnTo>
                        <a:pt x="70" y="18"/>
                      </a:lnTo>
                      <a:lnTo>
                        <a:pt x="65" y="21"/>
                      </a:lnTo>
                      <a:lnTo>
                        <a:pt x="61" y="26"/>
                      </a:lnTo>
                      <a:lnTo>
                        <a:pt x="58" y="30"/>
                      </a:lnTo>
                      <a:lnTo>
                        <a:pt x="57" y="32"/>
                      </a:lnTo>
                      <a:lnTo>
                        <a:pt x="55" y="33"/>
                      </a:lnTo>
                      <a:lnTo>
                        <a:pt x="53" y="35"/>
                      </a:lnTo>
                      <a:lnTo>
                        <a:pt x="52" y="37"/>
                      </a:lnTo>
                      <a:lnTo>
                        <a:pt x="50" y="38"/>
                      </a:lnTo>
                      <a:lnTo>
                        <a:pt x="48" y="39"/>
                      </a:lnTo>
                      <a:lnTo>
                        <a:pt x="46" y="41"/>
                      </a:lnTo>
                      <a:lnTo>
                        <a:pt x="44" y="42"/>
                      </a:lnTo>
                      <a:lnTo>
                        <a:pt x="42" y="43"/>
                      </a:lnTo>
                      <a:lnTo>
                        <a:pt x="40" y="44"/>
                      </a:lnTo>
                      <a:lnTo>
                        <a:pt x="37" y="45"/>
                      </a:lnTo>
                      <a:lnTo>
                        <a:pt x="35" y="45"/>
                      </a:lnTo>
                      <a:lnTo>
                        <a:pt x="33" y="46"/>
                      </a:lnTo>
                      <a:lnTo>
                        <a:pt x="31" y="46"/>
                      </a:lnTo>
                      <a:lnTo>
                        <a:pt x="28" y="46"/>
                      </a:lnTo>
                      <a:lnTo>
                        <a:pt x="26" y="46"/>
                      </a:lnTo>
                      <a:lnTo>
                        <a:pt x="23" y="46"/>
                      </a:lnTo>
                      <a:lnTo>
                        <a:pt x="20" y="46"/>
                      </a:lnTo>
                      <a:lnTo>
                        <a:pt x="17" y="45"/>
                      </a:lnTo>
                      <a:lnTo>
                        <a:pt x="15" y="44"/>
                      </a:lnTo>
                      <a:lnTo>
                        <a:pt x="12" y="42"/>
                      </a:lnTo>
                      <a:lnTo>
                        <a:pt x="10" y="40"/>
                      </a:lnTo>
                      <a:lnTo>
                        <a:pt x="8" y="38"/>
                      </a:lnTo>
                      <a:lnTo>
                        <a:pt x="6" y="35"/>
                      </a:lnTo>
                      <a:lnTo>
                        <a:pt x="5" y="33"/>
                      </a:lnTo>
                      <a:lnTo>
                        <a:pt x="3" y="30"/>
                      </a:lnTo>
                      <a:lnTo>
                        <a:pt x="3" y="28"/>
                      </a:lnTo>
                      <a:lnTo>
                        <a:pt x="2" y="25"/>
                      </a:lnTo>
                      <a:lnTo>
                        <a:pt x="1" y="22"/>
                      </a:lnTo>
                      <a:lnTo>
                        <a:pt x="0" y="19"/>
                      </a:lnTo>
                      <a:lnTo>
                        <a:pt x="0" y="16"/>
                      </a:lnTo>
                      <a:lnTo>
                        <a:pt x="0" y="12"/>
                      </a:lnTo>
                      <a:lnTo>
                        <a:pt x="0" y="13"/>
                      </a:lnTo>
                      <a:lnTo>
                        <a:pt x="0" y="16"/>
                      </a:lnTo>
                      <a:lnTo>
                        <a:pt x="0" y="19"/>
                      </a:lnTo>
                      <a:lnTo>
                        <a:pt x="1" y="24"/>
                      </a:lnTo>
                      <a:lnTo>
                        <a:pt x="1" y="26"/>
                      </a:lnTo>
                      <a:lnTo>
                        <a:pt x="1" y="28"/>
                      </a:lnTo>
                      <a:lnTo>
                        <a:pt x="2" y="30"/>
                      </a:lnTo>
                      <a:lnTo>
                        <a:pt x="3" y="32"/>
                      </a:lnTo>
                      <a:lnTo>
                        <a:pt x="3" y="34"/>
                      </a:lnTo>
                      <a:lnTo>
                        <a:pt x="4" y="36"/>
                      </a:lnTo>
                      <a:lnTo>
                        <a:pt x="5" y="38"/>
                      </a:lnTo>
                      <a:lnTo>
                        <a:pt x="6" y="39"/>
                      </a:lnTo>
                      <a:lnTo>
                        <a:pt x="7" y="41"/>
                      </a:lnTo>
                      <a:lnTo>
                        <a:pt x="9" y="43"/>
                      </a:lnTo>
                      <a:lnTo>
                        <a:pt x="10" y="44"/>
                      </a:lnTo>
                      <a:lnTo>
                        <a:pt x="12" y="46"/>
                      </a:lnTo>
                      <a:lnTo>
                        <a:pt x="13" y="47"/>
                      </a:lnTo>
                      <a:lnTo>
                        <a:pt x="15" y="48"/>
                      </a:lnTo>
                      <a:lnTo>
                        <a:pt x="17" y="49"/>
                      </a:lnTo>
                      <a:lnTo>
                        <a:pt x="20" y="50"/>
                      </a:lnTo>
                      <a:lnTo>
                        <a:pt x="22" y="50"/>
                      </a:lnTo>
                      <a:lnTo>
                        <a:pt x="25" y="50"/>
                      </a:lnTo>
                      <a:lnTo>
                        <a:pt x="28" y="50"/>
                      </a:lnTo>
                      <a:lnTo>
                        <a:pt x="31" y="50"/>
                      </a:lnTo>
                      <a:lnTo>
                        <a:pt x="37" y="49"/>
                      </a:lnTo>
                      <a:lnTo>
                        <a:pt x="43" y="47"/>
                      </a:lnTo>
                      <a:lnTo>
                        <a:pt x="47" y="45"/>
                      </a:lnTo>
                      <a:lnTo>
                        <a:pt x="51" y="42"/>
                      </a:lnTo>
                      <a:lnTo>
                        <a:pt x="55" y="39"/>
                      </a:lnTo>
                      <a:lnTo>
                        <a:pt x="58" y="36"/>
                      </a:lnTo>
                      <a:lnTo>
                        <a:pt x="61" y="33"/>
                      </a:lnTo>
                      <a:lnTo>
                        <a:pt x="64" y="29"/>
                      </a:lnTo>
                      <a:lnTo>
                        <a:pt x="68" y="26"/>
                      </a:lnTo>
                      <a:lnTo>
                        <a:pt x="71" y="23"/>
                      </a:lnTo>
                      <a:lnTo>
                        <a:pt x="76" y="20"/>
                      </a:lnTo>
                      <a:lnTo>
                        <a:pt x="81" y="17"/>
                      </a:lnTo>
                      <a:lnTo>
                        <a:pt x="87" y="14"/>
                      </a:lnTo>
                      <a:lnTo>
                        <a:pt x="94" y="12"/>
                      </a:lnTo>
                      <a:lnTo>
                        <a:pt x="102" y="10"/>
                      </a:lnTo>
                      <a:lnTo>
                        <a:pt x="111" y="9"/>
                      </a:lnTo>
                      <a:lnTo>
                        <a:pt x="10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01" name="Freeform 2137">
                  <a:extLst>
                    <a:ext uri="{FF2B5EF4-FFF2-40B4-BE49-F238E27FC236}">
                      <a16:creationId xmlns:a16="http://schemas.microsoft.com/office/drawing/2014/main" id="{2D2FF651-EE94-4C3F-AFC5-9B4EBDB37AC3}"/>
                    </a:ext>
                  </a:extLst>
                </p:cNvPr>
                <p:cNvSpPr>
                  <a:spLocks/>
                </p:cNvSpPr>
                <p:nvPr/>
              </p:nvSpPr>
              <p:spPr bwMode="auto">
                <a:xfrm>
                  <a:off x="1043" y="259"/>
                  <a:ext cx="109" cy="45"/>
                </a:xfrm>
                <a:custGeom>
                  <a:avLst/>
                  <a:gdLst>
                    <a:gd name="T0" fmla="*/ 17 w 109"/>
                    <a:gd name="T1" fmla="*/ 41 h 45"/>
                    <a:gd name="T2" fmla="*/ 9 w 109"/>
                    <a:gd name="T3" fmla="*/ 39 h 45"/>
                    <a:gd name="T4" fmla="*/ 3 w 109"/>
                    <a:gd name="T5" fmla="*/ 37 h 45"/>
                    <a:gd name="T6" fmla="*/ 1 w 109"/>
                    <a:gd name="T7" fmla="*/ 35 h 45"/>
                    <a:gd name="T8" fmla="*/ 1 w 109"/>
                    <a:gd name="T9" fmla="*/ 35 h 45"/>
                    <a:gd name="T10" fmla="*/ 3 w 109"/>
                    <a:gd name="T11" fmla="*/ 38 h 45"/>
                    <a:gd name="T12" fmla="*/ 9 w 109"/>
                    <a:gd name="T13" fmla="*/ 41 h 45"/>
                    <a:gd name="T14" fmla="*/ 17 w 109"/>
                    <a:gd name="T15" fmla="*/ 44 h 45"/>
                    <a:gd name="T16" fmla="*/ 22 w 109"/>
                    <a:gd name="T17" fmla="*/ 45 h 45"/>
                    <a:gd name="T18" fmla="*/ 24 w 109"/>
                    <a:gd name="T19" fmla="*/ 45 h 45"/>
                    <a:gd name="T20" fmla="*/ 26 w 109"/>
                    <a:gd name="T21" fmla="*/ 45 h 45"/>
                    <a:gd name="T22" fmla="*/ 29 w 109"/>
                    <a:gd name="T23" fmla="*/ 44 h 45"/>
                    <a:gd name="T24" fmla="*/ 32 w 109"/>
                    <a:gd name="T25" fmla="*/ 44 h 45"/>
                    <a:gd name="T26" fmla="*/ 35 w 109"/>
                    <a:gd name="T27" fmla="*/ 43 h 45"/>
                    <a:gd name="T28" fmla="*/ 38 w 109"/>
                    <a:gd name="T29" fmla="*/ 42 h 45"/>
                    <a:gd name="T30" fmla="*/ 42 w 109"/>
                    <a:gd name="T31" fmla="*/ 40 h 45"/>
                    <a:gd name="T32" fmla="*/ 45 w 109"/>
                    <a:gd name="T33" fmla="*/ 38 h 45"/>
                    <a:gd name="T34" fmla="*/ 49 w 109"/>
                    <a:gd name="T35" fmla="*/ 36 h 45"/>
                    <a:gd name="T36" fmla="*/ 56 w 109"/>
                    <a:gd name="T37" fmla="*/ 30 h 45"/>
                    <a:gd name="T38" fmla="*/ 66 w 109"/>
                    <a:gd name="T39" fmla="*/ 22 h 45"/>
                    <a:gd name="T40" fmla="*/ 75 w 109"/>
                    <a:gd name="T41" fmla="*/ 17 h 45"/>
                    <a:gd name="T42" fmla="*/ 83 w 109"/>
                    <a:gd name="T43" fmla="*/ 14 h 45"/>
                    <a:gd name="T44" fmla="*/ 90 w 109"/>
                    <a:gd name="T45" fmla="*/ 12 h 45"/>
                    <a:gd name="T46" fmla="*/ 96 w 109"/>
                    <a:gd name="T47" fmla="*/ 11 h 45"/>
                    <a:gd name="T48" fmla="*/ 102 w 109"/>
                    <a:gd name="T49" fmla="*/ 11 h 45"/>
                    <a:gd name="T50" fmla="*/ 107 w 109"/>
                    <a:gd name="T51" fmla="*/ 11 h 45"/>
                    <a:gd name="T52" fmla="*/ 106 w 109"/>
                    <a:gd name="T53" fmla="*/ 0 h 45"/>
                    <a:gd name="T54" fmla="*/ 105 w 109"/>
                    <a:gd name="T55" fmla="*/ 0 h 45"/>
                    <a:gd name="T56" fmla="*/ 101 w 109"/>
                    <a:gd name="T57" fmla="*/ 0 h 45"/>
                    <a:gd name="T58" fmla="*/ 96 w 109"/>
                    <a:gd name="T59" fmla="*/ 1 h 45"/>
                    <a:gd name="T60" fmla="*/ 90 w 109"/>
                    <a:gd name="T61" fmla="*/ 2 h 45"/>
                    <a:gd name="T62" fmla="*/ 82 w 109"/>
                    <a:gd name="T63" fmla="*/ 5 h 45"/>
                    <a:gd name="T64" fmla="*/ 73 w 109"/>
                    <a:gd name="T65" fmla="*/ 10 h 45"/>
                    <a:gd name="T66" fmla="*/ 63 w 109"/>
                    <a:gd name="T67" fmla="*/ 16 h 45"/>
                    <a:gd name="T68" fmla="*/ 53 w 109"/>
                    <a:gd name="T69" fmla="*/ 25 h 45"/>
                    <a:gd name="T70" fmla="*/ 49 w 109"/>
                    <a:gd name="T71" fmla="*/ 29 h 45"/>
                    <a:gd name="T72" fmla="*/ 44 w 109"/>
                    <a:gd name="T73" fmla="*/ 33 h 45"/>
                    <a:gd name="T74" fmla="*/ 40 w 109"/>
                    <a:gd name="T75" fmla="*/ 35 h 45"/>
                    <a:gd name="T76" fmla="*/ 36 w 109"/>
                    <a:gd name="T77" fmla="*/ 37 h 45"/>
                    <a:gd name="T78" fmla="*/ 32 w 109"/>
                    <a:gd name="T79" fmla="*/ 39 h 45"/>
                    <a:gd name="T80" fmla="*/ 28 w 109"/>
                    <a:gd name="T81" fmla="*/ 40 h 45"/>
                    <a:gd name="T82" fmla="*/ 25 w 109"/>
                    <a:gd name="T83" fmla="*/ 41 h 45"/>
                    <a:gd name="T84" fmla="*/ 21 w 109"/>
                    <a:gd name="T85" fmla="*/ 41 h 4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9" h="45">
                      <a:moveTo>
                        <a:pt x="21" y="41"/>
                      </a:moveTo>
                      <a:lnTo>
                        <a:pt x="17" y="41"/>
                      </a:lnTo>
                      <a:lnTo>
                        <a:pt x="13" y="40"/>
                      </a:lnTo>
                      <a:lnTo>
                        <a:pt x="9" y="39"/>
                      </a:lnTo>
                      <a:lnTo>
                        <a:pt x="6" y="38"/>
                      </a:lnTo>
                      <a:lnTo>
                        <a:pt x="3" y="37"/>
                      </a:lnTo>
                      <a:lnTo>
                        <a:pt x="2" y="36"/>
                      </a:lnTo>
                      <a:lnTo>
                        <a:pt x="1" y="35"/>
                      </a:lnTo>
                      <a:lnTo>
                        <a:pt x="0" y="35"/>
                      </a:lnTo>
                      <a:lnTo>
                        <a:pt x="1" y="35"/>
                      </a:lnTo>
                      <a:lnTo>
                        <a:pt x="2" y="36"/>
                      </a:lnTo>
                      <a:lnTo>
                        <a:pt x="3" y="38"/>
                      </a:lnTo>
                      <a:lnTo>
                        <a:pt x="6" y="39"/>
                      </a:lnTo>
                      <a:lnTo>
                        <a:pt x="9" y="41"/>
                      </a:lnTo>
                      <a:lnTo>
                        <a:pt x="13" y="43"/>
                      </a:lnTo>
                      <a:lnTo>
                        <a:pt x="17" y="44"/>
                      </a:lnTo>
                      <a:lnTo>
                        <a:pt x="22" y="45"/>
                      </a:lnTo>
                      <a:lnTo>
                        <a:pt x="23" y="45"/>
                      </a:lnTo>
                      <a:lnTo>
                        <a:pt x="24" y="45"/>
                      </a:lnTo>
                      <a:lnTo>
                        <a:pt x="26" y="45"/>
                      </a:lnTo>
                      <a:lnTo>
                        <a:pt x="27" y="45"/>
                      </a:lnTo>
                      <a:lnTo>
                        <a:pt x="29" y="44"/>
                      </a:lnTo>
                      <a:lnTo>
                        <a:pt x="30" y="44"/>
                      </a:lnTo>
                      <a:lnTo>
                        <a:pt x="32" y="44"/>
                      </a:lnTo>
                      <a:lnTo>
                        <a:pt x="33" y="43"/>
                      </a:lnTo>
                      <a:lnTo>
                        <a:pt x="35" y="43"/>
                      </a:lnTo>
                      <a:lnTo>
                        <a:pt x="37" y="42"/>
                      </a:lnTo>
                      <a:lnTo>
                        <a:pt x="38" y="42"/>
                      </a:lnTo>
                      <a:lnTo>
                        <a:pt x="40" y="41"/>
                      </a:lnTo>
                      <a:lnTo>
                        <a:pt x="42" y="40"/>
                      </a:lnTo>
                      <a:lnTo>
                        <a:pt x="43" y="39"/>
                      </a:lnTo>
                      <a:lnTo>
                        <a:pt x="45" y="38"/>
                      </a:lnTo>
                      <a:lnTo>
                        <a:pt x="47" y="37"/>
                      </a:lnTo>
                      <a:lnTo>
                        <a:pt x="49" y="36"/>
                      </a:lnTo>
                      <a:lnTo>
                        <a:pt x="50" y="34"/>
                      </a:lnTo>
                      <a:lnTo>
                        <a:pt x="56" y="30"/>
                      </a:lnTo>
                      <a:lnTo>
                        <a:pt x="61" y="26"/>
                      </a:lnTo>
                      <a:lnTo>
                        <a:pt x="66" y="22"/>
                      </a:lnTo>
                      <a:lnTo>
                        <a:pt x="71" y="20"/>
                      </a:lnTo>
                      <a:lnTo>
                        <a:pt x="75" y="17"/>
                      </a:lnTo>
                      <a:lnTo>
                        <a:pt x="79" y="15"/>
                      </a:lnTo>
                      <a:lnTo>
                        <a:pt x="83" y="14"/>
                      </a:lnTo>
                      <a:lnTo>
                        <a:pt x="87" y="13"/>
                      </a:lnTo>
                      <a:lnTo>
                        <a:pt x="90" y="12"/>
                      </a:lnTo>
                      <a:lnTo>
                        <a:pt x="93" y="12"/>
                      </a:lnTo>
                      <a:lnTo>
                        <a:pt x="96" y="11"/>
                      </a:lnTo>
                      <a:lnTo>
                        <a:pt x="99" y="11"/>
                      </a:lnTo>
                      <a:lnTo>
                        <a:pt x="102" y="11"/>
                      </a:lnTo>
                      <a:lnTo>
                        <a:pt x="104" y="11"/>
                      </a:lnTo>
                      <a:lnTo>
                        <a:pt x="107" y="11"/>
                      </a:lnTo>
                      <a:lnTo>
                        <a:pt x="109" y="12"/>
                      </a:lnTo>
                      <a:lnTo>
                        <a:pt x="106" y="0"/>
                      </a:lnTo>
                      <a:lnTo>
                        <a:pt x="105" y="0"/>
                      </a:lnTo>
                      <a:lnTo>
                        <a:pt x="103" y="0"/>
                      </a:lnTo>
                      <a:lnTo>
                        <a:pt x="101" y="0"/>
                      </a:lnTo>
                      <a:lnTo>
                        <a:pt x="99" y="0"/>
                      </a:lnTo>
                      <a:lnTo>
                        <a:pt x="96" y="1"/>
                      </a:lnTo>
                      <a:lnTo>
                        <a:pt x="93" y="2"/>
                      </a:lnTo>
                      <a:lnTo>
                        <a:pt x="90" y="2"/>
                      </a:lnTo>
                      <a:lnTo>
                        <a:pt x="86" y="4"/>
                      </a:lnTo>
                      <a:lnTo>
                        <a:pt x="82" y="5"/>
                      </a:lnTo>
                      <a:lnTo>
                        <a:pt x="77" y="7"/>
                      </a:lnTo>
                      <a:lnTo>
                        <a:pt x="73" y="10"/>
                      </a:lnTo>
                      <a:lnTo>
                        <a:pt x="68" y="13"/>
                      </a:lnTo>
                      <a:lnTo>
                        <a:pt x="63" y="16"/>
                      </a:lnTo>
                      <a:lnTo>
                        <a:pt x="58" y="20"/>
                      </a:lnTo>
                      <a:lnTo>
                        <a:pt x="53" y="25"/>
                      </a:lnTo>
                      <a:lnTo>
                        <a:pt x="51" y="27"/>
                      </a:lnTo>
                      <a:lnTo>
                        <a:pt x="49" y="29"/>
                      </a:lnTo>
                      <a:lnTo>
                        <a:pt x="47" y="31"/>
                      </a:lnTo>
                      <a:lnTo>
                        <a:pt x="44" y="33"/>
                      </a:lnTo>
                      <a:lnTo>
                        <a:pt x="42" y="34"/>
                      </a:lnTo>
                      <a:lnTo>
                        <a:pt x="40" y="35"/>
                      </a:lnTo>
                      <a:lnTo>
                        <a:pt x="38" y="36"/>
                      </a:lnTo>
                      <a:lnTo>
                        <a:pt x="36" y="37"/>
                      </a:lnTo>
                      <a:lnTo>
                        <a:pt x="34" y="38"/>
                      </a:lnTo>
                      <a:lnTo>
                        <a:pt x="32" y="39"/>
                      </a:lnTo>
                      <a:lnTo>
                        <a:pt x="30" y="40"/>
                      </a:lnTo>
                      <a:lnTo>
                        <a:pt x="28" y="40"/>
                      </a:lnTo>
                      <a:lnTo>
                        <a:pt x="27" y="41"/>
                      </a:lnTo>
                      <a:lnTo>
                        <a:pt x="25" y="41"/>
                      </a:lnTo>
                      <a:lnTo>
                        <a:pt x="23" y="41"/>
                      </a:lnTo>
                      <a:lnTo>
                        <a:pt x="2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02" name="Freeform 2138">
                  <a:extLst>
                    <a:ext uri="{FF2B5EF4-FFF2-40B4-BE49-F238E27FC236}">
                      <a16:creationId xmlns:a16="http://schemas.microsoft.com/office/drawing/2014/main" id="{3946B012-C280-40D5-83C2-93E6A19C45BE}"/>
                    </a:ext>
                  </a:extLst>
                </p:cNvPr>
                <p:cNvSpPr>
                  <a:spLocks/>
                </p:cNvSpPr>
                <p:nvPr/>
              </p:nvSpPr>
              <p:spPr bwMode="auto">
                <a:xfrm>
                  <a:off x="1141" y="230"/>
                  <a:ext cx="76" cy="53"/>
                </a:xfrm>
                <a:custGeom>
                  <a:avLst/>
                  <a:gdLst>
                    <a:gd name="T0" fmla="*/ 0 w 76"/>
                    <a:gd name="T1" fmla="*/ 31 h 53"/>
                    <a:gd name="T2" fmla="*/ 0 w 76"/>
                    <a:gd name="T3" fmla="*/ 31 h 53"/>
                    <a:gd name="T4" fmla="*/ 1 w 76"/>
                    <a:gd name="T5" fmla="*/ 32 h 53"/>
                    <a:gd name="T6" fmla="*/ 3 w 76"/>
                    <a:gd name="T7" fmla="*/ 34 h 53"/>
                    <a:gd name="T8" fmla="*/ 5 w 76"/>
                    <a:gd name="T9" fmla="*/ 36 h 53"/>
                    <a:gd name="T10" fmla="*/ 7 w 76"/>
                    <a:gd name="T11" fmla="*/ 38 h 53"/>
                    <a:gd name="T12" fmla="*/ 10 w 76"/>
                    <a:gd name="T13" fmla="*/ 40 h 53"/>
                    <a:gd name="T14" fmla="*/ 14 w 76"/>
                    <a:gd name="T15" fmla="*/ 43 h 53"/>
                    <a:gd name="T16" fmla="*/ 18 w 76"/>
                    <a:gd name="T17" fmla="*/ 45 h 53"/>
                    <a:gd name="T18" fmla="*/ 22 w 76"/>
                    <a:gd name="T19" fmla="*/ 47 h 53"/>
                    <a:gd name="T20" fmla="*/ 27 w 76"/>
                    <a:gd name="T21" fmla="*/ 49 h 53"/>
                    <a:gd name="T22" fmla="*/ 32 w 76"/>
                    <a:gd name="T23" fmla="*/ 51 h 53"/>
                    <a:gd name="T24" fmla="*/ 37 w 76"/>
                    <a:gd name="T25" fmla="*/ 52 h 53"/>
                    <a:gd name="T26" fmla="*/ 42 w 76"/>
                    <a:gd name="T27" fmla="*/ 53 h 53"/>
                    <a:gd name="T28" fmla="*/ 48 w 76"/>
                    <a:gd name="T29" fmla="*/ 52 h 53"/>
                    <a:gd name="T30" fmla="*/ 55 w 76"/>
                    <a:gd name="T31" fmla="*/ 51 h 53"/>
                    <a:gd name="T32" fmla="*/ 61 w 76"/>
                    <a:gd name="T33" fmla="*/ 49 h 53"/>
                    <a:gd name="T34" fmla="*/ 66 w 76"/>
                    <a:gd name="T35" fmla="*/ 47 h 53"/>
                    <a:gd name="T36" fmla="*/ 70 w 76"/>
                    <a:gd name="T37" fmla="*/ 44 h 53"/>
                    <a:gd name="T38" fmla="*/ 73 w 76"/>
                    <a:gd name="T39" fmla="*/ 41 h 53"/>
                    <a:gd name="T40" fmla="*/ 75 w 76"/>
                    <a:gd name="T41" fmla="*/ 37 h 53"/>
                    <a:gd name="T42" fmla="*/ 76 w 76"/>
                    <a:gd name="T43" fmla="*/ 33 h 53"/>
                    <a:gd name="T44" fmla="*/ 76 w 76"/>
                    <a:gd name="T45" fmla="*/ 29 h 53"/>
                    <a:gd name="T46" fmla="*/ 76 w 76"/>
                    <a:gd name="T47" fmla="*/ 25 h 53"/>
                    <a:gd name="T48" fmla="*/ 76 w 76"/>
                    <a:gd name="T49" fmla="*/ 20 h 53"/>
                    <a:gd name="T50" fmla="*/ 75 w 76"/>
                    <a:gd name="T51" fmla="*/ 16 h 53"/>
                    <a:gd name="T52" fmla="*/ 74 w 76"/>
                    <a:gd name="T53" fmla="*/ 12 h 53"/>
                    <a:gd name="T54" fmla="*/ 73 w 76"/>
                    <a:gd name="T55" fmla="*/ 9 h 53"/>
                    <a:gd name="T56" fmla="*/ 72 w 76"/>
                    <a:gd name="T57" fmla="*/ 6 h 53"/>
                    <a:gd name="T58" fmla="*/ 70 w 76"/>
                    <a:gd name="T59" fmla="*/ 3 h 53"/>
                    <a:gd name="T60" fmla="*/ 70 w 76"/>
                    <a:gd name="T61" fmla="*/ 1 h 53"/>
                    <a:gd name="T62" fmla="*/ 69 w 76"/>
                    <a:gd name="T63" fmla="*/ 0 h 53"/>
                    <a:gd name="T64" fmla="*/ 69 w 76"/>
                    <a:gd name="T65" fmla="*/ 0 h 53"/>
                    <a:gd name="T66" fmla="*/ 69 w 76"/>
                    <a:gd name="T67" fmla="*/ 1 h 53"/>
                    <a:gd name="T68" fmla="*/ 70 w 76"/>
                    <a:gd name="T69" fmla="*/ 5 h 53"/>
                    <a:gd name="T70" fmla="*/ 71 w 76"/>
                    <a:gd name="T71" fmla="*/ 11 h 53"/>
                    <a:gd name="T72" fmla="*/ 71 w 76"/>
                    <a:gd name="T73" fmla="*/ 18 h 53"/>
                    <a:gd name="T74" fmla="*/ 71 w 76"/>
                    <a:gd name="T75" fmla="*/ 25 h 53"/>
                    <a:gd name="T76" fmla="*/ 69 w 76"/>
                    <a:gd name="T77" fmla="*/ 32 h 53"/>
                    <a:gd name="T78" fmla="*/ 65 w 76"/>
                    <a:gd name="T79" fmla="*/ 38 h 53"/>
                    <a:gd name="T80" fmla="*/ 59 w 76"/>
                    <a:gd name="T81" fmla="*/ 42 h 53"/>
                    <a:gd name="T82" fmla="*/ 54 w 76"/>
                    <a:gd name="T83" fmla="*/ 44 h 53"/>
                    <a:gd name="T84" fmla="*/ 49 w 76"/>
                    <a:gd name="T85" fmla="*/ 45 h 53"/>
                    <a:gd name="T86" fmla="*/ 44 w 76"/>
                    <a:gd name="T87" fmla="*/ 45 h 53"/>
                    <a:gd name="T88" fmla="*/ 40 w 76"/>
                    <a:gd name="T89" fmla="*/ 45 h 53"/>
                    <a:gd name="T90" fmla="*/ 35 w 76"/>
                    <a:gd name="T91" fmla="*/ 44 h 53"/>
                    <a:gd name="T92" fmla="*/ 31 w 76"/>
                    <a:gd name="T93" fmla="*/ 43 h 53"/>
                    <a:gd name="T94" fmla="*/ 28 w 76"/>
                    <a:gd name="T95" fmla="*/ 42 h 53"/>
                    <a:gd name="T96" fmla="*/ 24 w 76"/>
                    <a:gd name="T97" fmla="*/ 41 h 53"/>
                    <a:gd name="T98" fmla="*/ 21 w 76"/>
                    <a:gd name="T99" fmla="*/ 39 h 53"/>
                    <a:gd name="T100" fmla="*/ 18 w 76"/>
                    <a:gd name="T101" fmla="*/ 38 h 53"/>
                    <a:gd name="T102" fmla="*/ 15 w 76"/>
                    <a:gd name="T103" fmla="*/ 36 h 53"/>
                    <a:gd name="T104" fmla="*/ 13 w 76"/>
                    <a:gd name="T105" fmla="*/ 34 h 53"/>
                    <a:gd name="T106" fmla="*/ 11 w 76"/>
                    <a:gd name="T107" fmla="*/ 33 h 53"/>
                    <a:gd name="T108" fmla="*/ 10 w 76"/>
                    <a:gd name="T109" fmla="*/ 31 h 53"/>
                    <a:gd name="T110" fmla="*/ 9 w 76"/>
                    <a:gd name="T111" fmla="*/ 30 h 53"/>
                    <a:gd name="T112" fmla="*/ 8 w 76"/>
                    <a:gd name="T113" fmla="*/ 29 h 53"/>
                    <a:gd name="T114" fmla="*/ 0 w 76"/>
                    <a:gd name="T115" fmla="*/ 31 h 5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76" h="53">
                      <a:moveTo>
                        <a:pt x="0" y="31"/>
                      </a:moveTo>
                      <a:lnTo>
                        <a:pt x="0" y="31"/>
                      </a:lnTo>
                      <a:lnTo>
                        <a:pt x="1" y="32"/>
                      </a:lnTo>
                      <a:lnTo>
                        <a:pt x="3" y="34"/>
                      </a:lnTo>
                      <a:lnTo>
                        <a:pt x="5" y="36"/>
                      </a:lnTo>
                      <a:lnTo>
                        <a:pt x="7" y="38"/>
                      </a:lnTo>
                      <a:lnTo>
                        <a:pt x="10" y="40"/>
                      </a:lnTo>
                      <a:lnTo>
                        <a:pt x="14" y="43"/>
                      </a:lnTo>
                      <a:lnTo>
                        <a:pt x="18" y="45"/>
                      </a:lnTo>
                      <a:lnTo>
                        <a:pt x="22" y="47"/>
                      </a:lnTo>
                      <a:lnTo>
                        <a:pt x="27" y="49"/>
                      </a:lnTo>
                      <a:lnTo>
                        <a:pt x="32" y="51"/>
                      </a:lnTo>
                      <a:lnTo>
                        <a:pt x="37" y="52"/>
                      </a:lnTo>
                      <a:lnTo>
                        <a:pt x="42" y="53"/>
                      </a:lnTo>
                      <a:lnTo>
                        <a:pt x="48" y="52"/>
                      </a:lnTo>
                      <a:lnTo>
                        <a:pt x="55" y="51"/>
                      </a:lnTo>
                      <a:lnTo>
                        <a:pt x="61" y="49"/>
                      </a:lnTo>
                      <a:lnTo>
                        <a:pt x="66" y="47"/>
                      </a:lnTo>
                      <a:lnTo>
                        <a:pt x="70" y="44"/>
                      </a:lnTo>
                      <a:lnTo>
                        <a:pt x="73" y="41"/>
                      </a:lnTo>
                      <a:lnTo>
                        <a:pt x="75" y="37"/>
                      </a:lnTo>
                      <a:lnTo>
                        <a:pt x="76" y="33"/>
                      </a:lnTo>
                      <a:lnTo>
                        <a:pt x="76" y="29"/>
                      </a:lnTo>
                      <a:lnTo>
                        <a:pt x="76" y="25"/>
                      </a:lnTo>
                      <a:lnTo>
                        <a:pt x="76" y="20"/>
                      </a:lnTo>
                      <a:lnTo>
                        <a:pt x="75" y="16"/>
                      </a:lnTo>
                      <a:lnTo>
                        <a:pt x="74" y="12"/>
                      </a:lnTo>
                      <a:lnTo>
                        <a:pt x="73" y="9"/>
                      </a:lnTo>
                      <a:lnTo>
                        <a:pt x="72" y="6"/>
                      </a:lnTo>
                      <a:lnTo>
                        <a:pt x="70" y="3"/>
                      </a:lnTo>
                      <a:lnTo>
                        <a:pt x="70" y="1"/>
                      </a:lnTo>
                      <a:lnTo>
                        <a:pt x="69" y="0"/>
                      </a:lnTo>
                      <a:lnTo>
                        <a:pt x="69" y="1"/>
                      </a:lnTo>
                      <a:lnTo>
                        <a:pt x="70" y="5"/>
                      </a:lnTo>
                      <a:lnTo>
                        <a:pt x="71" y="11"/>
                      </a:lnTo>
                      <a:lnTo>
                        <a:pt x="71" y="18"/>
                      </a:lnTo>
                      <a:lnTo>
                        <a:pt x="71" y="25"/>
                      </a:lnTo>
                      <a:lnTo>
                        <a:pt x="69" y="32"/>
                      </a:lnTo>
                      <a:lnTo>
                        <a:pt x="65" y="38"/>
                      </a:lnTo>
                      <a:lnTo>
                        <a:pt x="59" y="42"/>
                      </a:lnTo>
                      <a:lnTo>
                        <a:pt x="54" y="44"/>
                      </a:lnTo>
                      <a:lnTo>
                        <a:pt x="49" y="45"/>
                      </a:lnTo>
                      <a:lnTo>
                        <a:pt x="44" y="45"/>
                      </a:lnTo>
                      <a:lnTo>
                        <a:pt x="40" y="45"/>
                      </a:lnTo>
                      <a:lnTo>
                        <a:pt x="35" y="44"/>
                      </a:lnTo>
                      <a:lnTo>
                        <a:pt x="31" y="43"/>
                      </a:lnTo>
                      <a:lnTo>
                        <a:pt x="28" y="42"/>
                      </a:lnTo>
                      <a:lnTo>
                        <a:pt x="24" y="41"/>
                      </a:lnTo>
                      <a:lnTo>
                        <a:pt x="21" y="39"/>
                      </a:lnTo>
                      <a:lnTo>
                        <a:pt x="18" y="38"/>
                      </a:lnTo>
                      <a:lnTo>
                        <a:pt x="15" y="36"/>
                      </a:lnTo>
                      <a:lnTo>
                        <a:pt x="13" y="34"/>
                      </a:lnTo>
                      <a:lnTo>
                        <a:pt x="11" y="33"/>
                      </a:lnTo>
                      <a:lnTo>
                        <a:pt x="10" y="31"/>
                      </a:lnTo>
                      <a:lnTo>
                        <a:pt x="9" y="30"/>
                      </a:lnTo>
                      <a:lnTo>
                        <a:pt x="8" y="29"/>
                      </a:lnTo>
                      <a:lnTo>
                        <a:pt x="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03" name="Freeform 2139">
                  <a:extLst>
                    <a:ext uri="{FF2B5EF4-FFF2-40B4-BE49-F238E27FC236}">
                      <a16:creationId xmlns:a16="http://schemas.microsoft.com/office/drawing/2014/main" id="{886708FD-EA14-42A3-9D6C-D343CEF059A0}"/>
                    </a:ext>
                  </a:extLst>
                </p:cNvPr>
                <p:cNvSpPr>
                  <a:spLocks/>
                </p:cNvSpPr>
                <p:nvPr/>
              </p:nvSpPr>
              <p:spPr bwMode="auto">
                <a:xfrm>
                  <a:off x="1213" y="272"/>
                  <a:ext cx="27" cy="6"/>
                </a:xfrm>
                <a:custGeom>
                  <a:avLst/>
                  <a:gdLst>
                    <a:gd name="T0" fmla="*/ 3 w 27"/>
                    <a:gd name="T1" fmla="*/ 0 h 6"/>
                    <a:gd name="T2" fmla="*/ 4 w 27"/>
                    <a:gd name="T3" fmla="*/ 0 h 6"/>
                    <a:gd name="T4" fmla="*/ 4 w 27"/>
                    <a:gd name="T5" fmla="*/ 0 h 6"/>
                    <a:gd name="T6" fmla="*/ 5 w 27"/>
                    <a:gd name="T7" fmla="*/ 1 h 6"/>
                    <a:gd name="T8" fmla="*/ 7 w 27"/>
                    <a:gd name="T9" fmla="*/ 1 h 6"/>
                    <a:gd name="T10" fmla="*/ 8 w 27"/>
                    <a:gd name="T11" fmla="*/ 1 h 6"/>
                    <a:gd name="T12" fmla="*/ 10 w 27"/>
                    <a:gd name="T13" fmla="*/ 2 h 6"/>
                    <a:gd name="T14" fmla="*/ 12 w 27"/>
                    <a:gd name="T15" fmla="*/ 2 h 6"/>
                    <a:gd name="T16" fmla="*/ 14 w 27"/>
                    <a:gd name="T17" fmla="*/ 3 h 6"/>
                    <a:gd name="T18" fmla="*/ 16 w 27"/>
                    <a:gd name="T19" fmla="*/ 3 h 6"/>
                    <a:gd name="T20" fmla="*/ 18 w 27"/>
                    <a:gd name="T21" fmla="*/ 4 h 6"/>
                    <a:gd name="T22" fmla="*/ 20 w 27"/>
                    <a:gd name="T23" fmla="*/ 4 h 6"/>
                    <a:gd name="T24" fmla="*/ 22 w 27"/>
                    <a:gd name="T25" fmla="*/ 4 h 6"/>
                    <a:gd name="T26" fmla="*/ 24 w 27"/>
                    <a:gd name="T27" fmla="*/ 3 h 6"/>
                    <a:gd name="T28" fmla="*/ 25 w 27"/>
                    <a:gd name="T29" fmla="*/ 3 h 6"/>
                    <a:gd name="T30" fmla="*/ 26 w 27"/>
                    <a:gd name="T31" fmla="*/ 3 h 6"/>
                    <a:gd name="T32" fmla="*/ 27 w 27"/>
                    <a:gd name="T33" fmla="*/ 3 h 6"/>
                    <a:gd name="T34" fmla="*/ 26 w 27"/>
                    <a:gd name="T35" fmla="*/ 3 h 6"/>
                    <a:gd name="T36" fmla="*/ 26 w 27"/>
                    <a:gd name="T37" fmla="*/ 4 h 6"/>
                    <a:gd name="T38" fmla="*/ 25 w 27"/>
                    <a:gd name="T39" fmla="*/ 4 h 6"/>
                    <a:gd name="T40" fmla="*/ 23 w 27"/>
                    <a:gd name="T41" fmla="*/ 5 h 6"/>
                    <a:gd name="T42" fmla="*/ 21 w 27"/>
                    <a:gd name="T43" fmla="*/ 5 h 6"/>
                    <a:gd name="T44" fmla="*/ 18 w 27"/>
                    <a:gd name="T45" fmla="*/ 6 h 6"/>
                    <a:gd name="T46" fmla="*/ 15 w 27"/>
                    <a:gd name="T47" fmla="*/ 6 h 6"/>
                    <a:gd name="T48" fmla="*/ 12 w 27"/>
                    <a:gd name="T49" fmla="*/ 5 h 6"/>
                    <a:gd name="T50" fmla="*/ 10 w 27"/>
                    <a:gd name="T51" fmla="*/ 4 h 6"/>
                    <a:gd name="T52" fmla="*/ 7 w 27"/>
                    <a:gd name="T53" fmla="*/ 4 h 6"/>
                    <a:gd name="T54" fmla="*/ 5 w 27"/>
                    <a:gd name="T55" fmla="*/ 4 h 6"/>
                    <a:gd name="T56" fmla="*/ 3 w 27"/>
                    <a:gd name="T57" fmla="*/ 4 h 6"/>
                    <a:gd name="T58" fmla="*/ 2 w 27"/>
                    <a:gd name="T59" fmla="*/ 4 h 6"/>
                    <a:gd name="T60" fmla="*/ 1 w 27"/>
                    <a:gd name="T61" fmla="*/ 4 h 6"/>
                    <a:gd name="T62" fmla="*/ 0 w 27"/>
                    <a:gd name="T63" fmla="*/ 4 h 6"/>
                    <a:gd name="T64" fmla="*/ 0 w 27"/>
                    <a:gd name="T65" fmla="*/ 4 h 6"/>
                    <a:gd name="T66" fmla="*/ 3 w 27"/>
                    <a:gd name="T67" fmla="*/ 0 h 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7" h="6">
                      <a:moveTo>
                        <a:pt x="3" y="0"/>
                      </a:moveTo>
                      <a:lnTo>
                        <a:pt x="4" y="0"/>
                      </a:lnTo>
                      <a:lnTo>
                        <a:pt x="5" y="1"/>
                      </a:lnTo>
                      <a:lnTo>
                        <a:pt x="7" y="1"/>
                      </a:lnTo>
                      <a:lnTo>
                        <a:pt x="8" y="1"/>
                      </a:lnTo>
                      <a:lnTo>
                        <a:pt x="10" y="2"/>
                      </a:lnTo>
                      <a:lnTo>
                        <a:pt x="12" y="2"/>
                      </a:lnTo>
                      <a:lnTo>
                        <a:pt x="14" y="3"/>
                      </a:lnTo>
                      <a:lnTo>
                        <a:pt x="16" y="3"/>
                      </a:lnTo>
                      <a:lnTo>
                        <a:pt x="18" y="4"/>
                      </a:lnTo>
                      <a:lnTo>
                        <a:pt x="20" y="4"/>
                      </a:lnTo>
                      <a:lnTo>
                        <a:pt x="22" y="4"/>
                      </a:lnTo>
                      <a:lnTo>
                        <a:pt x="24" y="3"/>
                      </a:lnTo>
                      <a:lnTo>
                        <a:pt x="25" y="3"/>
                      </a:lnTo>
                      <a:lnTo>
                        <a:pt x="26" y="3"/>
                      </a:lnTo>
                      <a:lnTo>
                        <a:pt x="27" y="3"/>
                      </a:lnTo>
                      <a:lnTo>
                        <a:pt x="26" y="3"/>
                      </a:lnTo>
                      <a:lnTo>
                        <a:pt x="26" y="4"/>
                      </a:lnTo>
                      <a:lnTo>
                        <a:pt x="25" y="4"/>
                      </a:lnTo>
                      <a:lnTo>
                        <a:pt x="23" y="5"/>
                      </a:lnTo>
                      <a:lnTo>
                        <a:pt x="21" y="5"/>
                      </a:lnTo>
                      <a:lnTo>
                        <a:pt x="18" y="6"/>
                      </a:lnTo>
                      <a:lnTo>
                        <a:pt x="15" y="6"/>
                      </a:lnTo>
                      <a:lnTo>
                        <a:pt x="12" y="5"/>
                      </a:lnTo>
                      <a:lnTo>
                        <a:pt x="10" y="4"/>
                      </a:lnTo>
                      <a:lnTo>
                        <a:pt x="7" y="4"/>
                      </a:lnTo>
                      <a:lnTo>
                        <a:pt x="5" y="4"/>
                      </a:lnTo>
                      <a:lnTo>
                        <a:pt x="3" y="4"/>
                      </a:lnTo>
                      <a:lnTo>
                        <a:pt x="2" y="4"/>
                      </a:lnTo>
                      <a:lnTo>
                        <a:pt x="1" y="4"/>
                      </a:lnTo>
                      <a:lnTo>
                        <a:pt x="0" y="4"/>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04" name="Freeform 2140">
                  <a:extLst>
                    <a:ext uri="{FF2B5EF4-FFF2-40B4-BE49-F238E27FC236}">
                      <a16:creationId xmlns:a16="http://schemas.microsoft.com/office/drawing/2014/main" id="{D3344A7F-8366-426E-A504-E0E3E2F04DA4}"/>
                    </a:ext>
                  </a:extLst>
                </p:cNvPr>
                <p:cNvSpPr>
                  <a:spLocks/>
                </p:cNvSpPr>
                <p:nvPr/>
              </p:nvSpPr>
              <p:spPr bwMode="auto">
                <a:xfrm>
                  <a:off x="1202" y="278"/>
                  <a:ext cx="30" cy="9"/>
                </a:xfrm>
                <a:custGeom>
                  <a:avLst/>
                  <a:gdLst>
                    <a:gd name="T0" fmla="*/ 0 w 30"/>
                    <a:gd name="T1" fmla="*/ 6 h 9"/>
                    <a:gd name="T2" fmla="*/ 1 w 30"/>
                    <a:gd name="T3" fmla="*/ 6 h 9"/>
                    <a:gd name="T4" fmla="*/ 1 w 30"/>
                    <a:gd name="T5" fmla="*/ 6 h 9"/>
                    <a:gd name="T6" fmla="*/ 2 w 30"/>
                    <a:gd name="T7" fmla="*/ 6 h 9"/>
                    <a:gd name="T8" fmla="*/ 4 w 30"/>
                    <a:gd name="T9" fmla="*/ 6 h 9"/>
                    <a:gd name="T10" fmla="*/ 6 w 30"/>
                    <a:gd name="T11" fmla="*/ 6 h 9"/>
                    <a:gd name="T12" fmla="*/ 9 w 30"/>
                    <a:gd name="T13" fmla="*/ 6 h 9"/>
                    <a:gd name="T14" fmla="*/ 12 w 30"/>
                    <a:gd name="T15" fmla="*/ 7 h 9"/>
                    <a:gd name="T16" fmla="*/ 16 w 30"/>
                    <a:gd name="T17" fmla="*/ 7 h 9"/>
                    <a:gd name="T18" fmla="*/ 19 w 30"/>
                    <a:gd name="T19" fmla="*/ 8 h 9"/>
                    <a:gd name="T20" fmla="*/ 22 w 30"/>
                    <a:gd name="T21" fmla="*/ 8 h 9"/>
                    <a:gd name="T22" fmla="*/ 25 w 30"/>
                    <a:gd name="T23" fmla="*/ 8 h 9"/>
                    <a:gd name="T24" fmla="*/ 27 w 30"/>
                    <a:gd name="T25" fmla="*/ 9 h 9"/>
                    <a:gd name="T26" fmla="*/ 28 w 30"/>
                    <a:gd name="T27" fmla="*/ 9 h 9"/>
                    <a:gd name="T28" fmla="*/ 29 w 30"/>
                    <a:gd name="T29" fmla="*/ 9 h 9"/>
                    <a:gd name="T30" fmla="*/ 30 w 30"/>
                    <a:gd name="T31" fmla="*/ 9 h 9"/>
                    <a:gd name="T32" fmla="*/ 30 w 30"/>
                    <a:gd name="T33" fmla="*/ 9 h 9"/>
                    <a:gd name="T34" fmla="*/ 30 w 30"/>
                    <a:gd name="T35" fmla="*/ 8 h 9"/>
                    <a:gd name="T36" fmla="*/ 29 w 30"/>
                    <a:gd name="T37" fmla="*/ 8 h 9"/>
                    <a:gd name="T38" fmla="*/ 29 w 30"/>
                    <a:gd name="T39" fmla="*/ 8 h 9"/>
                    <a:gd name="T40" fmla="*/ 27 w 30"/>
                    <a:gd name="T41" fmla="*/ 7 h 9"/>
                    <a:gd name="T42" fmla="*/ 26 w 30"/>
                    <a:gd name="T43" fmla="*/ 7 h 9"/>
                    <a:gd name="T44" fmla="*/ 24 w 30"/>
                    <a:gd name="T45" fmla="*/ 6 h 9"/>
                    <a:gd name="T46" fmla="*/ 22 w 30"/>
                    <a:gd name="T47" fmla="*/ 5 h 9"/>
                    <a:gd name="T48" fmla="*/ 20 w 30"/>
                    <a:gd name="T49" fmla="*/ 5 h 9"/>
                    <a:gd name="T50" fmla="*/ 18 w 30"/>
                    <a:gd name="T51" fmla="*/ 4 h 9"/>
                    <a:gd name="T52" fmla="*/ 15 w 30"/>
                    <a:gd name="T53" fmla="*/ 4 h 9"/>
                    <a:gd name="T54" fmla="*/ 13 w 30"/>
                    <a:gd name="T55" fmla="*/ 3 h 9"/>
                    <a:gd name="T56" fmla="*/ 11 w 30"/>
                    <a:gd name="T57" fmla="*/ 2 h 9"/>
                    <a:gd name="T58" fmla="*/ 9 w 30"/>
                    <a:gd name="T59" fmla="*/ 1 h 9"/>
                    <a:gd name="T60" fmla="*/ 8 w 30"/>
                    <a:gd name="T61" fmla="*/ 1 h 9"/>
                    <a:gd name="T62" fmla="*/ 7 w 30"/>
                    <a:gd name="T63" fmla="*/ 1 h 9"/>
                    <a:gd name="T64" fmla="*/ 6 w 30"/>
                    <a:gd name="T65" fmla="*/ 0 h 9"/>
                    <a:gd name="T66" fmla="*/ 0 w 30"/>
                    <a:gd name="T67" fmla="*/ 6 h 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0" h="9">
                      <a:moveTo>
                        <a:pt x="0" y="6"/>
                      </a:moveTo>
                      <a:lnTo>
                        <a:pt x="1" y="6"/>
                      </a:lnTo>
                      <a:lnTo>
                        <a:pt x="2" y="6"/>
                      </a:lnTo>
                      <a:lnTo>
                        <a:pt x="4" y="6"/>
                      </a:lnTo>
                      <a:lnTo>
                        <a:pt x="6" y="6"/>
                      </a:lnTo>
                      <a:lnTo>
                        <a:pt x="9" y="6"/>
                      </a:lnTo>
                      <a:lnTo>
                        <a:pt x="12" y="7"/>
                      </a:lnTo>
                      <a:lnTo>
                        <a:pt x="16" y="7"/>
                      </a:lnTo>
                      <a:lnTo>
                        <a:pt x="19" y="8"/>
                      </a:lnTo>
                      <a:lnTo>
                        <a:pt x="22" y="8"/>
                      </a:lnTo>
                      <a:lnTo>
                        <a:pt x="25" y="8"/>
                      </a:lnTo>
                      <a:lnTo>
                        <a:pt x="27" y="9"/>
                      </a:lnTo>
                      <a:lnTo>
                        <a:pt x="28" y="9"/>
                      </a:lnTo>
                      <a:lnTo>
                        <a:pt x="29" y="9"/>
                      </a:lnTo>
                      <a:lnTo>
                        <a:pt x="30" y="9"/>
                      </a:lnTo>
                      <a:lnTo>
                        <a:pt x="30" y="8"/>
                      </a:lnTo>
                      <a:lnTo>
                        <a:pt x="29" y="8"/>
                      </a:lnTo>
                      <a:lnTo>
                        <a:pt x="27" y="7"/>
                      </a:lnTo>
                      <a:lnTo>
                        <a:pt x="26" y="7"/>
                      </a:lnTo>
                      <a:lnTo>
                        <a:pt x="24" y="6"/>
                      </a:lnTo>
                      <a:lnTo>
                        <a:pt x="22" y="5"/>
                      </a:lnTo>
                      <a:lnTo>
                        <a:pt x="20" y="5"/>
                      </a:lnTo>
                      <a:lnTo>
                        <a:pt x="18" y="4"/>
                      </a:lnTo>
                      <a:lnTo>
                        <a:pt x="15" y="4"/>
                      </a:lnTo>
                      <a:lnTo>
                        <a:pt x="13" y="3"/>
                      </a:lnTo>
                      <a:lnTo>
                        <a:pt x="11" y="2"/>
                      </a:lnTo>
                      <a:lnTo>
                        <a:pt x="9" y="1"/>
                      </a:lnTo>
                      <a:lnTo>
                        <a:pt x="8" y="1"/>
                      </a:lnTo>
                      <a:lnTo>
                        <a:pt x="7" y="1"/>
                      </a:lnTo>
                      <a:lnTo>
                        <a:pt x="6"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05" name="Freeform 2141">
                  <a:extLst>
                    <a:ext uri="{FF2B5EF4-FFF2-40B4-BE49-F238E27FC236}">
                      <a16:creationId xmlns:a16="http://schemas.microsoft.com/office/drawing/2014/main" id="{52BDD7A9-1EEE-49D9-B7BC-6A00B1EA2691}"/>
                    </a:ext>
                  </a:extLst>
                </p:cNvPr>
                <p:cNvSpPr>
                  <a:spLocks/>
                </p:cNvSpPr>
                <p:nvPr/>
              </p:nvSpPr>
              <p:spPr bwMode="auto">
                <a:xfrm>
                  <a:off x="1230" y="280"/>
                  <a:ext cx="12" cy="3"/>
                </a:xfrm>
                <a:custGeom>
                  <a:avLst/>
                  <a:gdLst>
                    <a:gd name="T0" fmla="*/ 12 w 12"/>
                    <a:gd name="T1" fmla="*/ 1 h 3"/>
                    <a:gd name="T2" fmla="*/ 1 w 12"/>
                    <a:gd name="T3" fmla="*/ 0 h 3"/>
                    <a:gd name="T4" fmla="*/ 0 w 12"/>
                    <a:gd name="T5" fmla="*/ 3 h 3"/>
                    <a:gd name="T6" fmla="*/ 12 w 12"/>
                    <a:gd name="T7" fmla="*/ 1 h 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 h="3">
                      <a:moveTo>
                        <a:pt x="12" y="1"/>
                      </a:moveTo>
                      <a:lnTo>
                        <a:pt x="1" y="0"/>
                      </a:lnTo>
                      <a:lnTo>
                        <a:pt x="0" y="3"/>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06" name="Freeform 2142">
                  <a:extLst>
                    <a:ext uri="{FF2B5EF4-FFF2-40B4-BE49-F238E27FC236}">
                      <a16:creationId xmlns:a16="http://schemas.microsoft.com/office/drawing/2014/main" id="{333E940A-CDE0-4D69-A5E8-648912A9AA40}"/>
                    </a:ext>
                  </a:extLst>
                </p:cNvPr>
                <p:cNvSpPr>
                  <a:spLocks/>
                </p:cNvSpPr>
                <p:nvPr/>
              </p:nvSpPr>
              <p:spPr bwMode="auto">
                <a:xfrm>
                  <a:off x="1244" y="247"/>
                  <a:ext cx="28" cy="30"/>
                </a:xfrm>
                <a:custGeom>
                  <a:avLst/>
                  <a:gdLst>
                    <a:gd name="T0" fmla="*/ 4 w 28"/>
                    <a:gd name="T1" fmla="*/ 0 h 30"/>
                    <a:gd name="T2" fmla="*/ 4 w 28"/>
                    <a:gd name="T3" fmla="*/ 1 h 30"/>
                    <a:gd name="T4" fmla="*/ 3 w 28"/>
                    <a:gd name="T5" fmla="*/ 4 h 30"/>
                    <a:gd name="T6" fmla="*/ 1 w 28"/>
                    <a:gd name="T7" fmla="*/ 8 h 30"/>
                    <a:gd name="T8" fmla="*/ 0 w 28"/>
                    <a:gd name="T9" fmla="*/ 13 h 30"/>
                    <a:gd name="T10" fmla="*/ 0 w 28"/>
                    <a:gd name="T11" fmla="*/ 18 h 30"/>
                    <a:gd name="T12" fmla="*/ 1 w 28"/>
                    <a:gd name="T13" fmla="*/ 23 h 30"/>
                    <a:gd name="T14" fmla="*/ 4 w 28"/>
                    <a:gd name="T15" fmla="*/ 27 h 30"/>
                    <a:gd name="T16" fmla="*/ 9 w 28"/>
                    <a:gd name="T17" fmla="*/ 30 h 30"/>
                    <a:gd name="T18" fmla="*/ 12 w 28"/>
                    <a:gd name="T19" fmla="*/ 30 h 30"/>
                    <a:gd name="T20" fmla="*/ 15 w 28"/>
                    <a:gd name="T21" fmla="*/ 30 h 30"/>
                    <a:gd name="T22" fmla="*/ 18 w 28"/>
                    <a:gd name="T23" fmla="*/ 30 h 30"/>
                    <a:gd name="T24" fmla="*/ 20 w 28"/>
                    <a:gd name="T25" fmla="*/ 29 h 30"/>
                    <a:gd name="T26" fmla="*/ 22 w 28"/>
                    <a:gd name="T27" fmla="*/ 28 h 30"/>
                    <a:gd name="T28" fmla="*/ 24 w 28"/>
                    <a:gd name="T29" fmla="*/ 26 h 30"/>
                    <a:gd name="T30" fmla="*/ 25 w 28"/>
                    <a:gd name="T31" fmla="*/ 24 h 30"/>
                    <a:gd name="T32" fmla="*/ 27 w 28"/>
                    <a:gd name="T33" fmla="*/ 22 h 30"/>
                    <a:gd name="T34" fmla="*/ 27 w 28"/>
                    <a:gd name="T35" fmla="*/ 20 h 30"/>
                    <a:gd name="T36" fmla="*/ 28 w 28"/>
                    <a:gd name="T37" fmla="*/ 18 h 30"/>
                    <a:gd name="T38" fmla="*/ 28 w 28"/>
                    <a:gd name="T39" fmla="*/ 16 h 30"/>
                    <a:gd name="T40" fmla="*/ 28 w 28"/>
                    <a:gd name="T41" fmla="*/ 14 h 30"/>
                    <a:gd name="T42" fmla="*/ 27 w 28"/>
                    <a:gd name="T43" fmla="*/ 13 h 30"/>
                    <a:gd name="T44" fmla="*/ 26 w 28"/>
                    <a:gd name="T45" fmla="*/ 11 h 30"/>
                    <a:gd name="T46" fmla="*/ 25 w 28"/>
                    <a:gd name="T47" fmla="*/ 10 h 30"/>
                    <a:gd name="T48" fmla="*/ 23 w 28"/>
                    <a:gd name="T49" fmla="*/ 10 h 30"/>
                    <a:gd name="T50" fmla="*/ 24 w 28"/>
                    <a:gd name="T51" fmla="*/ 10 h 30"/>
                    <a:gd name="T52" fmla="*/ 24 w 28"/>
                    <a:gd name="T53" fmla="*/ 10 h 30"/>
                    <a:gd name="T54" fmla="*/ 24 w 28"/>
                    <a:gd name="T55" fmla="*/ 11 h 30"/>
                    <a:gd name="T56" fmla="*/ 25 w 28"/>
                    <a:gd name="T57" fmla="*/ 13 h 30"/>
                    <a:gd name="T58" fmla="*/ 25 w 28"/>
                    <a:gd name="T59" fmla="*/ 14 h 30"/>
                    <a:gd name="T60" fmla="*/ 24 w 28"/>
                    <a:gd name="T61" fmla="*/ 16 h 30"/>
                    <a:gd name="T62" fmla="*/ 23 w 28"/>
                    <a:gd name="T63" fmla="*/ 19 h 30"/>
                    <a:gd name="T64" fmla="*/ 22 w 28"/>
                    <a:gd name="T65" fmla="*/ 22 h 30"/>
                    <a:gd name="T66" fmla="*/ 19 w 28"/>
                    <a:gd name="T67" fmla="*/ 25 h 30"/>
                    <a:gd name="T68" fmla="*/ 17 w 28"/>
                    <a:gd name="T69" fmla="*/ 27 h 30"/>
                    <a:gd name="T70" fmla="*/ 14 w 28"/>
                    <a:gd name="T71" fmla="*/ 27 h 30"/>
                    <a:gd name="T72" fmla="*/ 11 w 28"/>
                    <a:gd name="T73" fmla="*/ 26 h 30"/>
                    <a:gd name="T74" fmla="*/ 9 w 28"/>
                    <a:gd name="T75" fmla="*/ 25 h 30"/>
                    <a:gd name="T76" fmla="*/ 7 w 28"/>
                    <a:gd name="T77" fmla="*/ 23 h 30"/>
                    <a:gd name="T78" fmla="*/ 6 w 28"/>
                    <a:gd name="T79" fmla="*/ 20 h 30"/>
                    <a:gd name="T80" fmla="*/ 6 w 28"/>
                    <a:gd name="T81" fmla="*/ 17 h 30"/>
                    <a:gd name="T82" fmla="*/ 7 w 28"/>
                    <a:gd name="T83" fmla="*/ 11 h 30"/>
                    <a:gd name="T84" fmla="*/ 8 w 28"/>
                    <a:gd name="T85" fmla="*/ 8 h 30"/>
                    <a:gd name="T86" fmla="*/ 9 w 28"/>
                    <a:gd name="T87" fmla="*/ 6 h 30"/>
                    <a:gd name="T88" fmla="*/ 9 w 28"/>
                    <a:gd name="T89" fmla="*/ 5 h 30"/>
                    <a:gd name="T90" fmla="*/ 4 w 28"/>
                    <a:gd name="T91" fmla="*/ 0 h 3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8" h="30">
                      <a:moveTo>
                        <a:pt x="4" y="0"/>
                      </a:moveTo>
                      <a:lnTo>
                        <a:pt x="4" y="1"/>
                      </a:lnTo>
                      <a:lnTo>
                        <a:pt x="3" y="4"/>
                      </a:lnTo>
                      <a:lnTo>
                        <a:pt x="1" y="8"/>
                      </a:lnTo>
                      <a:lnTo>
                        <a:pt x="0" y="13"/>
                      </a:lnTo>
                      <a:lnTo>
                        <a:pt x="0" y="18"/>
                      </a:lnTo>
                      <a:lnTo>
                        <a:pt x="1" y="23"/>
                      </a:lnTo>
                      <a:lnTo>
                        <a:pt x="4" y="27"/>
                      </a:lnTo>
                      <a:lnTo>
                        <a:pt x="9" y="30"/>
                      </a:lnTo>
                      <a:lnTo>
                        <a:pt x="12" y="30"/>
                      </a:lnTo>
                      <a:lnTo>
                        <a:pt x="15" y="30"/>
                      </a:lnTo>
                      <a:lnTo>
                        <a:pt x="18" y="30"/>
                      </a:lnTo>
                      <a:lnTo>
                        <a:pt x="20" y="29"/>
                      </a:lnTo>
                      <a:lnTo>
                        <a:pt x="22" y="28"/>
                      </a:lnTo>
                      <a:lnTo>
                        <a:pt x="24" y="26"/>
                      </a:lnTo>
                      <a:lnTo>
                        <a:pt x="25" y="24"/>
                      </a:lnTo>
                      <a:lnTo>
                        <a:pt x="27" y="22"/>
                      </a:lnTo>
                      <a:lnTo>
                        <a:pt x="27" y="20"/>
                      </a:lnTo>
                      <a:lnTo>
                        <a:pt x="28" y="18"/>
                      </a:lnTo>
                      <a:lnTo>
                        <a:pt x="28" y="16"/>
                      </a:lnTo>
                      <a:lnTo>
                        <a:pt x="28" y="14"/>
                      </a:lnTo>
                      <a:lnTo>
                        <a:pt x="27" y="13"/>
                      </a:lnTo>
                      <a:lnTo>
                        <a:pt x="26" y="11"/>
                      </a:lnTo>
                      <a:lnTo>
                        <a:pt x="25" y="10"/>
                      </a:lnTo>
                      <a:lnTo>
                        <a:pt x="23" y="10"/>
                      </a:lnTo>
                      <a:lnTo>
                        <a:pt x="24" y="10"/>
                      </a:lnTo>
                      <a:lnTo>
                        <a:pt x="24" y="11"/>
                      </a:lnTo>
                      <a:lnTo>
                        <a:pt x="25" y="13"/>
                      </a:lnTo>
                      <a:lnTo>
                        <a:pt x="25" y="14"/>
                      </a:lnTo>
                      <a:lnTo>
                        <a:pt x="24" y="16"/>
                      </a:lnTo>
                      <a:lnTo>
                        <a:pt x="23" y="19"/>
                      </a:lnTo>
                      <a:lnTo>
                        <a:pt x="22" y="22"/>
                      </a:lnTo>
                      <a:lnTo>
                        <a:pt x="19" y="25"/>
                      </a:lnTo>
                      <a:lnTo>
                        <a:pt x="17" y="27"/>
                      </a:lnTo>
                      <a:lnTo>
                        <a:pt x="14" y="27"/>
                      </a:lnTo>
                      <a:lnTo>
                        <a:pt x="11" y="26"/>
                      </a:lnTo>
                      <a:lnTo>
                        <a:pt x="9" y="25"/>
                      </a:lnTo>
                      <a:lnTo>
                        <a:pt x="7" y="23"/>
                      </a:lnTo>
                      <a:lnTo>
                        <a:pt x="6" y="20"/>
                      </a:lnTo>
                      <a:lnTo>
                        <a:pt x="6" y="17"/>
                      </a:lnTo>
                      <a:lnTo>
                        <a:pt x="7" y="11"/>
                      </a:lnTo>
                      <a:lnTo>
                        <a:pt x="8" y="8"/>
                      </a:lnTo>
                      <a:lnTo>
                        <a:pt x="9" y="6"/>
                      </a:lnTo>
                      <a:lnTo>
                        <a:pt x="9" y="5"/>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07" name="Freeform 2143">
                  <a:extLst>
                    <a:ext uri="{FF2B5EF4-FFF2-40B4-BE49-F238E27FC236}">
                      <a16:creationId xmlns:a16="http://schemas.microsoft.com/office/drawing/2014/main" id="{46C0E499-4D5C-4A51-A819-A8743BC13282}"/>
                    </a:ext>
                  </a:extLst>
                </p:cNvPr>
                <p:cNvSpPr>
                  <a:spLocks/>
                </p:cNvSpPr>
                <p:nvPr/>
              </p:nvSpPr>
              <p:spPr bwMode="auto">
                <a:xfrm>
                  <a:off x="1274" y="263"/>
                  <a:ext cx="13" cy="6"/>
                </a:xfrm>
                <a:custGeom>
                  <a:avLst/>
                  <a:gdLst>
                    <a:gd name="T0" fmla="*/ 0 w 13"/>
                    <a:gd name="T1" fmla="*/ 2 h 6"/>
                    <a:gd name="T2" fmla="*/ 0 w 13"/>
                    <a:gd name="T3" fmla="*/ 2 h 6"/>
                    <a:gd name="T4" fmla="*/ 1 w 13"/>
                    <a:gd name="T5" fmla="*/ 2 h 6"/>
                    <a:gd name="T6" fmla="*/ 2 w 13"/>
                    <a:gd name="T7" fmla="*/ 1 h 6"/>
                    <a:gd name="T8" fmla="*/ 4 w 13"/>
                    <a:gd name="T9" fmla="*/ 1 h 6"/>
                    <a:gd name="T10" fmla="*/ 6 w 13"/>
                    <a:gd name="T11" fmla="*/ 0 h 6"/>
                    <a:gd name="T12" fmla="*/ 8 w 13"/>
                    <a:gd name="T13" fmla="*/ 0 h 6"/>
                    <a:gd name="T14" fmla="*/ 11 w 13"/>
                    <a:gd name="T15" fmla="*/ 1 h 6"/>
                    <a:gd name="T16" fmla="*/ 13 w 13"/>
                    <a:gd name="T17" fmla="*/ 2 h 6"/>
                    <a:gd name="T18" fmla="*/ 12 w 13"/>
                    <a:gd name="T19" fmla="*/ 2 h 6"/>
                    <a:gd name="T20" fmla="*/ 11 w 13"/>
                    <a:gd name="T21" fmla="*/ 2 h 6"/>
                    <a:gd name="T22" fmla="*/ 10 w 13"/>
                    <a:gd name="T23" fmla="*/ 2 h 6"/>
                    <a:gd name="T24" fmla="*/ 8 w 13"/>
                    <a:gd name="T25" fmla="*/ 3 h 6"/>
                    <a:gd name="T26" fmla="*/ 6 w 13"/>
                    <a:gd name="T27" fmla="*/ 3 h 6"/>
                    <a:gd name="T28" fmla="*/ 4 w 13"/>
                    <a:gd name="T29" fmla="*/ 4 h 6"/>
                    <a:gd name="T30" fmla="*/ 2 w 13"/>
                    <a:gd name="T31" fmla="*/ 5 h 6"/>
                    <a:gd name="T32" fmla="*/ 1 w 13"/>
                    <a:gd name="T33" fmla="*/ 6 h 6"/>
                    <a:gd name="T34" fmla="*/ 0 w 13"/>
                    <a:gd name="T35" fmla="*/ 2 h 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3" h="6">
                      <a:moveTo>
                        <a:pt x="0" y="2"/>
                      </a:moveTo>
                      <a:lnTo>
                        <a:pt x="0" y="2"/>
                      </a:lnTo>
                      <a:lnTo>
                        <a:pt x="1" y="2"/>
                      </a:lnTo>
                      <a:lnTo>
                        <a:pt x="2" y="1"/>
                      </a:lnTo>
                      <a:lnTo>
                        <a:pt x="4" y="1"/>
                      </a:lnTo>
                      <a:lnTo>
                        <a:pt x="6" y="0"/>
                      </a:lnTo>
                      <a:lnTo>
                        <a:pt x="8" y="0"/>
                      </a:lnTo>
                      <a:lnTo>
                        <a:pt x="11" y="1"/>
                      </a:lnTo>
                      <a:lnTo>
                        <a:pt x="13" y="2"/>
                      </a:lnTo>
                      <a:lnTo>
                        <a:pt x="12" y="2"/>
                      </a:lnTo>
                      <a:lnTo>
                        <a:pt x="11" y="2"/>
                      </a:lnTo>
                      <a:lnTo>
                        <a:pt x="10" y="2"/>
                      </a:lnTo>
                      <a:lnTo>
                        <a:pt x="8" y="3"/>
                      </a:lnTo>
                      <a:lnTo>
                        <a:pt x="6" y="3"/>
                      </a:lnTo>
                      <a:lnTo>
                        <a:pt x="4" y="4"/>
                      </a:lnTo>
                      <a:lnTo>
                        <a:pt x="2" y="5"/>
                      </a:lnTo>
                      <a:lnTo>
                        <a:pt x="1" y="6"/>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08" name="Freeform 2144">
                  <a:extLst>
                    <a:ext uri="{FF2B5EF4-FFF2-40B4-BE49-F238E27FC236}">
                      <a16:creationId xmlns:a16="http://schemas.microsoft.com/office/drawing/2014/main" id="{A77129C4-C243-4DF1-96CF-7D37A620FCA7}"/>
                    </a:ext>
                  </a:extLst>
                </p:cNvPr>
                <p:cNvSpPr>
                  <a:spLocks/>
                </p:cNvSpPr>
                <p:nvPr/>
              </p:nvSpPr>
              <p:spPr bwMode="auto">
                <a:xfrm>
                  <a:off x="1268" y="267"/>
                  <a:ext cx="25" cy="9"/>
                </a:xfrm>
                <a:custGeom>
                  <a:avLst/>
                  <a:gdLst>
                    <a:gd name="T0" fmla="*/ 21 w 25"/>
                    <a:gd name="T1" fmla="*/ 0 h 9"/>
                    <a:gd name="T2" fmla="*/ 25 w 25"/>
                    <a:gd name="T3" fmla="*/ 1 h 9"/>
                    <a:gd name="T4" fmla="*/ 21 w 25"/>
                    <a:gd name="T5" fmla="*/ 3 h 9"/>
                    <a:gd name="T6" fmla="*/ 24 w 25"/>
                    <a:gd name="T7" fmla="*/ 5 h 9"/>
                    <a:gd name="T8" fmla="*/ 18 w 25"/>
                    <a:gd name="T9" fmla="*/ 6 h 9"/>
                    <a:gd name="T10" fmla="*/ 20 w 25"/>
                    <a:gd name="T11" fmla="*/ 8 h 9"/>
                    <a:gd name="T12" fmla="*/ 20 w 25"/>
                    <a:gd name="T13" fmla="*/ 8 h 9"/>
                    <a:gd name="T14" fmla="*/ 18 w 25"/>
                    <a:gd name="T15" fmla="*/ 9 h 9"/>
                    <a:gd name="T16" fmla="*/ 15 w 25"/>
                    <a:gd name="T17" fmla="*/ 9 h 9"/>
                    <a:gd name="T18" fmla="*/ 12 w 25"/>
                    <a:gd name="T19" fmla="*/ 9 h 9"/>
                    <a:gd name="T20" fmla="*/ 9 w 25"/>
                    <a:gd name="T21" fmla="*/ 9 h 9"/>
                    <a:gd name="T22" fmla="*/ 6 w 25"/>
                    <a:gd name="T23" fmla="*/ 9 h 9"/>
                    <a:gd name="T24" fmla="*/ 3 w 25"/>
                    <a:gd name="T25" fmla="*/ 8 h 9"/>
                    <a:gd name="T26" fmla="*/ 0 w 25"/>
                    <a:gd name="T27" fmla="*/ 7 h 9"/>
                    <a:gd name="T28" fmla="*/ 5 w 25"/>
                    <a:gd name="T29" fmla="*/ 3 h 9"/>
                    <a:gd name="T30" fmla="*/ 5 w 25"/>
                    <a:gd name="T31" fmla="*/ 3 h 9"/>
                    <a:gd name="T32" fmla="*/ 6 w 25"/>
                    <a:gd name="T33" fmla="*/ 4 h 9"/>
                    <a:gd name="T34" fmla="*/ 7 w 25"/>
                    <a:gd name="T35" fmla="*/ 4 h 9"/>
                    <a:gd name="T36" fmla="*/ 8 w 25"/>
                    <a:gd name="T37" fmla="*/ 5 h 9"/>
                    <a:gd name="T38" fmla="*/ 10 w 25"/>
                    <a:gd name="T39" fmla="*/ 5 h 9"/>
                    <a:gd name="T40" fmla="*/ 11 w 25"/>
                    <a:gd name="T41" fmla="*/ 5 h 9"/>
                    <a:gd name="T42" fmla="*/ 13 w 25"/>
                    <a:gd name="T43" fmla="*/ 6 h 9"/>
                    <a:gd name="T44" fmla="*/ 15 w 25"/>
                    <a:gd name="T45" fmla="*/ 6 h 9"/>
                    <a:gd name="T46" fmla="*/ 14 w 25"/>
                    <a:gd name="T47" fmla="*/ 4 h 9"/>
                    <a:gd name="T48" fmla="*/ 19 w 25"/>
                    <a:gd name="T49" fmla="*/ 4 h 9"/>
                    <a:gd name="T50" fmla="*/ 18 w 25"/>
                    <a:gd name="T51" fmla="*/ 2 h 9"/>
                    <a:gd name="T52" fmla="*/ 22 w 25"/>
                    <a:gd name="T53" fmla="*/ 1 h 9"/>
                    <a:gd name="T54" fmla="*/ 21 w 25"/>
                    <a:gd name="T55" fmla="*/ 0 h 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5" h="9">
                      <a:moveTo>
                        <a:pt x="21" y="0"/>
                      </a:moveTo>
                      <a:lnTo>
                        <a:pt x="25" y="1"/>
                      </a:lnTo>
                      <a:lnTo>
                        <a:pt x="21" y="3"/>
                      </a:lnTo>
                      <a:lnTo>
                        <a:pt x="24" y="5"/>
                      </a:lnTo>
                      <a:lnTo>
                        <a:pt x="18" y="6"/>
                      </a:lnTo>
                      <a:lnTo>
                        <a:pt x="20" y="8"/>
                      </a:lnTo>
                      <a:lnTo>
                        <a:pt x="18" y="9"/>
                      </a:lnTo>
                      <a:lnTo>
                        <a:pt x="15" y="9"/>
                      </a:lnTo>
                      <a:lnTo>
                        <a:pt x="12" y="9"/>
                      </a:lnTo>
                      <a:lnTo>
                        <a:pt x="9" y="9"/>
                      </a:lnTo>
                      <a:lnTo>
                        <a:pt x="6" y="9"/>
                      </a:lnTo>
                      <a:lnTo>
                        <a:pt x="3" y="8"/>
                      </a:lnTo>
                      <a:lnTo>
                        <a:pt x="0" y="7"/>
                      </a:lnTo>
                      <a:lnTo>
                        <a:pt x="5" y="3"/>
                      </a:lnTo>
                      <a:lnTo>
                        <a:pt x="6" y="4"/>
                      </a:lnTo>
                      <a:lnTo>
                        <a:pt x="7" y="4"/>
                      </a:lnTo>
                      <a:lnTo>
                        <a:pt x="8" y="5"/>
                      </a:lnTo>
                      <a:lnTo>
                        <a:pt x="10" y="5"/>
                      </a:lnTo>
                      <a:lnTo>
                        <a:pt x="11" y="5"/>
                      </a:lnTo>
                      <a:lnTo>
                        <a:pt x="13" y="6"/>
                      </a:lnTo>
                      <a:lnTo>
                        <a:pt x="15" y="6"/>
                      </a:lnTo>
                      <a:lnTo>
                        <a:pt x="14" y="4"/>
                      </a:lnTo>
                      <a:lnTo>
                        <a:pt x="19" y="4"/>
                      </a:lnTo>
                      <a:lnTo>
                        <a:pt x="18" y="2"/>
                      </a:lnTo>
                      <a:lnTo>
                        <a:pt x="22" y="1"/>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09" name="Freeform 2145">
                  <a:extLst>
                    <a:ext uri="{FF2B5EF4-FFF2-40B4-BE49-F238E27FC236}">
                      <a16:creationId xmlns:a16="http://schemas.microsoft.com/office/drawing/2014/main" id="{E5F0EA3B-7DB2-48A4-A281-37E0998CC5A1}"/>
                    </a:ext>
                  </a:extLst>
                </p:cNvPr>
                <p:cNvSpPr>
                  <a:spLocks/>
                </p:cNvSpPr>
                <p:nvPr/>
              </p:nvSpPr>
              <p:spPr bwMode="auto">
                <a:xfrm>
                  <a:off x="1261" y="196"/>
                  <a:ext cx="17" cy="19"/>
                </a:xfrm>
                <a:custGeom>
                  <a:avLst/>
                  <a:gdLst>
                    <a:gd name="T0" fmla="*/ 13 w 17"/>
                    <a:gd name="T1" fmla="*/ 10 h 19"/>
                    <a:gd name="T2" fmla="*/ 17 w 17"/>
                    <a:gd name="T3" fmla="*/ 3 h 19"/>
                    <a:gd name="T4" fmla="*/ 16 w 17"/>
                    <a:gd name="T5" fmla="*/ 3 h 19"/>
                    <a:gd name="T6" fmla="*/ 15 w 17"/>
                    <a:gd name="T7" fmla="*/ 2 h 19"/>
                    <a:gd name="T8" fmla="*/ 13 w 17"/>
                    <a:gd name="T9" fmla="*/ 1 h 19"/>
                    <a:gd name="T10" fmla="*/ 10 w 17"/>
                    <a:gd name="T11" fmla="*/ 0 h 19"/>
                    <a:gd name="T12" fmla="*/ 7 w 17"/>
                    <a:gd name="T13" fmla="*/ 0 h 19"/>
                    <a:gd name="T14" fmla="*/ 5 w 17"/>
                    <a:gd name="T15" fmla="*/ 0 h 19"/>
                    <a:gd name="T16" fmla="*/ 3 w 17"/>
                    <a:gd name="T17" fmla="*/ 1 h 19"/>
                    <a:gd name="T18" fmla="*/ 1 w 17"/>
                    <a:gd name="T19" fmla="*/ 3 h 19"/>
                    <a:gd name="T20" fmla="*/ 0 w 17"/>
                    <a:gd name="T21" fmla="*/ 7 h 19"/>
                    <a:gd name="T22" fmla="*/ 1 w 17"/>
                    <a:gd name="T23" fmla="*/ 10 h 19"/>
                    <a:gd name="T24" fmla="*/ 3 w 17"/>
                    <a:gd name="T25" fmla="*/ 12 h 19"/>
                    <a:gd name="T26" fmla="*/ 5 w 17"/>
                    <a:gd name="T27" fmla="*/ 14 h 19"/>
                    <a:gd name="T28" fmla="*/ 7 w 17"/>
                    <a:gd name="T29" fmla="*/ 16 h 19"/>
                    <a:gd name="T30" fmla="*/ 9 w 17"/>
                    <a:gd name="T31" fmla="*/ 18 h 19"/>
                    <a:gd name="T32" fmla="*/ 11 w 17"/>
                    <a:gd name="T33" fmla="*/ 19 h 19"/>
                    <a:gd name="T34" fmla="*/ 11 w 17"/>
                    <a:gd name="T35" fmla="*/ 19 h 19"/>
                    <a:gd name="T36" fmla="*/ 11 w 17"/>
                    <a:gd name="T37" fmla="*/ 19 h 19"/>
                    <a:gd name="T38" fmla="*/ 10 w 17"/>
                    <a:gd name="T39" fmla="*/ 18 h 19"/>
                    <a:gd name="T40" fmla="*/ 8 w 17"/>
                    <a:gd name="T41" fmla="*/ 16 h 19"/>
                    <a:gd name="T42" fmla="*/ 7 w 17"/>
                    <a:gd name="T43" fmla="*/ 14 h 19"/>
                    <a:gd name="T44" fmla="*/ 5 w 17"/>
                    <a:gd name="T45" fmla="*/ 12 h 19"/>
                    <a:gd name="T46" fmla="*/ 4 w 17"/>
                    <a:gd name="T47" fmla="*/ 10 h 19"/>
                    <a:gd name="T48" fmla="*/ 4 w 17"/>
                    <a:gd name="T49" fmla="*/ 8 h 19"/>
                    <a:gd name="T50" fmla="*/ 5 w 17"/>
                    <a:gd name="T51" fmla="*/ 6 h 19"/>
                    <a:gd name="T52" fmla="*/ 7 w 17"/>
                    <a:gd name="T53" fmla="*/ 5 h 19"/>
                    <a:gd name="T54" fmla="*/ 9 w 17"/>
                    <a:gd name="T55" fmla="*/ 5 h 19"/>
                    <a:gd name="T56" fmla="*/ 10 w 17"/>
                    <a:gd name="T57" fmla="*/ 5 h 19"/>
                    <a:gd name="T58" fmla="*/ 11 w 17"/>
                    <a:gd name="T59" fmla="*/ 6 h 19"/>
                    <a:gd name="T60" fmla="*/ 12 w 17"/>
                    <a:gd name="T61" fmla="*/ 8 h 19"/>
                    <a:gd name="T62" fmla="*/ 13 w 17"/>
                    <a:gd name="T63" fmla="*/ 9 h 19"/>
                    <a:gd name="T64" fmla="*/ 13 w 17"/>
                    <a:gd name="T65" fmla="*/ 10 h 19"/>
                    <a:gd name="T66" fmla="*/ 13 w 17"/>
                    <a:gd name="T67" fmla="*/ 10 h 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7" h="19">
                      <a:moveTo>
                        <a:pt x="13" y="10"/>
                      </a:moveTo>
                      <a:lnTo>
                        <a:pt x="17" y="3"/>
                      </a:lnTo>
                      <a:lnTo>
                        <a:pt x="16" y="3"/>
                      </a:lnTo>
                      <a:lnTo>
                        <a:pt x="15" y="2"/>
                      </a:lnTo>
                      <a:lnTo>
                        <a:pt x="13" y="1"/>
                      </a:lnTo>
                      <a:lnTo>
                        <a:pt x="10" y="0"/>
                      </a:lnTo>
                      <a:lnTo>
                        <a:pt x="7" y="0"/>
                      </a:lnTo>
                      <a:lnTo>
                        <a:pt x="5" y="0"/>
                      </a:lnTo>
                      <a:lnTo>
                        <a:pt x="3" y="1"/>
                      </a:lnTo>
                      <a:lnTo>
                        <a:pt x="1" y="3"/>
                      </a:lnTo>
                      <a:lnTo>
                        <a:pt x="0" y="7"/>
                      </a:lnTo>
                      <a:lnTo>
                        <a:pt x="1" y="10"/>
                      </a:lnTo>
                      <a:lnTo>
                        <a:pt x="3" y="12"/>
                      </a:lnTo>
                      <a:lnTo>
                        <a:pt x="5" y="14"/>
                      </a:lnTo>
                      <a:lnTo>
                        <a:pt x="7" y="16"/>
                      </a:lnTo>
                      <a:lnTo>
                        <a:pt x="9" y="18"/>
                      </a:lnTo>
                      <a:lnTo>
                        <a:pt x="11" y="19"/>
                      </a:lnTo>
                      <a:lnTo>
                        <a:pt x="10" y="18"/>
                      </a:lnTo>
                      <a:lnTo>
                        <a:pt x="8" y="16"/>
                      </a:lnTo>
                      <a:lnTo>
                        <a:pt x="7" y="14"/>
                      </a:lnTo>
                      <a:lnTo>
                        <a:pt x="5" y="12"/>
                      </a:lnTo>
                      <a:lnTo>
                        <a:pt x="4" y="10"/>
                      </a:lnTo>
                      <a:lnTo>
                        <a:pt x="4" y="8"/>
                      </a:lnTo>
                      <a:lnTo>
                        <a:pt x="5" y="6"/>
                      </a:lnTo>
                      <a:lnTo>
                        <a:pt x="7" y="5"/>
                      </a:lnTo>
                      <a:lnTo>
                        <a:pt x="9" y="5"/>
                      </a:lnTo>
                      <a:lnTo>
                        <a:pt x="10" y="5"/>
                      </a:lnTo>
                      <a:lnTo>
                        <a:pt x="11" y="6"/>
                      </a:lnTo>
                      <a:lnTo>
                        <a:pt x="12" y="8"/>
                      </a:lnTo>
                      <a:lnTo>
                        <a:pt x="13" y="9"/>
                      </a:lnTo>
                      <a:lnTo>
                        <a:pt x="13"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10" name="Freeform 2146">
                  <a:extLst>
                    <a:ext uri="{FF2B5EF4-FFF2-40B4-BE49-F238E27FC236}">
                      <a16:creationId xmlns:a16="http://schemas.microsoft.com/office/drawing/2014/main" id="{72F6F78F-956F-4E71-B540-18A812D187E7}"/>
                    </a:ext>
                  </a:extLst>
                </p:cNvPr>
                <p:cNvSpPr>
                  <a:spLocks/>
                </p:cNvSpPr>
                <p:nvPr/>
              </p:nvSpPr>
              <p:spPr bwMode="auto">
                <a:xfrm>
                  <a:off x="1274" y="229"/>
                  <a:ext cx="32" cy="18"/>
                </a:xfrm>
                <a:custGeom>
                  <a:avLst/>
                  <a:gdLst>
                    <a:gd name="T0" fmla="*/ 0 w 32"/>
                    <a:gd name="T1" fmla="*/ 2 h 18"/>
                    <a:gd name="T2" fmla="*/ 0 w 32"/>
                    <a:gd name="T3" fmla="*/ 2 h 18"/>
                    <a:gd name="T4" fmla="*/ 1 w 32"/>
                    <a:gd name="T5" fmla="*/ 4 h 18"/>
                    <a:gd name="T6" fmla="*/ 3 w 32"/>
                    <a:gd name="T7" fmla="*/ 7 h 18"/>
                    <a:gd name="T8" fmla="*/ 5 w 32"/>
                    <a:gd name="T9" fmla="*/ 10 h 18"/>
                    <a:gd name="T10" fmla="*/ 8 w 32"/>
                    <a:gd name="T11" fmla="*/ 13 h 18"/>
                    <a:gd name="T12" fmla="*/ 12 w 32"/>
                    <a:gd name="T13" fmla="*/ 16 h 18"/>
                    <a:gd name="T14" fmla="*/ 16 w 32"/>
                    <a:gd name="T15" fmla="*/ 18 h 18"/>
                    <a:gd name="T16" fmla="*/ 20 w 32"/>
                    <a:gd name="T17" fmla="*/ 18 h 18"/>
                    <a:gd name="T18" fmla="*/ 24 w 32"/>
                    <a:gd name="T19" fmla="*/ 17 h 18"/>
                    <a:gd name="T20" fmla="*/ 27 w 32"/>
                    <a:gd name="T21" fmla="*/ 16 h 18"/>
                    <a:gd name="T22" fmla="*/ 29 w 32"/>
                    <a:gd name="T23" fmla="*/ 15 h 18"/>
                    <a:gd name="T24" fmla="*/ 31 w 32"/>
                    <a:gd name="T25" fmla="*/ 14 h 18"/>
                    <a:gd name="T26" fmla="*/ 32 w 32"/>
                    <a:gd name="T27" fmla="*/ 13 h 18"/>
                    <a:gd name="T28" fmla="*/ 32 w 32"/>
                    <a:gd name="T29" fmla="*/ 12 h 18"/>
                    <a:gd name="T30" fmla="*/ 32 w 32"/>
                    <a:gd name="T31" fmla="*/ 11 h 18"/>
                    <a:gd name="T32" fmla="*/ 32 w 32"/>
                    <a:gd name="T33" fmla="*/ 11 h 18"/>
                    <a:gd name="T34" fmla="*/ 32 w 32"/>
                    <a:gd name="T35" fmla="*/ 11 h 18"/>
                    <a:gd name="T36" fmla="*/ 31 w 32"/>
                    <a:gd name="T37" fmla="*/ 11 h 18"/>
                    <a:gd name="T38" fmla="*/ 30 w 32"/>
                    <a:gd name="T39" fmla="*/ 12 h 18"/>
                    <a:gd name="T40" fmla="*/ 29 w 32"/>
                    <a:gd name="T41" fmla="*/ 12 h 18"/>
                    <a:gd name="T42" fmla="*/ 28 w 32"/>
                    <a:gd name="T43" fmla="*/ 13 h 18"/>
                    <a:gd name="T44" fmla="*/ 26 w 32"/>
                    <a:gd name="T45" fmla="*/ 13 h 18"/>
                    <a:gd name="T46" fmla="*/ 25 w 32"/>
                    <a:gd name="T47" fmla="*/ 13 h 18"/>
                    <a:gd name="T48" fmla="*/ 23 w 32"/>
                    <a:gd name="T49" fmla="*/ 13 h 18"/>
                    <a:gd name="T50" fmla="*/ 21 w 32"/>
                    <a:gd name="T51" fmla="*/ 13 h 18"/>
                    <a:gd name="T52" fmla="*/ 19 w 32"/>
                    <a:gd name="T53" fmla="*/ 13 h 18"/>
                    <a:gd name="T54" fmla="*/ 16 w 32"/>
                    <a:gd name="T55" fmla="*/ 12 h 18"/>
                    <a:gd name="T56" fmla="*/ 14 w 32"/>
                    <a:gd name="T57" fmla="*/ 11 h 18"/>
                    <a:gd name="T58" fmla="*/ 12 w 32"/>
                    <a:gd name="T59" fmla="*/ 9 h 18"/>
                    <a:gd name="T60" fmla="*/ 11 w 32"/>
                    <a:gd name="T61" fmla="*/ 7 h 18"/>
                    <a:gd name="T62" fmla="*/ 9 w 32"/>
                    <a:gd name="T63" fmla="*/ 4 h 18"/>
                    <a:gd name="T64" fmla="*/ 7 w 32"/>
                    <a:gd name="T65" fmla="*/ 0 h 18"/>
                    <a:gd name="T66" fmla="*/ 0 w 32"/>
                    <a:gd name="T67" fmla="*/ 2 h 1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2" h="18">
                      <a:moveTo>
                        <a:pt x="0" y="2"/>
                      </a:moveTo>
                      <a:lnTo>
                        <a:pt x="0" y="2"/>
                      </a:lnTo>
                      <a:lnTo>
                        <a:pt x="1" y="4"/>
                      </a:lnTo>
                      <a:lnTo>
                        <a:pt x="3" y="7"/>
                      </a:lnTo>
                      <a:lnTo>
                        <a:pt x="5" y="10"/>
                      </a:lnTo>
                      <a:lnTo>
                        <a:pt x="8" y="13"/>
                      </a:lnTo>
                      <a:lnTo>
                        <a:pt x="12" y="16"/>
                      </a:lnTo>
                      <a:lnTo>
                        <a:pt x="16" y="18"/>
                      </a:lnTo>
                      <a:lnTo>
                        <a:pt x="20" y="18"/>
                      </a:lnTo>
                      <a:lnTo>
                        <a:pt x="24" y="17"/>
                      </a:lnTo>
                      <a:lnTo>
                        <a:pt x="27" y="16"/>
                      </a:lnTo>
                      <a:lnTo>
                        <a:pt x="29" y="15"/>
                      </a:lnTo>
                      <a:lnTo>
                        <a:pt x="31" y="14"/>
                      </a:lnTo>
                      <a:lnTo>
                        <a:pt x="32" y="13"/>
                      </a:lnTo>
                      <a:lnTo>
                        <a:pt x="32" y="12"/>
                      </a:lnTo>
                      <a:lnTo>
                        <a:pt x="32" y="11"/>
                      </a:lnTo>
                      <a:lnTo>
                        <a:pt x="31" y="11"/>
                      </a:lnTo>
                      <a:lnTo>
                        <a:pt x="30" y="12"/>
                      </a:lnTo>
                      <a:lnTo>
                        <a:pt x="29" y="12"/>
                      </a:lnTo>
                      <a:lnTo>
                        <a:pt x="28" y="13"/>
                      </a:lnTo>
                      <a:lnTo>
                        <a:pt x="26" y="13"/>
                      </a:lnTo>
                      <a:lnTo>
                        <a:pt x="25" y="13"/>
                      </a:lnTo>
                      <a:lnTo>
                        <a:pt x="23" y="13"/>
                      </a:lnTo>
                      <a:lnTo>
                        <a:pt x="21" y="13"/>
                      </a:lnTo>
                      <a:lnTo>
                        <a:pt x="19" y="13"/>
                      </a:lnTo>
                      <a:lnTo>
                        <a:pt x="16" y="12"/>
                      </a:lnTo>
                      <a:lnTo>
                        <a:pt x="14" y="11"/>
                      </a:lnTo>
                      <a:lnTo>
                        <a:pt x="12" y="9"/>
                      </a:lnTo>
                      <a:lnTo>
                        <a:pt x="11" y="7"/>
                      </a:lnTo>
                      <a:lnTo>
                        <a:pt x="9" y="4"/>
                      </a:lnTo>
                      <a:lnTo>
                        <a:pt x="7"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11" name="Freeform 2147">
                  <a:extLst>
                    <a:ext uri="{FF2B5EF4-FFF2-40B4-BE49-F238E27FC236}">
                      <a16:creationId xmlns:a16="http://schemas.microsoft.com/office/drawing/2014/main" id="{8BAAE85C-DA8E-4B50-8573-015F3A1E0E11}"/>
                    </a:ext>
                  </a:extLst>
                </p:cNvPr>
                <p:cNvSpPr>
                  <a:spLocks/>
                </p:cNvSpPr>
                <p:nvPr/>
              </p:nvSpPr>
              <p:spPr bwMode="auto">
                <a:xfrm>
                  <a:off x="1303" y="232"/>
                  <a:ext cx="14" cy="10"/>
                </a:xfrm>
                <a:custGeom>
                  <a:avLst/>
                  <a:gdLst>
                    <a:gd name="T0" fmla="*/ 14 w 14"/>
                    <a:gd name="T1" fmla="*/ 2 h 10"/>
                    <a:gd name="T2" fmla="*/ 14 w 14"/>
                    <a:gd name="T3" fmla="*/ 2 h 10"/>
                    <a:gd name="T4" fmla="*/ 13 w 14"/>
                    <a:gd name="T5" fmla="*/ 4 h 10"/>
                    <a:gd name="T6" fmla="*/ 12 w 14"/>
                    <a:gd name="T7" fmla="*/ 6 h 10"/>
                    <a:gd name="T8" fmla="*/ 11 w 14"/>
                    <a:gd name="T9" fmla="*/ 8 h 10"/>
                    <a:gd name="T10" fmla="*/ 9 w 14"/>
                    <a:gd name="T11" fmla="*/ 9 h 10"/>
                    <a:gd name="T12" fmla="*/ 6 w 14"/>
                    <a:gd name="T13" fmla="*/ 10 h 10"/>
                    <a:gd name="T14" fmla="*/ 3 w 14"/>
                    <a:gd name="T15" fmla="*/ 9 h 10"/>
                    <a:gd name="T16" fmla="*/ 0 w 14"/>
                    <a:gd name="T17" fmla="*/ 7 h 10"/>
                    <a:gd name="T18" fmla="*/ 0 w 14"/>
                    <a:gd name="T19" fmla="*/ 7 h 10"/>
                    <a:gd name="T20" fmla="*/ 1 w 14"/>
                    <a:gd name="T21" fmla="*/ 7 h 10"/>
                    <a:gd name="T22" fmla="*/ 2 w 14"/>
                    <a:gd name="T23" fmla="*/ 7 h 10"/>
                    <a:gd name="T24" fmla="*/ 4 w 14"/>
                    <a:gd name="T25" fmla="*/ 7 h 10"/>
                    <a:gd name="T26" fmla="*/ 5 w 14"/>
                    <a:gd name="T27" fmla="*/ 7 h 10"/>
                    <a:gd name="T28" fmla="*/ 7 w 14"/>
                    <a:gd name="T29" fmla="*/ 6 h 10"/>
                    <a:gd name="T30" fmla="*/ 8 w 14"/>
                    <a:gd name="T31" fmla="*/ 4 h 10"/>
                    <a:gd name="T32" fmla="*/ 8 w 14"/>
                    <a:gd name="T33" fmla="*/ 0 h 10"/>
                    <a:gd name="T34" fmla="*/ 14 w 14"/>
                    <a:gd name="T35" fmla="*/ 2 h 1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4" h="10">
                      <a:moveTo>
                        <a:pt x="14" y="2"/>
                      </a:moveTo>
                      <a:lnTo>
                        <a:pt x="14" y="2"/>
                      </a:lnTo>
                      <a:lnTo>
                        <a:pt x="13" y="4"/>
                      </a:lnTo>
                      <a:lnTo>
                        <a:pt x="12" y="6"/>
                      </a:lnTo>
                      <a:lnTo>
                        <a:pt x="11" y="8"/>
                      </a:lnTo>
                      <a:lnTo>
                        <a:pt x="9" y="9"/>
                      </a:lnTo>
                      <a:lnTo>
                        <a:pt x="6" y="10"/>
                      </a:lnTo>
                      <a:lnTo>
                        <a:pt x="3" y="9"/>
                      </a:lnTo>
                      <a:lnTo>
                        <a:pt x="0" y="7"/>
                      </a:lnTo>
                      <a:lnTo>
                        <a:pt x="1" y="7"/>
                      </a:lnTo>
                      <a:lnTo>
                        <a:pt x="2" y="7"/>
                      </a:lnTo>
                      <a:lnTo>
                        <a:pt x="4" y="7"/>
                      </a:lnTo>
                      <a:lnTo>
                        <a:pt x="5" y="7"/>
                      </a:lnTo>
                      <a:lnTo>
                        <a:pt x="7" y="6"/>
                      </a:lnTo>
                      <a:lnTo>
                        <a:pt x="8" y="4"/>
                      </a:lnTo>
                      <a:lnTo>
                        <a:pt x="8" y="0"/>
                      </a:lnTo>
                      <a:lnTo>
                        <a:pt x="14"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12" name="Freeform 2148">
                  <a:extLst>
                    <a:ext uri="{FF2B5EF4-FFF2-40B4-BE49-F238E27FC236}">
                      <a16:creationId xmlns:a16="http://schemas.microsoft.com/office/drawing/2014/main" id="{0C6D7F0B-86E6-445D-B925-35A500ADF530}"/>
                    </a:ext>
                  </a:extLst>
                </p:cNvPr>
                <p:cNvSpPr>
                  <a:spLocks/>
                </p:cNvSpPr>
                <p:nvPr/>
              </p:nvSpPr>
              <p:spPr bwMode="auto">
                <a:xfrm>
                  <a:off x="1315" y="223"/>
                  <a:ext cx="7" cy="10"/>
                </a:xfrm>
                <a:custGeom>
                  <a:avLst/>
                  <a:gdLst>
                    <a:gd name="T0" fmla="*/ 1 w 7"/>
                    <a:gd name="T1" fmla="*/ 10 h 10"/>
                    <a:gd name="T2" fmla="*/ 1 w 7"/>
                    <a:gd name="T3" fmla="*/ 10 h 10"/>
                    <a:gd name="T4" fmla="*/ 2 w 7"/>
                    <a:gd name="T5" fmla="*/ 10 h 10"/>
                    <a:gd name="T6" fmla="*/ 3 w 7"/>
                    <a:gd name="T7" fmla="*/ 10 h 10"/>
                    <a:gd name="T8" fmla="*/ 4 w 7"/>
                    <a:gd name="T9" fmla="*/ 10 h 10"/>
                    <a:gd name="T10" fmla="*/ 5 w 7"/>
                    <a:gd name="T11" fmla="*/ 9 h 10"/>
                    <a:gd name="T12" fmla="*/ 6 w 7"/>
                    <a:gd name="T13" fmla="*/ 8 h 10"/>
                    <a:gd name="T14" fmla="*/ 6 w 7"/>
                    <a:gd name="T15" fmla="*/ 7 h 10"/>
                    <a:gd name="T16" fmla="*/ 7 w 7"/>
                    <a:gd name="T17" fmla="*/ 5 h 10"/>
                    <a:gd name="T18" fmla="*/ 7 w 7"/>
                    <a:gd name="T19" fmla="*/ 5 h 10"/>
                    <a:gd name="T20" fmla="*/ 7 w 7"/>
                    <a:gd name="T21" fmla="*/ 5 h 10"/>
                    <a:gd name="T22" fmla="*/ 6 w 7"/>
                    <a:gd name="T23" fmla="*/ 4 h 10"/>
                    <a:gd name="T24" fmla="*/ 6 w 7"/>
                    <a:gd name="T25" fmla="*/ 4 h 10"/>
                    <a:gd name="T26" fmla="*/ 6 w 7"/>
                    <a:gd name="T27" fmla="*/ 2 h 10"/>
                    <a:gd name="T28" fmla="*/ 5 w 7"/>
                    <a:gd name="T29" fmla="*/ 1 h 10"/>
                    <a:gd name="T30" fmla="*/ 4 w 7"/>
                    <a:gd name="T31" fmla="*/ 1 h 10"/>
                    <a:gd name="T32" fmla="*/ 3 w 7"/>
                    <a:gd name="T33" fmla="*/ 0 h 10"/>
                    <a:gd name="T34" fmla="*/ 2 w 7"/>
                    <a:gd name="T35" fmla="*/ 0 h 10"/>
                    <a:gd name="T36" fmla="*/ 1 w 7"/>
                    <a:gd name="T37" fmla="*/ 0 h 10"/>
                    <a:gd name="T38" fmla="*/ 0 w 7"/>
                    <a:gd name="T39" fmla="*/ 1 h 10"/>
                    <a:gd name="T40" fmla="*/ 0 w 7"/>
                    <a:gd name="T41" fmla="*/ 1 h 10"/>
                    <a:gd name="T42" fmla="*/ 0 w 7"/>
                    <a:gd name="T43" fmla="*/ 4 h 10"/>
                    <a:gd name="T44" fmla="*/ 0 w 7"/>
                    <a:gd name="T45" fmla="*/ 4 h 10"/>
                    <a:gd name="T46" fmla="*/ 1 w 7"/>
                    <a:gd name="T47" fmla="*/ 5 h 10"/>
                    <a:gd name="T48" fmla="*/ 2 w 7"/>
                    <a:gd name="T49" fmla="*/ 5 h 10"/>
                    <a:gd name="T50" fmla="*/ 2 w 7"/>
                    <a:gd name="T51" fmla="*/ 5 h 10"/>
                    <a:gd name="T52" fmla="*/ 3 w 7"/>
                    <a:gd name="T53" fmla="*/ 6 h 10"/>
                    <a:gd name="T54" fmla="*/ 3 w 7"/>
                    <a:gd name="T55" fmla="*/ 7 h 10"/>
                    <a:gd name="T56" fmla="*/ 2 w 7"/>
                    <a:gd name="T57" fmla="*/ 8 h 10"/>
                    <a:gd name="T58" fmla="*/ 1 w 7"/>
                    <a:gd name="T59" fmla="*/ 10 h 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7" h="10">
                      <a:moveTo>
                        <a:pt x="1" y="10"/>
                      </a:moveTo>
                      <a:lnTo>
                        <a:pt x="1" y="10"/>
                      </a:lnTo>
                      <a:lnTo>
                        <a:pt x="2" y="10"/>
                      </a:lnTo>
                      <a:lnTo>
                        <a:pt x="3" y="10"/>
                      </a:lnTo>
                      <a:lnTo>
                        <a:pt x="4" y="10"/>
                      </a:lnTo>
                      <a:lnTo>
                        <a:pt x="5" y="9"/>
                      </a:lnTo>
                      <a:lnTo>
                        <a:pt x="6" y="8"/>
                      </a:lnTo>
                      <a:lnTo>
                        <a:pt x="6" y="7"/>
                      </a:lnTo>
                      <a:lnTo>
                        <a:pt x="7" y="5"/>
                      </a:lnTo>
                      <a:lnTo>
                        <a:pt x="6" y="4"/>
                      </a:lnTo>
                      <a:lnTo>
                        <a:pt x="6" y="2"/>
                      </a:lnTo>
                      <a:lnTo>
                        <a:pt x="5" y="1"/>
                      </a:lnTo>
                      <a:lnTo>
                        <a:pt x="4" y="1"/>
                      </a:lnTo>
                      <a:lnTo>
                        <a:pt x="3" y="0"/>
                      </a:lnTo>
                      <a:lnTo>
                        <a:pt x="2" y="0"/>
                      </a:lnTo>
                      <a:lnTo>
                        <a:pt x="1" y="0"/>
                      </a:lnTo>
                      <a:lnTo>
                        <a:pt x="0" y="1"/>
                      </a:lnTo>
                      <a:lnTo>
                        <a:pt x="0" y="4"/>
                      </a:lnTo>
                      <a:lnTo>
                        <a:pt x="1" y="5"/>
                      </a:lnTo>
                      <a:lnTo>
                        <a:pt x="2" y="5"/>
                      </a:lnTo>
                      <a:lnTo>
                        <a:pt x="3" y="6"/>
                      </a:lnTo>
                      <a:lnTo>
                        <a:pt x="3" y="7"/>
                      </a:lnTo>
                      <a:lnTo>
                        <a:pt x="2" y="8"/>
                      </a:lnTo>
                      <a:lnTo>
                        <a:pt x="1"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13" name="Freeform 2149">
                  <a:extLst>
                    <a:ext uri="{FF2B5EF4-FFF2-40B4-BE49-F238E27FC236}">
                      <a16:creationId xmlns:a16="http://schemas.microsoft.com/office/drawing/2014/main" id="{DD5EED85-4B31-40A3-999F-5BC76AD4CD2E}"/>
                    </a:ext>
                  </a:extLst>
                </p:cNvPr>
                <p:cNvSpPr>
                  <a:spLocks/>
                </p:cNvSpPr>
                <p:nvPr/>
              </p:nvSpPr>
              <p:spPr bwMode="auto">
                <a:xfrm>
                  <a:off x="1313" y="237"/>
                  <a:ext cx="4" cy="34"/>
                </a:xfrm>
                <a:custGeom>
                  <a:avLst/>
                  <a:gdLst>
                    <a:gd name="T0" fmla="*/ 2 w 4"/>
                    <a:gd name="T1" fmla="*/ 0 h 34"/>
                    <a:gd name="T2" fmla="*/ 2 w 4"/>
                    <a:gd name="T3" fmla="*/ 1 h 34"/>
                    <a:gd name="T4" fmla="*/ 3 w 4"/>
                    <a:gd name="T5" fmla="*/ 3 h 34"/>
                    <a:gd name="T6" fmla="*/ 3 w 4"/>
                    <a:gd name="T7" fmla="*/ 7 h 34"/>
                    <a:gd name="T8" fmla="*/ 4 w 4"/>
                    <a:gd name="T9" fmla="*/ 13 h 34"/>
                    <a:gd name="T10" fmla="*/ 4 w 4"/>
                    <a:gd name="T11" fmla="*/ 17 h 34"/>
                    <a:gd name="T12" fmla="*/ 3 w 4"/>
                    <a:gd name="T13" fmla="*/ 22 h 34"/>
                    <a:gd name="T14" fmla="*/ 2 w 4"/>
                    <a:gd name="T15" fmla="*/ 27 h 34"/>
                    <a:gd name="T16" fmla="*/ 1 w 4"/>
                    <a:gd name="T17" fmla="*/ 34 h 34"/>
                    <a:gd name="T18" fmla="*/ 2 w 4"/>
                    <a:gd name="T19" fmla="*/ 32 h 34"/>
                    <a:gd name="T20" fmla="*/ 2 w 4"/>
                    <a:gd name="T21" fmla="*/ 27 h 34"/>
                    <a:gd name="T22" fmla="*/ 2 w 4"/>
                    <a:gd name="T23" fmla="*/ 21 h 34"/>
                    <a:gd name="T24" fmla="*/ 2 w 4"/>
                    <a:gd name="T25" fmla="*/ 14 h 34"/>
                    <a:gd name="T26" fmla="*/ 2 w 4"/>
                    <a:gd name="T27" fmla="*/ 10 h 34"/>
                    <a:gd name="T28" fmla="*/ 2 w 4"/>
                    <a:gd name="T29" fmla="*/ 7 h 34"/>
                    <a:gd name="T30" fmla="*/ 1 w 4"/>
                    <a:gd name="T31" fmla="*/ 4 h 34"/>
                    <a:gd name="T32" fmla="*/ 0 w 4"/>
                    <a:gd name="T33" fmla="*/ 2 h 34"/>
                    <a:gd name="T34" fmla="*/ 2 w 4"/>
                    <a:gd name="T35" fmla="*/ 0 h 3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 h="34">
                      <a:moveTo>
                        <a:pt x="2" y="0"/>
                      </a:moveTo>
                      <a:lnTo>
                        <a:pt x="2" y="1"/>
                      </a:lnTo>
                      <a:lnTo>
                        <a:pt x="3" y="3"/>
                      </a:lnTo>
                      <a:lnTo>
                        <a:pt x="3" y="7"/>
                      </a:lnTo>
                      <a:lnTo>
                        <a:pt x="4" y="13"/>
                      </a:lnTo>
                      <a:lnTo>
                        <a:pt x="4" y="17"/>
                      </a:lnTo>
                      <a:lnTo>
                        <a:pt x="3" y="22"/>
                      </a:lnTo>
                      <a:lnTo>
                        <a:pt x="2" y="27"/>
                      </a:lnTo>
                      <a:lnTo>
                        <a:pt x="1" y="34"/>
                      </a:lnTo>
                      <a:lnTo>
                        <a:pt x="2" y="32"/>
                      </a:lnTo>
                      <a:lnTo>
                        <a:pt x="2" y="27"/>
                      </a:lnTo>
                      <a:lnTo>
                        <a:pt x="2" y="21"/>
                      </a:lnTo>
                      <a:lnTo>
                        <a:pt x="2" y="14"/>
                      </a:lnTo>
                      <a:lnTo>
                        <a:pt x="2" y="10"/>
                      </a:lnTo>
                      <a:lnTo>
                        <a:pt x="2" y="7"/>
                      </a:lnTo>
                      <a:lnTo>
                        <a:pt x="1"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14" name="Freeform 2150">
                  <a:extLst>
                    <a:ext uri="{FF2B5EF4-FFF2-40B4-BE49-F238E27FC236}">
                      <a16:creationId xmlns:a16="http://schemas.microsoft.com/office/drawing/2014/main" id="{36243A26-8300-4D37-A2D3-9DB7323C5C55}"/>
                    </a:ext>
                  </a:extLst>
                </p:cNvPr>
                <p:cNvSpPr>
                  <a:spLocks/>
                </p:cNvSpPr>
                <p:nvPr/>
              </p:nvSpPr>
              <p:spPr bwMode="auto">
                <a:xfrm>
                  <a:off x="1302" y="244"/>
                  <a:ext cx="9" cy="25"/>
                </a:xfrm>
                <a:custGeom>
                  <a:avLst/>
                  <a:gdLst>
                    <a:gd name="T0" fmla="*/ 9 w 9"/>
                    <a:gd name="T1" fmla="*/ 0 h 25"/>
                    <a:gd name="T2" fmla="*/ 9 w 9"/>
                    <a:gd name="T3" fmla="*/ 1 h 25"/>
                    <a:gd name="T4" fmla="*/ 8 w 9"/>
                    <a:gd name="T5" fmla="*/ 3 h 25"/>
                    <a:gd name="T6" fmla="*/ 8 w 9"/>
                    <a:gd name="T7" fmla="*/ 6 h 25"/>
                    <a:gd name="T8" fmla="*/ 7 w 9"/>
                    <a:gd name="T9" fmla="*/ 10 h 25"/>
                    <a:gd name="T10" fmla="*/ 6 w 9"/>
                    <a:gd name="T11" fmla="*/ 14 h 25"/>
                    <a:gd name="T12" fmla="*/ 5 w 9"/>
                    <a:gd name="T13" fmla="*/ 18 h 25"/>
                    <a:gd name="T14" fmla="*/ 3 w 9"/>
                    <a:gd name="T15" fmla="*/ 22 h 25"/>
                    <a:gd name="T16" fmla="*/ 0 w 9"/>
                    <a:gd name="T17" fmla="*/ 25 h 25"/>
                    <a:gd name="T18" fmla="*/ 1 w 9"/>
                    <a:gd name="T19" fmla="*/ 24 h 25"/>
                    <a:gd name="T20" fmla="*/ 2 w 9"/>
                    <a:gd name="T21" fmla="*/ 24 h 25"/>
                    <a:gd name="T22" fmla="*/ 3 w 9"/>
                    <a:gd name="T23" fmla="*/ 22 h 25"/>
                    <a:gd name="T24" fmla="*/ 5 w 9"/>
                    <a:gd name="T25" fmla="*/ 20 h 25"/>
                    <a:gd name="T26" fmla="*/ 7 w 9"/>
                    <a:gd name="T27" fmla="*/ 17 h 25"/>
                    <a:gd name="T28" fmla="*/ 8 w 9"/>
                    <a:gd name="T29" fmla="*/ 12 h 25"/>
                    <a:gd name="T30" fmla="*/ 9 w 9"/>
                    <a:gd name="T31" fmla="*/ 7 h 25"/>
                    <a:gd name="T32" fmla="*/ 9 w 9"/>
                    <a:gd name="T33" fmla="*/ 0 h 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9" h="25">
                      <a:moveTo>
                        <a:pt x="9" y="0"/>
                      </a:moveTo>
                      <a:lnTo>
                        <a:pt x="9" y="1"/>
                      </a:lnTo>
                      <a:lnTo>
                        <a:pt x="8" y="3"/>
                      </a:lnTo>
                      <a:lnTo>
                        <a:pt x="8" y="6"/>
                      </a:lnTo>
                      <a:lnTo>
                        <a:pt x="7" y="10"/>
                      </a:lnTo>
                      <a:lnTo>
                        <a:pt x="6" y="14"/>
                      </a:lnTo>
                      <a:lnTo>
                        <a:pt x="5" y="18"/>
                      </a:lnTo>
                      <a:lnTo>
                        <a:pt x="3" y="22"/>
                      </a:lnTo>
                      <a:lnTo>
                        <a:pt x="0" y="25"/>
                      </a:lnTo>
                      <a:lnTo>
                        <a:pt x="1" y="24"/>
                      </a:lnTo>
                      <a:lnTo>
                        <a:pt x="2" y="24"/>
                      </a:lnTo>
                      <a:lnTo>
                        <a:pt x="3" y="22"/>
                      </a:lnTo>
                      <a:lnTo>
                        <a:pt x="5" y="20"/>
                      </a:lnTo>
                      <a:lnTo>
                        <a:pt x="7" y="17"/>
                      </a:lnTo>
                      <a:lnTo>
                        <a:pt x="8" y="12"/>
                      </a:lnTo>
                      <a:lnTo>
                        <a:pt x="9" y="7"/>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15" name="Freeform 2151">
                  <a:extLst>
                    <a:ext uri="{FF2B5EF4-FFF2-40B4-BE49-F238E27FC236}">
                      <a16:creationId xmlns:a16="http://schemas.microsoft.com/office/drawing/2014/main" id="{CC9E041D-CE0D-4D07-B9F5-D0F915B25CF3}"/>
                    </a:ext>
                  </a:extLst>
                </p:cNvPr>
                <p:cNvSpPr>
                  <a:spLocks/>
                </p:cNvSpPr>
                <p:nvPr/>
              </p:nvSpPr>
              <p:spPr bwMode="auto">
                <a:xfrm>
                  <a:off x="1295" y="247"/>
                  <a:ext cx="11" cy="12"/>
                </a:xfrm>
                <a:custGeom>
                  <a:avLst/>
                  <a:gdLst>
                    <a:gd name="T0" fmla="*/ 11 w 11"/>
                    <a:gd name="T1" fmla="*/ 0 h 12"/>
                    <a:gd name="T2" fmla="*/ 11 w 11"/>
                    <a:gd name="T3" fmla="*/ 1 h 12"/>
                    <a:gd name="T4" fmla="*/ 11 w 11"/>
                    <a:gd name="T5" fmla="*/ 2 h 12"/>
                    <a:gd name="T6" fmla="*/ 10 w 11"/>
                    <a:gd name="T7" fmla="*/ 3 h 12"/>
                    <a:gd name="T8" fmla="*/ 9 w 11"/>
                    <a:gd name="T9" fmla="*/ 5 h 12"/>
                    <a:gd name="T10" fmla="*/ 8 w 11"/>
                    <a:gd name="T11" fmla="*/ 6 h 12"/>
                    <a:gd name="T12" fmla="*/ 6 w 11"/>
                    <a:gd name="T13" fmla="*/ 8 h 12"/>
                    <a:gd name="T14" fmla="*/ 3 w 11"/>
                    <a:gd name="T15" fmla="*/ 10 h 12"/>
                    <a:gd name="T16" fmla="*/ 0 w 11"/>
                    <a:gd name="T17" fmla="*/ 12 h 12"/>
                    <a:gd name="T18" fmla="*/ 0 w 11"/>
                    <a:gd name="T19" fmla="*/ 12 h 12"/>
                    <a:gd name="T20" fmla="*/ 1 w 11"/>
                    <a:gd name="T21" fmla="*/ 12 h 12"/>
                    <a:gd name="T22" fmla="*/ 2 w 11"/>
                    <a:gd name="T23" fmla="*/ 12 h 12"/>
                    <a:gd name="T24" fmla="*/ 4 w 11"/>
                    <a:gd name="T25" fmla="*/ 11 h 12"/>
                    <a:gd name="T26" fmla="*/ 6 w 11"/>
                    <a:gd name="T27" fmla="*/ 10 h 12"/>
                    <a:gd name="T28" fmla="*/ 8 w 11"/>
                    <a:gd name="T29" fmla="*/ 8 h 12"/>
                    <a:gd name="T30" fmla="*/ 10 w 11"/>
                    <a:gd name="T31" fmla="*/ 4 h 12"/>
                    <a:gd name="T32" fmla="*/ 11 w 11"/>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 h="12">
                      <a:moveTo>
                        <a:pt x="11" y="0"/>
                      </a:moveTo>
                      <a:lnTo>
                        <a:pt x="11" y="1"/>
                      </a:lnTo>
                      <a:lnTo>
                        <a:pt x="11" y="2"/>
                      </a:lnTo>
                      <a:lnTo>
                        <a:pt x="10" y="3"/>
                      </a:lnTo>
                      <a:lnTo>
                        <a:pt x="9" y="5"/>
                      </a:lnTo>
                      <a:lnTo>
                        <a:pt x="8" y="6"/>
                      </a:lnTo>
                      <a:lnTo>
                        <a:pt x="6" y="8"/>
                      </a:lnTo>
                      <a:lnTo>
                        <a:pt x="3" y="10"/>
                      </a:lnTo>
                      <a:lnTo>
                        <a:pt x="0" y="12"/>
                      </a:lnTo>
                      <a:lnTo>
                        <a:pt x="1" y="12"/>
                      </a:lnTo>
                      <a:lnTo>
                        <a:pt x="2" y="12"/>
                      </a:lnTo>
                      <a:lnTo>
                        <a:pt x="4" y="11"/>
                      </a:lnTo>
                      <a:lnTo>
                        <a:pt x="6" y="10"/>
                      </a:lnTo>
                      <a:lnTo>
                        <a:pt x="8" y="8"/>
                      </a:lnTo>
                      <a:lnTo>
                        <a:pt x="10" y="4"/>
                      </a:ln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16" name="Freeform 2152">
                  <a:extLst>
                    <a:ext uri="{FF2B5EF4-FFF2-40B4-BE49-F238E27FC236}">
                      <a16:creationId xmlns:a16="http://schemas.microsoft.com/office/drawing/2014/main" id="{ADA21842-6D79-4EBC-A15E-D81A33A8BC36}"/>
                    </a:ext>
                  </a:extLst>
                </p:cNvPr>
                <p:cNvSpPr>
                  <a:spLocks/>
                </p:cNvSpPr>
                <p:nvPr/>
              </p:nvSpPr>
              <p:spPr bwMode="auto">
                <a:xfrm>
                  <a:off x="1292" y="216"/>
                  <a:ext cx="7" cy="6"/>
                </a:xfrm>
                <a:custGeom>
                  <a:avLst/>
                  <a:gdLst>
                    <a:gd name="T0" fmla="*/ 0 w 7"/>
                    <a:gd name="T1" fmla="*/ 3 h 6"/>
                    <a:gd name="T2" fmla="*/ 1 w 7"/>
                    <a:gd name="T3" fmla="*/ 5 h 6"/>
                    <a:gd name="T4" fmla="*/ 1 w 7"/>
                    <a:gd name="T5" fmla="*/ 6 h 6"/>
                    <a:gd name="T6" fmla="*/ 2 w 7"/>
                    <a:gd name="T7" fmla="*/ 6 h 6"/>
                    <a:gd name="T8" fmla="*/ 4 w 7"/>
                    <a:gd name="T9" fmla="*/ 6 h 6"/>
                    <a:gd name="T10" fmla="*/ 5 w 7"/>
                    <a:gd name="T11" fmla="*/ 6 h 6"/>
                    <a:gd name="T12" fmla="*/ 6 w 7"/>
                    <a:gd name="T13" fmla="*/ 6 h 6"/>
                    <a:gd name="T14" fmla="*/ 7 w 7"/>
                    <a:gd name="T15" fmla="*/ 5 h 6"/>
                    <a:gd name="T16" fmla="*/ 7 w 7"/>
                    <a:gd name="T17" fmla="*/ 3 h 6"/>
                    <a:gd name="T18" fmla="*/ 7 w 7"/>
                    <a:gd name="T19" fmla="*/ 2 h 6"/>
                    <a:gd name="T20" fmla="*/ 6 w 7"/>
                    <a:gd name="T21" fmla="*/ 1 h 6"/>
                    <a:gd name="T22" fmla="*/ 5 w 7"/>
                    <a:gd name="T23" fmla="*/ 0 h 6"/>
                    <a:gd name="T24" fmla="*/ 4 w 7"/>
                    <a:gd name="T25" fmla="*/ 0 h 6"/>
                    <a:gd name="T26" fmla="*/ 2 w 7"/>
                    <a:gd name="T27" fmla="*/ 0 h 6"/>
                    <a:gd name="T28" fmla="*/ 1 w 7"/>
                    <a:gd name="T29" fmla="*/ 1 h 6"/>
                    <a:gd name="T30" fmla="*/ 1 w 7"/>
                    <a:gd name="T31" fmla="*/ 2 h 6"/>
                    <a:gd name="T32" fmla="*/ 0 w 7"/>
                    <a:gd name="T33" fmla="*/ 3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 h="6">
                      <a:moveTo>
                        <a:pt x="0" y="3"/>
                      </a:moveTo>
                      <a:lnTo>
                        <a:pt x="1" y="5"/>
                      </a:lnTo>
                      <a:lnTo>
                        <a:pt x="1" y="6"/>
                      </a:lnTo>
                      <a:lnTo>
                        <a:pt x="2" y="6"/>
                      </a:lnTo>
                      <a:lnTo>
                        <a:pt x="4" y="6"/>
                      </a:lnTo>
                      <a:lnTo>
                        <a:pt x="5" y="6"/>
                      </a:lnTo>
                      <a:lnTo>
                        <a:pt x="6" y="6"/>
                      </a:lnTo>
                      <a:lnTo>
                        <a:pt x="7" y="5"/>
                      </a:lnTo>
                      <a:lnTo>
                        <a:pt x="7" y="3"/>
                      </a:lnTo>
                      <a:lnTo>
                        <a:pt x="7" y="2"/>
                      </a:lnTo>
                      <a:lnTo>
                        <a:pt x="6" y="1"/>
                      </a:lnTo>
                      <a:lnTo>
                        <a:pt x="5" y="0"/>
                      </a:lnTo>
                      <a:lnTo>
                        <a:pt x="4" y="0"/>
                      </a:lnTo>
                      <a:lnTo>
                        <a:pt x="2" y="0"/>
                      </a:lnTo>
                      <a:lnTo>
                        <a:pt x="1" y="1"/>
                      </a:lnTo>
                      <a:lnTo>
                        <a:pt x="1" y="2"/>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17" name="Freeform 2153">
                  <a:extLst>
                    <a:ext uri="{FF2B5EF4-FFF2-40B4-BE49-F238E27FC236}">
                      <a16:creationId xmlns:a16="http://schemas.microsoft.com/office/drawing/2014/main" id="{C1CB0B89-CBC0-4B7A-95D4-94C6A708B23E}"/>
                    </a:ext>
                  </a:extLst>
                </p:cNvPr>
                <p:cNvSpPr>
                  <a:spLocks/>
                </p:cNvSpPr>
                <p:nvPr/>
              </p:nvSpPr>
              <p:spPr bwMode="auto">
                <a:xfrm>
                  <a:off x="1284" y="200"/>
                  <a:ext cx="32" cy="21"/>
                </a:xfrm>
                <a:custGeom>
                  <a:avLst/>
                  <a:gdLst>
                    <a:gd name="T0" fmla="*/ 32 w 32"/>
                    <a:gd name="T1" fmla="*/ 20 h 21"/>
                    <a:gd name="T2" fmla="*/ 27 w 32"/>
                    <a:gd name="T3" fmla="*/ 21 h 21"/>
                    <a:gd name="T4" fmla="*/ 27 w 32"/>
                    <a:gd name="T5" fmla="*/ 21 h 21"/>
                    <a:gd name="T6" fmla="*/ 27 w 32"/>
                    <a:gd name="T7" fmla="*/ 20 h 21"/>
                    <a:gd name="T8" fmla="*/ 26 w 32"/>
                    <a:gd name="T9" fmla="*/ 19 h 21"/>
                    <a:gd name="T10" fmla="*/ 26 w 32"/>
                    <a:gd name="T11" fmla="*/ 18 h 21"/>
                    <a:gd name="T12" fmla="*/ 25 w 32"/>
                    <a:gd name="T13" fmla="*/ 17 h 21"/>
                    <a:gd name="T14" fmla="*/ 23 w 32"/>
                    <a:gd name="T15" fmla="*/ 15 h 21"/>
                    <a:gd name="T16" fmla="*/ 22 w 32"/>
                    <a:gd name="T17" fmla="*/ 13 h 21"/>
                    <a:gd name="T18" fmla="*/ 20 w 32"/>
                    <a:gd name="T19" fmla="*/ 11 h 21"/>
                    <a:gd name="T20" fmla="*/ 19 w 32"/>
                    <a:gd name="T21" fmla="*/ 9 h 21"/>
                    <a:gd name="T22" fmla="*/ 17 w 32"/>
                    <a:gd name="T23" fmla="*/ 8 h 21"/>
                    <a:gd name="T24" fmla="*/ 15 w 32"/>
                    <a:gd name="T25" fmla="*/ 6 h 21"/>
                    <a:gd name="T26" fmla="*/ 12 w 32"/>
                    <a:gd name="T27" fmla="*/ 4 h 21"/>
                    <a:gd name="T28" fmla="*/ 10 w 32"/>
                    <a:gd name="T29" fmla="*/ 3 h 21"/>
                    <a:gd name="T30" fmla="*/ 7 w 32"/>
                    <a:gd name="T31" fmla="*/ 2 h 21"/>
                    <a:gd name="T32" fmla="*/ 4 w 32"/>
                    <a:gd name="T33" fmla="*/ 1 h 21"/>
                    <a:gd name="T34" fmla="*/ 0 w 32"/>
                    <a:gd name="T35" fmla="*/ 0 h 21"/>
                    <a:gd name="T36" fmla="*/ 1 w 32"/>
                    <a:gd name="T37" fmla="*/ 0 h 21"/>
                    <a:gd name="T38" fmla="*/ 1 w 32"/>
                    <a:gd name="T39" fmla="*/ 0 h 21"/>
                    <a:gd name="T40" fmla="*/ 2 w 32"/>
                    <a:gd name="T41" fmla="*/ 0 h 21"/>
                    <a:gd name="T42" fmla="*/ 3 w 32"/>
                    <a:gd name="T43" fmla="*/ 0 h 21"/>
                    <a:gd name="T44" fmla="*/ 5 w 32"/>
                    <a:gd name="T45" fmla="*/ 0 h 21"/>
                    <a:gd name="T46" fmla="*/ 6 w 32"/>
                    <a:gd name="T47" fmla="*/ 1 h 21"/>
                    <a:gd name="T48" fmla="*/ 8 w 32"/>
                    <a:gd name="T49" fmla="*/ 1 h 21"/>
                    <a:gd name="T50" fmla="*/ 11 w 32"/>
                    <a:gd name="T51" fmla="*/ 2 h 21"/>
                    <a:gd name="T52" fmla="*/ 13 w 32"/>
                    <a:gd name="T53" fmla="*/ 3 h 21"/>
                    <a:gd name="T54" fmla="*/ 15 w 32"/>
                    <a:gd name="T55" fmla="*/ 4 h 21"/>
                    <a:gd name="T56" fmla="*/ 18 w 32"/>
                    <a:gd name="T57" fmla="*/ 5 h 21"/>
                    <a:gd name="T58" fmla="*/ 20 w 32"/>
                    <a:gd name="T59" fmla="*/ 7 h 21"/>
                    <a:gd name="T60" fmla="*/ 23 w 32"/>
                    <a:gd name="T61" fmla="*/ 10 h 21"/>
                    <a:gd name="T62" fmla="*/ 26 w 32"/>
                    <a:gd name="T63" fmla="*/ 12 h 21"/>
                    <a:gd name="T64" fmla="*/ 29 w 32"/>
                    <a:gd name="T65" fmla="*/ 16 h 21"/>
                    <a:gd name="T66" fmla="*/ 32 w 32"/>
                    <a:gd name="T67" fmla="*/ 20 h 2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2" h="21">
                      <a:moveTo>
                        <a:pt x="32" y="20"/>
                      </a:moveTo>
                      <a:lnTo>
                        <a:pt x="27" y="21"/>
                      </a:lnTo>
                      <a:lnTo>
                        <a:pt x="27" y="20"/>
                      </a:lnTo>
                      <a:lnTo>
                        <a:pt x="26" y="19"/>
                      </a:lnTo>
                      <a:lnTo>
                        <a:pt x="26" y="18"/>
                      </a:lnTo>
                      <a:lnTo>
                        <a:pt x="25" y="17"/>
                      </a:lnTo>
                      <a:lnTo>
                        <a:pt x="23" y="15"/>
                      </a:lnTo>
                      <a:lnTo>
                        <a:pt x="22" y="13"/>
                      </a:lnTo>
                      <a:lnTo>
                        <a:pt x="20" y="11"/>
                      </a:lnTo>
                      <a:lnTo>
                        <a:pt x="19" y="9"/>
                      </a:lnTo>
                      <a:lnTo>
                        <a:pt x="17" y="8"/>
                      </a:lnTo>
                      <a:lnTo>
                        <a:pt x="15" y="6"/>
                      </a:lnTo>
                      <a:lnTo>
                        <a:pt x="12" y="4"/>
                      </a:lnTo>
                      <a:lnTo>
                        <a:pt x="10" y="3"/>
                      </a:lnTo>
                      <a:lnTo>
                        <a:pt x="7" y="2"/>
                      </a:lnTo>
                      <a:lnTo>
                        <a:pt x="4" y="1"/>
                      </a:lnTo>
                      <a:lnTo>
                        <a:pt x="0" y="0"/>
                      </a:lnTo>
                      <a:lnTo>
                        <a:pt x="1" y="0"/>
                      </a:lnTo>
                      <a:lnTo>
                        <a:pt x="2" y="0"/>
                      </a:lnTo>
                      <a:lnTo>
                        <a:pt x="3" y="0"/>
                      </a:lnTo>
                      <a:lnTo>
                        <a:pt x="5" y="0"/>
                      </a:lnTo>
                      <a:lnTo>
                        <a:pt x="6" y="1"/>
                      </a:lnTo>
                      <a:lnTo>
                        <a:pt x="8" y="1"/>
                      </a:lnTo>
                      <a:lnTo>
                        <a:pt x="11" y="2"/>
                      </a:lnTo>
                      <a:lnTo>
                        <a:pt x="13" y="3"/>
                      </a:lnTo>
                      <a:lnTo>
                        <a:pt x="15" y="4"/>
                      </a:lnTo>
                      <a:lnTo>
                        <a:pt x="18" y="5"/>
                      </a:lnTo>
                      <a:lnTo>
                        <a:pt x="20" y="7"/>
                      </a:lnTo>
                      <a:lnTo>
                        <a:pt x="23" y="10"/>
                      </a:lnTo>
                      <a:lnTo>
                        <a:pt x="26" y="12"/>
                      </a:lnTo>
                      <a:lnTo>
                        <a:pt x="29" y="16"/>
                      </a:lnTo>
                      <a:lnTo>
                        <a:pt x="3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18" name="Freeform 2154">
                  <a:extLst>
                    <a:ext uri="{FF2B5EF4-FFF2-40B4-BE49-F238E27FC236}">
                      <a16:creationId xmlns:a16="http://schemas.microsoft.com/office/drawing/2014/main" id="{C045A26C-162F-481C-8164-55011D1159E6}"/>
                    </a:ext>
                  </a:extLst>
                </p:cNvPr>
                <p:cNvSpPr>
                  <a:spLocks/>
                </p:cNvSpPr>
                <p:nvPr/>
              </p:nvSpPr>
              <p:spPr bwMode="auto">
                <a:xfrm>
                  <a:off x="1146" y="170"/>
                  <a:ext cx="133" cy="77"/>
                </a:xfrm>
                <a:custGeom>
                  <a:avLst/>
                  <a:gdLst>
                    <a:gd name="T0" fmla="*/ 133 w 133"/>
                    <a:gd name="T1" fmla="*/ 23 h 77"/>
                    <a:gd name="T2" fmla="*/ 130 w 133"/>
                    <a:gd name="T3" fmla="*/ 20 h 77"/>
                    <a:gd name="T4" fmla="*/ 125 w 133"/>
                    <a:gd name="T5" fmla="*/ 17 h 77"/>
                    <a:gd name="T6" fmla="*/ 118 w 133"/>
                    <a:gd name="T7" fmla="*/ 16 h 77"/>
                    <a:gd name="T8" fmla="*/ 110 w 133"/>
                    <a:gd name="T9" fmla="*/ 17 h 77"/>
                    <a:gd name="T10" fmla="*/ 105 w 133"/>
                    <a:gd name="T11" fmla="*/ 16 h 77"/>
                    <a:gd name="T12" fmla="*/ 101 w 133"/>
                    <a:gd name="T13" fmla="*/ 14 h 77"/>
                    <a:gd name="T14" fmla="*/ 97 w 133"/>
                    <a:gd name="T15" fmla="*/ 11 h 77"/>
                    <a:gd name="T16" fmla="*/ 93 w 133"/>
                    <a:gd name="T17" fmla="*/ 8 h 77"/>
                    <a:gd name="T18" fmla="*/ 88 w 133"/>
                    <a:gd name="T19" fmla="*/ 4 h 77"/>
                    <a:gd name="T20" fmla="*/ 82 w 133"/>
                    <a:gd name="T21" fmla="*/ 1 h 77"/>
                    <a:gd name="T22" fmla="*/ 73 w 133"/>
                    <a:gd name="T23" fmla="*/ 0 h 77"/>
                    <a:gd name="T24" fmla="*/ 67 w 133"/>
                    <a:gd name="T25" fmla="*/ 0 h 77"/>
                    <a:gd name="T26" fmla="*/ 63 w 133"/>
                    <a:gd name="T27" fmla="*/ 0 h 77"/>
                    <a:gd name="T28" fmla="*/ 59 w 133"/>
                    <a:gd name="T29" fmla="*/ 0 h 77"/>
                    <a:gd name="T30" fmla="*/ 56 w 133"/>
                    <a:gd name="T31" fmla="*/ 1 h 77"/>
                    <a:gd name="T32" fmla="*/ 45 w 133"/>
                    <a:gd name="T33" fmla="*/ 4 h 77"/>
                    <a:gd name="T34" fmla="*/ 31 w 133"/>
                    <a:gd name="T35" fmla="*/ 11 h 77"/>
                    <a:gd name="T36" fmla="*/ 21 w 133"/>
                    <a:gd name="T37" fmla="*/ 21 h 77"/>
                    <a:gd name="T38" fmla="*/ 13 w 133"/>
                    <a:gd name="T39" fmla="*/ 33 h 77"/>
                    <a:gd name="T40" fmla="*/ 7 w 133"/>
                    <a:gd name="T41" fmla="*/ 45 h 77"/>
                    <a:gd name="T42" fmla="*/ 3 w 133"/>
                    <a:gd name="T43" fmla="*/ 57 h 77"/>
                    <a:gd name="T44" fmla="*/ 1 w 133"/>
                    <a:gd name="T45" fmla="*/ 67 h 77"/>
                    <a:gd name="T46" fmla="*/ 0 w 133"/>
                    <a:gd name="T47" fmla="*/ 74 h 77"/>
                    <a:gd name="T48" fmla="*/ 0 w 133"/>
                    <a:gd name="T49" fmla="*/ 76 h 77"/>
                    <a:gd name="T50" fmla="*/ 1 w 133"/>
                    <a:gd name="T51" fmla="*/ 71 h 77"/>
                    <a:gd name="T52" fmla="*/ 4 w 133"/>
                    <a:gd name="T53" fmla="*/ 63 h 77"/>
                    <a:gd name="T54" fmla="*/ 8 w 133"/>
                    <a:gd name="T55" fmla="*/ 53 h 77"/>
                    <a:gd name="T56" fmla="*/ 13 w 133"/>
                    <a:gd name="T57" fmla="*/ 42 h 77"/>
                    <a:gd name="T58" fmla="*/ 21 w 133"/>
                    <a:gd name="T59" fmla="*/ 31 h 77"/>
                    <a:gd name="T60" fmla="*/ 32 w 133"/>
                    <a:gd name="T61" fmla="*/ 21 h 77"/>
                    <a:gd name="T62" fmla="*/ 45 w 133"/>
                    <a:gd name="T63" fmla="*/ 13 h 77"/>
                    <a:gd name="T64" fmla="*/ 55 w 133"/>
                    <a:gd name="T65" fmla="*/ 10 h 77"/>
                    <a:gd name="T66" fmla="*/ 59 w 133"/>
                    <a:gd name="T67" fmla="*/ 10 h 77"/>
                    <a:gd name="T68" fmla="*/ 62 w 133"/>
                    <a:gd name="T69" fmla="*/ 9 h 77"/>
                    <a:gd name="T70" fmla="*/ 66 w 133"/>
                    <a:gd name="T71" fmla="*/ 9 h 77"/>
                    <a:gd name="T72" fmla="*/ 68 w 133"/>
                    <a:gd name="T73" fmla="*/ 9 h 77"/>
                    <a:gd name="T74" fmla="*/ 70 w 133"/>
                    <a:gd name="T75" fmla="*/ 9 h 77"/>
                    <a:gd name="T76" fmla="*/ 74 w 133"/>
                    <a:gd name="T77" fmla="*/ 9 h 77"/>
                    <a:gd name="T78" fmla="*/ 81 w 133"/>
                    <a:gd name="T79" fmla="*/ 11 h 77"/>
                    <a:gd name="T80" fmla="*/ 87 w 133"/>
                    <a:gd name="T81" fmla="*/ 13 h 77"/>
                    <a:gd name="T82" fmla="*/ 92 w 133"/>
                    <a:gd name="T83" fmla="*/ 16 h 77"/>
                    <a:gd name="T84" fmla="*/ 96 w 133"/>
                    <a:gd name="T85" fmla="*/ 19 h 77"/>
                    <a:gd name="T86" fmla="*/ 99 w 133"/>
                    <a:gd name="T87" fmla="*/ 21 h 77"/>
                    <a:gd name="T88" fmla="*/ 103 w 133"/>
                    <a:gd name="T89" fmla="*/ 23 h 77"/>
                    <a:gd name="T90" fmla="*/ 107 w 133"/>
                    <a:gd name="T91" fmla="*/ 23 h 77"/>
                    <a:gd name="T92" fmla="*/ 110 w 133"/>
                    <a:gd name="T93" fmla="*/ 22 h 77"/>
                    <a:gd name="T94" fmla="*/ 113 w 133"/>
                    <a:gd name="T95" fmla="*/ 21 h 77"/>
                    <a:gd name="T96" fmla="*/ 116 w 133"/>
                    <a:gd name="T97" fmla="*/ 20 h 77"/>
                    <a:gd name="T98" fmla="*/ 118 w 133"/>
                    <a:gd name="T99" fmla="*/ 20 h 77"/>
                    <a:gd name="T100" fmla="*/ 121 w 133"/>
                    <a:gd name="T101" fmla="*/ 20 h 77"/>
                    <a:gd name="T102" fmla="*/ 124 w 133"/>
                    <a:gd name="T103" fmla="*/ 21 h 77"/>
                    <a:gd name="T104" fmla="*/ 128 w 133"/>
                    <a:gd name="T105" fmla="*/ 21 h 77"/>
                    <a:gd name="T106" fmla="*/ 131 w 133"/>
                    <a:gd name="T107" fmla="*/ 23 h 7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33" h="77">
                      <a:moveTo>
                        <a:pt x="133" y="23"/>
                      </a:moveTo>
                      <a:lnTo>
                        <a:pt x="133" y="23"/>
                      </a:lnTo>
                      <a:lnTo>
                        <a:pt x="132" y="22"/>
                      </a:lnTo>
                      <a:lnTo>
                        <a:pt x="130" y="20"/>
                      </a:lnTo>
                      <a:lnTo>
                        <a:pt x="128" y="19"/>
                      </a:lnTo>
                      <a:lnTo>
                        <a:pt x="125" y="17"/>
                      </a:lnTo>
                      <a:lnTo>
                        <a:pt x="121" y="16"/>
                      </a:lnTo>
                      <a:lnTo>
                        <a:pt x="118" y="16"/>
                      </a:lnTo>
                      <a:lnTo>
                        <a:pt x="113" y="17"/>
                      </a:lnTo>
                      <a:lnTo>
                        <a:pt x="110" y="17"/>
                      </a:lnTo>
                      <a:lnTo>
                        <a:pt x="108" y="17"/>
                      </a:lnTo>
                      <a:lnTo>
                        <a:pt x="105" y="16"/>
                      </a:lnTo>
                      <a:lnTo>
                        <a:pt x="103" y="15"/>
                      </a:lnTo>
                      <a:lnTo>
                        <a:pt x="101" y="14"/>
                      </a:lnTo>
                      <a:lnTo>
                        <a:pt x="99" y="13"/>
                      </a:lnTo>
                      <a:lnTo>
                        <a:pt x="97" y="11"/>
                      </a:lnTo>
                      <a:lnTo>
                        <a:pt x="95" y="9"/>
                      </a:lnTo>
                      <a:lnTo>
                        <a:pt x="93" y="8"/>
                      </a:lnTo>
                      <a:lnTo>
                        <a:pt x="91" y="6"/>
                      </a:lnTo>
                      <a:lnTo>
                        <a:pt x="88" y="4"/>
                      </a:lnTo>
                      <a:lnTo>
                        <a:pt x="85" y="3"/>
                      </a:lnTo>
                      <a:lnTo>
                        <a:pt x="82" y="1"/>
                      </a:lnTo>
                      <a:lnTo>
                        <a:pt x="78" y="0"/>
                      </a:lnTo>
                      <a:lnTo>
                        <a:pt x="73" y="0"/>
                      </a:lnTo>
                      <a:lnTo>
                        <a:pt x="68" y="0"/>
                      </a:lnTo>
                      <a:lnTo>
                        <a:pt x="67" y="0"/>
                      </a:lnTo>
                      <a:lnTo>
                        <a:pt x="65" y="0"/>
                      </a:lnTo>
                      <a:lnTo>
                        <a:pt x="63" y="0"/>
                      </a:lnTo>
                      <a:lnTo>
                        <a:pt x="61" y="0"/>
                      </a:lnTo>
                      <a:lnTo>
                        <a:pt x="59" y="0"/>
                      </a:lnTo>
                      <a:lnTo>
                        <a:pt x="58" y="1"/>
                      </a:lnTo>
                      <a:lnTo>
                        <a:pt x="56" y="1"/>
                      </a:lnTo>
                      <a:lnTo>
                        <a:pt x="54" y="2"/>
                      </a:lnTo>
                      <a:lnTo>
                        <a:pt x="45" y="4"/>
                      </a:lnTo>
                      <a:lnTo>
                        <a:pt x="38" y="7"/>
                      </a:lnTo>
                      <a:lnTo>
                        <a:pt x="31" y="11"/>
                      </a:lnTo>
                      <a:lnTo>
                        <a:pt x="26" y="16"/>
                      </a:lnTo>
                      <a:lnTo>
                        <a:pt x="21" y="21"/>
                      </a:lnTo>
                      <a:lnTo>
                        <a:pt x="16" y="27"/>
                      </a:lnTo>
                      <a:lnTo>
                        <a:pt x="13" y="33"/>
                      </a:lnTo>
                      <a:lnTo>
                        <a:pt x="10" y="39"/>
                      </a:lnTo>
                      <a:lnTo>
                        <a:pt x="7" y="45"/>
                      </a:lnTo>
                      <a:lnTo>
                        <a:pt x="5" y="51"/>
                      </a:lnTo>
                      <a:lnTo>
                        <a:pt x="3" y="57"/>
                      </a:lnTo>
                      <a:lnTo>
                        <a:pt x="2" y="62"/>
                      </a:lnTo>
                      <a:lnTo>
                        <a:pt x="1" y="67"/>
                      </a:lnTo>
                      <a:lnTo>
                        <a:pt x="1" y="71"/>
                      </a:lnTo>
                      <a:lnTo>
                        <a:pt x="0" y="74"/>
                      </a:lnTo>
                      <a:lnTo>
                        <a:pt x="0" y="77"/>
                      </a:lnTo>
                      <a:lnTo>
                        <a:pt x="0" y="76"/>
                      </a:lnTo>
                      <a:lnTo>
                        <a:pt x="1" y="74"/>
                      </a:lnTo>
                      <a:lnTo>
                        <a:pt x="1" y="71"/>
                      </a:lnTo>
                      <a:lnTo>
                        <a:pt x="2" y="68"/>
                      </a:lnTo>
                      <a:lnTo>
                        <a:pt x="4" y="63"/>
                      </a:lnTo>
                      <a:lnTo>
                        <a:pt x="5" y="59"/>
                      </a:lnTo>
                      <a:lnTo>
                        <a:pt x="8" y="53"/>
                      </a:lnTo>
                      <a:lnTo>
                        <a:pt x="10" y="48"/>
                      </a:lnTo>
                      <a:lnTo>
                        <a:pt x="13" y="42"/>
                      </a:lnTo>
                      <a:lnTo>
                        <a:pt x="17" y="36"/>
                      </a:lnTo>
                      <a:lnTo>
                        <a:pt x="21" y="31"/>
                      </a:lnTo>
                      <a:lnTo>
                        <a:pt x="26" y="26"/>
                      </a:lnTo>
                      <a:lnTo>
                        <a:pt x="32" y="21"/>
                      </a:lnTo>
                      <a:lnTo>
                        <a:pt x="38" y="17"/>
                      </a:lnTo>
                      <a:lnTo>
                        <a:pt x="45" y="13"/>
                      </a:lnTo>
                      <a:lnTo>
                        <a:pt x="52" y="11"/>
                      </a:lnTo>
                      <a:lnTo>
                        <a:pt x="55" y="10"/>
                      </a:lnTo>
                      <a:lnTo>
                        <a:pt x="57" y="10"/>
                      </a:lnTo>
                      <a:lnTo>
                        <a:pt x="59" y="10"/>
                      </a:lnTo>
                      <a:lnTo>
                        <a:pt x="61" y="9"/>
                      </a:lnTo>
                      <a:lnTo>
                        <a:pt x="62" y="9"/>
                      </a:lnTo>
                      <a:lnTo>
                        <a:pt x="64" y="9"/>
                      </a:lnTo>
                      <a:lnTo>
                        <a:pt x="66" y="9"/>
                      </a:lnTo>
                      <a:lnTo>
                        <a:pt x="68" y="9"/>
                      </a:lnTo>
                      <a:lnTo>
                        <a:pt x="69" y="9"/>
                      </a:lnTo>
                      <a:lnTo>
                        <a:pt x="70" y="9"/>
                      </a:lnTo>
                      <a:lnTo>
                        <a:pt x="74" y="9"/>
                      </a:lnTo>
                      <a:lnTo>
                        <a:pt x="78" y="10"/>
                      </a:lnTo>
                      <a:lnTo>
                        <a:pt x="81" y="11"/>
                      </a:lnTo>
                      <a:lnTo>
                        <a:pt x="84" y="12"/>
                      </a:lnTo>
                      <a:lnTo>
                        <a:pt x="87" y="13"/>
                      </a:lnTo>
                      <a:lnTo>
                        <a:pt x="89" y="15"/>
                      </a:lnTo>
                      <a:lnTo>
                        <a:pt x="92" y="16"/>
                      </a:lnTo>
                      <a:lnTo>
                        <a:pt x="94" y="17"/>
                      </a:lnTo>
                      <a:lnTo>
                        <a:pt x="96" y="19"/>
                      </a:lnTo>
                      <a:lnTo>
                        <a:pt x="98" y="20"/>
                      </a:lnTo>
                      <a:lnTo>
                        <a:pt x="99" y="21"/>
                      </a:lnTo>
                      <a:lnTo>
                        <a:pt x="101" y="22"/>
                      </a:lnTo>
                      <a:lnTo>
                        <a:pt x="103" y="23"/>
                      </a:lnTo>
                      <a:lnTo>
                        <a:pt x="105" y="23"/>
                      </a:lnTo>
                      <a:lnTo>
                        <a:pt x="107" y="23"/>
                      </a:lnTo>
                      <a:lnTo>
                        <a:pt x="109" y="22"/>
                      </a:lnTo>
                      <a:lnTo>
                        <a:pt x="110" y="22"/>
                      </a:lnTo>
                      <a:lnTo>
                        <a:pt x="112" y="21"/>
                      </a:lnTo>
                      <a:lnTo>
                        <a:pt x="113" y="21"/>
                      </a:lnTo>
                      <a:lnTo>
                        <a:pt x="114" y="21"/>
                      </a:lnTo>
                      <a:lnTo>
                        <a:pt x="116" y="20"/>
                      </a:lnTo>
                      <a:lnTo>
                        <a:pt x="117" y="20"/>
                      </a:lnTo>
                      <a:lnTo>
                        <a:pt x="118" y="20"/>
                      </a:lnTo>
                      <a:lnTo>
                        <a:pt x="120" y="20"/>
                      </a:lnTo>
                      <a:lnTo>
                        <a:pt x="121" y="20"/>
                      </a:lnTo>
                      <a:lnTo>
                        <a:pt x="123" y="20"/>
                      </a:lnTo>
                      <a:lnTo>
                        <a:pt x="124" y="21"/>
                      </a:lnTo>
                      <a:lnTo>
                        <a:pt x="126" y="21"/>
                      </a:lnTo>
                      <a:lnTo>
                        <a:pt x="128" y="21"/>
                      </a:lnTo>
                      <a:lnTo>
                        <a:pt x="129" y="22"/>
                      </a:lnTo>
                      <a:lnTo>
                        <a:pt x="131" y="23"/>
                      </a:lnTo>
                      <a:lnTo>
                        <a:pt x="133"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19" name="Freeform 2155">
                  <a:extLst>
                    <a:ext uri="{FF2B5EF4-FFF2-40B4-BE49-F238E27FC236}">
                      <a16:creationId xmlns:a16="http://schemas.microsoft.com/office/drawing/2014/main" id="{6C22E91B-2F21-480A-BD5B-B32AA78C7C21}"/>
                    </a:ext>
                  </a:extLst>
                </p:cNvPr>
                <p:cNvSpPr>
                  <a:spLocks/>
                </p:cNvSpPr>
                <p:nvPr/>
              </p:nvSpPr>
              <p:spPr bwMode="auto">
                <a:xfrm>
                  <a:off x="1264" y="238"/>
                  <a:ext cx="16" cy="16"/>
                </a:xfrm>
                <a:custGeom>
                  <a:avLst/>
                  <a:gdLst>
                    <a:gd name="T0" fmla="*/ 16 w 16"/>
                    <a:gd name="T1" fmla="*/ 0 h 16"/>
                    <a:gd name="T2" fmla="*/ 16 w 16"/>
                    <a:gd name="T3" fmla="*/ 0 h 16"/>
                    <a:gd name="T4" fmla="*/ 16 w 16"/>
                    <a:gd name="T5" fmla="*/ 1 h 16"/>
                    <a:gd name="T6" fmla="*/ 15 w 16"/>
                    <a:gd name="T7" fmla="*/ 3 h 16"/>
                    <a:gd name="T8" fmla="*/ 14 w 16"/>
                    <a:gd name="T9" fmla="*/ 5 h 16"/>
                    <a:gd name="T10" fmla="*/ 11 w 16"/>
                    <a:gd name="T11" fmla="*/ 7 h 16"/>
                    <a:gd name="T12" fmla="*/ 9 w 16"/>
                    <a:gd name="T13" fmla="*/ 9 h 16"/>
                    <a:gd name="T14" fmla="*/ 5 w 16"/>
                    <a:gd name="T15" fmla="*/ 11 h 16"/>
                    <a:gd name="T16" fmla="*/ 0 w 16"/>
                    <a:gd name="T17" fmla="*/ 12 h 16"/>
                    <a:gd name="T18" fmla="*/ 7 w 16"/>
                    <a:gd name="T19" fmla="*/ 16 h 16"/>
                    <a:gd name="T20" fmla="*/ 8 w 16"/>
                    <a:gd name="T21" fmla="*/ 16 h 16"/>
                    <a:gd name="T22" fmla="*/ 9 w 16"/>
                    <a:gd name="T23" fmla="*/ 15 h 16"/>
                    <a:gd name="T24" fmla="*/ 10 w 16"/>
                    <a:gd name="T25" fmla="*/ 15 h 16"/>
                    <a:gd name="T26" fmla="*/ 12 w 16"/>
                    <a:gd name="T27" fmla="*/ 14 h 16"/>
                    <a:gd name="T28" fmla="*/ 14 w 16"/>
                    <a:gd name="T29" fmla="*/ 12 h 16"/>
                    <a:gd name="T30" fmla="*/ 15 w 16"/>
                    <a:gd name="T31" fmla="*/ 9 h 16"/>
                    <a:gd name="T32" fmla="*/ 16 w 16"/>
                    <a:gd name="T33" fmla="*/ 5 h 16"/>
                    <a:gd name="T34" fmla="*/ 16 w 16"/>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6" h="16">
                      <a:moveTo>
                        <a:pt x="16" y="0"/>
                      </a:moveTo>
                      <a:lnTo>
                        <a:pt x="16" y="0"/>
                      </a:lnTo>
                      <a:lnTo>
                        <a:pt x="16" y="1"/>
                      </a:lnTo>
                      <a:lnTo>
                        <a:pt x="15" y="3"/>
                      </a:lnTo>
                      <a:lnTo>
                        <a:pt x="14" y="5"/>
                      </a:lnTo>
                      <a:lnTo>
                        <a:pt x="11" y="7"/>
                      </a:lnTo>
                      <a:lnTo>
                        <a:pt x="9" y="9"/>
                      </a:lnTo>
                      <a:lnTo>
                        <a:pt x="5" y="11"/>
                      </a:lnTo>
                      <a:lnTo>
                        <a:pt x="0" y="12"/>
                      </a:lnTo>
                      <a:lnTo>
                        <a:pt x="7" y="16"/>
                      </a:lnTo>
                      <a:lnTo>
                        <a:pt x="8" y="16"/>
                      </a:lnTo>
                      <a:lnTo>
                        <a:pt x="9" y="15"/>
                      </a:lnTo>
                      <a:lnTo>
                        <a:pt x="10" y="15"/>
                      </a:lnTo>
                      <a:lnTo>
                        <a:pt x="12" y="14"/>
                      </a:lnTo>
                      <a:lnTo>
                        <a:pt x="14" y="12"/>
                      </a:lnTo>
                      <a:lnTo>
                        <a:pt x="15" y="9"/>
                      </a:lnTo>
                      <a:lnTo>
                        <a:pt x="16" y="5"/>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20" name="Freeform 2156">
                  <a:extLst>
                    <a:ext uri="{FF2B5EF4-FFF2-40B4-BE49-F238E27FC236}">
                      <a16:creationId xmlns:a16="http://schemas.microsoft.com/office/drawing/2014/main" id="{3EF9A007-96F7-4D83-BEA7-4D159F58D6D8}"/>
                    </a:ext>
                  </a:extLst>
                </p:cNvPr>
                <p:cNvSpPr>
                  <a:spLocks/>
                </p:cNvSpPr>
                <p:nvPr/>
              </p:nvSpPr>
              <p:spPr bwMode="auto">
                <a:xfrm>
                  <a:off x="1213" y="259"/>
                  <a:ext cx="35" cy="12"/>
                </a:xfrm>
                <a:custGeom>
                  <a:avLst/>
                  <a:gdLst>
                    <a:gd name="T0" fmla="*/ 34 w 35"/>
                    <a:gd name="T1" fmla="*/ 2 h 12"/>
                    <a:gd name="T2" fmla="*/ 34 w 35"/>
                    <a:gd name="T3" fmla="*/ 3 h 12"/>
                    <a:gd name="T4" fmla="*/ 33 w 35"/>
                    <a:gd name="T5" fmla="*/ 3 h 12"/>
                    <a:gd name="T6" fmla="*/ 33 w 35"/>
                    <a:gd name="T7" fmla="*/ 3 h 12"/>
                    <a:gd name="T8" fmla="*/ 32 w 35"/>
                    <a:gd name="T9" fmla="*/ 4 h 12"/>
                    <a:gd name="T10" fmla="*/ 30 w 35"/>
                    <a:gd name="T11" fmla="*/ 4 h 12"/>
                    <a:gd name="T12" fmla="*/ 29 w 35"/>
                    <a:gd name="T13" fmla="*/ 5 h 12"/>
                    <a:gd name="T14" fmla="*/ 27 w 35"/>
                    <a:gd name="T15" fmla="*/ 5 h 12"/>
                    <a:gd name="T16" fmla="*/ 25 w 35"/>
                    <a:gd name="T17" fmla="*/ 6 h 12"/>
                    <a:gd name="T18" fmla="*/ 23 w 35"/>
                    <a:gd name="T19" fmla="*/ 6 h 12"/>
                    <a:gd name="T20" fmla="*/ 20 w 35"/>
                    <a:gd name="T21" fmla="*/ 6 h 12"/>
                    <a:gd name="T22" fmla="*/ 18 w 35"/>
                    <a:gd name="T23" fmla="*/ 6 h 12"/>
                    <a:gd name="T24" fmla="*/ 15 w 35"/>
                    <a:gd name="T25" fmla="*/ 5 h 12"/>
                    <a:gd name="T26" fmla="*/ 13 w 35"/>
                    <a:gd name="T27" fmla="*/ 5 h 12"/>
                    <a:gd name="T28" fmla="*/ 10 w 35"/>
                    <a:gd name="T29" fmla="*/ 4 h 12"/>
                    <a:gd name="T30" fmla="*/ 7 w 35"/>
                    <a:gd name="T31" fmla="*/ 2 h 12"/>
                    <a:gd name="T32" fmla="*/ 4 w 35"/>
                    <a:gd name="T33" fmla="*/ 0 h 12"/>
                    <a:gd name="T34" fmla="*/ 0 w 35"/>
                    <a:gd name="T35" fmla="*/ 10 h 12"/>
                    <a:gd name="T36" fmla="*/ 0 w 35"/>
                    <a:gd name="T37" fmla="*/ 10 h 12"/>
                    <a:gd name="T38" fmla="*/ 1 w 35"/>
                    <a:gd name="T39" fmla="*/ 11 h 12"/>
                    <a:gd name="T40" fmla="*/ 2 w 35"/>
                    <a:gd name="T41" fmla="*/ 11 h 12"/>
                    <a:gd name="T42" fmla="*/ 3 w 35"/>
                    <a:gd name="T43" fmla="*/ 11 h 12"/>
                    <a:gd name="T44" fmla="*/ 5 w 35"/>
                    <a:gd name="T45" fmla="*/ 12 h 12"/>
                    <a:gd name="T46" fmla="*/ 7 w 35"/>
                    <a:gd name="T47" fmla="*/ 12 h 12"/>
                    <a:gd name="T48" fmla="*/ 9 w 35"/>
                    <a:gd name="T49" fmla="*/ 12 h 12"/>
                    <a:gd name="T50" fmla="*/ 11 w 35"/>
                    <a:gd name="T51" fmla="*/ 12 h 12"/>
                    <a:gd name="T52" fmla="*/ 14 w 35"/>
                    <a:gd name="T53" fmla="*/ 12 h 12"/>
                    <a:gd name="T54" fmla="*/ 17 w 35"/>
                    <a:gd name="T55" fmla="*/ 12 h 12"/>
                    <a:gd name="T56" fmla="*/ 19 w 35"/>
                    <a:gd name="T57" fmla="*/ 12 h 12"/>
                    <a:gd name="T58" fmla="*/ 23 w 35"/>
                    <a:gd name="T59" fmla="*/ 11 h 12"/>
                    <a:gd name="T60" fmla="*/ 25 w 35"/>
                    <a:gd name="T61" fmla="*/ 10 h 12"/>
                    <a:gd name="T62" fmla="*/ 29 w 35"/>
                    <a:gd name="T63" fmla="*/ 9 h 12"/>
                    <a:gd name="T64" fmla="*/ 32 w 35"/>
                    <a:gd name="T65" fmla="*/ 8 h 12"/>
                    <a:gd name="T66" fmla="*/ 35 w 35"/>
                    <a:gd name="T67" fmla="*/ 6 h 12"/>
                    <a:gd name="T68" fmla="*/ 34 w 35"/>
                    <a:gd name="T69" fmla="*/ 2 h 1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5" h="12">
                      <a:moveTo>
                        <a:pt x="34" y="2"/>
                      </a:moveTo>
                      <a:lnTo>
                        <a:pt x="34" y="3"/>
                      </a:lnTo>
                      <a:lnTo>
                        <a:pt x="33" y="3"/>
                      </a:lnTo>
                      <a:lnTo>
                        <a:pt x="32" y="4"/>
                      </a:lnTo>
                      <a:lnTo>
                        <a:pt x="30" y="4"/>
                      </a:lnTo>
                      <a:lnTo>
                        <a:pt x="29" y="5"/>
                      </a:lnTo>
                      <a:lnTo>
                        <a:pt x="27" y="5"/>
                      </a:lnTo>
                      <a:lnTo>
                        <a:pt x="25" y="6"/>
                      </a:lnTo>
                      <a:lnTo>
                        <a:pt x="23" y="6"/>
                      </a:lnTo>
                      <a:lnTo>
                        <a:pt x="20" y="6"/>
                      </a:lnTo>
                      <a:lnTo>
                        <a:pt x="18" y="6"/>
                      </a:lnTo>
                      <a:lnTo>
                        <a:pt x="15" y="5"/>
                      </a:lnTo>
                      <a:lnTo>
                        <a:pt x="13" y="5"/>
                      </a:lnTo>
                      <a:lnTo>
                        <a:pt x="10" y="4"/>
                      </a:lnTo>
                      <a:lnTo>
                        <a:pt x="7" y="2"/>
                      </a:lnTo>
                      <a:lnTo>
                        <a:pt x="4" y="0"/>
                      </a:lnTo>
                      <a:lnTo>
                        <a:pt x="0" y="10"/>
                      </a:lnTo>
                      <a:lnTo>
                        <a:pt x="1" y="11"/>
                      </a:lnTo>
                      <a:lnTo>
                        <a:pt x="2" y="11"/>
                      </a:lnTo>
                      <a:lnTo>
                        <a:pt x="3" y="11"/>
                      </a:lnTo>
                      <a:lnTo>
                        <a:pt x="5" y="12"/>
                      </a:lnTo>
                      <a:lnTo>
                        <a:pt x="7" y="12"/>
                      </a:lnTo>
                      <a:lnTo>
                        <a:pt x="9" y="12"/>
                      </a:lnTo>
                      <a:lnTo>
                        <a:pt x="11" y="12"/>
                      </a:lnTo>
                      <a:lnTo>
                        <a:pt x="14" y="12"/>
                      </a:lnTo>
                      <a:lnTo>
                        <a:pt x="17" y="12"/>
                      </a:lnTo>
                      <a:lnTo>
                        <a:pt x="19" y="12"/>
                      </a:lnTo>
                      <a:lnTo>
                        <a:pt x="23" y="11"/>
                      </a:lnTo>
                      <a:lnTo>
                        <a:pt x="25" y="10"/>
                      </a:lnTo>
                      <a:lnTo>
                        <a:pt x="29" y="9"/>
                      </a:lnTo>
                      <a:lnTo>
                        <a:pt x="32" y="8"/>
                      </a:lnTo>
                      <a:lnTo>
                        <a:pt x="35" y="6"/>
                      </a:lnTo>
                      <a:lnTo>
                        <a:pt x="34"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4116" name="Group 829">
                <a:extLst>
                  <a:ext uri="{FF2B5EF4-FFF2-40B4-BE49-F238E27FC236}">
                    <a16:creationId xmlns:a16="http://schemas.microsoft.com/office/drawing/2014/main" id="{B80A4E6F-A2AD-4D86-92CE-1E67CD3FF682}"/>
                  </a:ext>
                </a:extLst>
              </p:cNvPr>
              <p:cNvGrpSpPr>
                <a:grpSpLocks/>
              </p:cNvGrpSpPr>
              <p:nvPr/>
            </p:nvGrpSpPr>
            <p:grpSpPr bwMode="auto">
              <a:xfrm>
                <a:off x="6147209" y="1484553"/>
                <a:ext cx="1366344" cy="547600"/>
                <a:chOff x="4179888" y="1511315"/>
                <a:chExt cx="1247196" cy="525449"/>
              </a:xfrm>
            </p:grpSpPr>
            <p:sp>
              <p:nvSpPr>
                <p:cNvPr id="4181" name="Freeform 23">
                  <a:extLst>
                    <a:ext uri="{FF2B5EF4-FFF2-40B4-BE49-F238E27FC236}">
                      <a16:creationId xmlns:a16="http://schemas.microsoft.com/office/drawing/2014/main" id="{5A5D7337-817E-4826-94DF-4EC6AC89DDAC}"/>
                    </a:ext>
                  </a:extLst>
                </p:cNvPr>
                <p:cNvSpPr>
                  <a:spLocks/>
                </p:cNvSpPr>
                <p:nvPr/>
              </p:nvSpPr>
              <p:spPr bwMode="auto">
                <a:xfrm>
                  <a:off x="4606089" y="1511315"/>
                  <a:ext cx="384723" cy="376349"/>
                </a:xfrm>
                <a:custGeom>
                  <a:avLst/>
                  <a:gdLst>
                    <a:gd name="T0" fmla="*/ 84813934 w 352"/>
                    <a:gd name="T1" fmla="*/ 57262149 h 290"/>
                    <a:gd name="T2" fmla="*/ 207855344 w 352"/>
                    <a:gd name="T3" fmla="*/ 154942883 h 290"/>
                    <a:gd name="T4" fmla="*/ 154099049 w 352"/>
                    <a:gd name="T5" fmla="*/ 176837311 h 290"/>
                    <a:gd name="T6" fmla="*/ 207855344 w 352"/>
                    <a:gd name="T7" fmla="*/ 79155279 h 290"/>
                    <a:gd name="T8" fmla="*/ 284307018 w 352"/>
                    <a:gd name="T9" fmla="*/ 165048503 h 290"/>
                    <a:gd name="T10" fmla="*/ 246080635 w 352"/>
                    <a:gd name="T11" fmla="*/ 176837311 h 290"/>
                    <a:gd name="T12" fmla="*/ 314171141 w 352"/>
                    <a:gd name="T13" fmla="*/ 122944134 h 290"/>
                    <a:gd name="T14" fmla="*/ 336868705 w 352"/>
                    <a:gd name="T15" fmla="*/ 230730488 h 290"/>
                    <a:gd name="T16" fmla="*/ 352397524 w 352"/>
                    <a:gd name="T17" fmla="*/ 154942883 h 290"/>
                    <a:gd name="T18" fmla="*/ 383456256 w 352"/>
                    <a:gd name="T19" fmla="*/ 304834903 h 290"/>
                    <a:gd name="T20" fmla="*/ 138570230 w 352"/>
                    <a:gd name="T21" fmla="*/ 240836107 h 290"/>
                    <a:gd name="T22" fmla="*/ 39420992 w 352"/>
                    <a:gd name="T23" fmla="*/ 250941727 h 290"/>
                    <a:gd name="T24" fmla="*/ 62117463 w 352"/>
                    <a:gd name="T25" fmla="*/ 262730535 h 290"/>
                    <a:gd name="T26" fmla="*/ 84813934 w 352"/>
                    <a:gd name="T27" fmla="*/ 272834856 h 290"/>
                    <a:gd name="T28" fmla="*/ 253248287 w 352"/>
                    <a:gd name="T29" fmla="*/ 294729284 h 290"/>
                    <a:gd name="T30" fmla="*/ 322533401 w 352"/>
                    <a:gd name="T31" fmla="*/ 392411316 h 290"/>
                    <a:gd name="T32" fmla="*/ 260415938 w 352"/>
                    <a:gd name="T33" fmla="*/ 434515685 h 290"/>
                    <a:gd name="T34" fmla="*/ 183963172 w 352"/>
                    <a:gd name="T35" fmla="*/ 250941727 h 290"/>
                    <a:gd name="T36" fmla="*/ 138570230 w 352"/>
                    <a:gd name="T37" fmla="*/ 208837358 h 290"/>
                    <a:gd name="T38" fmla="*/ 100343846 w 352"/>
                    <a:gd name="T39" fmla="*/ 111155326 h 290"/>
                    <a:gd name="T40" fmla="*/ 107511498 w 352"/>
                    <a:gd name="T41" fmla="*/ 15157780 h 290"/>
                    <a:gd name="T42" fmla="*/ 145736788 w 352"/>
                    <a:gd name="T43" fmla="*/ 25262102 h 290"/>
                    <a:gd name="T44" fmla="*/ 176796613 w 352"/>
                    <a:gd name="T45" fmla="*/ 122944134 h 290"/>
                    <a:gd name="T46" fmla="*/ 169628961 w 352"/>
                    <a:gd name="T47" fmla="*/ 208837358 h 290"/>
                    <a:gd name="T48" fmla="*/ 161266701 w 352"/>
                    <a:gd name="T49" fmla="*/ 380622508 h 290"/>
                    <a:gd name="T50" fmla="*/ 138570230 w 352"/>
                    <a:gd name="T51" fmla="*/ 466514434 h 290"/>
                    <a:gd name="T52" fmla="*/ 93176195 w 352"/>
                    <a:gd name="T53" fmla="*/ 488408861 h 290"/>
                    <a:gd name="T54" fmla="*/ 31058732 w 352"/>
                    <a:gd name="T55" fmla="*/ 478303242 h 290"/>
                    <a:gd name="T56" fmla="*/ 46588644 w 352"/>
                    <a:gd name="T57" fmla="*/ 392411316 h 290"/>
                    <a:gd name="T58" fmla="*/ 222189555 w 352"/>
                    <a:gd name="T59" fmla="*/ 380622508 h 290"/>
                    <a:gd name="T60" fmla="*/ 307004582 w 352"/>
                    <a:gd name="T61" fmla="*/ 294729284 h 290"/>
                    <a:gd name="T62" fmla="*/ 360759785 w 352"/>
                    <a:gd name="T63" fmla="*/ 133049754 h 290"/>
                    <a:gd name="T64" fmla="*/ 375093995 w 352"/>
                    <a:gd name="T65" fmla="*/ 69050957 h 290"/>
                    <a:gd name="T66" fmla="*/ 398986168 w 352"/>
                    <a:gd name="T67" fmla="*/ 57262149 h 29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52" h="290">
                      <a:moveTo>
                        <a:pt x="71" y="34"/>
                      </a:moveTo>
                      <a:cubicBezTo>
                        <a:pt x="131" y="41"/>
                        <a:pt x="154" y="36"/>
                        <a:pt x="174" y="92"/>
                      </a:cubicBezTo>
                      <a:cubicBezTo>
                        <a:pt x="163" y="121"/>
                        <a:pt x="154" y="121"/>
                        <a:pt x="129" y="105"/>
                      </a:cubicBezTo>
                      <a:cubicBezTo>
                        <a:pt x="136" y="63"/>
                        <a:pt x="135" y="59"/>
                        <a:pt x="174" y="47"/>
                      </a:cubicBezTo>
                      <a:cubicBezTo>
                        <a:pt x="211" y="56"/>
                        <a:pt x="224" y="61"/>
                        <a:pt x="238" y="98"/>
                      </a:cubicBezTo>
                      <a:cubicBezTo>
                        <a:pt x="229" y="122"/>
                        <a:pt x="218" y="144"/>
                        <a:pt x="206" y="105"/>
                      </a:cubicBezTo>
                      <a:cubicBezTo>
                        <a:pt x="215" y="65"/>
                        <a:pt x="223" y="64"/>
                        <a:pt x="263" y="73"/>
                      </a:cubicBezTo>
                      <a:cubicBezTo>
                        <a:pt x="294" y="92"/>
                        <a:pt x="290" y="102"/>
                        <a:pt x="282" y="137"/>
                      </a:cubicBezTo>
                      <a:cubicBezTo>
                        <a:pt x="230" y="118"/>
                        <a:pt x="265" y="102"/>
                        <a:pt x="295" y="92"/>
                      </a:cubicBezTo>
                      <a:cubicBezTo>
                        <a:pt x="352" y="105"/>
                        <a:pt x="336" y="132"/>
                        <a:pt x="321" y="181"/>
                      </a:cubicBezTo>
                      <a:cubicBezTo>
                        <a:pt x="249" y="174"/>
                        <a:pt x="186" y="156"/>
                        <a:pt x="116" y="143"/>
                      </a:cubicBezTo>
                      <a:cubicBezTo>
                        <a:pt x="88" y="145"/>
                        <a:pt x="60" y="143"/>
                        <a:pt x="33" y="149"/>
                      </a:cubicBezTo>
                      <a:cubicBezTo>
                        <a:pt x="26" y="150"/>
                        <a:pt x="46" y="154"/>
                        <a:pt x="52" y="156"/>
                      </a:cubicBezTo>
                      <a:cubicBezTo>
                        <a:pt x="58" y="158"/>
                        <a:pt x="64" y="161"/>
                        <a:pt x="71" y="162"/>
                      </a:cubicBezTo>
                      <a:cubicBezTo>
                        <a:pt x="107" y="168"/>
                        <a:pt x="178" y="172"/>
                        <a:pt x="212" y="175"/>
                      </a:cubicBezTo>
                      <a:cubicBezTo>
                        <a:pt x="245" y="185"/>
                        <a:pt x="259" y="200"/>
                        <a:pt x="270" y="233"/>
                      </a:cubicBezTo>
                      <a:cubicBezTo>
                        <a:pt x="259" y="264"/>
                        <a:pt x="250" y="267"/>
                        <a:pt x="218" y="258"/>
                      </a:cubicBezTo>
                      <a:cubicBezTo>
                        <a:pt x="178" y="230"/>
                        <a:pt x="194" y="175"/>
                        <a:pt x="154" y="149"/>
                      </a:cubicBezTo>
                      <a:cubicBezTo>
                        <a:pt x="141" y="141"/>
                        <a:pt x="116" y="124"/>
                        <a:pt x="116" y="124"/>
                      </a:cubicBezTo>
                      <a:cubicBezTo>
                        <a:pt x="108" y="100"/>
                        <a:pt x="92" y="90"/>
                        <a:pt x="84" y="66"/>
                      </a:cubicBezTo>
                      <a:cubicBezTo>
                        <a:pt x="86" y="47"/>
                        <a:pt x="79" y="24"/>
                        <a:pt x="90" y="9"/>
                      </a:cubicBezTo>
                      <a:cubicBezTo>
                        <a:pt x="96" y="0"/>
                        <a:pt x="113" y="10"/>
                        <a:pt x="122" y="15"/>
                      </a:cubicBezTo>
                      <a:cubicBezTo>
                        <a:pt x="138" y="24"/>
                        <a:pt x="143" y="58"/>
                        <a:pt x="148" y="73"/>
                      </a:cubicBezTo>
                      <a:cubicBezTo>
                        <a:pt x="146" y="90"/>
                        <a:pt x="143" y="107"/>
                        <a:pt x="142" y="124"/>
                      </a:cubicBezTo>
                      <a:cubicBezTo>
                        <a:pt x="139" y="158"/>
                        <a:pt x="138" y="192"/>
                        <a:pt x="135" y="226"/>
                      </a:cubicBezTo>
                      <a:cubicBezTo>
                        <a:pt x="133" y="243"/>
                        <a:pt x="131" y="265"/>
                        <a:pt x="116" y="277"/>
                      </a:cubicBezTo>
                      <a:cubicBezTo>
                        <a:pt x="113" y="279"/>
                        <a:pt x="81" y="289"/>
                        <a:pt x="78" y="290"/>
                      </a:cubicBezTo>
                      <a:cubicBezTo>
                        <a:pt x="61" y="288"/>
                        <a:pt x="42" y="290"/>
                        <a:pt x="26" y="284"/>
                      </a:cubicBezTo>
                      <a:cubicBezTo>
                        <a:pt x="0" y="274"/>
                        <a:pt x="19" y="235"/>
                        <a:pt x="39" y="233"/>
                      </a:cubicBezTo>
                      <a:cubicBezTo>
                        <a:pt x="88" y="227"/>
                        <a:pt x="137" y="228"/>
                        <a:pt x="186" y="226"/>
                      </a:cubicBezTo>
                      <a:cubicBezTo>
                        <a:pt x="221" y="216"/>
                        <a:pt x="236" y="205"/>
                        <a:pt x="257" y="175"/>
                      </a:cubicBezTo>
                      <a:cubicBezTo>
                        <a:pt x="268" y="141"/>
                        <a:pt x="282" y="108"/>
                        <a:pt x="302" y="79"/>
                      </a:cubicBezTo>
                      <a:cubicBezTo>
                        <a:pt x="306" y="66"/>
                        <a:pt x="301" y="45"/>
                        <a:pt x="314" y="41"/>
                      </a:cubicBezTo>
                      <a:cubicBezTo>
                        <a:pt x="321" y="39"/>
                        <a:pt x="334" y="34"/>
                        <a:pt x="334" y="34"/>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82" name="Freeform 32">
                  <a:extLst>
                    <a:ext uri="{FF2B5EF4-FFF2-40B4-BE49-F238E27FC236}">
                      <a16:creationId xmlns:a16="http://schemas.microsoft.com/office/drawing/2014/main" id="{F6147B07-6EC8-4346-BE28-61C50EDEF8DC}"/>
                    </a:ext>
                  </a:extLst>
                </p:cNvPr>
                <p:cNvSpPr>
                  <a:spLocks/>
                </p:cNvSpPr>
                <p:nvPr/>
              </p:nvSpPr>
              <p:spPr bwMode="auto">
                <a:xfrm>
                  <a:off x="4179888" y="1570039"/>
                  <a:ext cx="359585" cy="434748"/>
                </a:xfrm>
                <a:custGeom>
                  <a:avLst/>
                  <a:gdLst>
                    <a:gd name="T0" fmla="*/ 87203188 w 329"/>
                    <a:gd name="T1" fmla="*/ 129680786 h 335"/>
                    <a:gd name="T2" fmla="*/ 186352467 w 329"/>
                    <a:gd name="T3" fmla="*/ 117891978 h 335"/>
                    <a:gd name="T4" fmla="*/ 262805266 w 329"/>
                    <a:gd name="T5" fmla="*/ 171785157 h 335"/>
                    <a:gd name="T6" fmla="*/ 247275347 w 329"/>
                    <a:gd name="T7" fmla="*/ 225678336 h 335"/>
                    <a:gd name="T8" fmla="*/ 231746521 w 329"/>
                    <a:gd name="T9" fmla="*/ 193679585 h 335"/>
                    <a:gd name="T10" fmla="*/ 293864010 w 329"/>
                    <a:gd name="T11" fmla="*/ 151575215 h 335"/>
                    <a:gd name="T12" fmla="*/ 339258064 w 329"/>
                    <a:gd name="T13" fmla="*/ 269467192 h 335"/>
                    <a:gd name="T14" fmla="*/ 332090410 w 329"/>
                    <a:gd name="T15" fmla="*/ 333465991 h 335"/>
                    <a:gd name="T16" fmla="*/ 285501746 w 329"/>
                    <a:gd name="T17" fmla="*/ 323360371 h 335"/>
                    <a:gd name="T18" fmla="*/ 179185905 w 329"/>
                    <a:gd name="T19" fmla="*/ 279571515 h 335"/>
                    <a:gd name="T20" fmla="*/ 179185905 w 329"/>
                    <a:gd name="T21" fmla="*/ 399147979 h 335"/>
                    <a:gd name="T22" fmla="*/ 240108785 w 329"/>
                    <a:gd name="T23" fmla="*/ 421042407 h 335"/>
                    <a:gd name="T24" fmla="*/ 323728146 w 329"/>
                    <a:gd name="T25" fmla="*/ 528828765 h 335"/>
                    <a:gd name="T26" fmla="*/ 332090410 w 329"/>
                    <a:gd name="T27" fmla="*/ 560827516 h 335"/>
                    <a:gd name="T28" fmla="*/ 269972921 w 329"/>
                    <a:gd name="T29" fmla="*/ 538934385 h 335"/>
                    <a:gd name="T30" fmla="*/ 308199320 w 329"/>
                    <a:gd name="T31" fmla="*/ 421042407 h 335"/>
                    <a:gd name="T32" fmla="*/ 354786890 w 329"/>
                    <a:gd name="T33" fmla="*/ 387359170 h 335"/>
                    <a:gd name="T34" fmla="*/ 393013289 w 329"/>
                    <a:gd name="T35" fmla="*/ 291361621 h 335"/>
                    <a:gd name="T36" fmla="*/ 339258064 w 329"/>
                    <a:gd name="T37" fmla="*/ 215574014 h 335"/>
                    <a:gd name="T38" fmla="*/ 224578866 w 329"/>
                    <a:gd name="T39" fmla="*/ 259361573 h 335"/>
                    <a:gd name="T40" fmla="*/ 64506707 w 329"/>
                    <a:gd name="T41" fmla="*/ 269467192 h 335"/>
                    <a:gd name="T42" fmla="*/ 87203188 w 329"/>
                    <a:gd name="T43" fmla="*/ 409253599 h 335"/>
                    <a:gd name="T44" fmla="*/ 117067323 w 329"/>
                    <a:gd name="T45" fmla="*/ 399147979 h 335"/>
                    <a:gd name="T46" fmla="*/ 117067323 w 329"/>
                    <a:gd name="T47" fmla="*/ 333465991 h 335"/>
                    <a:gd name="T48" fmla="*/ 33447963 w 329"/>
                    <a:gd name="T49" fmla="*/ 171785157 h 335"/>
                    <a:gd name="T50" fmla="*/ 10751482 w 329"/>
                    <a:gd name="T51" fmla="*/ 75787607 h 335"/>
                    <a:gd name="T52" fmla="*/ 64506707 w 329"/>
                    <a:gd name="T53" fmla="*/ 21894428 h 335"/>
                    <a:gd name="T54" fmla="*/ 140959506 w 329"/>
                    <a:gd name="T55" fmla="*/ 85893227 h 335"/>
                    <a:gd name="T56" fmla="*/ 109900761 w 329"/>
                    <a:gd name="T57" fmla="*/ 345254800 h 335"/>
                    <a:gd name="T58" fmla="*/ 170823641 w 329"/>
                    <a:gd name="T59" fmla="*/ 538934385 h 335"/>
                    <a:gd name="T60" fmla="*/ 217411212 w 329"/>
                    <a:gd name="T61" fmla="*/ 528828765 h 335"/>
                    <a:gd name="T62" fmla="*/ 201882386 w 329"/>
                    <a:gd name="T63" fmla="*/ 117891978 h 335"/>
                    <a:gd name="T64" fmla="*/ 262805266 w 329"/>
                    <a:gd name="T65" fmla="*/ 0 h 33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29" h="335">
                      <a:moveTo>
                        <a:pt x="73" y="77"/>
                      </a:moveTo>
                      <a:cubicBezTo>
                        <a:pt x="108" y="64"/>
                        <a:pt x="114" y="64"/>
                        <a:pt x="156" y="70"/>
                      </a:cubicBezTo>
                      <a:cubicBezTo>
                        <a:pt x="186" y="78"/>
                        <a:pt x="198" y="80"/>
                        <a:pt x="220" y="102"/>
                      </a:cubicBezTo>
                      <a:cubicBezTo>
                        <a:pt x="222" y="108"/>
                        <a:pt x="239" y="141"/>
                        <a:pt x="207" y="134"/>
                      </a:cubicBezTo>
                      <a:cubicBezTo>
                        <a:pt x="200" y="132"/>
                        <a:pt x="198" y="121"/>
                        <a:pt x="194" y="115"/>
                      </a:cubicBezTo>
                      <a:cubicBezTo>
                        <a:pt x="204" y="80"/>
                        <a:pt x="212" y="81"/>
                        <a:pt x="246" y="90"/>
                      </a:cubicBezTo>
                      <a:cubicBezTo>
                        <a:pt x="272" y="107"/>
                        <a:pt x="275" y="131"/>
                        <a:pt x="284" y="160"/>
                      </a:cubicBezTo>
                      <a:cubicBezTo>
                        <a:pt x="282" y="173"/>
                        <a:pt x="288" y="191"/>
                        <a:pt x="278" y="198"/>
                      </a:cubicBezTo>
                      <a:cubicBezTo>
                        <a:pt x="267" y="206"/>
                        <a:pt x="252" y="195"/>
                        <a:pt x="239" y="192"/>
                      </a:cubicBezTo>
                      <a:cubicBezTo>
                        <a:pt x="209" y="186"/>
                        <a:pt x="180" y="173"/>
                        <a:pt x="150" y="166"/>
                      </a:cubicBezTo>
                      <a:cubicBezTo>
                        <a:pt x="111" y="180"/>
                        <a:pt x="117" y="216"/>
                        <a:pt x="150" y="237"/>
                      </a:cubicBezTo>
                      <a:cubicBezTo>
                        <a:pt x="157" y="241"/>
                        <a:pt x="200" y="250"/>
                        <a:pt x="201" y="250"/>
                      </a:cubicBezTo>
                      <a:cubicBezTo>
                        <a:pt x="230" y="269"/>
                        <a:pt x="255" y="282"/>
                        <a:pt x="271" y="314"/>
                      </a:cubicBezTo>
                      <a:cubicBezTo>
                        <a:pt x="274" y="320"/>
                        <a:pt x="284" y="330"/>
                        <a:pt x="278" y="333"/>
                      </a:cubicBezTo>
                      <a:cubicBezTo>
                        <a:pt x="274" y="335"/>
                        <a:pt x="234" y="322"/>
                        <a:pt x="226" y="320"/>
                      </a:cubicBezTo>
                      <a:cubicBezTo>
                        <a:pt x="216" y="287"/>
                        <a:pt x="224" y="261"/>
                        <a:pt x="258" y="250"/>
                      </a:cubicBezTo>
                      <a:cubicBezTo>
                        <a:pt x="270" y="242"/>
                        <a:pt x="287" y="240"/>
                        <a:pt x="297" y="230"/>
                      </a:cubicBezTo>
                      <a:cubicBezTo>
                        <a:pt x="317" y="209"/>
                        <a:pt x="321" y="196"/>
                        <a:pt x="329" y="173"/>
                      </a:cubicBezTo>
                      <a:cubicBezTo>
                        <a:pt x="320" y="133"/>
                        <a:pt x="319" y="139"/>
                        <a:pt x="284" y="128"/>
                      </a:cubicBezTo>
                      <a:cubicBezTo>
                        <a:pt x="254" y="134"/>
                        <a:pt x="218" y="151"/>
                        <a:pt x="188" y="154"/>
                      </a:cubicBezTo>
                      <a:cubicBezTo>
                        <a:pt x="143" y="158"/>
                        <a:pt x="99" y="158"/>
                        <a:pt x="54" y="160"/>
                      </a:cubicBezTo>
                      <a:cubicBezTo>
                        <a:pt x="0" y="176"/>
                        <a:pt x="32" y="230"/>
                        <a:pt x="73" y="243"/>
                      </a:cubicBezTo>
                      <a:cubicBezTo>
                        <a:pt x="81" y="241"/>
                        <a:pt x="91" y="242"/>
                        <a:pt x="98" y="237"/>
                      </a:cubicBezTo>
                      <a:cubicBezTo>
                        <a:pt x="111" y="227"/>
                        <a:pt x="104" y="208"/>
                        <a:pt x="98" y="198"/>
                      </a:cubicBezTo>
                      <a:cubicBezTo>
                        <a:pt x="78" y="161"/>
                        <a:pt x="50" y="136"/>
                        <a:pt x="28" y="102"/>
                      </a:cubicBezTo>
                      <a:cubicBezTo>
                        <a:pt x="22" y="83"/>
                        <a:pt x="15" y="64"/>
                        <a:pt x="9" y="45"/>
                      </a:cubicBezTo>
                      <a:cubicBezTo>
                        <a:pt x="17" y="18"/>
                        <a:pt x="29" y="21"/>
                        <a:pt x="54" y="13"/>
                      </a:cubicBezTo>
                      <a:cubicBezTo>
                        <a:pt x="88" y="19"/>
                        <a:pt x="99" y="23"/>
                        <a:pt x="118" y="51"/>
                      </a:cubicBezTo>
                      <a:cubicBezTo>
                        <a:pt x="140" y="121"/>
                        <a:pt x="112" y="143"/>
                        <a:pt x="92" y="205"/>
                      </a:cubicBezTo>
                      <a:cubicBezTo>
                        <a:pt x="97" y="266"/>
                        <a:pt x="84" y="301"/>
                        <a:pt x="143" y="320"/>
                      </a:cubicBezTo>
                      <a:cubicBezTo>
                        <a:pt x="156" y="318"/>
                        <a:pt x="170" y="320"/>
                        <a:pt x="182" y="314"/>
                      </a:cubicBezTo>
                      <a:cubicBezTo>
                        <a:pt x="228" y="291"/>
                        <a:pt x="208" y="129"/>
                        <a:pt x="169" y="70"/>
                      </a:cubicBezTo>
                      <a:cubicBezTo>
                        <a:pt x="176" y="23"/>
                        <a:pt x="180" y="18"/>
                        <a:pt x="220" y="0"/>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83" name="Freeform 42">
                  <a:extLst>
                    <a:ext uri="{FF2B5EF4-FFF2-40B4-BE49-F238E27FC236}">
                      <a16:creationId xmlns:a16="http://schemas.microsoft.com/office/drawing/2014/main" id="{F9777F3B-E923-415D-B5CB-82F7970E0CF7}"/>
                    </a:ext>
                  </a:extLst>
                </p:cNvPr>
                <p:cNvSpPr>
                  <a:spLocks/>
                </p:cNvSpPr>
                <p:nvPr/>
              </p:nvSpPr>
              <p:spPr bwMode="auto">
                <a:xfrm>
                  <a:off x="5077336" y="1531937"/>
                  <a:ext cx="349748" cy="504827"/>
                </a:xfrm>
                <a:custGeom>
                  <a:avLst/>
                  <a:gdLst>
                    <a:gd name="T0" fmla="*/ 60922823 w 320"/>
                    <a:gd name="T1" fmla="*/ 161680904 h 389"/>
                    <a:gd name="T2" fmla="*/ 160072009 w 320"/>
                    <a:gd name="T3" fmla="*/ 345254949 h 389"/>
                    <a:gd name="T4" fmla="*/ 182768468 w 320"/>
                    <a:gd name="T5" fmla="*/ 441252540 h 389"/>
                    <a:gd name="T6" fmla="*/ 130207902 w 320"/>
                    <a:gd name="T7" fmla="*/ 560829055 h 389"/>
                    <a:gd name="T8" fmla="*/ 68090471 w 320"/>
                    <a:gd name="T9" fmla="*/ 485041415 h 389"/>
                    <a:gd name="T10" fmla="*/ 335672829 w 320"/>
                    <a:gd name="T11" fmla="*/ 421042589 h 389"/>
                    <a:gd name="T12" fmla="*/ 382261448 w 320"/>
                    <a:gd name="T13" fmla="*/ 323360511 h 389"/>
                    <a:gd name="T14" fmla="*/ 321338626 w 320"/>
                    <a:gd name="T15" fmla="*/ 237468544 h 389"/>
                    <a:gd name="T16" fmla="*/ 236524736 w 320"/>
                    <a:gd name="T17" fmla="*/ 279571635 h 389"/>
                    <a:gd name="T18" fmla="*/ 274750006 w 320"/>
                    <a:gd name="T19" fmla="*/ 528828993 h 389"/>
                    <a:gd name="T20" fmla="*/ 152904361 w 320"/>
                    <a:gd name="T21" fmla="*/ 602933444 h 389"/>
                    <a:gd name="T22" fmla="*/ 152904361 w 320"/>
                    <a:gd name="T23" fmla="*/ 495145742 h 389"/>
                    <a:gd name="T24" fmla="*/ 175600820 w 320"/>
                    <a:gd name="T25" fmla="*/ 485041415 h 389"/>
                    <a:gd name="T26" fmla="*/ 267583451 w 320"/>
                    <a:gd name="T27" fmla="*/ 377253713 h 389"/>
                    <a:gd name="T28" fmla="*/ 114677997 w 320"/>
                    <a:gd name="T29" fmla="*/ 107786404 h 389"/>
                    <a:gd name="T30" fmla="*/ 45394012 w 320"/>
                    <a:gd name="T31" fmla="*/ 63998826 h 389"/>
                    <a:gd name="T32" fmla="*/ 0 w 320"/>
                    <a:gd name="T33" fmla="*/ 151575280 h 389"/>
                    <a:gd name="T34" fmla="*/ 91981538 w 320"/>
                    <a:gd name="T35" fmla="*/ 387359337 h 389"/>
                    <a:gd name="T36" fmla="*/ 137375550 w 320"/>
                    <a:gd name="T37" fmla="*/ 377253713 h 389"/>
                    <a:gd name="T38" fmla="*/ 168434265 w 320"/>
                    <a:gd name="T39" fmla="*/ 313256184 h 389"/>
                    <a:gd name="T40" fmla="*/ 220994832 w 320"/>
                    <a:gd name="T41" fmla="*/ 75787640 h 389"/>
                    <a:gd name="T42" fmla="*/ 267583451 w 320"/>
                    <a:gd name="T43" fmla="*/ 85893264 h 389"/>
                    <a:gd name="T44" fmla="*/ 252053547 w 320"/>
                    <a:gd name="T45" fmla="*/ 171785231 h 389"/>
                    <a:gd name="T46" fmla="*/ 121845645 w 320"/>
                    <a:gd name="T47" fmla="*/ 225678433 h 389"/>
                    <a:gd name="T48" fmla="*/ 76452727 w 320"/>
                    <a:gd name="T49" fmla="*/ 269467309 h 389"/>
                    <a:gd name="T50" fmla="*/ 45394012 w 320"/>
                    <a:gd name="T51" fmla="*/ 333466135 h 389"/>
                    <a:gd name="T52" fmla="*/ 83619282 w 320"/>
                    <a:gd name="T53" fmla="*/ 495145742 h 389"/>
                    <a:gd name="T54" fmla="*/ 206660628 w 320"/>
                    <a:gd name="T55" fmla="*/ 453041353 h 389"/>
                    <a:gd name="T56" fmla="*/ 305808722 w 320"/>
                    <a:gd name="T57" fmla="*/ 506934555 h 389"/>
                    <a:gd name="T58" fmla="*/ 305808722 w 320"/>
                    <a:gd name="T59" fmla="*/ 582723493 h 389"/>
                    <a:gd name="T60" fmla="*/ 213827184 w 320"/>
                    <a:gd name="T61" fmla="*/ 506934555 h 389"/>
                    <a:gd name="T62" fmla="*/ 252053547 w 320"/>
                    <a:gd name="T63" fmla="*/ 377253713 h 389"/>
                    <a:gd name="T64" fmla="*/ 321338626 w 320"/>
                    <a:gd name="T65" fmla="*/ 183574044 h 389"/>
                    <a:gd name="T66" fmla="*/ 267583451 w 320"/>
                    <a:gd name="T67" fmla="*/ 107786404 h 389"/>
                    <a:gd name="T68" fmla="*/ 191130724 w 320"/>
                    <a:gd name="T69" fmla="*/ 63998826 h 389"/>
                    <a:gd name="T70" fmla="*/ 144542105 w 320"/>
                    <a:gd name="T71" fmla="*/ 21894438 h 389"/>
                    <a:gd name="T72" fmla="*/ 121845645 w 320"/>
                    <a:gd name="T73" fmla="*/ 0 h 38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20" h="389">
                      <a:moveTo>
                        <a:pt x="51" y="96"/>
                      </a:moveTo>
                      <a:cubicBezTo>
                        <a:pt x="99" y="129"/>
                        <a:pt x="110" y="152"/>
                        <a:pt x="134" y="205"/>
                      </a:cubicBezTo>
                      <a:cubicBezTo>
                        <a:pt x="142" y="223"/>
                        <a:pt x="153" y="262"/>
                        <a:pt x="153" y="262"/>
                      </a:cubicBezTo>
                      <a:cubicBezTo>
                        <a:pt x="147" y="316"/>
                        <a:pt x="153" y="317"/>
                        <a:pt x="109" y="333"/>
                      </a:cubicBezTo>
                      <a:cubicBezTo>
                        <a:pt x="79" y="325"/>
                        <a:pt x="68" y="318"/>
                        <a:pt x="57" y="288"/>
                      </a:cubicBezTo>
                      <a:cubicBezTo>
                        <a:pt x="81" y="222"/>
                        <a:pt x="275" y="250"/>
                        <a:pt x="281" y="250"/>
                      </a:cubicBezTo>
                      <a:cubicBezTo>
                        <a:pt x="300" y="231"/>
                        <a:pt x="311" y="217"/>
                        <a:pt x="320" y="192"/>
                      </a:cubicBezTo>
                      <a:cubicBezTo>
                        <a:pt x="305" y="151"/>
                        <a:pt x="311" y="154"/>
                        <a:pt x="269" y="141"/>
                      </a:cubicBezTo>
                      <a:cubicBezTo>
                        <a:pt x="240" y="146"/>
                        <a:pt x="223" y="151"/>
                        <a:pt x="198" y="166"/>
                      </a:cubicBezTo>
                      <a:cubicBezTo>
                        <a:pt x="181" y="223"/>
                        <a:pt x="215" y="263"/>
                        <a:pt x="230" y="314"/>
                      </a:cubicBezTo>
                      <a:cubicBezTo>
                        <a:pt x="220" y="389"/>
                        <a:pt x="212" y="366"/>
                        <a:pt x="128" y="358"/>
                      </a:cubicBezTo>
                      <a:cubicBezTo>
                        <a:pt x="89" y="346"/>
                        <a:pt x="98" y="315"/>
                        <a:pt x="128" y="294"/>
                      </a:cubicBezTo>
                      <a:cubicBezTo>
                        <a:pt x="133" y="290"/>
                        <a:pt x="141" y="291"/>
                        <a:pt x="147" y="288"/>
                      </a:cubicBezTo>
                      <a:cubicBezTo>
                        <a:pt x="181" y="274"/>
                        <a:pt x="204" y="254"/>
                        <a:pt x="224" y="224"/>
                      </a:cubicBezTo>
                      <a:cubicBezTo>
                        <a:pt x="250" y="143"/>
                        <a:pt x="162" y="85"/>
                        <a:pt x="96" y="64"/>
                      </a:cubicBezTo>
                      <a:cubicBezTo>
                        <a:pt x="77" y="51"/>
                        <a:pt x="60" y="46"/>
                        <a:pt x="38" y="38"/>
                      </a:cubicBezTo>
                      <a:cubicBezTo>
                        <a:pt x="16" y="53"/>
                        <a:pt x="8" y="64"/>
                        <a:pt x="0" y="90"/>
                      </a:cubicBezTo>
                      <a:cubicBezTo>
                        <a:pt x="7" y="164"/>
                        <a:pt x="12" y="191"/>
                        <a:pt x="77" y="230"/>
                      </a:cubicBezTo>
                      <a:cubicBezTo>
                        <a:pt x="90" y="228"/>
                        <a:pt x="104" y="231"/>
                        <a:pt x="115" y="224"/>
                      </a:cubicBezTo>
                      <a:cubicBezTo>
                        <a:pt x="128" y="215"/>
                        <a:pt x="141" y="186"/>
                        <a:pt x="141" y="186"/>
                      </a:cubicBezTo>
                      <a:cubicBezTo>
                        <a:pt x="146" y="89"/>
                        <a:pt x="115" y="67"/>
                        <a:pt x="185" y="45"/>
                      </a:cubicBezTo>
                      <a:cubicBezTo>
                        <a:pt x="198" y="47"/>
                        <a:pt x="212" y="45"/>
                        <a:pt x="224" y="51"/>
                      </a:cubicBezTo>
                      <a:cubicBezTo>
                        <a:pt x="256" y="66"/>
                        <a:pt x="227" y="94"/>
                        <a:pt x="211" y="102"/>
                      </a:cubicBezTo>
                      <a:cubicBezTo>
                        <a:pt x="177" y="119"/>
                        <a:pt x="138" y="123"/>
                        <a:pt x="102" y="134"/>
                      </a:cubicBezTo>
                      <a:cubicBezTo>
                        <a:pt x="89" y="143"/>
                        <a:pt x="73" y="147"/>
                        <a:pt x="64" y="160"/>
                      </a:cubicBezTo>
                      <a:cubicBezTo>
                        <a:pt x="55" y="173"/>
                        <a:pt x="38" y="198"/>
                        <a:pt x="38" y="198"/>
                      </a:cubicBezTo>
                      <a:cubicBezTo>
                        <a:pt x="44" y="247"/>
                        <a:pt x="38" y="262"/>
                        <a:pt x="70" y="294"/>
                      </a:cubicBezTo>
                      <a:cubicBezTo>
                        <a:pt x="144" y="287"/>
                        <a:pt x="121" y="285"/>
                        <a:pt x="173" y="269"/>
                      </a:cubicBezTo>
                      <a:cubicBezTo>
                        <a:pt x="204" y="276"/>
                        <a:pt x="227" y="290"/>
                        <a:pt x="256" y="301"/>
                      </a:cubicBezTo>
                      <a:cubicBezTo>
                        <a:pt x="273" y="325"/>
                        <a:pt x="290" y="333"/>
                        <a:pt x="256" y="346"/>
                      </a:cubicBezTo>
                      <a:cubicBezTo>
                        <a:pt x="200" y="339"/>
                        <a:pt x="194" y="348"/>
                        <a:pt x="179" y="301"/>
                      </a:cubicBezTo>
                      <a:cubicBezTo>
                        <a:pt x="189" y="272"/>
                        <a:pt x="194" y="249"/>
                        <a:pt x="211" y="224"/>
                      </a:cubicBezTo>
                      <a:cubicBezTo>
                        <a:pt x="224" y="183"/>
                        <a:pt x="254" y="150"/>
                        <a:pt x="269" y="109"/>
                      </a:cubicBezTo>
                      <a:cubicBezTo>
                        <a:pt x="260" y="69"/>
                        <a:pt x="259" y="75"/>
                        <a:pt x="224" y="64"/>
                      </a:cubicBezTo>
                      <a:cubicBezTo>
                        <a:pt x="205" y="51"/>
                        <a:pt x="160" y="38"/>
                        <a:pt x="160" y="38"/>
                      </a:cubicBezTo>
                      <a:cubicBezTo>
                        <a:pt x="147" y="30"/>
                        <a:pt x="134" y="21"/>
                        <a:pt x="121" y="13"/>
                      </a:cubicBezTo>
                      <a:cubicBezTo>
                        <a:pt x="115" y="9"/>
                        <a:pt x="102" y="0"/>
                        <a:pt x="102" y="0"/>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117" name="Text Box 607">
                <a:extLst>
                  <a:ext uri="{FF2B5EF4-FFF2-40B4-BE49-F238E27FC236}">
                    <a16:creationId xmlns:a16="http://schemas.microsoft.com/office/drawing/2014/main" id="{61C1A8A3-4DB2-43C2-A30A-18698AF4D7A6}"/>
                  </a:ext>
                </a:extLst>
              </p:cNvPr>
              <p:cNvSpPr txBox="1">
                <a:spLocks noChangeArrowheads="1"/>
              </p:cNvSpPr>
              <p:nvPr/>
            </p:nvSpPr>
            <p:spPr bwMode="auto">
              <a:xfrm>
                <a:off x="1354389" y="1545782"/>
                <a:ext cx="1866960" cy="33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600">
                    <a:latin typeface="Calibri" panose="020F0502020204030204" pitchFamily="34" charset="0"/>
                    <a:cs typeface="Calibri" panose="020F0502020204030204" pitchFamily="34" charset="0"/>
                  </a:rPr>
                  <a:t>Protein extraction</a:t>
                </a:r>
              </a:p>
            </p:txBody>
          </p:sp>
          <p:grpSp>
            <p:nvGrpSpPr>
              <p:cNvPr id="4118" name="Group 20">
                <a:extLst>
                  <a:ext uri="{FF2B5EF4-FFF2-40B4-BE49-F238E27FC236}">
                    <a16:creationId xmlns:a16="http://schemas.microsoft.com/office/drawing/2014/main" id="{9045B5FC-56BD-4FF1-8E6B-9551B3DBE3E3}"/>
                  </a:ext>
                </a:extLst>
              </p:cNvPr>
              <p:cNvGrpSpPr>
                <a:grpSpLocks/>
              </p:cNvGrpSpPr>
              <p:nvPr/>
            </p:nvGrpSpPr>
            <p:grpSpPr bwMode="auto">
              <a:xfrm>
                <a:off x="4410490" y="2431750"/>
                <a:ext cx="1202295" cy="308250"/>
                <a:chOff x="4821224" y="2926446"/>
                <a:chExt cx="1202257" cy="308300"/>
              </a:xfrm>
            </p:grpSpPr>
            <p:sp>
              <p:nvSpPr>
                <p:cNvPr id="15" name="Freeform: Shape 14">
                  <a:extLst>
                    <a:ext uri="{FF2B5EF4-FFF2-40B4-BE49-F238E27FC236}">
                      <a16:creationId xmlns:a16="http://schemas.microsoft.com/office/drawing/2014/main" id="{49990C7D-F26D-4EC2-A31A-B9584DC79BD3}"/>
                    </a:ext>
                  </a:extLst>
                </p:cNvPr>
                <p:cNvSpPr/>
                <p:nvPr/>
              </p:nvSpPr>
              <p:spPr>
                <a:xfrm>
                  <a:off x="5408165" y="3052804"/>
                  <a:ext cx="517509" cy="52395"/>
                </a:xfrm>
                <a:custGeom>
                  <a:avLst/>
                  <a:gdLst>
                    <a:gd name="connsiteX0" fmla="*/ 0 w 516835"/>
                    <a:gd name="connsiteY0" fmla="*/ 51770 h 51770"/>
                    <a:gd name="connsiteX1" fmla="*/ 63611 w 516835"/>
                    <a:gd name="connsiteY1" fmla="*/ 4062 h 51770"/>
                    <a:gd name="connsiteX2" fmla="*/ 127221 w 516835"/>
                    <a:gd name="connsiteY2" fmla="*/ 39843 h 51770"/>
                    <a:gd name="connsiteX3" fmla="*/ 198783 w 516835"/>
                    <a:gd name="connsiteY3" fmla="*/ 12013 h 51770"/>
                    <a:gd name="connsiteX4" fmla="*/ 258418 w 516835"/>
                    <a:gd name="connsiteY4" fmla="*/ 39843 h 51770"/>
                    <a:gd name="connsiteX5" fmla="*/ 318053 w 516835"/>
                    <a:gd name="connsiteY5" fmla="*/ 4062 h 51770"/>
                    <a:gd name="connsiteX6" fmla="*/ 381663 w 516835"/>
                    <a:gd name="connsiteY6" fmla="*/ 31891 h 51770"/>
                    <a:gd name="connsiteX7" fmla="*/ 465152 w 516835"/>
                    <a:gd name="connsiteY7" fmla="*/ 86 h 51770"/>
                    <a:gd name="connsiteX8" fmla="*/ 516835 w 516835"/>
                    <a:gd name="connsiteY8" fmla="*/ 43818 h 51770"/>
                    <a:gd name="connsiteX9" fmla="*/ 516835 w 516835"/>
                    <a:gd name="connsiteY9" fmla="*/ 43818 h 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6835" h="51770">
                      <a:moveTo>
                        <a:pt x="0" y="51770"/>
                      </a:moveTo>
                      <a:cubicBezTo>
                        <a:pt x="21204" y="28910"/>
                        <a:pt x="42408" y="6050"/>
                        <a:pt x="63611" y="4062"/>
                      </a:cubicBezTo>
                      <a:cubicBezTo>
                        <a:pt x="84814" y="2074"/>
                        <a:pt x="104692" y="38518"/>
                        <a:pt x="127221" y="39843"/>
                      </a:cubicBezTo>
                      <a:cubicBezTo>
                        <a:pt x="149750" y="41168"/>
                        <a:pt x="176917" y="12013"/>
                        <a:pt x="198783" y="12013"/>
                      </a:cubicBezTo>
                      <a:cubicBezTo>
                        <a:pt x="220649" y="12013"/>
                        <a:pt x="238540" y="41168"/>
                        <a:pt x="258418" y="39843"/>
                      </a:cubicBezTo>
                      <a:cubicBezTo>
                        <a:pt x="278296" y="38518"/>
                        <a:pt x="297512" y="5387"/>
                        <a:pt x="318053" y="4062"/>
                      </a:cubicBezTo>
                      <a:cubicBezTo>
                        <a:pt x="338594" y="2737"/>
                        <a:pt x="357147" y="32554"/>
                        <a:pt x="381663" y="31891"/>
                      </a:cubicBezTo>
                      <a:cubicBezTo>
                        <a:pt x="406179" y="31228"/>
                        <a:pt x="442623" y="-1902"/>
                        <a:pt x="465152" y="86"/>
                      </a:cubicBezTo>
                      <a:cubicBezTo>
                        <a:pt x="487681" y="2074"/>
                        <a:pt x="516835" y="43818"/>
                        <a:pt x="516835" y="43818"/>
                      </a:cubicBezTo>
                      <a:lnTo>
                        <a:pt x="516835" y="43818"/>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atin typeface="Calibri" panose="020F0502020204030204" pitchFamily="34" charset="0"/>
                    <a:cs typeface="Calibri" panose="020F0502020204030204" pitchFamily="34" charset="0"/>
                  </a:endParaRPr>
                </a:p>
              </p:txBody>
            </p:sp>
            <p:sp>
              <p:nvSpPr>
                <p:cNvPr id="16" name="Freeform: Shape 15">
                  <a:extLst>
                    <a:ext uri="{FF2B5EF4-FFF2-40B4-BE49-F238E27FC236}">
                      <a16:creationId xmlns:a16="http://schemas.microsoft.com/office/drawing/2014/main" id="{5B17585D-22C4-4F48-B0D8-4A2E9B5987DB}"/>
                    </a:ext>
                  </a:extLst>
                </p:cNvPr>
                <p:cNvSpPr/>
                <p:nvPr/>
              </p:nvSpPr>
              <p:spPr>
                <a:xfrm>
                  <a:off x="4949393" y="2943250"/>
                  <a:ext cx="380988" cy="50808"/>
                </a:xfrm>
                <a:custGeom>
                  <a:avLst/>
                  <a:gdLst>
                    <a:gd name="connsiteX0" fmla="*/ 0 w 381662"/>
                    <a:gd name="connsiteY0" fmla="*/ 0 h 51690"/>
                    <a:gd name="connsiteX1" fmla="*/ 71562 w 381662"/>
                    <a:gd name="connsiteY1" fmla="*/ 51684 h 51690"/>
                    <a:gd name="connsiteX2" fmla="*/ 151075 w 381662"/>
                    <a:gd name="connsiteY2" fmla="*/ 3976 h 51690"/>
                    <a:gd name="connsiteX3" fmla="*/ 230588 w 381662"/>
                    <a:gd name="connsiteY3" fmla="*/ 47708 h 51690"/>
                    <a:gd name="connsiteX4" fmla="*/ 310101 w 381662"/>
                    <a:gd name="connsiteY4" fmla="*/ 7951 h 51690"/>
                    <a:gd name="connsiteX5" fmla="*/ 381662 w 381662"/>
                    <a:gd name="connsiteY5" fmla="*/ 43732 h 5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662" h="51690">
                      <a:moveTo>
                        <a:pt x="0" y="0"/>
                      </a:moveTo>
                      <a:cubicBezTo>
                        <a:pt x="23191" y="25510"/>
                        <a:pt x="46383" y="51021"/>
                        <a:pt x="71562" y="51684"/>
                      </a:cubicBezTo>
                      <a:cubicBezTo>
                        <a:pt x="96741" y="52347"/>
                        <a:pt x="124571" y="4639"/>
                        <a:pt x="151075" y="3976"/>
                      </a:cubicBezTo>
                      <a:cubicBezTo>
                        <a:pt x="177579" y="3313"/>
                        <a:pt x="204084" y="47046"/>
                        <a:pt x="230588" y="47708"/>
                      </a:cubicBezTo>
                      <a:cubicBezTo>
                        <a:pt x="257092" y="48370"/>
                        <a:pt x="284922" y="8614"/>
                        <a:pt x="310101" y="7951"/>
                      </a:cubicBezTo>
                      <a:cubicBezTo>
                        <a:pt x="335280" y="7288"/>
                        <a:pt x="358471" y="25510"/>
                        <a:pt x="381662" y="43732"/>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atin typeface="Calibri" panose="020F0502020204030204" pitchFamily="34" charset="0"/>
                    <a:cs typeface="Calibri" panose="020F0502020204030204" pitchFamily="34" charset="0"/>
                  </a:endParaRPr>
                </a:p>
              </p:txBody>
            </p:sp>
            <p:sp>
              <p:nvSpPr>
                <p:cNvPr id="17" name="Freeform: Shape 16">
                  <a:extLst>
                    <a:ext uri="{FF2B5EF4-FFF2-40B4-BE49-F238E27FC236}">
                      <a16:creationId xmlns:a16="http://schemas.microsoft.com/office/drawing/2014/main" id="{E73712E9-DF82-40CE-881B-C13CB75C9935}"/>
                    </a:ext>
                  </a:extLst>
                </p:cNvPr>
                <p:cNvSpPr/>
                <p:nvPr/>
              </p:nvSpPr>
              <p:spPr>
                <a:xfrm>
                  <a:off x="4895420" y="3167121"/>
                  <a:ext cx="363526" cy="68272"/>
                </a:xfrm>
                <a:custGeom>
                  <a:avLst/>
                  <a:gdLst>
                    <a:gd name="connsiteX0" fmla="*/ 0 w 361784"/>
                    <a:gd name="connsiteY0" fmla="*/ 67592 h 67592"/>
                    <a:gd name="connsiteX1" fmla="*/ 79513 w 361784"/>
                    <a:gd name="connsiteY1" fmla="*/ 3981 h 67592"/>
                    <a:gd name="connsiteX2" fmla="*/ 159026 w 361784"/>
                    <a:gd name="connsiteY2" fmla="*/ 55665 h 67592"/>
                    <a:gd name="connsiteX3" fmla="*/ 218661 w 361784"/>
                    <a:gd name="connsiteY3" fmla="*/ 6 h 67592"/>
                    <a:gd name="connsiteX4" fmla="*/ 290223 w 361784"/>
                    <a:gd name="connsiteY4" fmla="*/ 51689 h 67592"/>
                    <a:gd name="connsiteX5" fmla="*/ 361784 w 361784"/>
                    <a:gd name="connsiteY5" fmla="*/ 7957 h 6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784" h="67592">
                      <a:moveTo>
                        <a:pt x="0" y="67592"/>
                      </a:moveTo>
                      <a:cubicBezTo>
                        <a:pt x="26504" y="36780"/>
                        <a:pt x="53009" y="5969"/>
                        <a:pt x="79513" y="3981"/>
                      </a:cubicBezTo>
                      <a:cubicBezTo>
                        <a:pt x="106017" y="1993"/>
                        <a:pt x="135835" y="56327"/>
                        <a:pt x="159026" y="55665"/>
                      </a:cubicBezTo>
                      <a:cubicBezTo>
                        <a:pt x="182217" y="55002"/>
                        <a:pt x="196795" y="669"/>
                        <a:pt x="218661" y="6"/>
                      </a:cubicBezTo>
                      <a:cubicBezTo>
                        <a:pt x="240527" y="-657"/>
                        <a:pt x="266369" y="50364"/>
                        <a:pt x="290223" y="51689"/>
                      </a:cubicBezTo>
                      <a:cubicBezTo>
                        <a:pt x="314077" y="53014"/>
                        <a:pt x="337930" y="30485"/>
                        <a:pt x="361784" y="7957"/>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atin typeface="Calibri" panose="020F0502020204030204" pitchFamily="34" charset="0"/>
                    <a:cs typeface="Calibri" panose="020F0502020204030204" pitchFamily="34" charset="0"/>
                  </a:endParaRPr>
                </a:p>
              </p:txBody>
            </p:sp>
            <p:sp>
              <p:nvSpPr>
                <p:cNvPr id="18" name="Freeform: Shape 17">
                  <a:extLst>
                    <a:ext uri="{FF2B5EF4-FFF2-40B4-BE49-F238E27FC236}">
                      <a16:creationId xmlns:a16="http://schemas.microsoft.com/office/drawing/2014/main" id="{D857BA0C-E607-47D2-BEA2-D9EF4F34B529}"/>
                    </a:ext>
                  </a:extLst>
                </p:cNvPr>
                <p:cNvSpPr/>
                <p:nvPr/>
              </p:nvSpPr>
              <p:spPr>
                <a:xfrm>
                  <a:off x="5335143" y="3149655"/>
                  <a:ext cx="688953" cy="76211"/>
                </a:xfrm>
                <a:custGeom>
                  <a:avLst/>
                  <a:gdLst>
                    <a:gd name="connsiteX0" fmla="*/ 0 w 687788"/>
                    <a:gd name="connsiteY0" fmla="*/ 0 h 75582"/>
                    <a:gd name="connsiteX1" fmla="*/ 63610 w 687788"/>
                    <a:gd name="connsiteY1" fmla="*/ 75537 h 75582"/>
                    <a:gd name="connsiteX2" fmla="*/ 139148 w 687788"/>
                    <a:gd name="connsiteY2" fmla="*/ 11927 h 75582"/>
                    <a:gd name="connsiteX3" fmla="*/ 238539 w 687788"/>
                    <a:gd name="connsiteY3" fmla="*/ 63610 h 75582"/>
                    <a:gd name="connsiteX4" fmla="*/ 314076 w 687788"/>
                    <a:gd name="connsiteY4" fmla="*/ 3976 h 75582"/>
                    <a:gd name="connsiteX5" fmla="*/ 385638 w 687788"/>
                    <a:gd name="connsiteY5" fmla="*/ 67586 h 75582"/>
                    <a:gd name="connsiteX6" fmla="*/ 461175 w 687788"/>
                    <a:gd name="connsiteY6" fmla="*/ 0 h 75582"/>
                    <a:gd name="connsiteX7" fmla="*/ 536713 w 687788"/>
                    <a:gd name="connsiteY7" fmla="*/ 67586 h 75582"/>
                    <a:gd name="connsiteX8" fmla="*/ 604299 w 687788"/>
                    <a:gd name="connsiteY8" fmla="*/ 7951 h 75582"/>
                    <a:gd name="connsiteX9" fmla="*/ 687788 w 687788"/>
                    <a:gd name="connsiteY9" fmla="*/ 75537 h 7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7788" h="75582">
                      <a:moveTo>
                        <a:pt x="0" y="0"/>
                      </a:moveTo>
                      <a:cubicBezTo>
                        <a:pt x="20209" y="36774"/>
                        <a:pt x="40419" y="73549"/>
                        <a:pt x="63610" y="75537"/>
                      </a:cubicBezTo>
                      <a:cubicBezTo>
                        <a:pt x="86801" y="77525"/>
                        <a:pt x="109993" y="13915"/>
                        <a:pt x="139148" y="11927"/>
                      </a:cubicBezTo>
                      <a:cubicBezTo>
                        <a:pt x="168303" y="9939"/>
                        <a:pt x="209384" y="64935"/>
                        <a:pt x="238539" y="63610"/>
                      </a:cubicBezTo>
                      <a:cubicBezTo>
                        <a:pt x="267694" y="62285"/>
                        <a:pt x="289560" y="3313"/>
                        <a:pt x="314076" y="3976"/>
                      </a:cubicBezTo>
                      <a:cubicBezTo>
                        <a:pt x="338592" y="4639"/>
                        <a:pt x="361122" y="68249"/>
                        <a:pt x="385638" y="67586"/>
                      </a:cubicBezTo>
                      <a:cubicBezTo>
                        <a:pt x="410154" y="66923"/>
                        <a:pt x="435996" y="0"/>
                        <a:pt x="461175" y="0"/>
                      </a:cubicBezTo>
                      <a:cubicBezTo>
                        <a:pt x="486354" y="0"/>
                        <a:pt x="512859" y="66261"/>
                        <a:pt x="536713" y="67586"/>
                      </a:cubicBezTo>
                      <a:cubicBezTo>
                        <a:pt x="560567" y="68911"/>
                        <a:pt x="579120" y="6626"/>
                        <a:pt x="604299" y="7951"/>
                      </a:cubicBezTo>
                      <a:cubicBezTo>
                        <a:pt x="629478" y="9276"/>
                        <a:pt x="658633" y="42406"/>
                        <a:pt x="687788" y="75537"/>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atin typeface="Calibri" panose="020F0502020204030204" pitchFamily="34" charset="0"/>
                    <a:cs typeface="Calibri" panose="020F0502020204030204" pitchFamily="34" charset="0"/>
                  </a:endParaRPr>
                </a:p>
              </p:txBody>
            </p:sp>
            <p:sp>
              <p:nvSpPr>
                <p:cNvPr id="19" name="Freeform: Shape 18">
                  <a:extLst>
                    <a:ext uri="{FF2B5EF4-FFF2-40B4-BE49-F238E27FC236}">
                      <a16:creationId xmlns:a16="http://schemas.microsoft.com/office/drawing/2014/main" id="{01BFD10F-AF4C-422A-BD9F-309EB2C2456B}"/>
                    </a:ext>
                  </a:extLst>
                </p:cNvPr>
                <p:cNvSpPr/>
                <p:nvPr/>
              </p:nvSpPr>
              <p:spPr>
                <a:xfrm>
                  <a:off x="5390704" y="2925785"/>
                  <a:ext cx="509571" cy="68272"/>
                </a:xfrm>
                <a:custGeom>
                  <a:avLst/>
                  <a:gdLst>
                    <a:gd name="connsiteX0" fmla="*/ 0 w 508883"/>
                    <a:gd name="connsiteY0" fmla="*/ 3976 h 67609"/>
                    <a:gd name="connsiteX1" fmla="*/ 79513 w 508883"/>
                    <a:gd name="connsiteY1" fmla="*/ 67586 h 67609"/>
                    <a:gd name="connsiteX2" fmla="*/ 170953 w 508883"/>
                    <a:gd name="connsiteY2" fmla="*/ 11927 h 67609"/>
                    <a:gd name="connsiteX3" fmla="*/ 262393 w 508883"/>
                    <a:gd name="connsiteY3" fmla="*/ 55660 h 67609"/>
                    <a:gd name="connsiteX4" fmla="*/ 341906 w 508883"/>
                    <a:gd name="connsiteY4" fmla="*/ 7952 h 67609"/>
                    <a:gd name="connsiteX5" fmla="*/ 425394 w 508883"/>
                    <a:gd name="connsiteY5" fmla="*/ 55660 h 67609"/>
                    <a:gd name="connsiteX6" fmla="*/ 508883 w 508883"/>
                    <a:gd name="connsiteY6" fmla="*/ 0 h 67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883" h="67609">
                      <a:moveTo>
                        <a:pt x="0" y="3976"/>
                      </a:moveTo>
                      <a:cubicBezTo>
                        <a:pt x="25510" y="35118"/>
                        <a:pt x="51021" y="66261"/>
                        <a:pt x="79513" y="67586"/>
                      </a:cubicBezTo>
                      <a:cubicBezTo>
                        <a:pt x="108005" y="68911"/>
                        <a:pt x="140473" y="13915"/>
                        <a:pt x="170953" y="11927"/>
                      </a:cubicBezTo>
                      <a:cubicBezTo>
                        <a:pt x="201433" y="9939"/>
                        <a:pt x="233901" y="56322"/>
                        <a:pt x="262393" y="55660"/>
                      </a:cubicBezTo>
                      <a:cubicBezTo>
                        <a:pt x="290885" y="54998"/>
                        <a:pt x="314739" y="7952"/>
                        <a:pt x="341906" y="7952"/>
                      </a:cubicBezTo>
                      <a:cubicBezTo>
                        <a:pt x="369073" y="7952"/>
                        <a:pt x="397565" y="56985"/>
                        <a:pt x="425394" y="55660"/>
                      </a:cubicBezTo>
                      <a:cubicBezTo>
                        <a:pt x="453223" y="54335"/>
                        <a:pt x="481053" y="27167"/>
                        <a:pt x="508883"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atin typeface="Calibri" panose="020F0502020204030204" pitchFamily="34" charset="0"/>
                    <a:cs typeface="Calibri" panose="020F0502020204030204" pitchFamily="34" charset="0"/>
                  </a:endParaRPr>
                </a:p>
              </p:txBody>
            </p:sp>
            <p:sp>
              <p:nvSpPr>
                <p:cNvPr id="20" name="Freeform: Shape 19">
                  <a:extLst>
                    <a:ext uri="{FF2B5EF4-FFF2-40B4-BE49-F238E27FC236}">
                      <a16:creationId xmlns:a16="http://schemas.microsoft.com/office/drawing/2014/main" id="{5034ADBE-5FC3-48B9-B70F-FBF5B9CA9E10}"/>
                    </a:ext>
                  </a:extLst>
                </p:cNvPr>
                <p:cNvSpPr/>
                <p:nvPr/>
              </p:nvSpPr>
              <p:spPr>
                <a:xfrm>
                  <a:off x="4820809" y="3052804"/>
                  <a:ext cx="473060" cy="71448"/>
                </a:xfrm>
                <a:custGeom>
                  <a:avLst/>
                  <a:gdLst>
                    <a:gd name="connsiteX0" fmla="*/ 0 w 473103"/>
                    <a:gd name="connsiteY0" fmla="*/ 71650 h 71650"/>
                    <a:gd name="connsiteX1" fmla="*/ 79513 w 473103"/>
                    <a:gd name="connsiteY1" fmla="*/ 88 h 71650"/>
                    <a:gd name="connsiteX2" fmla="*/ 170953 w 473103"/>
                    <a:gd name="connsiteY2" fmla="*/ 55747 h 71650"/>
                    <a:gd name="connsiteX3" fmla="*/ 250466 w 473103"/>
                    <a:gd name="connsiteY3" fmla="*/ 4064 h 71650"/>
                    <a:gd name="connsiteX4" fmla="*/ 333955 w 473103"/>
                    <a:gd name="connsiteY4" fmla="*/ 51772 h 71650"/>
                    <a:gd name="connsiteX5" fmla="*/ 409493 w 473103"/>
                    <a:gd name="connsiteY5" fmla="*/ 4064 h 71650"/>
                    <a:gd name="connsiteX6" fmla="*/ 473103 w 473103"/>
                    <a:gd name="connsiteY6" fmla="*/ 59723 h 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3103" h="71650">
                      <a:moveTo>
                        <a:pt x="0" y="71650"/>
                      </a:moveTo>
                      <a:cubicBezTo>
                        <a:pt x="25510" y="37194"/>
                        <a:pt x="51021" y="2738"/>
                        <a:pt x="79513" y="88"/>
                      </a:cubicBezTo>
                      <a:cubicBezTo>
                        <a:pt x="108005" y="-2562"/>
                        <a:pt x="142461" y="55084"/>
                        <a:pt x="170953" y="55747"/>
                      </a:cubicBezTo>
                      <a:cubicBezTo>
                        <a:pt x="199445" y="56410"/>
                        <a:pt x="223299" y="4726"/>
                        <a:pt x="250466" y="4064"/>
                      </a:cubicBezTo>
                      <a:cubicBezTo>
                        <a:pt x="277633" y="3401"/>
                        <a:pt x="307451" y="51772"/>
                        <a:pt x="333955" y="51772"/>
                      </a:cubicBezTo>
                      <a:cubicBezTo>
                        <a:pt x="360459" y="51772"/>
                        <a:pt x="386302" y="2739"/>
                        <a:pt x="409493" y="4064"/>
                      </a:cubicBezTo>
                      <a:cubicBezTo>
                        <a:pt x="432684" y="5389"/>
                        <a:pt x="452893" y="32556"/>
                        <a:pt x="473103" y="59723"/>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atin typeface="Calibri" panose="020F0502020204030204" pitchFamily="34" charset="0"/>
                    <a:cs typeface="Calibri" panose="020F0502020204030204" pitchFamily="34" charset="0"/>
                  </a:endParaRPr>
                </a:p>
              </p:txBody>
            </p:sp>
          </p:grpSp>
          <p:grpSp>
            <p:nvGrpSpPr>
              <p:cNvPr id="4119" name="Group 873">
                <a:extLst>
                  <a:ext uri="{FF2B5EF4-FFF2-40B4-BE49-F238E27FC236}">
                    <a16:creationId xmlns:a16="http://schemas.microsoft.com/office/drawing/2014/main" id="{103558CF-4976-419F-9396-56A9F68983C2}"/>
                  </a:ext>
                </a:extLst>
              </p:cNvPr>
              <p:cNvGrpSpPr>
                <a:grpSpLocks/>
              </p:cNvGrpSpPr>
              <p:nvPr/>
            </p:nvGrpSpPr>
            <p:grpSpPr bwMode="auto">
              <a:xfrm>
                <a:off x="6219134" y="2428483"/>
                <a:ext cx="1202295" cy="308250"/>
                <a:chOff x="4821224" y="2926446"/>
                <a:chExt cx="1202257" cy="308300"/>
              </a:xfrm>
            </p:grpSpPr>
            <p:sp>
              <p:nvSpPr>
                <p:cNvPr id="875" name="Freeform: Shape 874">
                  <a:extLst>
                    <a:ext uri="{FF2B5EF4-FFF2-40B4-BE49-F238E27FC236}">
                      <a16:creationId xmlns:a16="http://schemas.microsoft.com/office/drawing/2014/main" id="{B177ADC5-12FC-4E65-912D-7AC57369C0C8}"/>
                    </a:ext>
                  </a:extLst>
                </p:cNvPr>
                <p:cNvSpPr/>
                <p:nvPr/>
              </p:nvSpPr>
              <p:spPr>
                <a:xfrm>
                  <a:off x="5409271" y="3052896"/>
                  <a:ext cx="515922" cy="52395"/>
                </a:xfrm>
                <a:custGeom>
                  <a:avLst/>
                  <a:gdLst>
                    <a:gd name="connsiteX0" fmla="*/ 0 w 516835"/>
                    <a:gd name="connsiteY0" fmla="*/ 51770 h 51770"/>
                    <a:gd name="connsiteX1" fmla="*/ 63611 w 516835"/>
                    <a:gd name="connsiteY1" fmla="*/ 4062 h 51770"/>
                    <a:gd name="connsiteX2" fmla="*/ 127221 w 516835"/>
                    <a:gd name="connsiteY2" fmla="*/ 39843 h 51770"/>
                    <a:gd name="connsiteX3" fmla="*/ 198783 w 516835"/>
                    <a:gd name="connsiteY3" fmla="*/ 12013 h 51770"/>
                    <a:gd name="connsiteX4" fmla="*/ 258418 w 516835"/>
                    <a:gd name="connsiteY4" fmla="*/ 39843 h 51770"/>
                    <a:gd name="connsiteX5" fmla="*/ 318053 w 516835"/>
                    <a:gd name="connsiteY5" fmla="*/ 4062 h 51770"/>
                    <a:gd name="connsiteX6" fmla="*/ 381663 w 516835"/>
                    <a:gd name="connsiteY6" fmla="*/ 31891 h 51770"/>
                    <a:gd name="connsiteX7" fmla="*/ 465152 w 516835"/>
                    <a:gd name="connsiteY7" fmla="*/ 86 h 51770"/>
                    <a:gd name="connsiteX8" fmla="*/ 516835 w 516835"/>
                    <a:gd name="connsiteY8" fmla="*/ 43818 h 51770"/>
                    <a:gd name="connsiteX9" fmla="*/ 516835 w 516835"/>
                    <a:gd name="connsiteY9" fmla="*/ 43818 h 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6835" h="51770">
                      <a:moveTo>
                        <a:pt x="0" y="51770"/>
                      </a:moveTo>
                      <a:cubicBezTo>
                        <a:pt x="21204" y="28910"/>
                        <a:pt x="42408" y="6050"/>
                        <a:pt x="63611" y="4062"/>
                      </a:cubicBezTo>
                      <a:cubicBezTo>
                        <a:pt x="84814" y="2074"/>
                        <a:pt x="104692" y="38518"/>
                        <a:pt x="127221" y="39843"/>
                      </a:cubicBezTo>
                      <a:cubicBezTo>
                        <a:pt x="149750" y="41168"/>
                        <a:pt x="176917" y="12013"/>
                        <a:pt x="198783" y="12013"/>
                      </a:cubicBezTo>
                      <a:cubicBezTo>
                        <a:pt x="220649" y="12013"/>
                        <a:pt x="238540" y="41168"/>
                        <a:pt x="258418" y="39843"/>
                      </a:cubicBezTo>
                      <a:cubicBezTo>
                        <a:pt x="278296" y="38518"/>
                        <a:pt x="297512" y="5387"/>
                        <a:pt x="318053" y="4062"/>
                      </a:cubicBezTo>
                      <a:cubicBezTo>
                        <a:pt x="338594" y="2737"/>
                        <a:pt x="357147" y="32554"/>
                        <a:pt x="381663" y="31891"/>
                      </a:cubicBezTo>
                      <a:cubicBezTo>
                        <a:pt x="406179" y="31228"/>
                        <a:pt x="442623" y="-1902"/>
                        <a:pt x="465152" y="86"/>
                      </a:cubicBezTo>
                      <a:cubicBezTo>
                        <a:pt x="487681" y="2074"/>
                        <a:pt x="516835" y="43818"/>
                        <a:pt x="516835" y="43818"/>
                      </a:cubicBezTo>
                      <a:lnTo>
                        <a:pt x="516835" y="43818"/>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atin typeface="Calibri" panose="020F0502020204030204" pitchFamily="34" charset="0"/>
                    <a:cs typeface="Calibri" panose="020F0502020204030204" pitchFamily="34" charset="0"/>
                  </a:endParaRPr>
                </a:p>
              </p:txBody>
            </p:sp>
            <p:sp>
              <p:nvSpPr>
                <p:cNvPr id="876" name="Freeform: Shape 875">
                  <a:extLst>
                    <a:ext uri="{FF2B5EF4-FFF2-40B4-BE49-F238E27FC236}">
                      <a16:creationId xmlns:a16="http://schemas.microsoft.com/office/drawing/2014/main" id="{8D8F0E13-5345-4413-87B5-F242B68A210F}"/>
                    </a:ext>
                  </a:extLst>
                </p:cNvPr>
                <p:cNvSpPr/>
                <p:nvPr/>
              </p:nvSpPr>
              <p:spPr>
                <a:xfrm>
                  <a:off x="4950499" y="2943342"/>
                  <a:ext cx="380988" cy="50808"/>
                </a:xfrm>
                <a:custGeom>
                  <a:avLst/>
                  <a:gdLst>
                    <a:gd name="connsiteX0" fmla="*/ 0 w 381662"/>
                    <a:gd name="connsiteY0" fmla="*/ 0 h 51690"/>
                    <a:gd name="connsiteX1" fmla="*/ 71562 w 381662"/>
                    <a:gd name="connsiteY1" fmla="*/ 51684 h 51690"/>
                    <a:gd name="connsiteX2" fmla="*/ 151075 w 381662"/>
                    <a:gd name="connsiteY2" fmla="*/ 3976 h 51690"/>
                    <a:gd name="connsiteX3" fmla="*/ 230588 w 381662"/>
                    <a:gd name="connsiteY3" fmla="*/ 47708 h 51690"/>
                    <a:gd name="connsiteX4" fmla="*/ 310101 w 381662"/>
                    <a:gd name="connsiteY4" fmla="*/ 7951 h 51690"/>
                    <a:gd name="connsiteX5" fmla="*/ 381662 w 381662"/>
                    <a:gd name="connsiteY5" fmla="*/ 43732 h 5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662" h="51690">
                      <a:moveTo>
                        <a:pt x="0" y="0"/>
                      </a:moveTo>
                      <a:cubicBezTo>
                        <a:pt x="23191" y="25510"/>
                        <a:pt x="46383" y="51021"/>
                        <a:pt x="71562" y="51684"/>
                      </a:cubicBezTo>
                      <a:cubicBezTo>
                        <a:pt x="96741" y="52347"/>
                        <a:pt x="124571" y="4639"/>
                        <a:pt x="151075" y="3976"/>
                      </a:cubicBezTo>
                      <a:cubicBezTo>
                        <a:pt x="177579" y="3313"/>
                        <a:pt x="204084" y="47046"/>
                        <a:pt x="230588" y="47708"/>
                      </a:cubicBezTo>
                      <a:cubicBezTo>
                        <a:pt x="257092" y="48370"/>
                        <a:pt x="284922" y="8614"/>
                        <a:pt x="310101" y="7951"/>
                      </a:cubicBezTo>
                      <a:cubicBezTo>
                        <a:pt x="335280" y="7288"/>
                        <a:pt x="358471" y="25510"/>
                        <a:pt x="381662" y="43732"/>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atin typeface="Calibri" panose="020F0502020204030204" pitchFamily="34" charset="0"/>
                    <a:cs typeface="Calibri" panose="020F0502020204030204" pitchFamily="34" charset="0"/>
                  </a:endParaRPr>
                </a:p>
              </p:txBody>
            </p:sp>
            <p:sp>
              <p:nvSpPr>
                <p:cNvPr id="877" name="Freeform: Shape 876">
                  <a:extLst>
                    <a:ext uri="{FF2B5EF4-FFF2-40B4-BE49-F238E27FC236}">
                      <a16:creationId xmlns:a16="http://schemas.microsoft.com/office/drawing/2014/main" id="{C077149D-8DE1-4C68-ACB8-081F4262A3CE}"/>
                    </a:ext>
                  </a:extLst>
                </p:cNvPr>
                <p:cNvSpPr/>
                <p:nvPr/>
              </p:nvSpPr>
              <p:spPr>
                <a:xfrm>
                  <a:off x="4896526" y="3167213"/>
                  <a:ext cx="361939" cy="68272"/>
                </a:xfrm>
                <a:custGeom>
                  <a:avLst/>
                  <a:gdLst>
                    <a:gd name="connsiteX0" fmla="*/ 0 w 361784"/>
                    <a:gd name="connsiteY0" fmla="*/ 67592 h 67592"/>
                    <a:gd name="connsiteX1" fmla="*/ 79513 w 361784"/>
                    <a:gd name="connsiteY1" fmla="*/ 3981 h 67592"/>
                    <a:gd name="connsiteX2" fmla="*/ 159026 w 361784"/>
                    <a:gd name="connsiteY2" fmla="*/ 55665 h 67592"/>
                    <a:gd name="connsiteX3" fmla="*/ 218661 w 361784"/>
                    <a:gd name="connsiteY3" fmla="*/ 6 h 67592"/>
                    <a:gd name="connsiteX4" fmla="*/ 290223 w 361784"/>
                    <a:gd name="connsiteY4" fmla="*/ 51689 h 67592"/>
                    <a:gd name="connsiteX5" fmla="*/ 361784 w 361784"/>
                    <a:gd name="connsiteY5" fmla="*/ 7957 h 6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784" h="67592">
                      <a:moveTo>
                        <a:pt x="0" y="67592"/>
                      </a:moveTo>
                      <a:cubicBezTo>
                        <a:pt x="26504" y="36780"/>
                        <a:pt x="53009" y="5969"/>
                        <a:pt x="79513" y="3981"/>
                      </a:cubicBezTo>
                      <a:cubicBezTo>
                        <a:pt x="106017" y="1993"/>
                        <a:pt x="135835" y="56327"/>
                        <a:pt x="159026" y="55665"/>
                      </a:cubicBezTo>
                      <a:cubicBezTo>
                        <a:pt x="182217" y="55002"/>
                        <a:pt x="196795" y="669"/>
                        <a:pt x="218661" y="6"/>
                      </a:cubicBezTo>
                      <a:cubicBezTo>
                        <a:pt x="240527" y="-657"/>
                        <a:pt x="266369" y="50364"/>
                        <a:pt x="290223" y="51689"/>
                      </a:cubicBezTo>
                      <a:cubicBezTo>
                        <a:pt x="314077" y="53014"/>
                        <a:pt x="337930" y="30485"/>
                        <a:pt x="361784" y="7957"/>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atin typeface="Calibri" panose="020F0502020204030204" pitchFamily="34" charset="0"/>
                    <a:cs typeface="Calibri" panose="020F0502020204030204" pitchFamily="34" charset="0"/>
                  </a:endParaRPr>
                </a:p>
              </p:txBody>
            </p:sp>
            <p:sp>
              <p:nvSpPr>
                <p:cNvPr id="878" name="Freeform: Shape 877">
                  <a:extLst>
                    <a:ext uri="{FF2B5EF4-FFF2-40B4-BE49-F238E27FC236}">
                      <a16:creationId xmlns:a16="http://schemas.microsoft.com/office/drawing/2014/main" id="{49BF8C1A-0EF5-4D14-8B7D-AC2A55109777}"/>
                    </a:ext>
                  </a:extLst>
                </p:cNvPr>
                <p:cNvSpPr/>
                <p:nvPr/>
              </p:nvSpPr>
              <p:spPr>
                <a:xfrm>
                  <a:off x="5336249" y="3149747"/>
                  <a:ext cx="687366" cy="76211"/>
                </a:xfrm>
                <a:custGeom>
                  <a:avLst/>
                  <a:gdLst>
                    <a:gd name="connsiteX0" fmla="*/ 0 w 687788"/>
                    <a:gd name="connsiteY0" fmla="*/ 0 h 75582"/>
                    <a:gd name="connsiteX1" fmla="*/ 63610 w 687788"/>
                    <a:gd name="connsiteY1" fmla="*/ 75537 h 75582"/>
                    <a:gd name="connsiteX2" fmla="*/ 139148 w 687788"/>
                    <a:gd name="connsiteY2" fmla="*/ 11927 h 75582"/>
                    <a:gd name="connsiteX3" fmla="*/ 238539 w 687788"/>
                    <a:gd name="connsiteY3" fmla="*/ 63610 h 75582"/>
                    <a:gd name="connsiteX4" fmla="*/ 314076 w 687788"/>
                    <a:gd name="connsiteY4" fmla="*/ 3976 h 75582"/>
                    <a:gd name="connsiteX5" fmla="*/ 385638 w 687788"/>
                    <a:gd name="connsiteY5" fmla="*/ 67586 h 75582"/>
                    <a:gd name="connsiteX6" fmla="*/ 461175 w 687788"/>
                    <a:gd name="connsiteY6" fmla="*/ 0 h 75582"/>
                    <a:gd name="connsiteX7" fmla="*/ 536713 w 687788"/>
                    <a:gd name="connsiteY7" fmla="*/ 67586 h 75582"/>
                    <a:gd name="connsiteX8" fmla="*/ 604299 w 687788"/>
                    <a:gd name="connsiteY8" fmla="*/ 7951 h 75582"/>
                    <a:gd name="connsiteX9" fmla="*/ 687788 w 687788"/>
                    <a:gd name="connsiteY9" fmla="*/ 75537 h 7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7788" h="75582">
                      <a:moveTo>
                        <a:pt x="0" y="0"/>
                      </a:moveTo>
                      <a:cubicBezTo>
                        <a:pt x="20209" y="36774"/>
                        <a:pt x="40419" y="73549"/>
                        <a:pt x="63610" y="75537"/>
                      </a:cubicBezTo>
                      <a:cubicBezTo>
                        <a:pt x="86801" y="77525"/>
                        <a:pt x="109993" y="13915"/>
                        <a:pt x="139148" y="11927"/>
                      </a:cubicBezTo>
                      <a:cubicBezTo>
                        <a:pt x="168303" y="9939"/>
                        <a:pt x="209384" y="64935"/>
                        <a:pt x="238539" y="63610"/>
                      </a:cubicBezTo>
                      <a:cubicBezTo>
                        <a:pt x="267694" y="62285"/>
                        <a:pt x="289560" y="3313"/>
                        <a:pt x="314076" y="3976"/>
                      </a:cubicBezTo>
                      <a:cubicBezTo>
                        <a:pt x="338592" y="4639"/>
                        <a:pt x="361122" y="68249"/>
                        <a:pt x="385638" y="67586"/>
                      </a:cubicBezTo>
                      <a:cubicBezTo>
                        <a:pt x="410154" y="66923"/>
                        <a:pt x="435996" y="0"/>
                        <a:pt x="461175" y="0"/>
                      </a:cubicBezTo>
                      <a:cubicBezTo>
                        <a:pt x="486354" y="0"/>
                        <a:pt x="512859" y="66261"/>
                        <a:pt x="536713" y="67586"/>
                      </a:cubicBezTo>
                      <a:cubicBezTo>
                        <a:pt x="560567" y="68911"/>
                        <a:pt x="579120" y="6626"/>
                        <a:pt x="604299" y="7951"/>
                      </a:cubicBezTo>
                      <a:cubicBezTo>
                        <a:pt x="629478" y="9276"/>
                        <a:pt x="658633" y="42406"/>
                        <a:pt x="687788" y="75537"/>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atin typeface="Calibri" panose="020F0502020204030204" pitchFamily="34" charset="0"/>
                    <a:cs typeface="Calibri" panose="020F0502020204030204" pitchFamily="34" charset="0"/>
                  </a:endParaRPr>
                </a:p>
              </p:txBody>
            </p:sp>
            <p:sp>
              <p:nvSpPr>
                <p:cNvPr id="879" name="Freeform: Shape 878">
                  <a:extLst>
                    <a:ext uri="{FF2B5EF4-FFF2-40B4-BE49-F238E27FC236}">
                      <a16:creationId xmlns:a16="http://schemas.microsoft.com/office/drawing/2014/main" id="{FA393969-0FEA-4E42-A60E-2B6F861DBBE2}"/>
                    </a:ext>
                  </a:extLst>
                </p:cNvPr>
                <p:cNvSpPr/>
                <p:nvPr/>
              </p:nvSpPr>
              <p:spPr>
                <a:xfrm>
                  <a:off x="5391810" y="2925877"/>
                  <a:ext cx="507984" cy="68272"/>
                </a:xfrm>
                <a:custGeom>
                  <a:avLst/>
                  <a:gdLst>
                    <a:gd name="connsiteX0" fmla="*/ 0 w 508883"/>
                    <a:gd name="connsiteY0" fmla="*/ 3976 h 67609"/>
                    <a:gd name="connsiteX1" fmla="*/ 79513 w 508883"/>
                    <a:gd name="connsiteY1" fmla="*/ 67586 h 67609"/>
                    <a:gd name="connsiteX2" fmla="*/ 170953 w 508883"/>
                    <a:gd name="connsiteY2" fmla="*/ 11927 h 67609"/>
                    <a:gd name="connsiteX3" fmla="*/ 262393 w 508883"/>
                    <a:gd name="connsiteY3" fmla="*/ 55660 h 67609"/>
                    <a:gd name="connsiteX4" fmla="*/ 341906 w 508883"/>
                    <a:gd name="connsiteY4" fmla="*/ 7952 h 67609"/>
                    <a:gd name="connsiteX5" fmla="*/ 425394 w 508883"/>
                    <a:gd name="connsiteY5" fmla="*/ 55660 h 67609"/>
                    <a:gd name="connsiteX6" fmla="*/ 508883 w 508883"/>
                    <a:gd name="connsiteY6" fmla="*/ 0 h 67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883" h="67609">
                      <a:moveTo>
                        <a:pt x="0" y="3976"/>
                      </a:moveTo>
                      <a:cubicBezTo>
                        <a:pt x="25510" y="35118"/>
                        <a:pt x="51021" y="66261"/>
                        <a:pt x="79513" y="67586"/>
                      </a:cubicBezTo>
                      <a:cubicBezTo>
                        <a:pt x="108005" y="68911"/>
                        <a:pt x="140473" y="13915"/>
                        <a:pt x="170953" y="11927"/>
                      </a:cubicBezTo>
                      <a:cubicBezTo>
                        <a:pt x="201433" y="9939"/>
                        <a:pt x="233901" y="56322"/>
                        <a:pt x="262393" y="55660"/>
                      </a:cubicBezTo>
                      <a:cubicBezTo>
                        <a:pt x="290885" y="54998"/>
                        <a:pt x="314739" y="7952"/>
                        <a:pt x="341906" y="7952"/>
                      </a:cubicBezTo>
                      <a:cubicBezTo>
                        <a:pt x="369073" y="7952"/>
                        <a:pt x="397565" y="56985"/>
                        <a:pt x="425394" y="55660"/>
                      </a:cubicBezTo>
                      <a:cubicBezTo>
                        <a:pt x="453223" y="54335"/>
                        <a:pt x="481053" y="27167"/>
                        <a:pt x="508883"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atin typeface="Calibri" panose="020F0502020204030204" pitchFamily="34" charset="0"/>
                    <a:cs typeface="Calibri" panose="020F0502020204030204" pitchFamily="34" charset="0"/>
                  </a:endParaRPr>
                </a:p>
              </p:txBody>
            </p:sp>
            <p:sp>
              <p:nvSpPr>
                <p:cNvPr id="880" name="Freeform: Shape 879">
                  <a:extLst>
                    <a:ext uri="{FF2B5EF4-FFF2-40B4-BE49-F238E27FC236}">
                      <a16:creationId xmlns:a16="http://schemas.microsoft.com/office/drawing/2014/main" id="{4B16E4CA-08D2-41C7-BDEF-D343605B7FE9}"/>
                    </a:ext>
                  </a:extLst>
                </p:cNvPr>
                <p:cNvSpPr/>
                <p:nvPr/>
              </p:nvSpPr>
              <p:spPr>
                <a:xfrm>
                  <a:off x="4821915" y="3052896"/>
                  <a:ext cx="473060" cy="71448"/>
                </a:xfrm>
                <a:custGeom>
                  <a:avLst/>
                  <a:gdLst>
                    <a:gd name="connsiteX0" fmla="*/ 0 w 473103"/>
                    <a:gd name="connsiteY0" fmla="*/ 71650 h 71650"/>
                    <a:gd name="connsiteX1" fmla="*/ 79513 w 473103"/>
                    <a:gd name="connsiteY1" fmla="*/ 88 h 71650"/>
                    <a:gd name="connsiteX2" fmla="*/ 170953 w 473103"/>
                    <a:gd name="connsiteY2" fmla="*/ 55747 h 71650"/>
                    <a:gd name="connsiteX3" fmla="*/ 250466 w 473103"/>
                    <a:gd name="connsiteY3" fmla="*/ 4064 h 71650"/>
                    <a:gd name="connsiteX4" fmla="*/ 333955 w 473103"/>
                    <a:gd name="connsiteY4" fmla="*/ 51772 h 71650"/>
                    <a:gd name="connsiteX5" fmla="*/ 409493 w 473103"/>
                    <a:gd name="connsiteY5" fmla="*/ 4064 h 71650"/>
                    <a:gd name="connsiteX6" fmla="*/ 473103 w 473103"/>
                    <a:gd name="connsiteY6" fmla="*/ 59723 h 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3103" h="71650">
                      <a:moveTo>
                        <a:pt x="0" y="71650"/>
                      </a:moveTo>
                      <a:cubicBezTo>
                        <a:pt x="25510" y="37194"/>
                        <a:pt x="51021" y="2738"/>
                        <a:pt x="79513" y="88"/>
                      </a:cubicBezTo>
                      <a:cubicBezTo>
                        <a:pt x="108005" y="-2562"/>
                        <a:pt x="142461" y="55084"/>
                        <a:pt x="170953" y="55747"/>
                      </a:cubicBezTo>
                      <a:cubicBezTo>
                        <a:pt x="199445" y="56410"/>
                        <a:pt x="223299" y="4726"/>
                        <a:pt x="250466" y="4064"/>
                      </a:cubicBezTo>
                      <a:cubicBezTo>
                        <a:pt x="277633" y="3401"/>
                        <a:pt x="307451" y="51772"/>
                        <a:pt x="333955" y="51772"/>
                      </a:cubicBezTo>
                      <a:cubicBezTo>
                        <a:pt x="360459" y="51772"/>
                        <a:pt x="386302" y="2739"/>
                        <a:pt x="409493" y="4064"/>
                      </a:cubicBezTo>
                      <a:cubicBezTo>
                        <a:pt x="432684" y="5389"/>
                        <a:pt x="452893" y="32556"/>
                        <a:pt x="473103" y="59723"/>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atin typeface="Calibri" panose="020F0502020204030204" pitchFamily="34" charset="0"/>
                    <a:cs typeface="Calibri" panose="020F0502020204030204" pitchFamily="34" charset="0"/>
                  </a:endParaRPr>
                </a:p>
              </p:txBody>
            </p:sp>
          </p:grpSp>
          <p:grpSp>
            <p:nvGrpSpPr>
              <p:cNvPr id="4120" name="Group 28">
                <a:extLst>
                  <a:ext uri="{FF2B5EF4-FFF2-40B4-BE49-F238E27FC236}">
                    <a16:creationId xmlns:a16="http://schemas.microsoft.com/office/drawing/2014/main" id="{75003852-B698-42F1-9ACD-A7B20993D316}"/>
                  </a:ext>
                </a:extLst>
              </p:cNvPr>
              <p:cNvGrpSpPr>
                <a:grpSpLocks/>
              </p:cNvGrpSpPr>
              <p:nvPr/>
            </p:nvGrpSpPr>
            <p:grpSpPr bwMode="auto">
              <a:xfrm>
                <a:off x="4541428" y="3232005"/>
                <a:ext cx="2767662" cy="436062"/>
                <a:chOff x="4297620" y="2810512"/>
                <a:chExt cx="2767573" cy="436132"/>
              </a:xfrm>
            </p:grpSpPr>
            <p:grpSp>
              <p:nvGrpSpPr>
                <p:cNvPr id="4123" name="Group 23">
                  <a:extLst>
                    <a:ext uri="{FF2B5EF4-FFF2-40B4-BE49-F238E27FC236}">
                      <a16:creationId xmlns:a16="http://schemas.microsoft.com/office/drawing/2014/main" id="{53ABDCF4-19EB-4C9A-BD79-540379939804}"/>
                    </a:ext>
                  </a:extLst>
                </p:cNvPr>
                <p:cNvGrpSpPr>
                  <a:grpSpLocks/>
                </p:cNvGrpSpPr>
                <p:nvPr/>
              </p:nvGrpSpPr>
              <p:grpSpPr bwMode="auto">
                <a:xfrm>
                  <a:off x="4309400" y="3144865"/>
                  <a:ext cx="495293" cy="94892"/>
                  <a:chOff x="4324894" y="3121688"/>
                  <a:chExt cx="495293" cy="94892"/>
                </a:xfrm>
              </p:grpSpPr>
              <p:sp>
                <p:nvSpPr>
                  <p:cNvPr id="884" name="Freeform: Shape 883">
                    <a:extLst>
                      <a:ext uri="{FF2B5EF4-FFF2-40B4-BE49-F238E27FC236}">
                        <a16:creationId xmlns:a16="http://schemas.microsoft.com/office/drawing/2014/main" id="{21EB5683-7822-4ED5-BFAE-6D81059E81CA}"/>
                      </a:ext>
                    </a:extLst>
                  </p:cNvPr>
                  <p:cNvSpPr/>
                  <p:nvPr/>
                </p:nvSpPr>
                <p:spPr>
                  <a:xfrm>
                    <a:off x="4396072" y="3124695"/>
                    <a:ext cx="361938" cy="66685"/>
                  </a:xfrm>
                  <a:custGeom>
                    <a:avLst/>
                    <a:gdLst>
                      <a:gd name="connsiteX0" fmla="*/ 0 w 361784"/>
                      <a:gd name="connsiteY0" fmla="*/ 67592 h 67592"/>
                      <a:gd name="connsiteX1" fmla="*/ 79513 w 361784"/>
                      <a:gd name="connsiteY1" fmla="*/ 3981 h 67592"/>
                      <a:gd name="connsiteX2" fmla="*/ 159026 w 361784"/>
                      <a:gd name="connsiteY2" fmla="*/ 55665 h 67592"/>
                      <a:gd name="connsiteX3" fmla="*/ 218661 w 361784"/>
                      <a:gd name="connsiteY3" fmla="*/ 6 h 67592"/>
                      <a:gd name="connsiteX4" fmla="*/ 290223 w 361784"/>
                      <a:gd name="connsiteY4" fmla="*/ 51689 h 67592"/>
                      <a:gd name="connsiteX5" fmla="*/ 361784 w 361784"/>
                      <a:gd name="connsiteY5" fmla="*/ 7957 h 6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784" h="67592">
                        <a:moveTo>
                          <a:pt x="0" y="67592"/>
                        </a:moveTo>
                        <a:cubicBezTo>
                          <a:pt x="26504" y="36780"/>
                          <a:pt x="53009" y="5969"/>
                          <a:pt x="79513" y="3981"/>
                        </a:cubicBezTo>
                        <a:cubicBezTo>
                          <a:pt x="106017" y="1993"/>
                          <a:pt x="135835" y="56327"/>
                          <a:pt x="159026" y="55665"/>
                        </a:cubicBezTo>
                        <a:cubicBezTo>
                          <a:pt x="182217" y="55002"/>
                          <a:pt x="196795" y="669"/>
                          <a:pt x="218661" y="6"/>
                        </a:cubicBezTo>
                        <a:cubicBezTo>
                          <a:pt x="240527" y="-657"/>
                          <a:pt x="266369" y="50364"/>
                          <a:pt x="290223" y="51689"/>
                        </a:cubicBezTo>
                        <a:cubicBezTo>
                          <a:pt x="314077" y="53014"/>
                          <a:pt x="337930" y="30485"/>
                          <a:pt x="361784" y="7957"/>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atin typeface="Calibri" panose="020F0502020204030204" pitchFamily="34" charset="0"/>
                      <a:cs typeface="Calibri" panose="020F0502020204030204" pitchFamily="34" charset="0"/>
                    </a:endParaRPr>
                  </a:p>
                </p:txBody>
              </p:sp>
              <p:sp>
                <p:nvSpPr>
                  <p:cNvPr id="4167" name="Oval 80">
                    <a:extLst>
                      <a:ext uri="{FF2B5EF4-FFF2-40B4-BE49-F238E27FC236}">
                        <a16:creationId xmlns:a16="http://schemas.microsoft.com/office/drawing/2014/main" id="{28E5FC39-BD72-466E-9DE4-511191C16213}"/>
                      </a:ext>
                    </a:extLst>
                  </p:cNvPr>
                  <p:cNvSpPr>
                    <a:spLocks noChangeAspect="1" noChangeArrowheads="1"/>
                  </p:cNvSpPr>
                  <p:nvPr/>
                </p:nvSpPr>
                <p:spPr bwMode="auto">
                  <a:xfrm>
                    <a:off x="4737637" y="3121688"/>
                    <a:ext cx="82550" cy="82550"/>
                  </a:xfrm>
                  <a:prstGeom prst="ellipse">
                    <a:avLst/>
                  </a:prstGeom>
                  <a:solidFill>
                    <a:srgbClr val="92D05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cs typeface="Calibri" panose="020F0502020204030204" pitchFamily="34" charset="0"/>
                    </a:endParaRPr>
                  </a:p>
                </p:txBody>
              </p:sp>
              <p:sp>
                <p:nvSpPr>
                  <p:cNvPr id="4168" name="Oval 81">
                    <a:extLst>
                      <a:ext uri="{FF2B5EF4-FFF2-40B4-BE49-F238E27FC236}">
                        <a16:creationId xmlns:a16="http://schemas.microsoft.com/office/drawing/2014/main" id="{4B424D93-4286-4D79-960E-183B6E132A68}"/>
                      </a:ext>
                    </a:extLst>
                  </p:cNvPr>
                  <p:cNvSpPr>
                    <a:spLocks noChangeAspect="1" noChangeArrowheads="1"/>
                  </p:cNvSpPr>
                  <p:nvPr/>
                </p:nvSpPr>
                <p:spPr bwMode="auto">
                  <a:xfrm>
                    <a:off x="4324894" y="3134030"/>
                    <a:ext cx="82550" cy="82550"/>
                  </a:xfrm>
                  <a:prstGeom prst="ellipse">
                    <a:avLst/>
                  </a:prstGeom>
                  <a:solidFill>
                    <a:srgbClr val="92D05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cs typeface="Calibri" panose="020F0502020204030204" pitchFamily="34" charset="0"/>
                    </a:endParaRPr>
                  </a:p>
                </p:txBody>
              </p:sp>
            </p:grpSp>
            <p:grpSp>
              <p:nvGrpSpPr>
                <p:cNvPr id="4124" name="Group 21">
                  <a:extLst>
                    <a:ext uri="{FF2B5EF4-FFF2-40B4-BE49-F238E27FC236}">
                      <a16:creationId xmlns:a16="http://schemas.microsoft.com/office/drawing/2014/main" id="{D34252C6-7FDE-4E98-85C1-1CD0BA50D950}"/>
                    </a:ext>
                  </a:extLst>
                </p:cNvPr>
                <p:cNvGrpSpPr>
                  <a:grpSpLocks/>
                </p:cNvGrpSpPr>
                <p:nvPr/>
              </p:nvGrpSpPr>
              <p:grpSpPr bwMode="auto">
                <a:xfrm>
                  <a:off x="4392603" y="2816709"/>
                  <a:ext cx="510134" cy="99372"/>
                  <a:chOff x="4392603" y="2824083"/>
                  <a:chExt cx="510134" cy="99372"/>
                </a:xfrm>
              </p:grpSpPr>
              <p:sp>
                <p:nvSpPr>
                  <p:cNvPr id="883" name="Freeform: Shape 882">
                    <a:extLst>
                      <a:ext uri="{FF2B5EF4-FFF2-40B4-BE49-F238E27FC236}">
                        <a16:creationId xmlns:a16="http://schemas.microsoft.com/office/drawing/2014/main" id="{4D3204C9-1026-4DF5-9669-789476E237E2}"/>
                      </a:ext>
                    </a:extLst>
                  </p:cNvPr>
                  <p:cNvSpPr/>
                  <p:nvPr/>
                </p:nvSpPr>
                <p:spPr>
                  <a:xfrm>
                    <a:off x="4450425" y="2853577"/>
                    <a:ext cx="380988" cy="50808"/>
                  </a:xfrm>
                  <a:custGeom>
                    <a:avLst/>
                    <a:gdLst>
                      <a:gd name="connsiteX0" fmla="*/ 0 w 381662"/>
                      <a:gd name="connsiteY0" fmla="*/ 0 h 51690"/>
                      <a:gd name="connsiteX1" fmla="*/ 71562 w 381662"/>
                      <a:gd name="connsiteY1" fmla="*/ 51684 h 51690"/>
                      <a:gd name="connsiteX2" fmla="*/ 151075 w 381662"/>
                      <a:gd name="connsiteY2" fmla="*/ 3976 h 51690"/>
                      <a:gd name="connsiteX3" fmla="*/ 230588 w 381662"/>
                      <a:gd name="connsiteY3" fmla="*/ 47708 h 51690"/>
                      <a:gd name="connsiteX4" fmla="*/ 310101 w 381662"/>
                      <a:gd name="connsiteY4" fmla="*/ 7951 h 51690"/>
                      <a:gd name="connsiteX5" fmla="*/ 381662 w 381662"/>
                      <a:gd name="connsiteY5" fmla="*/ 43732 h 5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662" h="51690">
                        <a:moveTo>
                          <a:pt x="0" y="0"/>
                        </a:moveTo>
                        <a:cubicBezTo>
                          <a:pt x="23191" y="25510"/>
                          <a:pt x="46383" y="51021"/>
                          <a:pt x="71562" y="51684"/>
                        </a:cubicBezTo>
                        <a:cubicBezTo>
                          <a:pt x="96741" y="52347"/>
                          <a:pt x="124571" y="4639"/>
                          <a:pt x="151075" y="3976"/>
                        </a:cubicBezTo>
                        <a:cubicBezTo>
                          <a:pt x="177579" y="3313"/>
                          <a:pt x="204084" y="47046"/>
                          <a:pt x="230588" y="47708"/>
                        </a:cubicBezTo>
                        <a:cubicBezTo>
                          <a:pt x="257092" y="48370"/>
                          <a:pt x="284922" y="8614"/>
                          <a:pt x="310101" y="7951"/>
                        </a:cubicBezTo>
                        <a:cubicBezTo>
                          <a:pt x="335280" y="7288"/>
                          <a:pt x="358471" y="25510"/>
                          <a:pt x="381662" y="43732"/>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atin typeface="Calibri" panose="020F0502020204030204" pitchFamily="34" charset="0"/>
                      <a:cs typeface="Calibri" panose="020F0502020204030204" pitchFamily="34" charset="0"/>
                    </a:endParaRPr>
                  </a:p>
                </p:txBody>
              </p:sp>
              <p:sp>
                <p:nvSpPr>
                  <p:cNvPr id="4164" name="Oval 79">
                    <a:extLst>
                      <a:ext uri="{FF2B5EF4-FFF2-40B4-BE49-F238E27FC236}">
                        <a16:creationId xmlns:a16="http://schemas.microsoft.com/office/drawing/2014/main" id="{CC766080-A880-45CE-8557-D702EA7694A1}"/>
                      </a:ext>
                    </a:extLst>
                  </p:cNvPr>
                  <p:cNvSpPr>
                    <a:spLocks noChangeAspect="1" noChangeArrowheads="1"/>
                  </p:cNvSpPr>
                  <p:nvPr/>
                </p:nvSpPr>
                <p:spPr bwMode="auto">
                  <a:xfrm>
                    <a:off x="4392603" y="2824083"/>
                    <a:ext cx="82550" cy="82550"/>
                  </a:xfrm>
                  <a:prstGeom prst="ellipse">
                    <a:avLst/>
                  </a:prstGeom>
                  <a:solidFill>
                    <a:srgbClr val="92D05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cs typeface="Calibri" panose="020F0502020204030204" pitchFamily="34" charset="0"/>
                    </a:endParaRPr>
                  </a:p>
                </p:txBody>
              </p:sp>
              <p:sp>
                <p:nvSpPr>
                  <p:cNvPr id="4165" name="Oval 82">
                    <a:extLst>
                      <a:ext uri="{FF2B5EF4-FFF2-40B4-BE49-F238E27FC236}">
                        <a16:creationId xmlns:a16="http://schemas.microsoft.com/office/drawing/2014/main" id="{63065ACE-ACF3-4CA5-A46C-05B5E1C188AF}"/>
                      </a:ext>
                    </a:extLst>
                  </p:cNvPr>
                  <p:cNvSpPr>
                    <a:spLocks noChangeAspect="1" noChangeArrowheads="1"/>
                  </p:cNvSpPr>
                  <p:nvPr/>
                </p:nvSpPr>
                <p:spPr bwMode="auto">
                  <a:xfrm>
                    <a:off x="4820187" y="2840905"/>
                    <a:ext cx="82550" cy="82550"/>
                  </a:xfrm>
                  <a:prstGeom prst="ellipse">
                    <a:avLst/>
                  </a:prstGeom>
                  <a:solidFill>
                    <a:srgbClr val="92D05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cs typeface="Calibri" panose="020F0502020204030204" pitchFamily="34" charset="0"/>
                    </a:endParaRPr>
                  </a:p>
                </p:txBody>
              </p:sp>
            </p:grpSp>
            <p:grpSp>
              <p:nvGrpSpPr>
                <p:cNvPr id="4125" name="Group 22">
                  <a:extLst>
                    <a:ext uri="{FF2B5EF4-FFF2-40B4-BE49-F238E27FC236}">
                      <a16:creationId xmlns:a16="http://schemas.microsoft.com/office/drawing/2014/main" id="{10B4703A-5D8E-4576-AE32-29149D9AB5DA}"/>
                    </a:ext>
                  </a:extLst>
                </p:cNvPr>
                <p:cNvGrpSpPr>
                  <a:grpSpLocks/>
                </p:cNvGrpSpPr>
                <p:nvPr/>
              </p:nvGrpSpPr>
              <p:grpSpPr bwMode="auto">
                <a:xfrm>
                  <a:off x="6454105" y="3139560"/>
                  <a:ext cx="611088" cy="102912"/>
                  <a:chOff x="4261646" y="2961781"/>
                  <a:chExt cx="611088" cy="102912"/>
                </a:xfrm>
              </p:grpSpPr>
              <p:sp>
                <p:nvSpPr>
                  <p:cNvPr id="887" name="Freeform: Shape 886">
                    <a:extLst>
                      <a:ext uri="{FF2B5EF4-FFF2-40B4-BE49-F238E27FC236}">
                        <a16:creationId xmlns:a16="http://schemas.microsoft.com/office/drawing/2014/main" id="{F2DD3FFE-1818-44C6-BFCB-590B2F49A72B}"/>
                      </a:ext>
                    </a:extLst>
                  </p:cNvPr>
                  <p:cNvSpPr/>
                  <p:nvPr/>
                </p:nvSpPr>
                <p:spPr>
                  <a:xfrm>
                    <a:off x="4321650" y="2962155"/>
                    <a:ext cx="473060" cy="71447"/>
                  </a:xfrm>
                  <a:custGeom>
                    <a:avLst/>
                    <a:gdLst>
                      <a:gd name="connsiteX0" fmla="*/ 0 w 473103"/>
                      <a:gd name="connsiteY0" fmla="*/ 71650 h 71650"/>
                      <a:gd name="connsiteX1" fmla="*/ 79513 w 473103"/>
                      <a:gd name="connsiteY1" fmla="*/ 88 h 71650"/>
                      <a:gd name="connsiteX2" fmla="*/ 170953 w 473103"/>
                      <a:gd name="connsiteY2" fmla="*/ 55747 h 71650"/>
                      <a:gd name="connsiteX3" fmla="*/ 250466 w 473103"/>
                      <a:gd name="connsiteY3" fmla="*/ 4064 h 71650"/>
                      <a:gd name="connsiteX4" fmla="*/ 333955 w 473103"/>
                      <a:gd name="connsiteY4" fmla="*/ 51772 h 71650"/>
                      <a:gd name="connsiteX5" fmla="*/ 409493 w 473103"/>
                      <a:gd name="connsiteY5" fmla="*/ 4064 h 71650"/>
                      <a:gd name="connsiteX6" fmla="*/ 473103 w 473103"/>
                      <a:gd name="connsiteY6" fmla="*/ 59723 h 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3103" h="71650">
                        <a:moveTo>
                          <a:pt x="0" y="71650"/>
                        </a:moveTo>
                        <a:cubicBezTo>
                          <a:pt x="25510" y="37194"/>
                          <a:pt x="51021" y="2738"/>
                          <a:pt x="79513" y="88"/>
                        </a:cubicBezTo>
                        <a:cubicBezTo>
                          <a:pt x="108005" y="-2562"/>
                          <a:pt x="142461" y="55084"/>
                          <a:pt x="170953" y="55747"/>
                        </a:cubicBezTo>
                        <a:cubicBezTo>
                          <a:pt x="199445" y="56410"/>
                          <a:pt x="223299" y="4726"/>
                          <a:pt x="250466" y="4064"/>
                        </a:cubicBezTo>
                        <a:cubicBezTo>
                          <a:pt x="277633" y="3401"/>
                          <a:pt x="307451" y="51772"/>
                          <a:pt x="333955" y="51772"/>
                        </a:cubicBezTo>
                        <a:cubicBezTo>
                          <a:pt x="360459" y="51772"/>
                          <a:pt x="386302" y="2739"/>
                          <a:pt x="409493" y="4064"/>
                        </a:cubicBezTo>
                        <a:cubicBezTo>
                          <a:pt x="432684" y="5389"/>
                          <a:pt x="452893" y="32556"/>
                          <a:pt x="473103" y="59723"/>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atin typeface="Calibri" panose="020F0502020204030204" pitchFamily="34" charset="0"/>
                      <a:cs typeface="Calibri" panose="020F0502020204030204" pitchFamily="34" charset="0"/>
                    </a:endParaRPr>
                  </a:p>
                </p:txBody>
              </p:sp>
              <p:sp>
                <p:nvSpPr>
                  <p:cNvPr id="4161" name="Oval 91">
                    <a:extLst>
                      <a:ext uri="{FF2B5EF4-FFF2-40B4-BE49-F238E27FC236}">
                        <a16:creationId xmlns:a16="http://schemas.microsoft.com/office/drawing/2014/main" id="{5719DF94-296B-4125-B15C-4AC835097682}"/>
                      </a:ext>
                    </a:extLst>
                  </p:cNvPr>
                  <p:cNvSpPr>
                    <a:spLocks noChangeAspect="1" noChangeArrowheads="1"/>
                  </p:cNvSpPr>
                  <p:nvPr/>
                </p:nvSpPr>
                <p:spPr bwMode="auto">
                  <a:xfrm>
                    <a:off x="4261646" y="2982143"/>
                    <a:ext cx="82550" cy="82550"/>
                  </a:xfrm>
                  <a:prstGeom prst="ellipse">
                    <a:avLst/>
                  </a:prstGeom>
                  <a:solidFill>
                    <a:srgbClr val="92D05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cs typeface="Calibri" panose="020F0502020204030204" pitchFamily="34" charset="0"/>
                    </a:endParaRPr>
                  </a:p>
                </p:txBody>
              </p:sp>
              <p:sp>
                <p:nvSpPr>
                  <p:cNvPr id="4162" name="Oval 83">
                    <a:extLst>
                      <a:ext uri="{FF2B5EF4-FFF2-40B4-BE49-F238E27FC236}">
                        <a16:creationId xmlns:a16="http://schemas.microsoft.com/office/drawing/2014/main" id="{A1C294A4-780D-4198-A1DF-9CBC4D3926B8}"/>
                      </a:ext>
                    </a:extLst>
                  </p:cNvPr>
                  <p:cNvSpPr>
                    <a:spLocks noChangeAspect="1" noChangeArrowheads="1"/>
                  </p:cNvSpPr>
                  <p:nvPr/>
                </p:nvSpPr>
                <p:spPr bwMode="auto">
                  <a:xfrm>
                    <a:off x="4790184" y="2975520"/>
                    <a:ext cx="82550" cy="82550"/>
                  </a:xfrm>
                  <a:prstGeom prst="ellipse">
                    <a:avLst/>
                  </a:prstGeom>
                  <a:solidFill>
                    <a:srgbClr val="92D05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cs typeface="Calibri" panose="020F0502020204030204" pitchFamily="34" charset="0"/>
                    </a:endParaRPr>
                  </a:p>
                </p:txBody>
              </p:sp>
            </p:grpSp>
            <p:grpSp>
              <p:nvGrpSpPr>
                <p:cNvPr id="4126" name="Group 25">
                  <a:extLst>
                    <a:ext uri="{FF2B5EF4-FFF2-40B4-BE49-F238E27FC236}">
                      <a16:creationId xmlns:a16="http://schemas.microsoft.com/office/drawing/2014/main" id="{50FABD84-B5C4-4BB2-82AB-4CE57251A250}"/>
                    </a:ext>
                  </a:extLst>
                </p:cNvPr>
                <p:cNvGrpSpPr>
                  <a:grpSpLocks/>
                </p:cNvGrpSpPr>
                <p:nvPr/>
              </p:nvGrpSpPr>
              <p:grpSpPr bwMode="auto">
                <a:xfrm>
                  <a:off x="5021524" y="3003832"/>
                  <a:ext cx="574162" cy="85083"/>
                  <a:chOff x="5077731" y="2961781"/>
                  <a:chExt cx="574162" cy="85083"/>
                </a:xfrm>
              </p:grpSpPr>
              <p:sp>
                <p:nvSpPr>
                  <p:cNvPr id="882" name="Freeform: Shape 881">
                    <a:extLst>
                      <a:ext uri="{FF2B5EF4-FFF2-40B4-BE49-F238E27FC236}">
                        <a16:creationId xmlns:a16="http://schemas.microsoft.com/office/drawing/2014/main" id="{4F83AF53-76ED-4768-B3F9-0BCD62CCAC99}"/>
                      </a:ext>
                    </a:extLst>
                  </p:cNvPr>
                  <p:cNvSpPr/>
                  <p:nvPr/>
                </p:nvSpPr>
                <p:spPr>
                  <a:xfrm>
                    <a:off x="5135262" y="2961338"/>
                    <a:ext cx="519096" cy="52394"/>
                  </a:xfrm>
                  <a:custGeom>
                    <a:avLst/>
                    <a:gdLst>
                      <a:gd name="connsiteX0" fmla="*/ 0 w 516835"/>
                      <a:gd name="connsiteY0" fmla="*/ 51770 h 51770"/>
                      <a:gd name="connsiteX1" fmla="*/ 63611 w 516835"/>
                      <a:gd name="connsiteY1" fmla="*/ 4062 h 51770"/>
                      <a:gd name="connsiteX2" fmla="*/ 127221 w 516835"/>
                      <a:gd name="connsiteY2" fmla="*/ 39843 h 51770"/>
                      <a:gd name="connsiteX3" fmla="*/ 198783 w 516835"/>
                      <a:gd name="connsiteY3" fmla="*/ 12013 h 51770"/>
                      <a:gd name="connsiteX4" fmla="*/ 258418 w 516835"/>
                      <a:gd name="connsiteY4" fmla="*/ 39843 h 51770"/>
                      <a:gd name="connsiteX5" fmla="*/ 318053 w 516835"/>
                      <a:gd name="connsiteY5" fmla="*/ 4062 h 51770"/>
                      <a:gd name="connsiteX6" fmla="*/ 381663 w 516835"/>
                      <a:gd name="connsiteY6" fmla="*/ 31891 h 51770"/>
                      <a:gd name="connsiteX7" fmla="*/ 465152 w 516835"/>
                      <a:gd name="connsiteY7" fmla="*/ 86 h 51770"/>
                      <a:gd name="connsiteX8" fmla="*/ 516835 w 516835"/>
                      <a:gd name="connsiteY8" fmla="*/ 43818 h 51770"/>
                      <a:gd name="connsiteX9" fmla="*/ 516835 w 516835"/>
                      <a:gd name="connsiteY9" fmla="*/ 43818 h 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6835" h="51770">
                        <a:moveTo>
                          <a:pt x="0" y="51770"/>
                        </a:moveTo>
                        <a:cubicBezTo>
                          <a:pt x="21204" y="28910"/>
                          <a:pt x="42408" y="6050"/>
                          <a:pt x="63611" y="4062"/>
                        </a:cubicBezTo>
                        <a:cubicBezTo>
                          <a:pt x="84814" y="2074"/>
                          <a:pt x="104692" y="38518"/>
                          <a:pt x="127221" y="39843"/>
                        </a:cubicBezTo>
                        <a:cubicBezTo>
                          <a:pt x="149750" y="41168"/>
                          <a:pt x="176917" y="12013"/>
                          <a:pt x="198783" y="12013"/>
                        </a:cubicBezTo>
                        <a:cubicBezTo>
                          <a:pt x="220649" y="12013"/>
                          <a:pt x="238540" y="41168"/>
                          <a:pt x="258418" y="39843"/>
                        </a:cubicBezTo>
                        <a:cubicBezTo>
                          <a:pt x="278296" y="38518"/>
                          <a:pt x="297512" y="5387"/>
                          <a:pt x="318053" y="4062"/>
                        </a:cubicBezTo>
                        <a:cubicBezTo>
                          <a:pt x="338594" y="2737"/>
                          <a:pt x="357147" y="32554"/>
                          <a:pt x="381663" y="31891"/>
                        </a:cubicBezTo>
                        <a:cubicBezTo>
                          <a:pt x="406179" y="31228"/>
                          <a:pt x="442623" y="-1902"/>
                          <a:pt x="465152" y="86"/>
                        </a:cubicBezTo>
                        <a:cubicBezTo>
                          <a:pt x="487681" y="2074"/>
                          <a:pt x="516835" y="43818"/>
                          <a:pt x="516835" y="43818"/>
                        </a:cubicBezTo>
                        <a:lnTo>
                          <a:pt x="516835" y="43818"/>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atin typeface="Calibri" panose="020F0502020204030204" pitchFamily="34" charset="0"/>
                      <a:cs typeface="Calibri" panose="020F0502020204030204" pitchFamily="34" charset="0"/>
                    </a:endParaRPr>
                  </a:p>
                </p:txBody>
              </p:sp>
              <p:sp>
                <p:nvSpPr>
                  <p:cNvPr id="4159" name="Oval 80">
                    <a:extLst>
                      <a:ext uri="{FF2B5EF4-FFF2-40B4-BE49-F238E27FC236}">
                        <a16:creationId xmlns:a16="http://schemas.microsoft.com/office/drawing/2014/main" id="{986B840F-EEFF-46DF-A623-5749C9E05D6E}"/>
                      </a:ext>
                    </a:extLst>
                  </p:cNvPr>
                  <p:cNvSpPr>
                    <a:spLocks noChangeAspect="1" noChangeArrowheads="1"/>
                  </p:cNvSpPr>
                  <p:nvPr/>
                </p:nvSpPr>
                <p:spPr bwMode="auto">
                  <a:xfrm>
                    <a:off x="5077731" y="2964314"/>
                    <a:ext cx="82550" cy="82550"/>
                  </a:xfrm>
                  <a:prstGeom prst="ellipse">
                    <a:avLst/>
                  </a:prstGeom>
                  <a:solidFill>
                    <a:srgbClr val="92D05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cs typeface="Calibri" panose="020F0502020204030204" pitchFamily="34" charset="0"/>
                    </a:endParaRPr>
                  </a:p>
                </p:txBody>
              </p:sp>
            </p:grpSp>
            <p:grpSp>
              <p:nvGrpSpPr>
                <p:cNvPr id="4127" name="Group 26">
                  <a:extLst>
                    <a:ext uri="{FF2B5EF4-FFF2-40B4-BE49-F238E27FC236}">
                      <a16:creationId xmlns:a16="http://schemas.microsoft.com/office/drawing/2014/main" id="{335FFC10-94D2-483D-8641-3B1F60B5D3E0}"/>
                    </a:ext>
                  </a:extLst>
                </p:cNvPr>
                <p:cNvGrpSpPr>
                  <a:grpSpLocks/>
                </p:cNvGrpSpPr>
                <p:nvPr/>
              </p:nvGrpSpPr>
              <p:grpSpPr bwMode="auto">
                <a:xfrm>
                  <a:off x="5678160" y="2972215"/>
                  <a:ext cx="811616" cy="110984"/>
                  <a:chOff x="5041498" y="3105596"/>
                  <a:chExt cx="811616" cy="110984"/>
                </a:xfrm>
              </p:grpSpPr>
              <p:sp>
                <p:nvSpPr>
                  <p:cNvPr id="885" name="Freeform: Shape 884">
                    <a:extLst>
                      <a:ext uri="{FF2B5EF4-FFF2-40B4-BE49-F238E27FC236}">
                        <a16:creationId xmlns:a16="http://schemas.microsoft.com/office/drawing/2014/main" id="{5A223B20-C724-46C1-B702-8C355C3031F0}"/>
                      </a:ext>
                    </a:extLst>
                  </p:cNvPr>
                  <p:cNvSpPr/>
                  <p:nvPr/>
                </p:nvSpPr>
                <p:spPr>
                  <a:xfrm>
                    <a:off x="5102772" y="3125656"/>
                    <a:ext cx="688953" cy="74624"/>
                  </a:xfrm>
                  <a:custGeom>
                    <a:avLst/>
                    <a:gdLst>
                      <a:gd name="connsiteX0" fmla="*/ 0 w 687788"/>
                      <a:gd name="connsiteY0" fmla="*/ 0 h 75582"/>
                      <a:gd name="connsiteX1" fmla="*/ 63610 w 687788"/>
                      <a:gd name="connsiteY1" fmla="*/ 75537 h 75582"/>
                      <a:gd name="connsiteX2" fmla="*/ 139148 w 687788"/>
                      <a:gd name="connsiteY2" fmla="*/ 11927 h 75582"/>
                      <a:gd name="connsiteX3" fmla="*/ 238539 w 687788"/>
                      <a:gd name="connsiteY3" fmla="*/ 63610 h 75582"/>
                      <a:gd name="connsiteX4" fmla="*/ 314076 w 687788"/>
                      <a:gd name="connsiteY4" fmla="*/ 3976 h 75582"/>
                      <a:gd name="connsiteX5" fmla="*/ 385638 w 687788"/>
                      <a:gd name="connsiteY5" fmla="*/ 67586 h 75582"/>
                      <a:gd name="connsiteX6" fmla="*/ 461175 w 687788"/>
                      <a:gd name="connsiteY6" fmla="*/ 0 h 75582"/>
                      <a:gd name="connsiteX7" fmla="*/ 536713 w 687788"/>
                      <a:gd name="connsiteY7" fmla="*/ 67586 h 75582"/>
                      <a:gd name="connsiteX8" fmla="*/ 604299 w 687788"/>
                      <a:gd name="connsiteY8" fmla="*/ 7951 h 75582"/>
                      <a:gd name="connsiteX9" fmla="*/ 687788 w 687788"/>
                      <a:gd name="connsiteY9" fmla="*/ 75537 h 7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7788" h="75582">
                        <a:moveTo>
                          <a:pt x="0" y="0"/>
                        </a:moveTo>
                        <a:cubicBezTo>
                          <a:pt x="20209" y="36774"/>
                          <a:pt x="40419" y="73549"/>
                          <a:pt x="63610" y="75537"/>
                        </a:cubicBezTo>
                        <a:cubicBezTo>
                          <a:pt x="86801" y="77525"/>
                          <a:pt x="109993" y="13915"/>
                          <a:pt x="139148" y="11927"/>
                        </a:cubicBezTo>
                        <a:cubicBezTo>
                          <a:pt x="168303" y="9939"/>
                          <a:pt x="209384" y="64935"/>
                          <a:pt x="238539" y="63610"/>
                        </a:cubicBezTo>
                        <a:cubicBezTo>
                          <a:pt x="267694" y="62285"/>
                          <a:pt x="289560" y="3313"/>
                          <a:pt x="314076" y="3976"/>
                        </a:cubicBezTo>
                        <a:cubicBezTo>
                          <a:pt x="338592" y="4639"/>
                          <a:pt x="361122" y="68249"/>
                          <a:pt x="385638" y="67586"/>
                        </a:cubicBezTo>
                        <a:cubicBezTo>
                          <a:pt x="410154" y="66923"/>
                          <a:pt x="435996" y="0"/>
                          <a:pt x="461175" y="0"/>
                        </a:cubicBezTo>
                        <a:cubicBezTo>
                          <a:pt x="486354" y="0"/>
                          <a:pt x="512859" y="66261"/>
                          <a:pt x="536713" y="67586"/>
                        </a:cubicBezTo>
                        <a:cubicBezTo>
                          <a:pt x="560567" y="68911"/>
                          <a:pt x="579120" y="6626"/>
                          <a:pt x="604299" y="7951"/>
                        </a:cubicBezTo>
                        <a:cubicBezTo>
                          <a:pt x="629478" y="9276"/>
                          <a:pt x="658633" y="42406"/>
                          <a:pt x="687788" y="75537"/>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atin typeface="Calibri" panose="020F0502020204030204" pitchFamily="34" charset="0"/>
                      <a:cs typeface="Calibri" panose="020F0502020204030204" pitchFamily="34" charset="0"/>
                    </a:endParaRPr>
                  </a:p>
                </p:txBody>
              </p:sp>
              <p:sp>
                <p:nvSpPr>
                  <p:cNvPr id="4156" name="Oval 81">
                    <a:extLst>
                      <a:ext uri="{FF2B5EF4-FFF2-40B4-BE49-F238E27FC236}">
                        <a16:creationId xmlns:a16="http://schemas.microsoft.com/office/drawing/2014/main" id="{39567990-5DC5-49A2-9016-F29EDCB0ECC8}"/>
                      </a:ext>
                    </a:extLst>
                  </p:cNvPr>
                  <p:cNvSpPr>
                    <a:spLocks noChangeAspect="1" noChangeArrowheads="1"/>
                  </p:cNvSpPr>
                  <p:nvPr/>
                </p:nvSpPr>
                <p:spPr bwMode="auto">
                  <a:xfrm>
                    <a:off x="5770564" y="3134030"/>
                    <a:ext cx="82550" cy="82550"/>
                  </a:xfrm>
                  <a:prstGeom prst="ellipse">
                    <a:avLst/>
                  </a:prstGeom>
                  <a:solidFill>
                    <a:srgbClr val="92D05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cs typeface="Calibri" panose="020F0502020204030204" pitchFamily="34" charset="0"/>
                    </a:endParaRPr>
                  </a:p>
                </p:txBody>
              </p:sp>
              <p:sp>
                <p:nvSpPr>
                  <p:cNvPr id="4157" name="Oval 81">
                    <a:extLst>
                      <a:ext uri="{FF2B5EF4-FFF2-40B4-BE49-F238E27FC236}">
                        <a16:creationId xmlns:a16="http://schemas.microsoft.com/office/drawing/2014/main" id="{3FC72B15-1AB0-43FB-B983-7801CD06D5C0}"/>
                      </a:ext>
                    </a:extLst>
                  </p:cNvPr>
                  <p:cNvSpPr>
                    <a:spLocks noChangeAspect="1" noChangeArrowheads="1"/>
                  </p:cNvSpPr>
                  <p:nvPr/>
                </p:nvSpPr>
                <p:spPr bwMode="auto">
                  <a:xfrm>
                    <a:off x="5041498" y="3105596"/>
                    <a:ext cx="82550" cy="82550"/>
                  </a:xfrm>
                  <a:prstGeom prst="ellipse">
                    <a:avLst/>
                  </a:prstGeom>
                  <a:solidFill>
                    <a:srgbClr val="92D05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cs typeface="Calibri" panose="020F0502020204030204" pitchFamily="34" charset="0"/>
                    </a:endParaRPr>
                  </a:p>
                </p:txBody>
              </p:sp>
            </p:grpSp>
            <p:grpSp>
              <p:nvGrpSpPr>
                <p:cNvPr id="4128" name="Group 24">
                  <a:extLst>
                    <a:ext uri="{FF2B5EF4-FFF2-40B4-BE49-F238E27FC236}">
                      <a16:creationId xmlns:a16="http://schemas.microsoft.com/office/drawing/2014/main" id="{83519F24-B5B9-4148-BB2C-3177CD0E8CB0}"/>
                    </a:ext>
                  </a:extLst>
                </p:cNvPr>
                <p:cNvGrpSpPr>
                  <a:grpSpLocks/>
                </p:cNvGrpSpPr>
                <p:nvPr/>
              </p:nvGrpSpPr>
              <p:grpSpPr bwMode="auto">
                <a:xfrm>
                  <a:off x="5557081" y="2821656"/>
                  <a:ext cx="636310" cy="90220"/>
                  <a:chOff x="5056858" y="2812590"/>
                  <a:chExt cx="636310" cy="90220"/>
                </a:xfrm>
              </p:grpSpPr>
              <p:sp>
                <p:nvSpPr>
                  <p:cNvPr id="886" name="Freeform: Shape 885">
                    <a:extLst>
                      <a:ext uri="{FF2B5EF4-FFF2-40B4-BE49-F238E27FC236}">
                        <a16:creationId xmlns:a16="http://schemas.microsoft.com/office/drawing/2014/main" id="{B29C3595-3144-4117-B941-DB32D720A22F}"/>
                      </a:ext>
                    </a:extLst>
                  </p:cNvPr>
                  <p:cNvSpPr/>
                  <p:nvPr/>
                </p:nvSpPr>
                <p:spPr>
                  <a:xfrm>
                    <a:off x="5116976" y="2835550"/>
                    <a:ext cx="509572" cy="69860"/>
                  </a:xfrm>
                  <a:custGeom>
                    <a:avLst/>
                    <a:gdLst>
                      <a:gd name="connsiteX0" fmla="*/ 0 w 508883"/>
                      <a:gd name="connsiteY0" fmla="*/ 3976 h 67609"/>
                      <a:gd name="connsiteX1" fmla="*/ 79513 w 508883"/>
                      <a:gd name="connsiteY1" fmla="*/ 67586 h 67609"/>
                      <a:gd name="connsiteX2" fmla="*/ 170953 w 508883"/>
                      <a:gd name="connsiteY2" fmla="*/ 11927 h 67609"/>
                      <a:gd name="connsiteX3" fmla="*/ 262393 w 508883"/>
                      <a:gd name="connsiteY3" fmla="*/ 55660 h 67609"/>
                      <a:gd name="connsiteX4" fmla="*/ 341906 w 508883"/>
                      <a:gd name="connsiteY4" fmla="*/ 7952 h 67609"/>
                      <a:gd name="connsiteX5" fmla="*/ 425394 w 508883"/>
                      <a:gd name="connsiteY5" fmla="*/ 55660 h 67609"/>
                      <a:gd name="connsiteX6" fmla="*/ 508883 w 508883"/>
                      <a:gd name="connsiteY6" fmla="*/ 0 h 67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883" h="67609">
                        <a:moveTo>
                          <a:pt x="0" y="3976"/>
                        </a:moveTo>
                        <a:cubicBezTo>
                          <a:pt x="25510" y="35118"/>
                          <a:pt x="51021" y="66261"/>
                          <a:pt x="79513" y="67586"/>
                        </a:cubicBezTo>
                        <a:cubicBezTo>
                          <a:pt x="108005" y="68911"/>
                          <a:pt x="140473" y="13915"/>
                          <a:pt x="170953" y="11927"/>
                        </a:cubicBezTo>
                        <a:cubicBezTo>
                          <a:pt x="201433" y="9939"/>
                          <a:pt x="233901" y="56322"/>
                          <a:pt x="262393" y="55660"/>
                        </a:cubicBezTo>
                        <a:cubicBezTo>
                          <a:pt x="290885" y="54998"/>
                          <a:pt x="314739" y="7952"/>
                          <a:pt x="341906" y="7952"/>
                        </a:cubicBezTo>
                        <a:cubicBezTo>
                          <a:pt x="369073" y="7952"/>
                          <a:pt x="397565" y="56985"/>
                          <a:pt x="425394" y="55660"/>
                        </a:cubicBezTo>
                        <a:cubicBezTo>
                          <a:pt x="453223" y="54335"/>
                          <a:pt x="481053" y="27167"/>
                          <a:pt x="508883"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atin typeface="Calibri" panose="020F0502020204030204" pitchFamily="34" charset="0"/>
                      <a:cs typeface="Calibri" panose="020F0502020204030204" pitchFamily="34" charset="0"/>
                    </a:endParaRPr>
                  </a:p>
                </p:txBody>
              </p:sp>
              <p:sp>
                <p:nvSpPr>
                  <p:cNvPr id="4153" name="Oval 79">
                    <a:extLst>
                      <a:ext uri="{FF2B5EF4-FFF2-40B4-BE49-F238E27FC236}">
                        <a16:creationId xmlns:a16="http://schemas.microsoft.com/office/drawing/2014/main" id="{22B6BFF9-C7C6-49E4-8E70-2CB553220916}"/>
                      </a:ext>
                    </a:extLst>
                  </p:cNvPr>
                  <p:cNvSpPr>
                    <a:spLocks noChangeAspect="1" noChangeArrowheads="1"/>
                  </p:cNvSpPr>
                  <p:nvPr/>
                </p:nvSpPr>
                <p:spPr bwMode="auto">
                  <a:xfrm>
                    <a:off x="5610618" y="2820260"/>
                    <a:ext cx="82550" cy="82550"/>
                  </a:xfrm>
                  <a:prstGeom prst="ellipse">
                    <a:avLst/>
                  </a:prstGeom>
                  <a:solidFill>
                    <a:srgbClr val="92D05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cs typeface="Calibri" panose="020F0502020204030204" pitchFamily="34" charset="0"/>
                    </a:endParaRPr>
                  </a:p>
                </p:txBody>
              </p:sp>
              <p:sp>
                <p:nvSpPr>
                  <p:cNvPr id="4154" name="Oval 81">
                    <a:extLst>
                      <a:ext uri="{FF2B5EF4-FFF2-40B4-BE49-F238E27FC236}">
                        <a16:creationId xmlns:a16="http://schemas.microsoft.com/office/drawing/2014/main" id="{4E0A91D4-7FF0-4044-850A-885057F00DD6}"/>
                      </a:ext>
                    </a:extLst>
                  </p:cNvPr>
                  <p:cNvSpPr>
                    <a:spLocks noChangeAspect="1" noChangeArrowheads="1"/>
                  </p:cNvSpPr>
                  <p:nvPr/>
                </p:nvSpPr>
                <p:spPr bwMode="auto">
                  <a:xfrm>
                    <a:off x="5056858" y="2812590"/>
                    <a:ext cx="82550" cy="82550"/>
                  </a:xfrm>
                  <a:prstGeom prst="ellipse">
                    <a:avLst/>
                  </a:prstGeom>
                  <a:solidFill>
                    <a:srgbClr val="92D05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cs typeface="Calibri" panose="020F0502020204030204" pitchFamily="34" charset="0"/>
                    </a:endParaRPr>
                  </a:p>
                </p:txBody>
              </p:sp>
            </p:grpSp>
            <p:grpSp>
              <p:nvGrpSpPr>
                <p:cNvPr id="4129" name="Group 898">
                  <a:extLst>
                    <a:ext uri="{FF2B5EF4-FFF2-40B4-BE49-F238E27FC236}">
                      <a16:creationId xmlns:a16="http://schemas.microsoft.com/office/drawing/2014/main" id="{C33889ED-0E8D-4D01-94D4-993D5198E3F1}"/>
                    </a:ext>
                  </a:extLst>
                </p:cNvPr>
                <p:cNvGrpSpPr>
                  <a:grpSpLocks/>
                </p:cNvGrpSpPr>
                <p:nvPr/>
              </p:nvGrpSpPr>
              <p:grpSpPr bwMode="auto">
                <a:xfrm>
                  <a:off x="6563093" y="2980946"/>
                  <a:ext cx="495293" cy="94892"/>
                  <a:chOff x="4324894" y="3121688"/>
                  <a:chExt cx="495293" cy="94892"/>
                </a:xfrm>
              </p:grpSpPr>
              <p:sp>
                <p:nvSpPr>
                  <p:cNvPr id="900" name="Freeform: Shape 899">
                    <a:extLst>
                      <a:ext uri="{FF2B5EF4-FFF2-40B4-BE49-F238E27FC236}">
                        <a16:creationId xmlns:a16="http://schemas.microsoft.com/office/drawing/2014/main" id="{151CF5AF-4778-4A1C-86B1-790D97BE407E}"/>
                      </a:ext>
                    </a:extLst>
                  </p:cNvPr>
                  <p:cNvSpPr/>
                  <p:nvPr/>
                </p:nvSpPr>
                <p:spPr>
                  <a:xfrm>
                    <a:off x="4396556" y="3125079"/>
                    <a:ext cx="361938" cy="66685"/>
                  </a:xfrm>
                  <a:custGeom>
                    <a:avLst/>
                    <a:gdLst>
                      <a:gd name="connsiteX0" fmla="*/ 0 w 361784"/>
                      <a:gd name="connsiteY0" fmla="*/ 67592 h 67592"/>
                      <a:gd name="connsiteX1" fmla="*/ 79513 w 361784"/>
                      <a:gd name="connsiteY1" fmla="*/ 3981 h 67592"/>
                      <a:gd name="connsiteX2" fmla="*/ 159026 w 361784"/>
                      <a:gd name="connsiteY2" fmla="*/ 55665 h 67592"/>
                      <a:gd name="connsiteX3" fmla="*/ 218661 w 361784"/>
                      <a:gd name="connsiteY3" fmla="*/ 6 h 67592"/>
                      <a:gd name="connsiteX4" fmla="*/ 290223 w 361784"/>
                      <a:gd name="connsiteY4" fmla="*/ 51689 h 67592"/>
                      <a:gd name="connsiteX5" fmla="*/ 361784 w 361784"/>
                      <a:gd name="connsiteY5" fmla="*/ 7957 h 6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784" h="67592">
                        <a:moveTo>
                          <a:pt x="0" y="67592"/>
                        </a:moveTo>
                        <a:cubicBezTo>
                          <a:pt x="26504" y="36780"/>
                          <a:pt x="53009" y="5969"/>
                          <a:pt x="79513" y="3981"/>
                        </a:cubicBezTo>
                        <a:cubicBezTo>
                          <a:pt x="106017" y="1993"/>
                          <a:pt x="135835" y="56327"/>
                          <a:pt x="159026" y="55665"/>
                        </a:cubicBezTo>
                        <a:cubicBezTo>
                          <a:pt x="182217" y="55002"/>
                          <a:pt x="196795" y="669"/>
                          <a:pt x="218661" y="6"/>
                        </a:cubicBezTo>
                        <a:cubicBezTo>
                          <a:pt x="240527" y="-657"/>
                          <a:pt x="266369" y="50364"/>
                          <a:pt x="290223" y="51689"/>
                        </a:cubicBezTo>
                        <a:cubicBezTo>
                          <a:pt x="314077" y="53014"/>
                          <a:pt x="337930" y="30485"/>
                          <a:pt x="361784" y="7957"/>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atin typeface="Calibri" panose="020F0502020204030204" pitchFamily="34" charset="0"/>
                      <a:cs typeface="Calibri" panose="020F0502020204030204" pitchFamily="34" charset="0"/>
                    </a:endParaRPr>
                  </a:p>
                </p:txBody>
              </p:sp>
              <p:sp>
                <p:nvSpPr>
                  <p:cNvPr id="4150" name="Oval 80">
                    <a:extLst>
                      <a:ext uri="{FF2B5EF4-FFF2-40B4-BE49-F238E27FC236}">
                        <a16:creationId xmlns:a16="http://schemas.microsoft.com/office/drawing/2014/main" id="{AEA1FA8E-0916-4662-A512-D5E418CF0FBB}"/>
                      </a:ext>
                    </a:extLst>
                  </p:cNvPr>
                  <p:cNvSpPr>
                    <a:spLocks noChangeAspect="1" noChangeArrowheads="1"/>
                  </p:cNvSpPr>
                  <p:nvPr/>
                </p:nvSpPr>
                <p:spPr bwMode="auto">
                  <a:xfrm>
                    <a:off x="4737637" y="3121688"/>
                    <a:ext cx="82550" cy="82550"/>
                  </a:xfrm>
                  <a:prstGeom prst="ellipse">
                    <a:avLst/>
                  </a:prstGeom>
                  <a:solidFill>
                    <a:srgbClr val="FF7C8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cs typeface="Calibri" panose="020F0502020204030204" pitchFamily="34" charset="0"/>
                    </a:endParaRPr>
                  </a:p>
                </p:txBody>
              </p:sp>
              <p:sp>
                <p:nvSpPr>
                  <p:cNvPr id="4151" name="Oval 81">
                    <a:extLst>
                      <a:ext uri="{FF2B5EF4-FFF2-40B4-BE49-F238E27FC236}">
                        <a16:creationId xmlns:a16="http://schemas.microsoft.com/office/drawing/2014/main" id="{81C1848E-6F70-43FB-919C-BADB70C9DAC8}"/>
                      </a:ext>
                    </a:extLst>
                  </p:cNvPr>
                  <p:cNvSpPr>
                    <a:spLocks noChangeAspect="1" noChangeArrowheads="1"/>
                  </p:cNvSpPr>
                  <p:nvPr/>
                </p:nvSpPr>
                <p:spPr bwMode="auto">
                  <a:xfrm>
                    <a:off x="4324894" y="3134030"/>
                    <a:ext cx="82550" cy="82550"/>
                  </a:xfrm>
                  <a:prstGeom prst="ellipse">
                    <a:avLst/>
                  </a:prstGeom>
                  <a:solidFill>
                    <a:srgbClr val="FF7C8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cs typeface="Calibri" panose="020F0502020204030204" pitchFamily="34" charset="0"/>
                    </a:endParaRPr>
                  </a:p>
                </p:txBody>
              </p:sp>
            </p:grpSp>
            <p:grpSp>
              <p:nvGrpSpPr>
                <p:cNvPr id="4130" name="Group 902">
                  <a:extLst>
                    <a:ext uri="{FF2B5EF4-FFF2-40B4-BE49-F238E27FC236}">
                      <a16:creationId xmlns:a16="http://schemas.microsoft.com/office/drawing/2014/main" id="{DD44B629-A10A-4DDB-965C-FE67900481AA}"/>
                    </a:ext>
                  </a:extLst>
                </p:cNvPr>
                <p:cNvGrpSpPr>
                  <a:grpSpLocks/>
                </p:cNvGrpSpPr>
                <p:nvPr/>
              </p:nvGrpSpPr>
              <p:grpSpPr bwMode="auto">
                <a:xfrm>
                  <a:off x="4990626" y="2822196"/>
                  <a:ext cx="510134" cy="99372"/>
                  <a:chOff x="4392603" y="2824083"/>
                  <a:chExt cx="510134" cy="99372"/>
                </a:xfrm>
              </p:grpSpPr>
              <p:sp>
                <p:nvSpPr>
                  <p:cNvPr id="904" name="Freeform: Shape 903">
                    <a:extLst>
                      <a:ext uri="{FF2B5EF4-FFF2-40B4-BE49-F238E27FC236}">
                        <a16:creationId xmlns:a16="http://schemas.microsoft.com/office/drawing/2014/main" id="{73CBAF56-3F62-44CA-B8CB-4F16DF9B9791}"/>
                      </a:ext>
                    </a:extLst>
                  </p:cNvPr>
                  <p:cNvSpPr/>
                  <p:nvPr/>
                </p:nvSpPr>
                <p:spPr>
                  <a:xfrm>
                    <a:off x="4449283" y="2852854"/>
                    <a:ext cx="382575" cy="52395"/>
                  </a:xfrm>
                  <a:custGeom>
                    <a:avLst/>
                    <a:gdLst>
                      <a:gd name="connsiteX0" fmla="*/ 0 w 381662"/>
                      <a:gd name="connsiteY0" fmla="*/ 0 h 51690"/>
                      <a:gd name="connsiteX1" fmla="*/ 71562 w 381662"/>
                      <a:gd name="connsiteY1" fmla="*/ 51684 h 51690"/>
                      <a:gd name="connsiteX2" fmla="*/ 151075 w 381662"/>
                      <a:gd name="connsiteY2" fmla="*/ 3976 h 51690"/>
                      <a:gd name="connsiteX3" fmla="*/ 230588 w 381662"/>
                      <a:gd name="connsiteY3" fmla="*/ 47708 h 51690"/>
                      <a:gd name="connsiteX4" fmla="*/ 310101 w 381662"/>
                      <a:gd name="connsiteY4" fmla="*/ 7951 h 51690"/>
                      <a:gd name="connsiteX5" fmla="*/ 381662 w 381662"/>
                      <a:gd name="connsiteY5" fmla="*/ 43732 h 5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662" h="51690">
                        <a:moveTo>
                          <a:pt x="0" y="0"/>
                        </a:moveTo>
                        <a:cubicBezTo>
                          <a:pt x="23191" y="25510"/>
                          <a:pt x="46383" y="51021"/>
                          <a:pt x="71562" y="51684"/>
                        </a:cubicBezTo>
                        <a:cubicBezTo>
                          <a:pt x="96741" y="52347"/>
                          <a:pt x="124571" y="4639"/>
                          <a:pt x="151075" y="3976"/>
                        </a:cubicBezTo>
                        <a:cubicBezTo>
                          <a:pt x="177579" y="3313"/>
                          <a:pt x="204084" y="47046"/>
                          <a:pt x="230588" y="47708"/>
                        </a:cubicBezTo>
                        <a:cubicBezTo>
                          <a:pt x="257092" y="48370"/>
                          <a:pt x="284922" y="8614"/>
                          <a:pt x="310101" y="7951"/>
                        </a:cubicBezTo>
                        <a:cubicBezTo>
                          <a:pt x="335280" y="7288"/>
                          <a:pt x="358471" y="25510"/>
                          <a:pt x="381662" y="43732"/>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atin typeface="Calibri" panose="020F0502020204030204" pitchFamily="34" charset="0"/>
                      <a:cs typeface="Calibri" panose="020F0502020204030204" pitchFamily="34" charset="0"/>
                    </a:endParaRPr>
                  </a:p>
                </p:txBody>
              </p:sp>
              <p:sp>
                <p:nvSpPr>
                  <p:cNvPr id="4147" name="Oval 79">
                    <a:extLst>
                      <a:ext uri="{FF2B5EF4-FFF2-40B4-BE49-F238E27FC236}">
                        <a16:creationId xmlns:a16="http://schemas.microsoft.com/office/drawing/2014/main" id="{8D3E9D4E-888A-41BC-9A6E-B700589F0BE1}"/>
                      </a:ext>
                    </a:extLst>
                  </p:cNvPr>
                  <p:cNvSpPr>
                    <a:spLocks noChangeAspect="1" noChangeArrowheads="1"/>
                  </p:cNvSpPr>
                  <p:nvPr/>
                </p:nvSpPr>
                <p:spPr bwMode="auto">
                  <a:xfrm>
                    <a:off x="4392603" y="2824083"/>
                    <a:ext cx="82550" cy="82550"/>
                  </a:xfrm>
                  <a:prstGeom prst="ellipse">
                    <a:avLst/>
                  </a:prstGeom>
                  <a:solidFill>
                    <a:srgbClr val="FF7C8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cs typeface="Calibri" panose="020F0502020204030204" pitchFamily="34" charset="0"/>
                    </a:endParaRPr>
                  </a:p>
                </p:txBody>
              </p:sp>
              <p:sp>
                <p:nvSpPr>
                  <p:cNvPr id="4148" name="Oval 82">
                    <a:extLst>
                      <a:ext uri="{FF2B5EF4-FFF2-40B4-BE49-F238E27FC236}">
                        <a16:creationId xmlns:a16="http://schemas.microsoft.com/office/drawing/2014/main" id="{15EB7EA9-FED5-4D17-8A73-37B586C44217}"/>
                      </a:ext>
                    </a:extLst>
                  </p:cNvPr>
                  <p:cNvSpPr>
                    <a:spLocks noChangeAspect="1" noChangeArrowheads="1"/>
                  </p:cNvSpPr>
                  <p:nvPr/>
                </p:nvSpPr>
                <p:spPr bwMode="auto">
                  <a:xfrm>
                    <a:off x="4820187" y="2840905"/>
                    <a:ext cx="82550" cy="82550"/>
                  </a:xfrm>
                  <a:prstGeom prst="ellipse">
                    <a:avLst/>
                  </a:prstGeom>
                  <a:solidFill>
                    <a:srgbClr val="FF7C8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cs typeface="Calibri" panose="020F0502020204030204" pitchFamily="34" charset="0"/>
                    </a:endParaRPr>
                  </a:p>
                </p:txBody>
              </p:sp>
            </p:grpSp>
            <p:grpSp>
              <p:nvGrpSpPr>
                <p:cNvPr id="4131" name="Group 906">
                  <a:extLst>
                    <a:ext uri="{FF2B5EF4-FFF2-40B4-BE49-F238E27FC236}">
                      <a16:creationId xmlns:a16="http://schemas.microsoft.com/office/drawing/2014/main" id="{413CB063-BEA7-4A5A-8354-1DD3DE4F4953}"/>
                    </a:ext>
                  </a:extLst>
                </p:cNvPr>
                <p:cNvGrpSpPr>
                  <a:grpSpLocks/>
                </p:cNvGrpSpPr>
                <p:nvPr/>
              </p:nvGrpSpPr>
              <p:grpSpPr bwMode="auto">
                <a:xfrm>
                  <a:off x="5765932" y="3143732"/>
                  <a:ext cx="611088" cy="102912"/>
                  <a:chOff x="4261646" y="2961781"/>
                  <a:chExt cx="611088" cy="102912"/>
                </a:xfrm>
              </p:grpSpPr>
              <p:sp>
                <p:nvSpPr>
                  <p:cNvPr id="908" name="Freeform: Shape 907">
                    <a:extLst>
                      <a:ext uri="{FF2B5EF4-FFF2-40B4-BE49-F238E27FC236}">
                        <a16:creationId xmlns:a16="http://schemas.microsoft.com/office/drawing/2014/main" id="{7CCB80BF-EF93-4458-B6B8-5366F2A9AE67}"/>
                      </a:ext>
                    </a:extLst>
                  </p:cNvPr>
                  <p:cNvSpPr/>
                  <p:nvPr/>
                </p:nvSpPr>
                <p:spPr>
                  <a:xfrm>
                    <a:off x="4322457" y="2961159"/>
                    <a:ext cx="473060" cy="71447"/>
                  </a:xfrm>
                  <a:custGeom>
                    <a:avLst/>
                    <a:gdLst>
                      <a:gd name="connsiteX0" fmla="*/ 0 w 473103"/>
                      <a:gd name="connsiteY0" fmla="*/ 71650 h 71650"/>
                      <a:gd name="connsiteX1" fmla="*/ 79513 w 473103"/>
                      <a:gd name="connsiteY1" fmla="*/ 88 h 71650"/>
                      <a:gd name="connsiteX2" fmla="*/ 170953 w 473103"/>
                      <a:gd name="connsiteY2" fmla="*/ 55747 h 71650"/>
                      <a:gd name="connsiteX3" fmla="*/ 250466 w 473103"/>
                      <a:gd name="connsiteY3" fmla="*/ 4064 h 71650"/>
                      <a:gd name="connsiteX4" fmla="*/ 333955 w 473103"/>
                      <a:gd name="connsiteY4" fmla="*/ 51772 h 71650"/>
                      <a:gd name="connsiteX5" fmla="*/ 409493 w 473103"/>
                      <a:gd name="connsiteY5" fmla="*/ 4064 h 71650"/>
                      <a:gd name="connsiteX6" fmla="*/ 473103 w 473103"/>
                      <a:gd name="connsiteY6" fmla="*/ 59723 h 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3103" h="71650">
                        <a:moveTo>
                          <a:pt x="0" y="71650"/>
                        </a:moveTo>
                        <a:cubicBezTo>
                          <a:pt x="25510" y="37194"/>
                          <a:pt x="51021" y="2738"/>
                          <a:pt x="79513" y="88"/>
                        </a:cubicBezTo>
                        <a:cubicBezTo>
                          <a:pt x="108005" y="-2562"/>
                          <a:pt x="142461" y="55084"/>
                          <a:pt x="170953" y="55747"/>
                        </a:cubicBezTo>
                        <a:cubicBezTo>
                          <a:pt x="199445" y="56410"/>
                          <a:pt x="223299" y="4726"/>
                          <a:pt x="250466" y="4064"/>
                        </a:cubicBezTo>
                        <a:cubicBezTo>
                          <a:pt x="277633" y="3401"/>
                          <a:pt x="307451" y="51772"/>
                          <a:pt x="333955" y="51772"/>
                        </a:cubicBezTo>
                        <a:cubicBezTo>
                          <a:pt x="360459" y="51772"/>
                          <a:pt x="386302" y="2739"/>
                          <a:pt x="409493" y="4064"/>
                        </a:cubicBezTo>
                        <a:cubicBezTo>
                          <a:pt x="432684" y="5389"/>
                          <a:pt x="452893" y="32556"/>
                          <a:pt x="473103" y="59723"/>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atin typeface="Calibri" panose="020F0502020204030204" pitchFamily="34" charset="0"/>
                      <a:cs typeface="Calibri" panose="020F0502020204030204" pitchFamily="34" charset="0"/>
                    </a:endParaRPr>
                  </a:p>
                </p:txBody>
              </p:sp>
              <p:sp>
                <p:nvSpPr>
                  <p:cNvPr id="4144" name="Oval 91">
                    <a:extLst>
                      <a:ext uri="{FF2B5EF4-FFF2-40B4-BE49-F238E27FC236}">
                        <a16:creationId xmlns:a16="http://schemas.microsoft.com/office/drawing/2014/main" id="{CA62AC6D-141B-4C54-B936-BF7A8E3A46D9}"/>
                      </a:ext>
                    </a:extLst>
                  </p:cNvPr>
                  <p:cNvSpPr>
                    <a:spLocks noChangeAspect="1" noChangeArrowheads="1"/>
                  </p:cNvSpPr>
                  <p:nvPr/>
                </p:nvSpPr>
                <p:spPr bwMode="auto">
                  <a:xfrm>
                    <a:off x="4261646" y="2982143"/>
                    <a:ext cx="82550" cy="82550"/>
                  </a:xfrm>
                  <a:prstGeom prst="ellipse">
                    <a:avLst/>
                  </a:prstGeom>
                  <a:solidFill>
                    <a:srgbClr val="FF7C8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cs typeface="Calibri" panose="020F0502020204030204" pitchFamily="34" charset="0"/>
                    </a:endParaRPr>
                  </a:p>
                </p:txBody>
              </p:sp>
              <p:sp>
                <p:nvSpPr>
                  <p:cNvPr id="4145" name="Oval 83">
                    <a:extLst>
                      <a:ext uri="{FF2B5EF4-FFF2-40B4-BE49-F238E27FC236}">
                        <a16:creationId xmlns:a16="http://schemas.microsoft.com/office/drawing/2014/main" id="{EB7F4B05-2098-4710-8698-755621B3A227}"/>
                      </a:ext>
                    </a:extLst>
                  </p:cNvPr>
                  <p:cNvSpPr>
                    <a:spLocks noChangeAspect="1" noChangeArrowheads="1"/>
                  </p:cNvSpPr>
                  <p:nvPr/>
                </p:nvSpPr>
                <p:spPr bwMode="auto">
                  <a:xfrm>
                    <a:off x="4790184" y="2975520"/>
                    <a:ext cx="82550" cy="82550"/>
                  </a:xfrm>
                  <a:prstGeom prst="ellipse">
                    <a:avLst/>
                  </a:prstGeom>
                  <a:solidFill>
                    <a:srgbClr val="FF7C8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cs typeface="Calibri" panose="020F0502020204030204" pitchFamily="34" charset="0"/>
                    </a:endParaRPr>
                  </a:p>
                </p:txBody>
              </p:sp>
            </p:grpSp>
            <p:grpSp>
              <p:nvGrpSpPr>
                <p:cNvPr id="4132" name="Group 910">
                  <a:extLst>
                    <a:ext uri="{FF2B5EF4-FFF2-40B4-BE49-F238E27FC236}">
                      <a16:creationId xmlns:a16="http://schemas.microsoft.com/office/drawing/2014/main" id="{2F53AF01-C50D-42AA-B564-5971E91FAA4A}"/>
                    </a:ext>
                  </a:extLst>
                </p:cNvPr>
                <p:cNvGrpSpPr>
                  <a:grpSpLocks/>
                </p:cNvGrpSpPr>
                <p:nvPr/>
              </p:nvGrpSpPr>
              <p:grpSpPr bwMode="auto">
                <a:xfrm>
                  <a:off x="4297620" y="2999085"/>
                  <a:ext cx="574162" cy="85083"/>
                  <a:chOff x="5077731" y="2961781"/>
                  <a:chExt cx="574162" cy="85083"/>
                </a:xfrm>
              </p:grpSpPr>
              <p:sp>
                <p:nvSpPr>
                  <p:cNvPr id="912" name="Freeform: Shape 911">
                    <a:extLst>
                      <a:ext uri="{FF2B5EF4-FFF2-40B4-BE49-F238E27FC236}">
                        <a16:creationId xmlns:a16="http://schemas.microsoft.com/office/drawing/2014/main" id="{E0A0FB47-BAE1-4375-A70A-59E93CFEBFEF}"/>
                      </a:ext>
                    </a:extLst>
                  </p:cNvPr>
                  <p:cNvSpPr/>
                  <p:nvPr/>
                </p:nvSpPr>
                <p:spPr>
                  <a:xfrm>
                    <a:off x="5135289" y="2961322"/>
                    <a:ext cx="519096" cy="52395"/>
                  </a:xfrm>
                  <a:custGeom>
                    <a:avLst/>
                    <a:gdLst>
                      <a:gd name="connsiteX0" fmla="*/ 0 w 516835"/>
                      <a:gd name="connsiteY0" fmla="*/ 51770 h 51770"/>
                      <a:gd name="connsiteX1" fmla="*/ 63611 w 516835"/>
                      <a:gd name="connsiteY1" fmla="*/ 4062 h 51770"/>
                      <a:gd name="connsiteX2" fmla="*/ 127221 w 516835"/>
                      <a:gd name="connsiteY2" fmla="*/ 39843 h 51770"/>
                      <a:gd name="connsiteX3" fmla="*/ 198783 w 516835"/>
                      <a:gd name="connsiteY3" fmla="*/ 12013 h 51770"/>
                      <a:gd name="connsiteX4" fmla="*/ 258418 w 516835"/>
                      <a:gd name="connsiteY4" fmla="*/ 39843 h 51770"/>
                      <a:gd name="connsiteX5" fmla="*/ 318053 w 516835"/>
                      <a:gd name="connsiteY5" fmla="*/ 4062 h 51770"/>
                      <a:gd name="connsiteX6" fmla="*/ 381663 w 516835"/>
                      <a:gd name="connsiteY6" fmla="*/ 31891 h 51770"/>
                      <a:gd name="connsiteX7" fmla="*/ 465152 w 516835"/>
                      <a:gd name="connsiteY7" fmla="*/ 86 h 51770"/>
                      <a:gd name="connsiteX8" fmla="*/ 516835 w 516835"/>
                      <a:gd name="connsiteY8" fmla="*/ 43818 h 51770"/>
                      <a:gd name="connsiteX9" fmla="*/ 516835 w 516835"/>
                      <a:gd name="connsiteY9" fmla="*/ 43818 h 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6835" h="51770">
                        <a:moveTo>
                          <a:pt x="0" y="51770"/>
                        </a:moveTo>
                        <a:cubicBezTo>
                          <a:pt x="21204" y="28910"/>
                          <a:pt x="42408" y="6050"/>
                          <a:pt x="63611" y="4062"/>
                        </a:cubicBezTo>
                        <a:cubicBezTo>
                          <a:pt x="84814" y="2074"/>
                          <a:pt x="104692" y="38518"/>
                          <a:pt x="127221" y="39843"/>
                        </a:cubicBezTo>
                        <a:cubicBezTo>
                          <a:pt x="149750" y="41168"/>
                          <a:pt x="176917" y="12013"/>
                          <a:pt x="198783" y="12013"/>
                        </a:cubicBezTo>
                        <a:cubicBezTo>
                          <a:pt x="220649" y="12013"/>
                          <a:pt x="238540" y="41168"/>
                          <a:pt x="258418" y="39843"/>
                        </a:cubicBezTo>
                        <a:cubicBezTo>
                          <a:pt x="278296" y="38518"/>
                          <a:pt x="297512" y="5387"/>
                          <a:pt x="318053" y="4062"/>
                        </a:cubicBezTo>
                        <a:cubicBezTo>
                          <a:pt x="338594" y="2737"/>
                          <a:pt x="357147" y="32554"/>
                          <a:pt x="381663" y="31891"/>
                        </a:cubicBezTo>
                        <a:cubicBezTo>
                          <a:pt x="406179" y="31228"/>
                          <a:pt x="442623" y="-1902"/>
                          <a:pt x="465152" y="86"/>
                        </a:cubicBezTo>
                        <a:cubicBezTo>
                          <a:pt x="487681" y="2074"/>
                          <a:pt x="516835" y="43818"/>
                          <a:pt x="516835" y="43818"/>
                        </a:cubicBezTo>
                        <a:lnTo>
                          <a:pt x="516835" y="43818"/>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atin typeface="Calibri" panose="020F0502020204030204" pitchFamily="34" charset="0"/>
                      <a:cs typeface="Calibri" panose="020F0502020204030204" pitchFamily="34" charset="0"/>
                    </a:endParaRPr>
                  </a:p>
                </p:txBody>
              </p:sp>
              <p:sp>
                <p:nvSpPr>
                  <p:cNvPr id="4142" name="Oval 80">
                    <a:extLst>
                      <a:ext uri="{FF2B5EF4-FFF2-40B4-BE49-F238E27FC236}">
                        <a16:creationId xmlns:a16="http://schemas.microsoft.com/office/drawing/2014/main" id="{50823EC5-01A6-45F4-B63F-D30FAFB1F385}"/>
                      </a:ext>
                    </a:extLst>
                  </p:cNvPr>
                  <p:cNvSpPr>
                    <a:spLocks noChangeAspect="1" noChangeArrowheads="1"/>
                  </p:cNvSpPr>
                  <p:nvPr/>
                </p:nvSpPr>
                <p:spPr bwMode="auto">
                  <a:xfrm>
                    <a:off x="5077731" y="2964314"/>
                    <a:ext cx="82550" cy="82550"/>
                  </a:xfrm>
                  <a:prstGeom prst="ellipse">
                    <a:avLst/>
                  </a:prstGeom>
                  <a:solidFill>
                    <a:srgbClr val="FF7C8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cs typeface="Calibri" panose="020F0502020204030204" pitchFamily="34" charset="0"/>
                    </a:endParaRPr>
                  </a:p>
                </p:txBody>
              </p:sp>
            </p:grpSp>
            <p:grpSp>
              <p:nvGrpSpPr>
                <p:cNvPr id="4133" name="Group 913">
                  <a:extLst>
                    <a:ext uri="{FF2B5EF4-FFF2-40B4-BE49-F238E27FC236}">
                      <a16:creationId xmlns:a16="http://schemas.microsoft.com/office/drawing/2014/main" id="{6E35D4FD-11A2-48BF-884C-0F2F857EAD21}"/>
                    </a:ext>
                  </a:extLst>
                </p:cNvPr>
                <p:cNvGrpSpPr>
                  <a:grpSpLocks/>
                </p:cNvGrpSpPr>
                <p:nvPr/>
              </p:nvGrpSpPr>
              <p:grpSpPr bwMode="auto">
                <a:xfrm>
                  <a:off x="4894002" y="3126280"/>
                  <a:ext cx="811616" cy="110984"/>
                  <a:chOff x="5041498" y="3105596"/>
                  <a:chExt cx="811616" cy="110984"/>
                </a:xfrm>
              </p:grpSpPr>
              <p:sp>
                <p:nvSpPr>
                  <p:cNvPr id="915" name="Freeform: Shape 914">
                    <a:extLst>
                      <a:ext uri="{FF2B5EF4-FFF2-40B4-BE49-F238E27FC236}">
                        <a16:creationId xmlns:a16="http://schemas.microsoft.com/office/drawing/2014/main" id="{DA138FAA-7528-4D11-975A-407CAD8F011E}"/>
                      </a:ext>
                    </a:extLst>
                  </p:cNvPr>
                  <p:cNvSpPr/>
                  <p:nvPr/>
                </p:nvSpPr>
                <p:spPr>
                  <a:xfrm>
                    <a:off x="5105905" y="3124013"/>
                    <a:ext cx="685778" cy="74624"/>
                  </a:xfrm>
                  <a:custGeom>
                    <a:avLst/>
                    <a:gdLst>
                      <a:gd name="connsiteX0" fmla="*/ 0 w 687788"/>
                      <a:gd name="connsiteY0" fmla="*/ 0 h 75582"/>
                      <a:gd name="connsiteX1" fmla="*/ 63610 w 687788"/>
                      <a:gd name="connsiteY1" fmla="*/ 75537 h 75582"/>
                      <a:gd name="connsiteX2" fmla="*/ 139148 w 687788"/>
                      <a:gd name="connsiteY2" fmla="*/ 11927 h 75582"/>
                      <a:gd name="connsiteX3" fmla="*/ 238539 w 687788"/>
                      <a:gd name="connsiteY3" fmla="*/ 63610 h 75582"/>
                      <a:gd name="connsiteX4" fmla="*/ 314076 w 687788"/>
                      <a:gd name="connsiteY4" fmla="*/ 3976 h 75582"/>
                      <a:gd name="connsiteX5" fmla="*/ 385638 w 687788"/>
                      <a:gd name="connsiteY5" fmla="*/ 67586 h 75582"/>
                      <a:gd name="connsiteX6" fmla="*/ 461175 w 687788"/>
                      <a:gd name="connsiteY6" fmla="*/ 0 h 75582"/>
                      <a:gd name="connsiteX7" fmla="*/ 536713 w 687788"/>
                      <a:gd name="connsiteY7" fmla="*/ 67586 h 75582"/>
                      <a:gd name="connsiteX8" fmla="*/ 604299 w 687788"/>
                      <a:gd name="connsiteY8" fmla="*/ 7951 h 75582"/>
                      <a:gd name="connsiteX9" fmla="*/ 687788 w 687788"/>
                      <a:gd name="connsiteY9" fmla="*/ 75537 h 7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7788" h="75582">
                        <a:moveTo>
                          <a:pt x="0" y="0"/>
                        </a:moveTo>
                        <a:cubicBezTo>
                          <a:pt x="20209" y="36774"/>
                          <a:pt x="40419" y="73549"/>
                          <a:pt x="63610" y="75537"/>
                        </a:cubicBezTo>
                        <a:cubicBezTo>
                          <a:pt x="86801" y="77525"/>
                          <a:pt x="109993" y="13915"/>
                          <a:pt x="139148" y="11927"/>
                        </a:cubicBezTo>
                        <a:cubicBezTo>
                          <a:pt x="168303" y="9939"/>
                          <a:pt x="209384" y="64935"/>
                          <a:pt x="238539" y="63610"/>
                        </a:cubicBezTo>
                        <a:cubicBezTo>
                          <a:pt x="267694" y="62285"/>
                          <a:pt x="289560" y="3313"/>
                          <a:pt x="314076" y="3976"/>
                        </a:cubicBezTo>
                        <a:cubicBezTo>
                          <a:pt x="338592" y="4639"/>
                          <a:pt x="361122" y="68249"/>
                          <a:pt x="385638" y="67586"/>
                        </a:cubicBezTo>
                        <a:cubicBezTo>
                          <a:pt x="410154" y="66923"/>
                          <a:pt x="435996" y="0"/>
                          <a:pt x="461175" y="0"/>
                        </a:cubicBezTo>
                        <a:cubicBezTo>
                          <a:pt x="486354" y="0"/>
                          <a:pt x="512859" y="66261"/>
                          <a:pt x="536713" y="67586"/>
                        </a:cubicBezTo>
                        <a:cubicBezTo>
                          <a:pt x="560567" y="68911"/>
                          <a:pt x="579120" y="6626"/>
                          <a:pt x="604299" y="7951"/>
                        </a:cubicBezTo>
                        <a:cubicBezTo>
                          <a:pt x="629478" y="9276"/>
                          <a:pt x="658633" y="42406"/>
                          <a:pt x="687788" y="75537"/>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atin typeface="Calibri" panose="020F0502020204030204" pitchFamily="34" charset="0"/>
                      <a:cs typeface="Calibri" panose="020F0502020204030204" pitchFamily="34" charset="0"/>
                    </a:endParaRPr>
                  </a:p>
                </p:txBody>
              </p:sp>
              <p:sp>
                <p:nvSpPr>
                  <p:cNvPr id="4139" name="Oval 81">
                    <a:extLst>
                      <a:ext uri="{FF2B5EF4-FFF2-40B4-BE49-F238E27FC236}">
                        <a16:creationId xmlns:a16="http://schemas.microsoft.com/office/drawing/2014/main" id="{A09CEC17-9A3D-4391-9492-B45344F089EA}"/>
                      </a:ext>
                    </a:extLst>
                  </p:cNvPr>
                  <p:cNvSpPr>
                    <a:spLocks noChangeAspect="1" noChangeArrowheads="1"/>
                  </p:cNvSpPr>
                  <p:nvPr/>
                </p:nvSpPr>
                <p:spPr bwMode="auto">
                  <a:xfrm>
                    <a:off x="5770564" y="3134030"/>
                    <a:ext cx="82550" cy="82550"/>
                  </a:xfrm>
                  <a:prstGeom prst="ellipse">
                    <a:avLst/>
                  </a:prstGeom>
                  <a:solidFill>
                    <a:srgbClr val="FF7C8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cs typeface="Calibri" panose="020F0502020204030204" pitchFamily="34" charset="0"/>
                    </a:endParaRPr>
                  </a:p>
                </p:txBody>
              </p:sp>
              <p:sp>
                <p:nvSpPr>
                  <p:cNvPr id="4140" name="Oval 81">
                    <a:extLst>
                      <a:ext uri="{FF2B5EF4-FFF2-40B4-BE49-F238E27FC236}">
                        <a16:creationId xmlns:a16="http://schemas.microsoft.com/office/drawing/2014/main" id="{DE72DB89-F8AA-446F-920A-4A0774485485}"/>
                      </a:ext>
                    </a:extLst>
                  </p:cNvPr>
                  <p:cNvSpPr>
                    <a:spLocks noChangeAspect="1" noChangeArrowheads="1"/>
                  </p:cNvSpPr>
                  <p:nvPr/>
                </p:nvSpPr>
                <p:spPr bwMode="auto">
                  <a:xfrm>
                    <a:off x="5041498" y="3105596"/>
                    <a:ext cx="82550" cy="82550"/>
                  </a:xfrm>
                  <a:prstGeom prst="ellipse">
                    <a:avLst/>
                  </a:prstGeom>
                  <a:solidFill>
                    <a:srgbClr val="FF7C8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cs typeface="Calibri" panose="020F0502020204030204" pitchFamily="34" charset="0"/>
                    </a:endParaRPr>
                  </a:p>
                </p:txBody>
              </p:sp>
            </p:grpSp>
            <p:grpSp>
              <p:nvGrpSpPr>
                <p:cNvPr id="4134" name="Group 917">
                  <a:extLst>
                    <a:ext uri="{FF2B5EF4-FFF2-40B4-BE49-F238E27FC236}">
                      <a16:creationId xmlns:a16="http://schemas.microsoft.com/office/drawing/2014/main" id="{5722907E-80D3-46BB-8B5D-8BAB66235150}"/>
                    </a:ext>
                  </a:extLst>
                </p:cNvPr>
                <p:cNvGrpSpPr>
                  <a:grpSpLocks/>
                </p:cNvGrpSpPr>
                <p:nvPr/>
              </p:nvGrpSpPr>
              <p:grpSpPr bwMode="auto">
                <a:xfrm>
                  <a:off x="6268560" y="2810512"/>
                  <a:ext cx="636310" cy="90220"/>
                  <a:chOff x="5056858" y="2812590"/>
                  <a:chExt cx="636310" cy="90220"/>
                </a:xfrm>
              </p:grpSpPr>
              <p:sp>
                <p:nvSpPr>
                  <p:cNvPr id="919" name="Freeform: Shape 918">
                    <a:extLst>
                      <a:ext uri="{FF2B5EF4-FFF2-40B4-BE49-F238E27FC236}">
                        <a16:creationId xmlns:a16="http://schemas.microsoft.com/office/drawing/2014/main" id="{749CD841-AC30-4ECE-BD9B-19F02BD5B93F}"/>
                      </a:ext>
                    </a:extLst>
                  </p:cNvPr>
                  <p:cNvSpPr/>
                  <p:nvPr/>
                </p:nvSpPr>
                <p:spPr>
                  <a:xfrm>
                    <a:off x="5116675" y="2835579"/>
                    <a:ext cx="509572" cy="69860"/>
                  </a:xfrm>
                  <a:custGeom>
                    <a:avLst/>
                    <a:gdLst>
                      <a:gd name="connsiteX0" fmla="*/ 0 w 508883"/>
                      <a:gd name="connsiteY0" fmla="*/ 3976 h 67609"/>
                      <a:gd name="connsiteX1" fmla="*/ 79513 w 508883"/>
                      <a:gd name="connsiteY1" fmla="*/ 67586 h 67609"/>
                      <a:gd name="connsiteX2" fmla="*/ 170953 w 508883"/>
                      <a:gd name="connsiteY2" fmla="*/ 11927 h 67609"/>
                      <a:gd name="connsiteX3" fmla="*/ 262393 w 508883"/>
                      <a:gd name="connsiteY3" fmla="*/ 55660 h 67609"/>
                      <a:gd name="connsiteX4" fmla="*/ 341906 w 508883"/>
                      <a:gd name="connsiteY4" fmla="*/ 7952 h 67609"/>
                      <a:gd name="connsiteX5" fmla="*/ 425394 w 508883"/>
                      <a:gd name="connsiteY5" fmla="*/ 55660 h 67609"/>
                      <a:gd name="connsiteX6" fmla="*/ 508883 w 508883"/>
                      <a:gd name="connsiteY6" fmla="*/ 0 h 67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883" h="67609">
                        <a:moveTo>
                          <a:pt x="0" y="3976"/>
                        </a:moveTo>
                        <a:cubicBezTo>
                          <a:pt x="25510" y="35118"/>
                          <a:pt x="51021" y="66261"/>
                          <a:pt x="79513" y="67586"/>
                        </a:cubicBezTo>
                        <a:cubicBezTo>
                          <a:pt x="108005" y="68911"/>
                          <a:pt x="140473" y="13915"/>
                          <a:pt x="170953" y="11927"/>
                        </a:cubicBezTo>
                        <a:cubicBezTo>
                          <a:pt x="201433" y="9939"/>
                          <a:pt x="233901" y="56322"/>
                          <a:pt x="262393" y="55660"/>
                        </a:cubicBezTo>
                        <a:cubicBezTo>
                          <a:pt x="290885" y="54998"/>
                          <a:pt x="314739" y="7952"/>
                          <a:pt x="341906" y="7952"/>
                        </a:cubicBezTo>
                        <a:cubicBezTo>
                          <a:pt x="369073" y="7952"/>
                          <a:pt x="397565" y="56985"/>
                          <a:pt x="425394" y="55660"/>
                        </a:cubicBezTo>
                        <a:cubicBezTo>
                          <a:pt x="453223" y="54335"/>
                          <a:pt x="481053" y="27167"/>
                          <a:pt x="508883"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atin typeface="Calibri" panose="020F0502020204030204" pitchFamily="34" charset="0"/>
                      <a:cs typeface="Calibri" panose="020F0502020204030204" pitchFamily="34" charset="0"/>
                    </a:endParaRPr>
                  </a:p>
                </p:txBody>
              </p:sp>
              <p:sp>
                <p:nvSpPr>
                  <p:cNvPr id="4136" name="Oval 79">
                    <a:extLst>
                      <a:ext uri="{FF2B5EF4-FFF2-40B4-BE49-F238E27FC236}">
                        <a16:creationId xmlns:a16="http://schemas.microsoft.com/office/drawing/2014/main" id="{2B846467-BF1C-4588-99D0-2C71FCB27718}"/>
                      </a:ext>
                    </a:extLst>
                  </p:cNvPr>
                  <p:cNvSpPr>
                    <a:spLocks noChangeAspect="1" noChangeArrowheads="1"/>
                  </p:cNvSpPr>
                  <p:nvPr/>
                </p:nvSpPr>
                <p:spPr bwMode="auto">
                  <a:xfrm>
                    <a:off x="5610618" y="2820260"/>
                    <a:ext cx="82550" cy="82550"/>
                  </a:xfrm>
                  <a:prstGeom prst="ellipse">
                    <a:avLst/>
                  </a:prstGeom>
                  <a:solidFill>
                    <a:srgbClr val="FF7C8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cs typeface="Calibri" panose="020F0502020204030204" pitchFamily="34" charset="0"/>
                    </a:endParaRPr>
                  </a:p>
                </p:txBody>
              </p:sp>
              <p:sp>
                <p:nvSpPr>
                  <p:cNvPr id="4137" name="Oval 81">
                    <a:extLst>
                      <a:ext uri="{FF2B5EF4-FFF2-40B4-BE49-F238E27FC236}">
                        <a16:creationId xmlns:a16="http://schemas.microsoft.com/office/drawing/2014/main" id="{74BDA1BD-CFFC-43EF-83FD-4EB1813B7FB9}"/>
                      </a:ext>
                    </a:extLst>
                  </p:cNvPr>
                  <p:cNvSpPr>
                    <a:spLocks noChangeAspect="1" noChangeArrowheads="1"/>
                  </p:cNvSpPr>
                  <p:nvPr/>
                </p:nvSpPr>
                <p:spPr bwMode="auto">
                  <a:xfrm>
                    <a:off x="5056858" y="2812590"/>
                    <a:ext cx="82550" cy="82550"/>
                  </a:xfrm>
                  <a:prstGeom prst="ellipse">
                    <a:avLst/>
                  </a:prstGeom>
                  <a:solidFill>
                    <a:srgbClr val="FF7C8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cs typeface="Calibri" panose="020F0502020204030204" pitchFamily="34" charset="0"/>
                    </a:endParaRPr>
                  </a:p>
                </p:txBody>
              </p:sp>
            </p:grpSp>
          </p:grpSp>
          <p:sp>
            <p:nvSpPr>
              <p:cNvPr id="4121" name="Line 612">
                <a:extLst>
                  <a:ext uri="{FF2B5EF4-FFF2-40B4-BE49-F238E27FC236}">
                    <a16:creationId xmlns:a16="http://schemas.microsoft.com/office/drawing/2014/main" id="{B39BC147-F41D-43AE-800E-7B3A42288541}"/>
                  </a:ext>
                </a:extLst>
              </p:cNvPr>
              <p:cNvSpPr>
                <a:spLocks noChangeShapeType="1"/>
              </p:cNvSpPr>
              <p:nvPr/>
            </p:nvSpPr>
            <p:spPr bwMode="auto">
              <a:xfrm>
                <a:off x="2276933" y="2840000"/>
                <a:ext cx="0" cy="365701"/>
              </a:xfrm>
              <a:prstGeom prst="line">
                <a:avLst/>
              </a:prstGeom>
              <a:noFill/>
              <a:ln w="254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22" name="TextBox 1">
                <a:extLst>
                  <a:ext uri="{FF2B5EF4-FFF2-40B4-BE49-F238E27FC236}">
                    <a16:creationId xmlns:a16="http://schemas.microsoft.com/office/drawing/2014/main" id="{C3CD0DC0-CFB3-4418-BB2C-EEE32DDB46FB}"/>
                  </a:ext>
                </a:extLst>
              </p:cNvPr>
              <p:cNvSpPr txBox="1">
                <a:spLocks noChangeArrowheads="1"/>
              </p:cNvSpPr>
              <p:nvPr/>
            </p:nvSpPr>
            <p:spPr bwMode="auto">
              <a:xfrm>
                <a:off x="4627930" y="156230"/>
                <a:ext cx="278108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cs typeface="Arial" panose="020B0604020202020204" pitchFamily="34" charset="0"/>
                  </a:defRPr>
                </a:lvl1pPr>
                <a:lvl2pPr marL="742950" indent="-285750">
                  <a:defRPr>
                    <a:solidFill>
                      <a:schemeClr val="tx1"/>
                    </a:solidFill>
                    <a:latin typeface="Times New Roman" panose="02020603050405020304" pitchFamily="18" charset="0"/>
                    <a:cs typeface="Arial" panose="020B0604020202020204" pitchFamily="34" charset="0"/>
                  </a:defRPr>
                </a:lvl2pPr>
                <a:lvl3pPr marL="1143000" indent="-228600">
                  <a:defRPr>
                    <a:solidFill>
                      <a:schemeClr val="tx1"/>
                    </a:solidFill>
                    <a:latin typeface="Times New Roman" panose="02020603050405020304" pitchFamily="18" charset="0"/>
                    <a:cs typeface="Arial" panose="020B0604020202020204" pitchFamily="34" charset="0"/>
                  </a:defRPr>
                </a:lvl3pPr>
                <a:lvl4pPr marL="1600200" indent="-228600">
                  <a:defRPr>
                    <a:solidFill>
                      <a:schemeClr val="tx1"/>
                    </a:solidFill>
                    <a:latin typeface="Times New Roman" panose="02020603050405020304" pitchFamily="18" charset="0"/>
                    <a:cs typeface="Arial" panose="020B0604020202020204" pitchFamily="34" charset="0"/>
                  </a:defRPr>
                </a:lvl4pPr>
                <a:lvl5pPr marL="2057400" indent="-22860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r>
                  <a:rPr lang="en-US" altLang="en-US" sz="1600">
                    <a:latin typeface="Calibri" panose="020F0502020204030204" pitchFamily="34" charset="0"/>
                    <a:cs typeface="Calibri" panose="020F0502020204030204" pitchFamily="34" charset="0"/>
                  </a:rPr>
                  <a:t>Control                        Treatment</a:t>
                </a:r>
              </a:p>
            </p:txBody>
          </p:sp>
        </p:grpSp>
        <p:sp>
          <p:nvSpPr>
            <p:cNvPr id="787" name="TextBox 786">
              <a:extLst>
                <a:ext uri="{FF2B5EF4-FFF2-40B4-BE49-F238E27FC236}">
                  <a16:creationId xmlns:a16="http://schemas.microsoft.com/office/drawing/2014/main" id="{6EC61711-3A3A-4B59-A661-41F7363A9BEE}"/>
                </a:ext>
              </a:extLst>
            </p:cNvPr>
            <p:cNvSpPr txBox="1"/>
            <p:nvPr/>
          </p:nvSpPr>
          <p:spPr>
            <a:xfrm>
              <a:off x="4136794" y="5814310"/>
              <a:ext cx="733080" cy="307777"/>
            </a:xfrm>
            <a:prstGeom prst="rect">
              <a:avLst/>
            </a:prstGeom>
            <a:noFill/>
          </p:spPr>
          <p:txBody>
            <a:bodyPr wrap="square" rtlCol="0">
              <a:spAutoFit/>
            </a:bodyPr>
            <a:lstStyle/>
            <a:p>
              <a:r>
                <a:rPr lang="en-US" sz="1400" dirty="0">
                  <a:solidFill>
                    <a:srgbClr val="FF0000"/>
                  </a:solidFill>
                </a:rPr>
                <a:t>Heavy</a:t>
              </a:r>
            </a:p>
          </p:txBody>
        </p:sp>
        <p:sp>
          <p:nvSpPr>
            <p:cNvPr id="1369" name="TextBox 1368">
              <a:extLst>
                <a:ext uri="{FF2B5EF4-FFF2-40B4-BE49-F238E27FC236}">
                  <a16:creationId xmlns:a16="http://schemas.microsoft.com/office/drawing/2014/main" id="{8881DAAB-134C-4B22-8B27-04F11F78F9E7}"/>
                </a:ext>
              </a:extLst>
            </p:cNvPr>
            <p:cNvSpPr txBox="1"/>
            <p:nvPr/>
          </p:nvSpPr>
          <p:spPr>
            <a:xfrm>
              <a:off x="3424965" y="5834821"/>
              <a:ext cx="582740" cy="307777"/>
            </a:xfrm>
            <a:prstGeom prst="rect">
              <a:avLst/>
            </a:prstGeom>
            <a:noFill/>
          </p:spPr>
          <p:txBody>
            <a:bodyPr wrap="square" rtlCol="0">
              <a:spAutoFit/>
            </a:bodyPr>
            <a:lstStyle/>
            <a:p>
              <a:r>
                <a:rPr lang="en-US" sz="1400" dirty="0">
                  <a:solidFill>
                    <a:srgbClr val="FF0000"/>
                  </a:solidFill>
                </a:rPr>
                <a:t>Light</a:t>
              </a:r>
            </a:p>
          </p:txBody>
        </p:sp>
      </p:grpSp>
      <p:sp>
        <p:nvSpPr>
          <p:cNvPr id="3" name="Slide Number Placeholder 2">
            <a:extLst>
              <a:ext uri="{FF2B5EF4-FFF2-40B4-BE49-F238E27FC236}">
                <a16:creationId xmlns:a16="http://schemas.microsoft.com/office/drawing/2014/main" id="{ABFBBF08-C1FB-499D-BBED-125E20F0CF1F}"/>
              </a:ext>
            </a:extLst>
          </p:cNvPr>
          <p:cNvSpPr>
            <a:spLocks noGrp="1"/>
          </p:cNvSpPr>
          <p:nvPr>
            <p:ph type="sldNum" sz="quarter" idx="12"/>
          </p:nvPr>
        </p:nvSpPr>
        <p:spPr/>
        <p:txBody>
          <a:bodyPr/>
          <a:lstStyle/>
          <a:p>
            <a:fld id="{CC8C9E0B-A6B3-4C62-A720-ECA663432674}" type="slidenum">
              <a:rPr lang="en-US" smtClean="0"/>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658005" y="6013230"/>
            <a:ext cx="5540437" cy="652770"/>
            <a:chOff x="2035992" y="4876800"/>
            <a:chExt cx="5540437" cy="652770"/>
          </a:xfrm>
        </p:grpSpPr>
        <p:sp>
          <p:nvSpPr>
            <p:cNvPr id="5" name="TextBox 4"/>
            <p:cNvSpPr txBox="1"/>
            <p:nvPr/>
          </p:nvSpPr>
          <p:spPr>
            <a:xfrm>
              <a:off x="2035992" y="4876800"/>
              <a:ext cx="959109" cy="646331"/>
            </a:xfrm>
            <a:prstGeom prst="rect">
              <a:avLst/>
            </a:prstGeom>
            <a:noFill/>
          </p:spPr>
          <p:txBody>
            <a:bodyPr wrap="none" rtlCol="0">
              <a:spAutoFit/>
            </a:bodyPr>
            <a:lstStyle/>
            <a:p>
              <a:r>
                <a:rPr lang="en-US" dirty="0"/>
                <a:t>2 week </a:t>
              </a:r>
            </a:p>
            <a:p>
              <a:r>
                <a:rPr lang="en-US" dirty="0"/>
                <a:t>6 mg/kg</a:t>
              </a:r>
            </a:p>
          </p:txBody>
        </p:sp>
        <p:sp>
          <p:nvSpPr>
            <p:cNvPr id="6" name="TextBox 5"/>
            <p:cNvSpPr txBox="1"/>
            <p:nvPr/>
          </p:nvSpPr>
          <p:spPr>
            <a:xfrm>
              <a:off x="3200400" y="4876800"/>
              <a:ext cx="959109" cy="646331"/>
            </a:xfrm>
            <a:prstGeom prst="rect">
              <a:avLst/>
            </a:prstGeom>
            <a:noFill/>
          </p:spPr>
          <p:txBody>
            <a:bodyPr wrap="none" rtlCol="0">
              <a:spAutoFit/>
            </a:bodyPr>
            <a:lstStyle/>
            <a:p>
              <a:r>
                <a:rPr lang="en-US" dirty="0"/>
                <a:t>3 week </a:t>
              </a:r>
            </a:p>
            <a:p>
              <a:r>
                <a:rPr lang="en-US" dirty="0"/>
                <a:t>9 mg/kg</a:t>
              </a:r>
            </a:p>
          </p:txBody>
        </p:sp>
        <p:sp>
          <p:nvSpPr>
            <p:cNvPr id="7" name="TextBox 6"/>
            <p:cNvSpPr txBox="1"/>
            <p:nvPr/>
          </p:nvSpPr>
          <p:spPr>
            <a:xfrm>
              <a:off x="4288608" y="4876800"/>
              <a:ext cx="1076128" cy="646331"/>
            </a:xfrm>
            <a:prstGeom prst="rect">
              <a:avLst/>
            </a:prstGeom>
            <a:noFill/>
          </p:spPr>
          <p:txBody>
            <a:bodyPr wrap="none" rtlCol="0">
              <a:spAutoFit/>
            </a:bodyPr>
            <a:lstStyle/>
            <a:p>
              <a:r>
                <a:rPr lang="en-US" dirty="0"/>
                <a:t>4 week </a:t>
              </a:r>
            </a:p>
            <a:p>
              <a:r>
                <a:rPr lang="en-US" dirty="0"/>
                <a:t>12 mg/kg</a:t>
              </a:r>
            </a:p>
          </p:txBody>
        </p:sp>
        <p:sp>
          <p:nvSpPr>
            <p:cNvPr id="8" name="TextBox 7"/>
            <p:cNvSpPr txBox="1"/>
            <p:nvPr/>
          </p:nvSpPr>
          <p:spPr>
            <a:xfrm>
              <a:off x="5410200" y="4876800"/>
              <a:ext cx="1076128" cy="646331"/>
            </a:xfrm>
            <a:prstGeom prst="rect">
              <a:avLst/>
            </a:prstGeom>
            <a:noFill/>
          </p:spPr>
          <p:txBody>
            <a:bodyPr wrap="none" rtlCol="0">
              <a:spAutoFit/>
            </a:bodyPr>
            <a:lstStyle/>
            <a:p>
              <a:r>
                <a:rPr lang="en-US" dirty="0"/>
                <a:t>6 week </a:t>
              </a:r>
            </a:p>
            <a:p>
              <a:r>
                <a:rPr lang="en-US" dirty="0"/>
                <a:t>18 mg/kg</a:t>
              </a:r>
            </a:p>
          </p:txBody>
        </p:sp>
        <p:sp>
          <p:nvSpPr>
            <p:cNvPr id="9" name="TextBox 8"/>
            <p:cNvSpPr txBox="1"/>
            <p:nvPr/>
          </p:nvSpPr>
          <p:spPr>
            <a:xfrm>
              <a:off x="6553200" y="4883239"/>
              <a:ext cx="1023229" cy="646331"/>
            </a:xfrm>
            <a:prstGeom prst="rect">
              <a:avLst/>
            </a:prstGeom>
            <a:noFill/>
          </p:spPr>
          <p:txBody>
            <a:bodyPr wrap="none" rtlCol="0">
              <a:spAutoFit/>
            </a:bodyPr>
            <a:lstStyle/>
            <a:p>
              <a:r>
                <a:rPr lang="en-US" dirty="0"/>
                <a:t>8 week </a:t>
              </a:r>
            </a:p>
            <a:p>
              <a:r>
                <a:rPr lang="en-US" dirty="0"/>
                <a:t>24mg/kg</a:t>
              </a:r>
            </a:p>
          </p:txBody>
        </p:sp>
      </p:grpSp>
      <p:cxnSp>
        <p:nvCxnSpPr>
          <p:cNvPr id="11" name="Straight Connector 10"/>
          <p:cNvCxnSpPr/>
          <p:nvPr/>
        </p:nvCxnSpPr>
        <p:spPr bwMode="auto">
          <a:xfrm>
            <a:off x="0" y="1435376"/>
            <a:ext cx="9144000" cy="0"/>
          </a:xfrm>
          <a:prstGeom prst="line">
            <a:avLst/>
          </a:prstGeom>
          <a:ln w="57150">
            <a:solidFill>
              <a:srgbClr val="0099FF"/>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3" name="Rectangle 849"/>
          <p:cNvSpPr>
            <a:spLocks noChangeArrowheads="1"/>
          </p:cNvSpPr>
          <p:nvPr/>
        </p:nvSpPr>
        <p:spPr bwMode="auto">
          <a:xfrm>
            <a:off x="-312234" y="932527"/>
            <a:ext cx="9144000" cy="45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2800" b="1">
                <a:solidFill>
                  <a:srgbClr val="000000"/>
                </a:solidFill>
                <a:effectLst>
                  <a:outerShdw blurRad="38100" dist="38100" dir="2700000" algn="tl">
                    <a:srgbClr val="C0C0C0"/>
                  </a:outerShdw>
                </a:effectLst>
                <a:latin typeface="Calibri" pitchFamily="34" charset="0"/>
              </a:defRPr>
            </a:lvl1pPr>
            <a:lvl2pPr algn="ctr">
              <a:defRPr sz="2800" b="1">
                <a:solidFill>
                  <a:srgbClr val="000000"/>
                </a:solidFill>
                <a:effectLst>
                  <a:outerShdw blurRad="38100" dist="38100" dir="2700000" algn="tl">
                    <a:srgbClr val="C0C0C0"/>
                  </a:outerShdw>
                </a:effectLst>
                <a:latin typeface="Calibri" pitchFamily="34" charset="0"/>
              </a:defRPr>
            </a:lvl2pPr>
            <a:lvl3pPr algn="ctr">
              <a:defRPr sz="2800" b="1">
                <a:solidFill>
                  <a:srgbClr val="000000"/>
                </a:solidFill>
                <a:effectLst>
                  <a:outerShdw blurRad="38100" dist="38100" dir="2700000" algn="tl">
                    <a:srgbClr val="C0C0C0"/>
                  </a:outerShdw>
                </a:effectLst>
                <a:latin typeface="Calibri" pitchFamily="34" charset="0"/>
              </a:defRPr>
            </a:lvl3pPr>
            <a:lvl4pPr algn="ctr">
              <a:defRPr sz="2800" b="1">
                <a:solidFill>
                  <a:srgbClr val="000000"/>
                </a:solidFill>
                <a:effectLst>
                  <a:outerShdw blurRad="38100" dist="38100" dir="2700000" algn="tl">
                    <a:srgbClr val="C0C0C0"/>
                  </a:outerShdw>
                </a:effectLst>
                <a:latin typeface="Calibri" pitchFamily="34" charset="0"/>
              </a:defRPr>
            </a:lvl4pPr>
            <a:lvl5pPr algn="ctr">
              <a:defRPr sz="2800" b="1">
                <a:solidFill>
                  <a:srgbClr val="000000"/>
                </a:solidFill>
                <a:effectLst>
                  <a:outerShdw blurRad="38100" dist="38100" dir="2700000" algn="tl">
                    <a:srgbClr val="C0C0C0"/>
                  </a:outerShdw>
                </a:effectLst>
                <a:latin typeface="Calibri" pitchFamily="34" charset="0"/>
              </a:defRPr>
            </a:lvl5pPr>
            <a:lvl6pPr marL="457200" algn="ctr" fontAlgn="base">
              <a:spcBef>
                <a:spcPct val="0"/>
              </a:spcBef>
              <a:spcAft>
                <a:spcPct val="0"/>
              </a:spcAft>
              <a:defRPr sz="2800" b="1">
                <a:solidFill>
                  <a:srgbClr val="000000"/>
                </a:solidFill>
                <a:effectLst>
                  <a:outerShdw blurRad="38100" dist="38100" dir="2700000" algn="tl">
                    <a:srgbClr val="C0C0C0"/>
                  </a:outerShdw>
                </a:effectLst>
                <a:latin typeface="Calibri" pitchFamily="34" charset="0"/>
              </a:defRPr>
            </a:lvl6pPr>
            <a:lvl7pPr marL="914400" algn="ctr" fontAlgn="base">
              <a:spcBef>
                <a:spcPct val="0"/>
              </a:spcBef>
              <a:spcAft>
                <a:spcPct val="0"/>
              </a:spcAft>
              <a:defRPr sz="2800" b="1">
                <a:solidFill>
                  <a:srgbClr val="000000"/>
                </a:solidFill>
                <a:effectLst>
                  <a:outerShdw blurRad="38100" dist="38100" dir="2700000" algn="tl">
                    <a:srgbClr val="C0C0C0"/>
                  </a:outerShdw>
                </a:effectLst>
                <a:latin typeface="Calibri" pitchFamily="34" charset="0"/>
              </a:defRPr>
            </a:lvl7pPr>
            <a:lvl8pPr marL="1371600" algn="ctr" fontAlgn="base">
              <a:spcBef>
                <a:spcPct val="0"/>
              </a:spcBef>
              <a:spcAft>
                <a:spcPct val="0"/>
              </a:spcAft>
              <a:defRPr sz="2800" b="1">
                <a:solidFill>
                  <a:srgbClr val="000000"/>
                </a:solidFill>
                <a:effectLst>
                  <a:outerShdw blurRad="38100" dist="38100" dir="2700000" algn="tl">
                    <a:srgbClr val="C0C0C0"/>
                  </a:outerShdw>
                </a:effectLst>
                <a:latin typeface="Calibri" pitchFamily="34" charset="0"/>
              </a:defRPr>
            </a:lvl8pPr>
            <a:lvl9pPr marL="1828800" algn="ctr" fontAlgn="base">
              <a:spcBef>
                <a:spcPct val="0"/>
              </a:spcBef>
              <a:spcAft>
                <a:spcPct val="0"/>
              </a:spcAft>
              <a:defRPr sz="2800" b="1">
                <a:solidFill>
                  <a:srgbClr val="000000"/>
                </a:solidFill>
                <a:effectLst>
                  <a:outerShdw blurRad="38100" dist="38100" dir="2700000" algn="tl">
                    <a:srgbClr val="C0C0C0"/>
                  </a:outerShdw>
                </a:effectLst>
                <a:latin typeface="Calibri" pitchFamily="34" charset="0"/>
              </a:defRPr>
            </a:lvl9pPr>
          </a:lstStyle>
          <a:p>
            <a:r>
              <a:rPr lang="en-US" altLang="en-US" sz="3200" dirty="0">
                <a:solidFill>
                  <a:schemeClr val="tx1"/>
                </a:solidFill>
                <a:effectLst/>
                <a:latin typeface="+mj-lt"/>
              </a:rPr>
              <a:t>Number of proteins identified and quantified</a:t>
            </a:r>
          </a:p>
        </p:txBody>
      </p:sp>
      <p:graphicFrame>
        <p:nvGraphicFramePr>
          <p:cNvPr id="14" name="Chart 13"/>
          <p:cNvGraphicFramePr>
            <a:graphicFrameLocks/>
          </p:cNvGraphicFramePr>
          <p:nvPr>
            <p:extLst>
              <p:ext uri="{D42A27DB-BD31-4B8C-83A1-F6EECF244321}">
                <p14:modId xmlns:p14="http://schemas.microsoft.com/office/powerpoint/2010/main" val="4158056079"/>
              </p:ext>
            </p:extLst>
          </p:nvPr>
        </p:nvGraphicFramePr>
        <p:xfrm>
          <a:off x="666211" y="1539375"/>
          <a:ext cx="6629553" cy="4480294"/>
        </p:xfrm>
        <a:graphic>
          <a:graphicData uri="http://schemas.openxmlformats.org/drawingml/2006/chart">
            <c:chart xmlns:c="http://schemas.openxmlformats.org/drawingml/2006/chart" xmlns:r="http://schemas.openxmlformats.org/officeDocument/2006/relationships" r:id="rId3"/>
          </a:graphicData>
        </a:graphic>
      </p:graphicFrame>
      <p:sp>
        <p:nvSpPr>
          <p:cNvPr id="3" name="Slide Number Placeholder 2">
            <a:extLst>
              <a:ext uri="{FF2B5EF4-FFF2-40B4-BE49-F238E27FC236}">
                <a16:creationId xmlns:a16="http://schemas.microsoft.com/office/drawing/2014/main" id="{C3FF2463-A177-4563-8FA5-DECA486E5543}"/>
              </a:ext>
            </a:extLst>
          </p:cNvPr>
          <p:cNvSpPr>
            <a:spLocks noGrp="1"/>
          </p:cNvSpPr>
          <p:nvPr>
            <p:ph type="sldNum" sz="quarter" idx="12"/>
          </p:nvPr>
        </p:nvSpPr>
        <p:spPr/>
        <p:txBody>
          <a:bodyPr/>
          <a:lstStyle/>
          <a:p>
            <a:fld id="{CC8C9E0B-A6B3-4C62-A720-ECA663432674}" type="slidenum">
              <a:rPr lang="en-US" smtClean="0"/>
              <a:t>31</a:t>
            </a:fld>
            <a:endParaRPr lang="en-US"/>
          </a:p>
        </p:txBody>
      </p:sp>
    </p:spTree>
    <p:extLst>
      <p:ext uri="{BB962C8B-B14F-4D97-AF65-F5344CB8AC3E}">
        <p14:creationId xmlns:p14="http://schemas.microsoft.com/office/powerpoint/2010/main" val="7299655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252648" y="1896672"/>
            <a:ext cx="8638704" cy="4961328"/>
            <a:chOff x="287382" y="217717"/>
            <a:chExt cx="8621486" cy="5290457"/>
          </a:xfrm>
        </p:grpSpPr>
        <p:graphicFrame>
          <p:nvGraphicFramePr>
            <p:cNvPr id="10" name="Chart 9"/>
            <p:cNvGraphicFramePr>
              <a:graphicFrameLocks/>
            </p:cNvGraphicFramePr>
            <p:nvPr/>
          </p:nvGraphicFramePr>
          <p:xfrm>
            <a:off x="287382" y="217717"/>
            <a:ext cx="8621486" cy="5290457"/>
          </p:xfrm>
          <a:graphic>
            <a:graphicData uri="http://schemas.openxmlformats.org/drawingml/2006/chart">
              <c:chart xmlns:c="http://schemas.openxmlformats.org/drawingml/2006/chart" xmlns:r="http://schemas.openxmlformats.org/officeDocument/2006/relationships" r:id="rId3"/>
            </a:graphicData>
          </a:graphic>
        </p:graphicFrame>
        <p:sp>
          <p:nvSpPr>
            <p:cNvPr id="4" name="Rectangle 3"/>
            <p:cNvSpPr/>
            <p:nvPr/>
          </p:nvSpPr>
          <p:spPr bwMode="auto">
            <a:xfrm>
              <a:off x="6374674" y="3457306"/>
              <a:ext cx="2468880" cy="1097280"/>
            </a:xfrm>
            <a:prstGeom prst="rect">
              <a:avLst/>
            </a:prstGeom>
            <a:solidFill>
              <a:schemeClr val="tx1">
                <a:alpha val="0"/>
              </a:schemeClr>
            </a:solidFill>
            <a:ln w="50800" cap="flat" cmpd="sng" algn="ctr">
              <a:solidFill>
                <a:schemeClr val="tx1"/>
              </a:solidFill>
              <a:prstDash val="solid"/>
              <a:round/>
              <a:headEnd type="none" w="med" len="med"/>
              <a:tailEnd type="none" w="med" len="med"/>
            </a:ln>
            <a:effectLst/>
            <a:scene3d>
              <a:camera prst="legacyObliqueFront"/>
              <a:lightRig rig="legacyNormal2" dir="t"/>
            </a:scene3d>
            <a:sp3d extrusionH="277800" prstMaterial="legacyMatte">
              <a:bevelT w="13500" h="13500" prst="angle"/>
              <a:bevelB w="13500" h="13500" prst="angle"/>
              <a:extrusionClr>
                <a:schemeClr val="tx2"/>
              </a:extrusionClr>
            </a:sp3d>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alibri" pitchFamily="34" charset="0"/>
              </a:endParaRPr>
            </a:p>
          </p:txBody>
        </p:sp>
        <p:sp>
          <p:nvSpPr>
            <p:cNvPr id="5" name="Rectangle 4"/>
            <p:cNvSpPr/>
            <p:nvPr/>
          </p:nvSpPr>
          <p:spPr bwMode="auto">
            <a:xfrm>
              <a:off x="1175657" y="3457306"/>
              <a:ext cx="2320834" cy="1097280"/>
            </a:xfrm>
            <a:prstGeom prst="rect">
              <a:avLst/>
            </a:prstGeom>
            <a:solidFill>
              <a:schemeClr val="tx1">
                <a:alpha val="0"/>
              </a:schemeClr>
            </a:solidFill>
            <a:ln w="50800" cap="flat" cmpd="sng" algn="ctr">
              <a:solidFill>
                <a:schemeClr val="tx1"/>
              </a:solidFill>
              <a:prstDash val="solid"/>
              <a:round/>
              <a:headEnd type="none" w="med" len="med"/>
              <a:tailEnd type="none" w="med" len="med"/>
            </a:ln>
            <a:effectLst/>
            <a:scene3d>
              <a:camera prst="legacyObliqueFront"/>
              <a:lightRig rig="legacyNormal2" dir="t"/>
            </a:scene3d>
            <a:sp3d extrusionH="277800" prstMaterial="legacyMatte">
              <a:bevelT w="13500" h="13500" prst="angle"/>
              <a:bevelB w="13500" h="13500" prst="angle"/>
              <a:extrusionClr>
                <a:schemeClr val="tx2"/>
              </a:extrusionClr>
            </a:sp3d>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alibri" pitchFamily="34" charset="0"/>
              </a:endParaRPr>
            </a:p>
          </p:txBody>
        </p:sp>
      </p:grpSp>
      <p:cxnSp>
        <p:nvCxnSpPr>
          <p:cNvPr id="7" name="Straight Connector 6"/>
          <p:cNvCxnSpPr/>
          <p:nvPr/>
        </p:nvCxnSpPr>
        <p:spPr bwMode="auto">
          <a:xfrm>
            <a:off x="0" y="1435376"/>
            <a:ext cx="9144000" cy="0"/>
          </a:xfrm>
          <a:prstGeom prst="line">
            <a:avLst/>
          </a:prstGeom>
          <a:ln w="57150">
            <a:solidFill>
              <a:srgbClr val="0099FF"/>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8" name="Rectangle 7"/>
          <p:cNvSpPr/>
          <p:nvPr/>
        </p:nvSpPr>
        <p:spPr>
          <a:xfrm>
            <a:off x="-53661" y="860363"/>
            <a:ext cx="9197661" cy="584775"/>
          </a:xfrm>
          <a:prstGeom prst="rect">
            <a:avLst/>
          </a:prstGeom>
        </p:spPr>
        <p:txBody>
          <a:bodyPr wrap="square">
            <a:spAutoFit/>
          </a:bodyPr>
          <a:lstStyle/>
          <a:p>
            <a:pPr algn="ctr"/>
            <a:r>
              <a:rPr lang="en-US" sz="3200" b="1" dirty="0">
                <a:latin typeface="+mj-lt"/>
              </a:rPr>
              <a:t>Dimethyl-labeling of control sample </a:t>
            </a:r>
          </a:p>
        </p:txBody>
      </p:sp>
      <p:sp>
        <p:nvSpPr>
          <p:cNvPr id="3" name="TextBox 2"/>
          <p:cNvSpPr txBox="1"/>
          <p:nvPr/>
        </p:nvSpPr>
        <p:spPr>
          <a:xfrm>
            <a:off x="6374674" y="2442754"/>
            <a:ext cx="1649811" cy="830997"/>
          </a:xfrm>
          <a:prstGeom prst="rect">
            <a:avLst/>
          </a:prstGeom>
          <a:noFill/>
        </p:spPr>
        <p:txBody>
          <a:bodyPr wrap="none" rtlCol="0">
            <a:spAutoFit/>
          </a:bodyPr>
          <a:lstStyle/>
          <a:p>
            <a:r>
              <a:rPr lang="en-US" sz="2400" dirty="0"/>
              <a:t>1.3x cutoff</a:t>
            </a:r>
          </a:p>
          <a:p>
            <a:r>
              <a:rPr lang="en-US" sz="2400" dirty="0"/>
              <a:t>   FDR=3.6%</a:t>
            </a:r>
          </a:p>
        </p:txBody>
      </p:sp>
      <p:sp>
        <p:nvSpPr>
          <p:cNvPr id="6" name="Slide Number Placeholder 5">
            <a:extLst>
              <a:ext uri="{FF2B5EF4-FFF2-40B4-BE49-F238E27FC236}">
                <a16:creationId xmlns:a16="http://schemas.microsoft.com/office/drawing/2014/main" id="{53710190-2228-470D-BBAE-694479DB16F5}"/>
              </a:ext>
            </a:extLst>
          </p:cNvPr>
          <p:cNvSpPr>
            <a:spLocks noGrp="1"/>
          </p:cNvSpPr>
          <p:nvPr>
            <p:ph type="sldNum" sz="quarter" idx="12"/>
          </p:nvPr>
        </p:nvSpPr>
        <p:spPr/>
        <p:txBody>
          <a:bodyPr/>
          <a:lstStyle/>
          <a:p>
            <a:fld id="{CC8C9E0B-A6B3-4C62-A720-ECA663432674}" type="slidenum">
              <a:rPr lang="en-US" smtClean="0"/>
              <a:t>32</a:t>
            </a:fld>
            <a:endParaRPr lang="en-US"/>
          </a:p>
        </p:txBody>
      </p:sp>
    </p:spTree>
    <p:extLst>
      <p:ext uri="{BB962C8B-B14F-4D97-AF65-F5344CB8AC3E}">
        <p14:creationId xmlns:p14="http://schemas.microsoft.com/office/powerpoint/2010/main" val="30444177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31F8F4F-3CD1-4E83-B2A8-E73EAB9BB514}"/>
              </a:ext>
            </a:extLst>
          </p:cNvPr>
          <p:cNvGrpSpPr/>
          <p:nvPr/>
        </p:nvGrpSpPr>
        <p:grpSpPr>
          <a:xfrm>
            <a:off x="124097" y="1567543"/>
            <a:ext cx="8621486" cy="5290457"/>
            <a:chOff x="124097" y="1567543"/>
            <a:chExt cx="8621486" cy="5290457"/>
          </a:xfrm>
        </p:grpSpPr>
        <p:graphicFrame>
          <p:nvGraphicFramePr>
            <p:cNvPr id="10" name="Chart 9"/>
            <p:cNvGraphicFramePr>
              <a:graphicFrameLocks/>
            </p:cNvGraphicFramePr>
            <p:nvPr>
              <p:extLst>
                <p:ext uri="{D42A27DB-BD31-4B8C-83A1-F6EECF244321}">
                  <p14:modId xmlns:p14="http://schemas.microsoft.com/office/powerpoint/2010/main" val="1777511369"/>
                </p:ext>
              </p:extLst>
            </p:nvPr>
          </p:nvGraphicFramePr>
          <p:xfrm>
            <a:off x="124097" y="1567543"/>
            <a:ext cx="8621486" cy="5290457"/>
          </p:xfrm>
          <a:graphic>
            <a:graphicData uri="http://schemas.openxmlformats.org/drawingml/2006/chart">
              <c:chart xmlns:c="http://schemas.openxmlformats.org/drawingml/2006/chart" xmlns:r="http://schemas.openxmlformats.org/officeDocument/2006/relationships" r:id="rId3"/>
            </a:graphicData>
          </a:graphic>
        </p:graphicFrame>
        <p:sp>
          <p:nvSpPr>
            <p:cNvPr id="4" name="Rectangle 3"/>
            <p:cNvSpPr/>
            <p:nvPr/>
          </p:nvSpPr>
          <p:spPr bwMode="auto">
            <a:xfrm>
              <a:off x="6211389" y="4807132"/>
              <a:ext cx="2468880" cy="1097280"/>
            </a:xfrm>
            <a:prstGeom prst="rect">
              <a:avLst/>
            </a:prstGeom>
            <a:solidFill>
              <a:schemeClr val="tx1">
                <a:alpha val="0"/>
              </a:schemeClr>
            </a:solidFill>
            <a:ln w="50800" cap="flat" cmpd="sng" algn="ctr">
              <a:solidFill>
                <a:schemeClr val="tx1"/>
              </a:solidFill>
              <a:prstDash val="solid"/>
              <a:round/>
              <a:headEnd type="none" w="med" len="med"/>
              <a:tailEnd type="none" w="med" len="med"/>
            </a:ln>
            <a:effectLst/>
            <a:scene3d>
              <a:camera prst="legacyObliqueFront"/>
              <a:lightRig rig="legacyNormal2" dir="t"/>
            </a:scene3d>
            <a:sp3d extrusionH="277800" prstMaterial="legacyMatte">
              <a:bevelT w="13500" h="13500" prst="angle"/>
              <a:bevelB w="13500" h="13500" prst="angle"/>
              <a:extrusionClr>
                <a:schemeClr val="tx2"/>
              </a:extrusionClr>
            </a:sp3d>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alibri" pitchFamily="34" charset="0"/>
              </a:endParaRPr>
            </a:p>
          </p:txBody>
        </p:sp>
        <p:sp>
          <p:nvSpPr>
            <p:cNvPr id="5" name="Rectangle 4"/>
            <p:cNvSpPr/>
            <p:nvPr/>
          </p:nvSpPr>
          <p:spPr bwMode="auto">
            <a:xfrm>
              <a:off x="1012372" y="4807132"/>
              <a:ext cx="2320834" cy="1097280"/>
            </a:xfrm>
            <a:prstGeom prst="rect">
              <a:avLst/>
            </a:prstGeom>
            <a:solidFill>
              <a:schemeClr val="tx1">
                <a:alpha val="0"/>
              </a:schemeClr>
            </a:solidFill>
            <a:ln w="50800" cap="flat" cmpd="sng" algn="ctr">
              <a:solidFill>
                <a:schemeClr val="tx1"/>
              </a:solidFill>
              <a:prstDash val="solid"/>
              <a:round/>
              <a:headEnd type="none" w="med" len="med"/>
              <a:tailEnd type="none" w="med" len="med"/>
            </a:ln>
            <a:effectLst/>
            <a:scene3d>
              <a:camera prst="legacyObliqueFront"/>
              <a:lightRig rig="legacyNormal2" dir="t"/>
            </a:scene3d>
            <a:sp3d extrusionH="277800" prstMaterial="legacyMatte">
              <a:bevelT w="13500" h="13500" prst="angle"/>
              <a:bevelB w="13500" h="13500" prst="angle"/>
              <a:extrusionClr>
                <a:schemeClr val="tx2"/>
              </a:extrusionClr>
            </a:sp3d>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alibri" pitchFamily="34" charset="0"/>
              </a:endParaRPr>
            </a:p>
          </p:txBody>
        </p:sp>
      </p:grpSp>
      <p:cxnSp>
        <p:nvCxnSpPr>
          <p:cNvPr id="7" name="Straight Connector 6"/>
          <p:cNvCxnSpPr/>
          <p:nvPr/>
        </p:nvCxnSpPr>
        <p:spPr bwMode="auto">
          <a:xfrm>
            <a:off x="0" y="1435376"/>
            <a:ext cx="9144000" cy="0"/>
          </a:xfrm>
          <a:prstGeom prst="line">
            <a:avLst/>
          </a:prstGeom>
          <a:ln w="57150">
            <a:solidFill>
              <a:srgbClr val="0099FF"/>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8" name="Rectangle 7"/>
          <p:cNvSpPr/>
          <p:nvPr/>
        </p:nvSpPr>
        <p:spPr>
          <a:xfrm>
            <a:off x="0" y="857524"/>
            <a:ext cx="9144000" cy="584775"/>
          </a:xfrm>
          <a:prstGeom prst="rect">
            <a:avLst/>
          </a:prstGeom>
        </p:spPr>
        <p:txBody>
          <a:bodyPr wrap="square">
            <a:spAutoFit/>
          </a:bodyPr>
          <a:lstStyle/>
          <a:p>
            <a:pPr algn="ctr"/>
            <a:r>
              <a:rPr lang="en-US" sz="3200" b="1" dirty="0">
                <a:latin typeface="+mj-lt"/>
              </a:rPr>
              <a:t>Distribution of quantified proteins</a:t>
            </a:r>
          </a:p>
        </p:txBody>
      </p:sp>
      <p:graphicFrame>
        <p:nvGraphicFramePr>
          <p:cNvPr id="6" name="Table 5"/>
          <p:cNvGraphicFramePr>
            <a:graphicFrameLocks noGrp="1"/>
          </p:cNvGraphicFramePr>
          <p:nvPr/>
        </p:nvGraphicFramePr>
        <p:xfrm>
          <a:off x="5303520" y="1572538"/>
          <a:ext cx="3733800" cy="2589887"/>
        </p:xfrm>
        <a:graphic>
          <a:graphicData uri="http://schemas.openxmlformats.org/drawingml/2006/table">
            <a:tbl>
              <a:tblPr/>
              <a:tblGrid>
                <a:gridCol w="870835">
                  <a:extLst>
                    <a:ext uri="{9D8B030D-6E8A-4147-A177-3AD203B41FA5}">
                      <a16:colId xmlns:a16="http://schemas.microsoft.com/office/drawing/2014/main" val="20000"/>
                    </a:ext>
                  </a:extLst>
                </a:gridCol>
                <a:gridCol w="1389151">
                  <a:extLst>
                    <a:ext uri="{9D8B030D-6E8A-4147-A177-3AD203B41FA5}">
                      <a16:colId xmlns:a16="http://schemas.microsoft.com/office/drawing/2014/main" val="20001"/>
                    </a:ext>
                  </a:extLst>
                </a:gridCol>
                <a:gridCol w="1473814">
                  <a:extLst>
                    <a:ext uri="{9D8B030D-6E8A-4147-A177-3AD203B41FA5}">
                      <a16:colId xmlns:a16="http://schemas.microsoft.com/office/drawing/2014/main" val="20002"/>
                    </a:ext>
                  </a:extLst>
                </a:gridCol>
              </a:tblGrid>
              <a:tr h="713462">
                <a:tc>
                  <a:txBody>
                    <a:bodyPr/>
                    <a:lstStyle/>
                    <a:p>
                      <a:pPr algn="ctr" fontAlgn="b"/>
                      <a:r>
                        <a:rPr lang="en-US" sz="1800" b="0" i="0" u="none" strike="noStrike" dirty="0">
                          <a:solidFill>
                            <a:srgbClr val="000000"/>
                          </a:solidFill>
                          <a:effectLst/>
                          <a:latin typeface="Calibri"/>
                        </a:rPr>
                        <a:t>Sample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a:rPr>
                        <a:t>median CV(%) (total)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a:rPr>
                        <a:t>median CV(%)</a:t>
                      </a:r>
                      <a:r>
                        <a:rPr lang="en-US" sz="1800" b="0" i="0" u="none" strike="noStrike" baseline="0" dirty="0">
                          <a:solidFill>
                            <a:srgbClr val="000000"/>
                          </a:solidFill>
                          <a:effectLst/>
                          <a:latin typeface="Calibri"/>
                        </a:rPr>
                        <a:t> (1.3x)</a:t>
                      </a:r>
                      <a:endParaRPr lang="en-US" sz="1800" b="0" i="0" u="none" strike="noStrike" dirty="0">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44656">
                <a:tc>
                  <a:txBody>
                    <a:bodyPr/>
                    <a:lstStyle/>
                    <a:p>
                      <a:pPr algn="ctr" fontAlgn="b"/>
                      <a:r>
                        <a:rPr lang="en-US" sz="2400" b="0" i="0" u="none" strike="noStrike" dirty="0">
                          <a:solidFill>
                            <a:srgbClr val="000000"/>
                          </a:solidFill>
                          <a:effectLst/>
                          <a:latin typeface="Calibri"/>
                        </a:rPr>
                        <a: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Calibri"/>
                        </a:rPr>
                        <a:t>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effectLst/>
                          <a:latin typeface="Calibri"/>
                        </a:rPr>
                        <a:t>32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4656">
                <a:tc>
                  <a:txBody>
                    <a:bodyPr/>
                    <a:lstStyle/>
                    <a:p>
                      <a:pPr algn="ctr" fontAlgn="b"/>
                      <a:r>
                        <a:rPr lang="en-US" sz="2400" b="0" i="0" u="none" strike="noStrike">
                          <a:solidFill>
                            <a:srgbClr val="000000"/>
                          </a:solidFill>
                          <a:effectLst/>
                          <a:latin typeface="Calibri"/>
                        </a:rPr>
                        <a:t>B</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Calibri"/>
                        </a:rPr>
                        <a:t>5.7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effectLst/>
                          <a:latin typeface="Calibri"/>
                        </a:rPr>
                        <a:t>28.3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4656">
                <a:tc>
                  <a:txBody>
                    <a:bodyPr/>
                    <a:lstStyle/>
                    <a:p>
                      <a:pPr algn="ctr" fontAlgn="b"/>
                      <a:r>
                        <a:rPr lang="en-US" sz="2400" b="0" i="0" u="none" strike="noStrike">
                          <a:solidFill>
                            <a:srgbClr val="000000"/>
                          </a:solidFill>
                          <a:effectLst/>
                          <a:latin typeface="Calibri"/>
                        </a:rPr>
                        <a:t>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Calibri"/>
                        </a:rPr>
                        <a:t>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Calibri"/>
                        </a:rPr>
                        <a:t>26.9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4656">
                <a:tc>
                  <a:txBody>
                    <a:bodyPr/>
                    <a:lstStyle/>
                    <a:p>
                      <a:pPr algn="ctr" fontAlgn="b"/>
                      <a:r>
                        <a:rPr lang="en-US" sz="2400" b="0" i="0" u="none" strike="noStrike">
                          <a:solidFill>
                            <a:srgbClr val="000000"/>
                          </a:solidFill>
                          <a:effectLst/>
                          <a:latin typeface="Calibri"/>
                        </a:rPr>
                        <a: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effectLst/>
                          <a:latin typeface="Calibri"/>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Calibri"/>
                        </a:rPr>
                        <a:t>19.9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4656">
                <a:tc>
                  <a:txBody>
                    <a:bodyPr/>
                    <a:lstStyle/>
                    <a:p>
                      <a:pPr algn="ctr" fontAlgn="b"/>
                      <a:r>
                        <a:rPr lang="en-US" sz="2400" b="0" i="0" u="none" strike="noStrike">
                          <a:solidFill>
                            <a:srgbClr val="000000"/>
                          </a:solidFill>
                          <a:effectLst/>
                          <a:latin typeface="Calibri"/>
                        </a:rPr>
                        <a: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effectLst/>
                          <a:latin typeface="Calibri"/>
                        </a:rPr>
                        <a:t>6.5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9" name="TextBox 8"/>
          <p:cNvSpPr txBox="1"/>
          <p:nvPr/>
        </p:nvSpPr>
        <p:spPr>
          <a:xfrm>
            <a:off x="1508760" y="4267200"/>
            <a:ext cx="1183657" cy="369332"/>
          </a:xfrm>
          <a:prstGeom prst="rect">
            <a:avLst/>
          </a:prstGeom>
          <a:noFill/>
        </p:spPr>
        <p:txBody>
          <a:bodyPr wrap="none" rtlCol="0">
            <a:spAutoFit/>
          </a:bodyPr>
          <a:lstStyle/>
          <a:p>
            <a:r>
              <a:rPr lang="en-US" dirty="0"/>
              <a:t>1.3x cutoff</a:t>
            </a:r>
          </a:p>
        </p:txBody>
      </p:sp>
      <p:sp>
        <p:nvSpPr>
          <p:cNvPr id="12" name="TextBox 11"/>
          <p:cNvSpPr txBox="1"/>
          <p:nvPr/>
        </p:nvSpPr>
        <p:spPr>
          <a:xfrm>
            <a:off x="1508760" y="4876800"/>
            <a:ext cx="966931" cy="400110"/>
          </a:xfrm>
          <a:prstGeom prst="rect">
            <a:avLst/>
          </a:prstGeom>
          <a:noFill/>
        </p:spPr>
        <p:txBody>
          <a:bodyPr wrap="none" rtlCol="0">
            <a:spAutoFit/>
          </a:bodyPr>
          <a:lstStyle/>
          <a:p>
            <a:r>
              <a:rPr lang="en-US" sz="2000" dirty="0">
                <a:solidFill>
                  <a:srgbClr val="FF0000"/>
                </a:solidFill>
                <a:latin typeface="Calibri"/>
              </a:rPr>
              <a:t>↓ </a:t>
            </a:r>
            <a:r>
              <a:rPr lang="en-US" sz="2000" dirty="0">
                <a:solidFill>
                  <a:srgbClr val="FF0000"/>
                </a:solidFill>
              </a:rPr>
              <a:t>1.3x </a:t>
            </a:r>
          </a:p>
        </p:txBody>
      </p:sp>
      <p:sp>
        <p:nvSpPr>
          <p:cNvPr id="13" name="TextBox 12"/>
          <p:cNvSpPr txBox="1"/>
          <p:nvPr/>
        </p:nvSpPr>
        <p:spPr>
          <a:xfrm>
            <a:off x="7162800" y="4892040"/>
            <a:ext cx="966931" cy="400110"/>
          </a:xfrm>
          <a:prstGeom prst="rect">
            <a:avLst/>
          </a:prstGeom>
          <a:noFill/>
        </p:spPr>
        <p:txBody>
          <a:bodyPr wrap="none" rtlCol="0">
            <a:spAutoFit/>
          </a:bodyPr>
          <a:lstStyle/>
          <a:p>
            <a:r>
              <a:rPr lang="en-US" sz="2000" dirty="0">
                <a:solidFill>
                  <a:srgbClr val="FF0000"/>
                </a:solidFill>
                <a:latin typeface="Calibri"/>
              </a:rPr>
              <a:t>↑ </a:t>
            </a:r>
            <a:r>
              <a:rPr lang="en-US" sz="2000" dirty="0">
                <a:solidFill>
                  <a:srgbClr val="FF0000"/>
                </a:solidFill>
              </a:rPr>
              <a:t>1.3x </a:t>
            </a:r>
          </a:p>
        </p:txBody>
      </p:sp>
      <p:sp>
        <p:nvSpPr>
          <p:cNvPr id="14" name="Slide Number Placeholder 13">
            <a:extLst>
              <a:ext uri="{FF2B5EF4-FFF2-40B4-BE49-F238E27FC236}">
                <a16:creationId xmlns:a16="http://schemas.microsoft.com/office/drawing/2014/main" id="{96898A09-0953-475D-957C-12945F232125}"/>
              </a:ext>
            </a:extLst>
          </p:cNvPr>
          <p:cNvSpPr>
            <a:spLocks noGrp="1"/>
          </p:cNvSpPr>
          <p:nvPr>
            <p:ph type="sldNum" sz="quarter" idx="12"/>
          </p:nvPr>
        </p:nvSpPr>
        <p:spPr/>
        <p:txBody>
          <a:bodyPr/>
          <a:lstStyle/>
          <a:p>
            <a:fld id="{CC8C9E0B-A6B3-4C62-A720-ECA663432674}" type="slidenum">
              <a:rPr lang="en-US" smtClean="0"/>
              <a:t>33</a:t>
            </a:fld>
            <a:endParaRPr lang="en-US"/>
          </a:p>
        </p:txBody>
      </p:sp>
    </p:spTree>
    <p:extLst>
      <p:ext uri="{BB962C8B-B14F-4D97-AF65-F5344CB8AC3E}">
        <p14:creationId xmlns:p14="http://schemas.microsoft.com/office/powerpoint/2010/main" val="17171771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219088" y="5914703"/>
            <a:ext cx="5540437" cy="652770"/>
            <a:chOff x="2035992" y="4876800"/>
            <a:chExt cx="5540437" cy="652770"/>
          </a:xfrm>
        </p:grpSpPr>
        <p:sp>
          <p:nvSpPr>
            <p:cNvPr id="5" name="TextBox 4"/>
            <p:cNvSpPr txBox="1"/>
            <p:nvPr/>
          </p:nvSpPr>
          <p:spPr>
            <a:xfrm>
              <a:off x="2035992" y="4876800"/>
              <a:ext cx="959109" cy="646331"/>
            </a:xfrm>
            <a:prstGeom prst="rect">
              <a:avLst/>
            </a:prstGeom>
            <a:noFill/>
          </p:spPr>
          <p:txBody>
            <a:bodyPr wrap="none" rtlCol="0">
              <a:spAutoFit/>
            </a:bodyPr>
            <a:lstStyle/>
            <a:p>
              <a:r>
                <a:rPr lang="en-US" dirty="0"/>
                <a:t>2 week </a:t>
              </a:r>
            </a:p>
            <a:p>
              <a:r>
                <a:rPr lang="en-US" dirty="0"/>
                <a:t>6 mg/kg</a:t>
              </a:r>
            </a:p>
          </p:txBody>
        </p:sp>
        <p:sp>
          <p:nvSpPr>
            <p:cNvPr id="6" name="TextBox 5"/>
            <p:cNvSpPr txBox="1"/>
            <p:nvPr/>
          </p:nvSpPr>
          <p:spPr>
            <a:xfrm>
              <a:off x="3200400" y="4876800"/>
              <a:ext cx="959109" cy="646331"/>
            </a:xfrm>
            <a:prstGeom prst="rect">
              <a:avLst/>
            </a:prstGeom>
            <a:noFill/>
          </p:spPr>
          <p:txBody>
            <a:bodyPr wrap="none" rtlCol="0">
              <a:spAutoFit/>
            </a:bodyPr>
            <a:lstStyle/>
            <a:p>
              <a:r>
                <a:rPr lang="en-US" dirty="0"/>
                <a:t>3 week </a:t>
              </a:r>
            </a:p>
            <a:p>
              <a:r>
                <a:rPr lang="en-US" dirty="0"/>
                <a:t>9 mg/kg</a:t>
              </a:r>
            </a:p>
          </p:txBody>
        </p:sp>
        <p:sp>
          <p:nvSpPr>
            <p:cNvPr id="7" name="TextBox 6"/>
            <p:cNvSpPr txBox="1"/>
            <p:nvPr/>
          </p:nvSpPr>
          <p:spPr>
            <a:xfrm>
              <a:off x="4288608" y="4876800"/>
              <a:ext cx="1076128" cy="646331"/>
            </a:xfrm>
            <a:prstGeom prst="rect">
              <a:avLst/>
            </a:prstGeom>
            <a:noFill/>
          </p:spPr>
          <p:txBody>
            <a:bodyPr wrap="none" rtlCol="0">
              <a:spAutoFit/>
            </a:bodyPr>
            <a:lstStyle/>
            <a:p>
              <a:r>
                <a:rPr lang="en-US" dirty="0"/>
                <a:t>4 week </a:t>
              </a:r>
            </a:p>
            <a:p>
              <a:r>
                <a:rPr lang="en-US" dirty="0"/>
                <a:t>12 mg/kg</a:t>
              </a:r>
            </a:p>
          </p:txBody>
        </p:sp>
        <p:sp>
          <p:nvSpPr>
            <p:cNvPr id="8" name="TextBox 7"/>
            <p:cNvSpPr txBox="1"/>
            <p:nvPr/>
          </p:nvSpPr>
          <p:spPr>
            <a:xfrm>
              <a:off x="5410200" y="4876800"/>
              <a:ext cx="1076128" cy="646331"/>
            </a:xfrm>
            <a:prstGeom prst="rect">
              <a:avLst/>
            </a:prstGeom>
            <a:noFill/>
          </p:spPr>
          <p:txBody>
            <a:bodyPr wrap="none" rtlCol="0">
              <a:spAutoFit/>
            </a:bodyPr>
            <a:lstStyle/>
            <a:p>
              <a:r>
                <a:rPr lang="en-US" dirty="0"/>
                <a:t>6 week </a:t>
              </a:r>
            </a:p>
            <a:p>
              <a:r>
                <a:rPr lang="en-US" dirty="0"/>
                <a:t>18 mg/kg</a:t>
              </a:r>
            </a:p>
          </p:txBody>
        </p:sp>
        <p:sp>
          <p:nvSpPr>
            <p:cNvPr id="9" name="TextBox 8"/>
            <p:cNvSpPr txBox="1"/>
            <p:nvPr/>
          </p:nvSpPr>
          <p:spPr>
            <a:xfrm>
              <a:off x="6553200" y="4883239"/>
              <a:ext cx="1023229" cy="646331"/>
            </a:xfrm>
            <a:prstGeom prst="rect">
              <a:avLst/>
            </a:prstGeom>
            <a:noFill/>
          </p:spPr>
          <p:txBody>
            <a:bodyPr wrap="none" rtlCol="0">
              <a:spAutoFit/>
            </a:bodyPr>
            <a:lstStyle/>
            <a:p>
              <a:r>
                <a:rPr lang="en-US" dirty="0"/>
                <a:t>8 week </a:t>
              </a:r>
            </a:p>
            <a:p>
              <a:r>
                <a:rPr lang="en-US" dirty="0"/>
                <a:t>24mg/kg</a:t>
              </a:r>
            </a:p>
          </p:txBody>
        </p:sp>
      </p:grpSp>
      <p:cxnSp>
        <p:nvCxnSpPr>
          <p:cNvPr id="11" name="Straight Connector 10"/>
          <p:cNvCxnSpPr/>
          <p:nvPr/>
        </p:nvCxnSpPr>
        <p:spPr bwMode="auto">
          <a:xfrm>
            <a:off x="0" y="1435376"/>
            <a:ext cx="9144000" cy="0"/>
          </a:xfrm>
          <a:prstGeom prst="line">
            <a:avLst/>
          </a:prstGeom>
          <a:ln w="57150">
            <a:solidFill>
              <a:srgbClr val="0099FF"/>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4" name="Rectangle 849"/>
          <p:cNvSpPr>
            <a:spLocks noChangeArrowheads="1"/>
          </p:cNvSpPr>
          <p:nvPr/>
        </p:nvSpPr>
        <p:spPr bwMode="auto">
          <a:xfrm>
            <a:off x="0" y="969485"/>
            <a:ext cx="9144000" cy="45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2800" b="1">
                <a:solidFill>
                  <a:srgbClr val="000000"/>
                </a:solidFill>
                <a:effectLst>
                  <a:outerShdw blurRad="38100" dist="38100" dir="2700000" algn="tl">
                    <a:srgbClr val="C0C0C0"/>
                  </a:outerShdw>
                </a:effectLst>
                <a:latin typeface="Calibri" pitchFamily="34" charset="0"/>
              </a:defRPr>
            </a:lvl1pPr>
            <a:lvl2pPr algn="ctr">
              <a:defRPr sz="2800" b="1">
                <a:solidFill>
                  <a:srgbClr val="000000"/>
                </a:solidFill>
                <a:effectLst>
                  <a:outerShdw blurRad="38100" dist="38100" dir="2700000" algn="tl">
                    <a:srgbClr val="C0C0C0"/>
                  </a:outerShdw>
                </a:effectLst>
                <a:latin typeface="Calibri" pitchFamily="34" charset="0"/>
              </a:defRPr>
            </a:lvl2pPr>
            <a:lvl3pPr algn="ctr">
              <a:defRPr sz="2800" b="1">
                <a:solidFill>
                  <a:srgbClr val="000000"/>
                </a:solidFill>
                <a:effectLst>
                  <a:outerShdw blurRad="38100" dist="38100" dir="2700000" algn="tl">
                    <a:srgbClr val="C0C0C0"/>
                  </a:outerShdw>
                </a:effectLst>
                <a:latin typeface="Calibri" pitchFamily="34" charset="0"/>
              </a:defRPr>
            </a:lvl3pPr>
            <a:lvl4pPr algn="ctr">
              <a:defRPr sz="2800" b="1">
                <a:solidFill>
                  <a:srgbClr val="000000"/>
                </a:solidFill>
                <a:effectLst>
                  <a:outerShdw blurRad="38100" dist="38100" dir="2700000" algn="tl">
                    <a:srgbClr val="C0C0C0"/>
                  </a:outerShdw>
                </a:effectLst>
                <a:latin typeface="Calibri" pitchFamily="34" charset="0"/>
              </a:defRPr>
            </a:lvl4pPr>
            <a:lvl5pPr algn="ctr">
              <a:defRPr sz="2800" b="1">
                <a:solidFill>
                  <a:srgbClr val="000000"/>
                </a:solidFill>
                <a:effectLst>
                  <a:outerShdw blurRad="38100" dist="38100" dir="2700000" algn="tl">
                    <a:srgbClr val="C0C0C0"/>
                  </a:outerShdw>
                </a:effectLst>
                <a:latin typeface="Calibri" pitchFamily="34" charset="0"/>
              </a:defRPr>
            </a:lvl5pPr>
            <a:lvl6pPr marL="457200" algn="ctr" fontAlgn="base">
              <a:spcBef>
                <a:spcPct val="0"/>
              </a:spcBef>
              <a:spcAft>
                <a:spcPct val="0"/>
              </a:spcAft>
              <a:defRPr sz="2800" b="1">
                <a:solidFill>
                  <a:srgbClr val="000000"/>
                </a:solidFill>
                <a:effectLst>
                  <a:outerShdw blurRad="38100" dist="38100" dir="2700000" algn="tl">
                    <a:srgbClr val="C0C0C0"/>
                  </a:outerShdw>
                </a:effectLst>
                <a:latin typeface="Calibri" pitchFamily="34" charset="0"/>
              </a:defRPr>
            </a:lvl6pPr>
            <a:lvl7pPr marL="914400" algn="ctr" fontAlgn="base">
              <a:spcBef>
                <a:spcPct val="0"/>
              </a:spcBef>
              <a:spcAft>
                <a:spcPct val="0"/>
              </a:spcAft>
              <a:defRPr sz="2800" b="1">
                <a:solidFill>
                  <a:srgbClr val="000000"/>
                </a:solidFill>
                <a:effectLst>
                  <a:outerShdw blurRad="38100" dist="38100" dir="2700000" algn="tl">
                    <a:srgbClr val="C0C0C0"/>
                  </a:outerShdw>
                </a:effectLst>
                <a:latin typeface="Calibri" pitchFamily="34" charset="0"/>
              </a:defRPr>
            </a:lvl7pPr>
            <a:lvl8pPr marL="1371600" algn="ctr" fontAlgn="base">
              <a:spcBef>
                <a:spcPct val="0"/>
              </a:spcBef>
              <a:spcAft>
                <a:spcPct val="0"/>
              </a:spcAft>
              <a:defRPr sz="2800" b="1">
                <a:solidFill>
                  <a:srgbClr val="000000"/>
                </a:solidFill>
                <a:effectLst>
                  <a:outerShdw blurRad="38100" dist="38100" dir="2700000" algn="tl">
                    <a:srgbClr val="C0C0C0"/>
                  </a:outerShdw>
                </a:effectLst>
                <a:latin typeface="Calibri" pitchFamily="34" charset="0"/>
              </a:defRPr>
            </a:lvl8pPr>
            <a:lvl9pPr marL="1828800" algn="ctr" fontAlgn="base">
              <a:spcBef>
                <a:spcPct val="0"/>
              </a:spcBef>
              <a:spcAft>
                <a:spcPct val="0"/>
              </a:spcAft>
              <a:defRPr sz="2800" b="1">
                <a:solidFill>
                  <a:srgbClr val="000000"/>
                </a:solidFill>
                <a:effectLst>
                  <a:outerShdw blurRad="38100" dist="38100" dir="2700000" algn="tl">
                    <a:srgbClr val="C0C0C0"/>
                  </a:outerShdw>
                </a:effectLst>
                <a:latin typeface="Calibri" pitchFamily="34" charset="0"/>
              </a:defRPr>
            </a:lvl9pPr>
          </a:lstStyle>
          <a:p>
            <a:r>
              <a:rPr lang="en-US" altLang="en-US" sz="3200" dirty="0">
                <a:solidFill>
                  <a:schemeClr val="tx1"/>
                </a:solidFill>
                <a:effectLst/>
                <a:latin typeface="+mj-lt"/>
              </a:rPr>
              <a:t>Number of proteins with 1.3 fold change</a:t>
            </a:r>
          </a:p>
        </p:txBody>
      </p:sp>
      <p:cxnSp>
        <p:nvCxnSpPr>
          <p:cNvPr id="10" name="Straight Connector 9"/>
          <p:cNvCxnSpPr/>
          <p:nvPr/>
        </p:nvCxnSpPr>
        <p:spPr bwMode="auto">
          <a:xfrm>
            <a:off x="3030583" y="5721531"/>
            <a:ext cx="2103120" cy="0"/>
          </a:xfrm>
          <a:prstGeom prst="line">
            <a:avLst/>
          </a:prstGeom>
          <a:solidFill>
            <a:schemeClr val="accent1">
              <a:alpha val="0"/>
            </a:schemeClr>
          </a:solidFill>
          <a:ln w="9525" cap="flat" cmpd="sng" algn="ctr">
            <a:solidFill>
              <a:schemeClr val="accent1"/>
            </a:solidFill>
            <a:prstDash val="solid"/>
            <a:round/>
            <a:headEnd type="none" w="med" len="med"/>
            <a:tailEnd type="none" w="med" len="med"/>
          </a:ln>
          <a:effectLst/>
          <a:scene3d>
            <a:camera prst="legacyObliqueFront"/>
            <a:lightRig rig="legacyNormal2" dir="t"/>
          </a:scene3d>
          <a:sp3d extrusionH="277800" prstMaterial="legacyMatte">
            <a:bevelT w="13500" h="13500" prst="angle"/>
            <a:bevelB w="13500" h="13500" prst="angle"/>
            <a:extrusionClr>
              <a:schemeClr val="tx2"/>
            </a:extrusionClr>
          </a:sp3d>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graphicFrame>
        <p:nvGraphicFramePr>
          <p:cNvPr id="16" name="Chart 15"/>
          <p:cNvGraphicFramePr>
            <a:graphicFrameLocks/>
          </p:cNvGraphicFramePr>
          <p:nvPr/>
        </p:nvGraphicFramePr>
        <p:xfrm>
          <a:off x="1122072" y="1548238"/>
          <a:ext cx="6636120" cy="4546136"/>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p:cNvSpPr txBox="1"/>
          <p:nvPr/>
        </p:nvSpPr>
        <p:spPr>
          <a:xfrm>
            <a:off x="5278940" y="3423047"/>
            <a:ext cx="1382301" cy="646331"/>
          </a:xfrm>
          <a:prstGeom prst="rect">
            <a:avLst/>
          </a:prstGeom>
          <a:noFill/>
        </p:spPr>
        <p:txBody>
          <a:bodyPr wrap="none" rtlCol="0">
            <a:spAutoFit/>
          </a:bodyPr>
          <a:lstStyle/>
          <a:p>
            <a:r>
              <a:rPr lang="en-US" dirty="0"/>
              <a:t>       </a:t>
            </a:r>
            <a:r>
              <a:rPr lang="en-US" dirty="0" err="1"/>
              <a:t>cTnT</a:t>
            </a:r>
            <a:endParaRPr lang="en-US" dirty="0"/>
          </a:p>
          <a:p>
            <a:r>
              <a:rPr lang="en-US" dirty="0"/>
              <a:t> 0.025 </a:t>
            </a:r>
            <a:r>
              <a:rPr lang="en-US" dirty="0" err="1"/>
              <a:t>ng</a:t>
            </a:r>
            <a:r>
              <a:rPr lang="en-US" dirty="0"/>
              <a:t>/ml</a:t>
            </a:r>
          </a:p>
        </p:txBody>
      </p:sp>
      <p:sp>
        <p:nvSpPr>
          <p:cNvPr id="18" name="TextBox 17"/>
          <p:cNvSpPr txBox="1"/>
          <p:nvPr/>
        </p:nvSpPr>
        <p:spPr>
          <a:xfrm>
            <a:off x="6323451" y="1748524"/>
            <a:ext cx="1382301" cy="646331"/>
          </a:xfrm>
          <a:prstGeom prst="rect">
            <a:avLst/>
          </a:prstGeom>
          <a:noFill/>
        </p:spPr>
        <p:txBody>
          <a:bodyPr wrap="none" rtlCol="0">
            <a:spAutoFit/>
          </a:bodyPr>
          <a:lstStyle/>
          <a:p>
            <a:r>
              <a:rPr lang="en-US" dirty="0"/>
              <a:t>      </a:t>
            </a:r>
            <a:r>
              <a:rPr lang="en-US" dirty="0" err="1"/>
              <a:t>cTnT</a:t>
            </a:r>
            <a:r>
              <a:rPr lang="en-US" dirty="0"/>
              <a:t> </a:t>
            </a:r>
          </a:p>
          <a:p>
            <a:r>
              <a:rPr lang="en-US" dirty="0"/>
              <a:t>0.045ng/ml </a:t>
            </a:r>
          </a:p>
        </p:txBody>
      </p:sp>
      <p:sp>
        <p:nvSpPr>
          <p:cNvPr id="3" name="Slide Number Placeholder 2">
            <a:extLst>
              <a:ext uri="{FF2B5EF4-FFF2-40B4-BE49-F238E27FC236}">
                <a16:creationId xmlns:a16="http://schemas.microsoft.com/office/drawing/2014/main" id="{F6FDFDCE-4CCA-4E72-AB4F-D847CA3E9221}"/>
              </a:ext>
            </a:extLst>
          </p:cNvPr>
          <p:cNvSpPr>
            <a:spLocks noGrp="1"/>
          </p:cNvSpPr>
          <p:nvPr>
            <p:ph type="sldNum" sz="quarter" idx="12"/>
          </p:nvPr>
        </p:nvSpPr>
        <p:spPr/>
        <p:txBody>
          <a:bodyPr/>
          <a:lstStyle/>
          <a:p>
            <a:fld id="{CC8C9E0B-A6B3-4C62-A720-ECA663432674}" type="slidenum">
              <a:rPr lang="en-US" smtClean="0"/>
              <a:t>34</a:t>
            </a:fld>
            <a:endParaRPr lang="en-US"/>
          </a:p>
        </p:txBody>
      </p:sp>
    </p:spTree>
    <p:extLst>
      <p:ext uri="{BB962C8B-B14F-4D97-AF65-F5344CB8AC3E}">
        <p14:creationId xmlns:p14="http://schemas.microsoft.com/office/powerpoint/2010/main" val="3137055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noChangeArrowheads="1"/>
          </p:cNvPicPr>
          <p:nvPr/>
        </p:nvPicPr>
        <p:blipFill rotWithShape="1">
          <a:blip r:embed="rId2">
            <a:extLst>
              <a:ext uri="{28A0092B-C50C-407E-A947-70E740481C1C}">
                <a14:useLocalDpi xmlns:a14="http://schemas.microsoft.com/office/drawing/2010/main" val="0"/>
              </a:ext>
            </a:extLst>
          </a:blip>
          <a:srcRect l="41819" t="54399" r="46495" b="17438"/>
          <a:stretch/>
        </p:blipFill>
        <p:spPr bwMode="auto">
          <a:xfrm>
            <a:off x="4180114" y="1504766"/>
            <a:ext cx="4963886" cy="48674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Connector 4"/>
          <p:cNvCxnSpPr/>
          <p:nvPr/>
        </p:nvCxnSpPr>
        <p:spPr bwMode="auto">
          <a:xfrm>
            <a:off x="0" y="1257576"/>
            <a:ext cx="9144000" cy="0"/>
          </a:xfrm>
          <a:prstGeom prst="line">
            <a:avLst/>
          </a:prstGeom>
          <a:ln w="57150">
            <a:solidFill>
              <a:srgbClr val="0099FF"/>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6" name="Rectangle 849"/>
          <p:cNvSpPr>
            <a:spLocks noChangeArrowheads="1"/>
          </p:cNvSpPr>
          <p:nvPr/>
        </p:nvSpPr>
        <p:spPr bwMode="auto">
          <a:xfrm>
            <a:off x="0" y="800100"/>
            <a:ext cx="9144000" cy="45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2800" b="1">
                <a:solidFill>
                  <a:srgbClr val="000000"/>
                </a:solidFill>
                <a:effectLst>
                  <a:outerShdw blurRad="38100" dist="38100" dir="2700000" algn="tl">
                    <a:srgbClr val="C0C0C0"/>
                  </a:outerShdw>
                </a:effectLst>
                <a:latin typeface="Calibri" pitchFamily="34" charset="0"/>
              </a:defRPr>
            </a:lvl1pPr>
            <a:lvl2pPr algn="ctr">
              <a:defRPr sz="2800" b="1">
                <a:solidFill>
                  <a:srgbClr val="000000"/>
                </a:solidFill>
                <a:effectLst>
                  <a:outerShdw blurRad="38100" dist="38100" dir="2700000" algn="tl">
                    <a:srgbClr val="C0C0C0"/>
                  </a:outerShdw>
                </a:effectLst>
                <a:latin typeface="Calibri" pitchFamily="34" charset="0"/>
              </a:defRPr>
            </a:lvl2pPr>
            <a:lvl3pPr algn="ctr">
              <a:defRPr sz="2800" b="1">
                <a:solidFill>
                  <a:srgbClr val="000000"/>
                </a:solidFill>
                <a:effectLst>
                  <a:outerShdw blurRad="38100" dist="38100" dir="2700000" algn="tl">
                    <a:srgbClr val="C0C0C0"/>
                  </a:outerShdw>
                </a:effectLst>
                <a:latin typeface="Calibri" pitchFamily="34" charset="0"/>
              </a:defRPr>
            </a:lvl3pPr>
            <a:lvl4pPr algn="ctr">
              <a:defRPr sz="2800" b="1">
                <a:solidFill>
                  <a:srgbClr val="000000"/>
                </a:solidFill>
                <a:effectLst>
                  <a:outerShdw blurRad="38100" dist="38100" dir="2700000" algn="tl">
                    <a:srgbClr val="C0C0C0"/>
                  </a:outerShdw>
                </a:effectLst>
                <a:latin typeface="Calibri" pitchFamily="34" charset="0"/>
              </a:defRPr>
            </a:lvl4pPr>
            <a:lvl5pPr algn="ctr">
              <a:defRPr sz="2800" b="1">
                <a:solidFill>
                  <a:srgbClr val="000000"/>
                </a:solidFill>
                <a:effectLst>
                  <a:outerShdw blurRad="38100" dist="38100" dir="2700000" algn="tl">
                    <a:srgbClr val="C0C0C0"/>
                  </a:outerShdw>
                </a:effectLst>
                <a:latin typeface="Calibri" pitchFamily="34" charset="0"/>
              </a:defRPr>
            </a:lvl5pPr>
            <a:lvl6pPr marL="457200" algn="ctr" fontAlgn="base">
              <a:spcBef>
                <a:spcPct val="0"/>
              </a:spcBef>
              <a:spcAft>
                <a:spcPct val="0"/>
              </a:spcAft>
              <a:defRPr sz="2800" b="1">
                <a:solidFill>
                  <a:srgbClr val="000000"/>
                </a:solidFill>
                <a:effectLst>
                  <a:outerShdw blurRad="38100" dist="38100" dir="2700000" algn="tl">
                    <a:srgbClr val="C0C0C0"/>
                  </a:outerShdw>
                </a:effectLst>
                <a:latin typeface="Calibri" pitchFamily="34" charset="0"/>
              </a:defRPr>
            </a:lvl6pPr>
            <a:lvl7pPr marL="914400" algn="ctr" fontAlgn="base">
              <a:spcBef>
                <a:spcPct val="0"/>
              </a:spcBef>
              <a:spcAft>
                <a:spcPct val="0"/>
              </a:spcAft>
              <a:defRPr sz="2800" b="1">
                <a:solidFill>
                  <a:srgbClr val="000000"/>
                </a:solidFill>
                <a:effectLst>
                  <a:outerShdw blurRad="38100" dist="38100" dir="2700000" algn="tl">
                    <a:srgbClr val="C0C0C0"/>
                  </a:outerShdw>
                </a:effectLst>
                <a:latin typeface="Calibri" pitchFamily="34" charset="0"/>
              </a:defRPr>
            </a:lvl7pPr>
            <a:lvl8pPr marL="1371600" algn="ctr" fontAlgn="base">
              <a:spcBef>
                <a:spcPct val="0"/>
              </a:spcBef>
              <a:spcAft>
                <a:spcPct val="0"/>
              </a:spcAft>
              <a:defRPr sz="2800" b="1">
                <a:solidFill>
                  <a:srgbClr val="000000"/>
                </a:solidFill>
                <a:effectLst>
                  <a:outerShdw blurRad="38100" dist="38100" dir="2700000" algn="tl">
                    <a:srgbClr val="C0C0C0"/>
                  </a:outerShdw>
                </a:effectLst>
                <a:latin typeface="Calibri" pitchFamily="34" charset="0"/>
              </a:defRPr>
            </a:lvl8pPr>
            <a:lvl9pPr marL="1828800" algn="ctr" fontAlgn="base">
              <a:spcBef>
                <a:spcPct val="0"/>
              </a:spcBef>
              <a:spcAft>
                <a:spcPct val="0"/>
              </a:spcAft>
              <a:defRPr sz="2800" b="1">
                <a:solidFill>
                  <a:srgbClr val="000000"/>
                </a:solidFill>
                <a:effectLst>
                  <a:outerShdw blurRad="38100" dist="38100" dir="2700000" algn="tl">
                    <a:srgbClr val="C0C0C0"/>
                  </a:outerShdw>
                </a:effectLst>
                <a:latin typeface="Calibri" pitchFamily="34" charset="0"/>
              </a:defRPr>
            </a:lvl9pPr>
          </a:lstStyle>
          <a:p>
            <a:r>
              <a:rPr lang="en-US" altLang="en-US" sz="3200" dirty="0">
                <a:solidFill>
                  <a:schemeClr val="tx1"/>
                </a:solidFill>
                <a:effectLst/>
                <a:latin typeface="+mj-lt"/>
              </a:rPr>
              <a:t>IPA analysis of diseases and bio functions</a:t>
            </a:r>
          </a:p>
        </p:txBody>
      </p:sp>
      <p:sp>
        <p:nvSpPr>
          <p:cNvPr id="9" name="TextBox 8"/>
          <p:cNvSpPr txBox="1"/>
          <p:nvPr/>
        </p:nvSpPr>
        <p:spPr>
          <a:xfrm>
            <a:off x="4206240" y="1818527"/>
            <a:ext cx="2116182" cy="307777"/>
          </a:xfrm>
          <a:prstGeom prst="rect">
            <a:avLst/>
          </a:prstGeom>
          <a:noFill/>
          <a:ln w="25400">
            <a:solidFill>
              <a:srgbClr val="FF0000"/>
            </a:solidFill>
          </a:ln>
        </p:spPr>
        <p:txBody>
          <a:bodyPr wrap="square" rtlCol="0">
            <a:spAutoFit/>
          </a:bodyPr>
          <a:lstStyle/>
          <a:p>
            <a:r>
              <a:rPr lang="en-US" sz="1400" dirty="0"/>
              <a:t>                            </a:t>
            </a:r>
          </a:p>
        </p:txBody>
      </p:sp>
      <p:sp>
        <p:nvSpPr>
          <p:cNvPr id="18" name="TextBox 17"/>
          <p:cNvSpPr txBox="1"/>
          <p:nvPr/>
        </p:nvSpPr>
        <p:spPr>
          <a:xfrm>
            <a:off x="4206235" y="1524721"/>
            <a:ext cx="2116187" cy="307777"/>
          </a:xfrm>
          <a:prstGeom prst="rect">
            <a:avLst/>
          </a:prstGeom>
          <a:noFill/>
          <a:ln w="25400">
            <a:solidFill>
              <a:srgbClr val="FF0000"/>
            </a:solidFill>
          </a:ln>
        </p:spPr>
        <p:txBody>
          <a:bodyPr wrap="square" rtlCol="0">
            <a:spAutoFit/>
          </a:bodyPr>
          <a:lstStyle/>
          <a:p>
            <a:r>
              <a:rPr lang="en-US" sz="1400" dirty="0"/>
              <a:t>                            </a:t>
            </a:r>
          </a:p>
        </p:txBody>
      </p:sp>
      <p:pic>
        <p:nvPicPr>
          <p:cNvPr id="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1819" t="30555" r="45124" b="50553"/>
          <a:stretch/>
        </p:blipFill>
        <p:spPr bwMode="auto">
          <a:xfrm>
            <a:off x="93616" y="1689821"/>
            <a:ext cx="4086498" cy="24059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7505700" y="1225365"/>
            <a:ext cx="1614545" cy="369332"/>
          </a:xfrm>
          <a:prstGeom prst="rect">
            <a:avLst/>
          </a:prstGeom>
          <a:noFill/>
        </p:spPr>
        <p:txBody>
          <a:bodyPr wrap="none" rtlCol="0">
            <a:spAutoFit/>
          </a:bodyPr>
          <a:lstStyle/>
          <a:p>
            <a:r>
              <a:rPr lang="en-US" dirty="0"/>
              <a:t>A   B    C    D    E</a:t>
            </a:r>
          </a:p>
        </p:txBody>
      </p:sp>
      <p:sp>
        <p:nvSpPr>
          <p:cNvPr id="7" name="Slide Number Placeholder 6">
            <a:extLst>
              <a:ext uri="{FF2B5EF4-FFF2-40B4-BE49-F238E27FC236}">
                <a16:creationId xmlns:a16="http://schemas.microsoft.com/office/drawing/2014/main" id="{1E65BFCB-088B-40A7-A45A-94D7C06640D3}"/>
              </a:ext>
            </a:extLst>
          </p:cNvPr>
          <p:cNvSpPr>
            <a:spLocks noGrp="1"/>
          </p:cNvSpPr>
          <p:nvPr>
            <p:ph type="sldNum" sz="quarter" idx="12"/>
          </p:nvPr>
        </p:nvSpPr>
        <p:spPr/>
        <p:txBody>
          <a:bodyPr/>
          <a:lstStyle/>
          <a:p>
            <a:fld id="{CC8C9E0B-A6B3-4C62-A720-ECA663432674}" type="slidenum">
              <a:rPr lang="en-US" smtClean="0"/>
              <a:t>35</a:t>
            </a:fld>
            <a:endParaRPr lang="en-US"/>
          </a:p>
        </p:txBody>
      </p:sp>
    </p:spTree>
    <p:extLst>
      <p:ext uri="{BB962C8B-B14F-4D97-AF65-F5344CB8AC3E}">
        <p14:creationId xmlns:p14="http://schemas.microsoft.com/office/powerpoint/2010/main" val="39442716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045038505"/>
              </p:ext>
            </p:extLst>
          </p:nvPr>
        </p:nvGraphicFramePr>
        <p:xfrm>
          <a:off x="47625" y="535471"/>
          <a:ext cx="9048749" cy="6322529"/>
        </p:xfrm>
        <a:graphic>
          <a:graphicData uri="http://schemas.openxmlformats.org/drawingml/2006/table">
            <a:tbl>
              <a:tblPr/>
              <a:tblGrid>
                <a:gridCol w="780481">
                  <a:extLst>
                    <a:ext uri="{9D8B030D-6E8A-4147-A177-3AD203B41FA5}">
                      <a16:colId xmlns:a16="http://schemas.microsoft.com/office/drawing/2014/main" val="20000"/>
                    </a:ext>
                  </a:extLst>
                </a:gridCol>
                <a:gridCol w="1054668">
                  <a:extLst>
                    <a:ext uri="{9D8B030D-6E8A-4147-A177-3AD203B41FA5}">
                      <a16:colId xmlns:a16="http://schemas.microsoft.com/office/drawing/2014/main" val="20001"/>
                    </a:ext>
                  </a:extLst>
                </a:gridCol>
                <a:gridCol w="749300">
                  <a:extLst>
                    <a:ext uri="{9D8B030D-6E8A-4147-A177-3AD203B41FA5}">
                      <a16:colId xmlns:a16="http://schemas.microsoft.com/office/drawing/2014/main" val="20002"/>
                    </a:ext>
                  </a:extLst>
                </a:gridCol>
                <a:gridCol w="711200">
                  <a:extLst>
                    <a:ext uri="{9D8B030D-6E8A-4147-A177-3AD203B41FA5}">
                      <a16:colId xmlns:a16="http://schemas.microsoft.com/office/drawing/2014/main" val="20003"/>
                    </a:ext>
                  </a:extLst>
                </a:gridCol>
                <a:gridCol w="685800">
                  <a:extLst>
                    <a:ext uri="{9D8B030D-6E8A-4147-A177-3AD203B41FA5}">
                      <a16:colId xmlns:a16="http://schemas.microsoft.com/office/drawing/2014/main" val="20004"/>
                    </a:ext>
                  </a:extLst>
                </a:gridCol>
                <a:gridCol w="723900">
                  <a:extLst>
                    <a:ext uri="{9D8B030D-6E8A-4147-A177-3AD203B41FA5}">
                      <a16:colId xmlns:a16="http://schemas.microsoft.com/office/drawing/2014/main" val="20005"/>
                    </a:ext>
                  </a:extLst>
                </a:gridCol>
                <a:gridCol w="876300">
                  <a:extLst>
                    <a:ext uri="{9D8B030D-6E8A-4147-A177-3AD203B41FA5}">
                      <a16:colId xmlns:a16="http://schemas.microsoft.com/office/drawing/2014/main" val="20006"/>
                    </a:ext>
                  </a:extLst>
                </a:gridCol>
                <a:gridCol w="1041400">
                  <a:extLst>
                    <a:ext uri="{9D8B030D-6E8A-4147-A177-3AD203B41FA5}">
                      <a16:colId xmlns:a16="http://schemas.microsoft.com/office/drawing/2014/main" val="20007"/>
                    </a:ext>
                  </a:extLst>
                </a:gridCol>
                <a:gridCol w="812800">
                  <a:extLst>
                    <a:ext uri="{9D8B030D-6E8A-4147-A177-3AD203B41FA5}">
                      <a16:colId xmlns:a16="http://schemas.microsoft.com/office/drawing/2014/main" val="20008"/>
                    </a:ext>
                  </a:extLst>
                </a:gridCol>
                <a:gridCol w="1612900">
                  <a:extLst>
                    <a:ext uri="{9D8B030D-6E8A-4147-A177-3AD203B41FA5}">
                      <a16:colId xmlns:a16="http://schemas.microsoft.com/office/drawing/2014/main" val="20009"/>
                    </a:ext>
                  </a:extLst>
                </a:gridCol>
              </a:tblGrid>
              <a:tr h="540311">
                <a:tc>
                  <a:txBody>
                    <a:bodyPr/>
                    <a:lstStyle/>
                    <a:p>
                      <a:pPr algn="l" fontAlgn="b"/>
                      <a:r>
                        <a:rPr lang="en-US" sz="1800" b="1" i="0" u="none" strike="noStrike" dirty="0">
                          <a:solidFill>
                            <a:srgbClr val="000000"/>
                          </a:solidFill>
                          <a:effectLst/>
                          <a:latin typeface="Calibri"/>
                        </a:rPr>
                        <a:t>Symbol</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1" i="0" u="none" strike="noStrike" dirty="0">
                          <a:solidFill>
                            <a:srgbClr val="000000"/>
                          </a:solidFill>
                          <a:effectLst/>
                          <a:latin typeface="Calibri"/>
                        </a:rPr>
                        <a:t>Accession</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1" i="0" u="none" strike="noStrike" dirty="0">
                          <a:solidFill>
                            <a:srgbClr val="000000"/>
                          </a:solidFill>
                          <a:effectLst/>
                          <a:latin typeface="Calibri"/>
                        </a:rPr>
                        <a:t>2 week</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1" i="0" u="none" strike="noStrike" dirty="0">
                          <a:solidFill>
                            <a:srgbClr val="000000"/>
                          </a:solidFill>
                          <a:effectLst/>
                          <a:latin typeface="Calibri"/>
                        </a:rPr>
                        <a:t>3 week</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1" i="0" u="none" strike="noStrike" dirty="0">
                          <a:solidFill>
                            <a:srgbClr val="000000"/>
                          </a:solidFill>
                          <a:effectLst/>
                          <a:latin typeface="Calibri"/>
                        </a:rPr>
                        <a:t>4 week</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1" i="0" u="none" strike="noStrike" dirty="0">
                          <a:solidFill>
                            <a:srgbClr val="000000"/>
                          </a:solidFill>
                          <a:effectLst/>
                          <a:latin typeface="Calibri"/>
                        </a:rPr>
                        <a:t>6 week</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1" i="0" u="none" strike="noStrike" dirty="0">
                          <a:solidFill>
                            <a:srgbClr val="000000"/>
                          </a:solidFill>
                          <a:effectLst/>
                          <a:latin typeface="Calibri"/>
                        </a:rPr>
                        <a:t>8 week</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1" i="0" u="none" strike="noStrike" dirty="0">
                          <a:solidFill>
                            <a:srgbClr val="000000"/>
                          </a:solidFill>
                          <a:effectLst/>
                          <a:latin typeface="Calibri"/>
                        </a:rPr>
                        <a:t>Location</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1" i="0" u="none" strike="noStrike" dirty="0">
                          <a:solidFill>
                            <a:srgbClr val="000000"/>
                          </a:solidFill>
                          <a:effectLst/>
                          <a:latin typeface="Calibri"/>
                        </a:rPr>
                        <a:t>Type(s)</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1" i="0" u="none" strike="noStrike" dirty="0">
                          <a:solidFill>
                            <a:srgbClr val="000000"/>
                          </a:solidFill>
                          <a:effectLst/>
                          <a:latin typeface="Calibri"/>
                        </a:rPr>
                        <a:t>Biomarker </a:t>
                      </a:r>
                    </a:p>
                    <a:p>
                      <a:pPr algn="l" fontAlgn="b"/>
                      <a:r>
                        <a:rPr lang="en-US" sz="1800" b="1" i="0" u="none" strike="noStrike" dirty="0">
                          <a:solidFill>
                            <a:srgbClr val="000000"/>
                          </a:solidFill>
                          <a:effectLst/>
                          <a:latin typeface="Calibri"/>
                        </a:rPr>
                        <a:t>Application(s)</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40391">
                <a:tc>
                  <a:txBody>
                    <a:bodyPr/>
                    <a:lstStyle/>
                    <a:p>
                      <a:pPr algn="l" fontAlgn="b"/>
                      <a:r>
                        <a:rPr lang="en-US" sz="1600" b="0" i="0" u="none" strike="noStrike">
                          <a:solidFill>
                            <a:srgbClr val="000000"/>
                          </a:solidFill>
                          <a:effectLst/>
                          <a:latin typeface="Calibri"/>
                        </a:rPr>
                        <a:t>MYH7</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Q91Z83</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1.0</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C1C3"/>
                    </a:solidFill>
                  </a:tcPr>
                </a:tc>
                <a:tc>
                  <a:txBody>
                    <a:bodyPr/>
                    <a:lstStyle/>
                    <a:p>
                      <a:pPr algn="r" fontAlgn="b"/>
                      <a:r>
                        <a:rPr lang="en-US" sz="1600" b="0" i="0" u="none" strike="noStrike">
                          <a:solidFill>
                            <a:srgbClr val="000000"/>
                          </a:solidFill>
                          <a:effectLst/>
                          <a:latin typeface="Calibri"/>
                        </a:rPr>
                        <a:t>1.4</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B6B9"/>
                    </a:solidFill>
                  </a:tcPr>
                </a:tc>
                <a:tc>
                  <a:txBody>
                    <a:bodyPr/>
                    <a:lstStyle/>
                    <a:p>
                      <a:pPr algn="r" fontAlgn="b"/>
                      <a:r>
                        <a:rPr lang="en-US" sz="1600" b="0" i="0" u="none" strike="noStrike">
                          <a:solidFill>
                            <a:srgbClr val="000000"/>
                          </a:solidFill>
                          <a:effectLst/>
                          <a:latin typeface="Calibri"/>
                        </a:rPr>
                        <a:t>1.3</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B7B9"/>
                    </a:solidFill>
                  </a:tcPr>
                </a:tc>
                <a:tc>
                  <a:txBody>
                    <a:bodyPr/>
                    <a:lstStyle/>
                    <a:p>
                      <a:pPr algn="r" fontAlgn="b"/>
                      <a:r>
                        <a:rPr lang="en-US" sz="1600" b="0" i="0" u="none" strike="noStrike">
                          <a:solidFill>
                            <a:srgbClr val="000000"/>
                          </a:solidFill>
                          <a:effectLst/>
                          <a:latin typeface="Calibri"/>
                        </a:rPr>
                        <a:t>2.2</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9EA0"/>
                    </a:solidFill>
                  </a:tcPr>
                </a:tc>
                <a:tc>
                  <a:txBody>
                    <a:bodyPr/>
                    <a:lstStyle/>
                    <a:p>
                      <a:pPr algn="r" fontAlgn="b"/>
                      <a:r>
                        <a:rPr lang="en-US" sz="1600" b="0" i="0" u="none" strike="noStrike">
                          <a:solidFill>
                            <a:srgbClr val="000000"/>
                          </a:solidFill>
                          <a:effectLst/>
                          <a:latin typeface="Calibri"/>
                        </a:rPr>
                        <a:t>4.0</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l" fontAlgn="b"/>
                      <a:r>
                        <a:rPr lang="en-US" sz="1000" b="0" i="0" u="none" strike="noStrike" dirty="0">
                          <a:solidFill>
                            <a:srgbClr val="000000"/>
                          </a:solidFill>
                          <a:effectLst/>
                          <a:latin typeface="Calibri"/>
                        </a:rPr>
                        <a:t>Cytoplasm</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enzyme</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a:rPr>
                        <a:t>unspecified application</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42486">
                <a:tc>
                  <a:txBody>
                    <a:bodyPr/>
                    <a:lstStyle/>
                    <a:p>
                      <a:pPr algn="l" fontAlgn="b"/>
                      <a:r>
                        <a:rPr lang="en-US" sz="1600" b="0" i="0" u="none" strike="noStrike">
                          <a:solidFill>
                            <a:srgbClr val="000000"/>
                          </a:solidFill>
                          <a:effectLst/>
                          <a:latin typeface="Calibri"/>
                        </a:rPr>
                        <a:t>S100A1</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P56565</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 </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 </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1.3</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B7BA"/>
                    </a:solidFill>
                  </a:tcPr>
                </a:tc>
                <a:tc>
                  <a:txBody>
                    <a:bodyPr/>
                    <a:lstStyle/>
                    <a:p>
                      <a:pPr algn="l" fontAlgn="b"/>
                      <a:r>
                        <a:rPr lang="en-US" sz="1600" b="0" i="0" u="none" strike="noStrike">
                          <a:solidFill>
                            <a:srgbClr val="000000"/>
                          </a:solidFill>
                          <a:effectLst/>
                          <a:latin typeface="Calibri"/>
                        </a:rPr>
                        <a:t> </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1.4</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B5B7"/>
                    </a:solidFill>
                  </a:tcPr>
                </a:tc>
                <a:tc>
                  <a:txBody>
                    <a:bodyPr/>
                    <a:lstStyle/>
                    <a:p>
                      <a:pPr algn="l" fontAlgn="b"/>
                      <a:r>
                        <a:rPr lang="en-US" sz="1000" b="0" i="0" u="none" strike="noStrike">
                          <a:solidFill>
                            <a:srgbClr val="000000"/>
                          </a:solidFill>
                          <a:effectLst/>
                          <a:latin typeface="Calibri"/>
                        </a:rPr>
                        <a:t>Cytoplasm</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other</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a:rPr>
                        <a:t>diagnosis</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42486">
                <a:tc>
                  <a:txBody>
                    <a:bodyPr/>
                    <a:lstStyle/>
                    <a:p>
                      <a:pPr algn="l" fontAlgn="b"/>
                      <a:r>
                        <a:rPr lang="en-US" sz="1600" b="0" i="0" u="none" strike="noStrike">
                          <a:solidFill>
                            <a:srgbClr val="000000"/>
                          </a:solidFill>
                          <a:effectLst/>
                          <a:latin typeface="Calibri"/>
                        </a:rPr>
                        <a:t>PPP1CA</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P62137</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 </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1.2</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BBBD"/>
                    </a:solidFill>
                  </a:tcPr>
                </a:tc>
                <a:tc>
                  <a:txBody>
                    <a:bodyPr/>
                    <a:lstStyle/>
                    <a:p>
                      <a:pPr algn="l" fontAlgn="b"/>
                      <a:r>
                        <a:rPr lang="en-US" sz="1600" b="0" i="0" u="none" strike="noStrike">
                          <a:solidFill>
                            <a:srgbClr val="000000"/>
                          </a:solidFill>
                          <a:effectLst/>
                          <a:latin typeface="Calibri"/>
                        </a:rPr>
                        <a:t> </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2.0</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A3A6"/>
                    </a:solidFill>
                  </a:tcPr>
                </a:tc>
                <a:tc>
                  <a:txBody>
                    <a:bodyPr/>
                    <a:lstStyle/>
                    <a:p>
                      <a:pPr algn="l" fontAlgn="b"/>
                      <a:r>
                        <a:rPr lang="en-US" sz="1600" b="0" i="0" u="none" strike="noStrike">
                          <a:solidFill>
                            <a:srgbClr val="000000"/>
                          </a:solidFill>
                          <a:effectLst/>
                          <a:latin typeface="Calibri"/>
                        </a:rPr>
                        <a:t> </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Cytoplasm</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phosphatase</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a:rPr>
                        <a:t> </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42486">
                <a:tc>
                  <a:txBody>
                    <a:bodyPr/>
                    <a:lstStyle/>
                    <a:p>
                      <a:pPr algn="l" fontAlgn="b"/>
                      <a:r>
                        <a:rPr lang="en-US" sz="1600" b="0" i="0" u="none" strike="noStrike">
                          <a:solidFill>
                            <a:srgbClr val="000000"/>
                          </a:solidFill>
                          <a:effectLst/>
                          <a:latin typeface="Calibri"/>
                        </a:rPr>
                        <a:t>LMNA</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P48678</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1.1</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BFC2"/>
                    </a:solidFill>
                  </a:tcPr>
                </a:tc>
                <a:tc>
                  <a:txBody>
                    <a:bodyPr/>
                    <a:lstStyle/>
                    <a:p>
                      <a:pPr algn="r" fontAlgn="b"/>
                      <a:r>
                        <a:rPr lang="en-US" sz="1600" b="0" i="0" u="none" strike="noStrike">
                          <a:solidFill>
                            <a:srgbClr val="000000"/>
                          </a:solidFill>
                          <a:effectLst/>
                          <a:latin typeface="Calibri"/>
                        </a:rPr>
                        <a:t>1.1</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BFC2"/>
                    </a:solidFill>
                  </a:tcPr>
                </a:tc>
                <a:tc>
                  <a:txBody>
                    <a:bodyPr/>
                    <a:lstStyle/>
                    <a:p>
                      <a:pPr algn="r" fontAlgn="b"/>
                      <a:r>
                        <a:rPr lang="en-US" sz="1600" b="0" i="0" u="none" strike="noStrike">
                          <a:solidFill>
                            <a:srgbClr val="000000"/>
                          </a:solidFill>
                          <a:effectLst/>
                          <a:latin typeface="Calibri"/>
                        </a:rPr>
                        <a:t>1.0</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C0C2"/>
                    </a:solidFill>
                  </a:tcPr>
                </a:tc>
                <a:tc>
                  <a:txBody>
                    <a:bodyPr/>
                    <a:lstStyle/>
                    <a:p>
                      <a:pPr algn="r" fontAlgn="b"/>
                      <a:r>
                        <a:rPr lang="en-US" sz="1600" b="0" i="0" u="none" strike="noStrike">
                          <a:solidFill>
                            <a:srgbClr val="000000"/>
                          </a:solidFill>
                          <a:effectLst/>
                          <a:latin typeface="Calibri"/>
                        </a:rPr>
                        <a:t>1.0</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C0C3"/>
                    </a:solidFill>
                  </a:tcPr>
                </a:tc>
                <a:tc>
                  <a:txBody>
                    <a:bodyPr/>
                    <a:lstStyle/>
                    <a:p>
                      <a:pPr algn="r" fontAlgn="b"/>
                      <a:r>
                        <a:rPr lang="en-US" sz="1600" b="0" i="0" u="none" strike="noStrike">
                          <a:solidFill>
                            <a:srgbClr val="000000"/>
                          </a:solidFill>
                          <a:effectLst/>
                          <a:latin typeface="Calibri"/>
                        </a:rPr>
                        <a:t>1.4</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B7B9"/>
                    </a:solidFill>
                  </a:tcPr>
                </a:tc>
                <a:tc>
                  <a:txBody>
                    <a:bodyPr/>
                    <a:lstStyle/>
                    <a:p>
                      <a:pPr algn="l" fontAlgn="b"/>
                      <a:r>
                        <a:rPr lang="en-US" sz="1000" b="0" i="0" u="none" strike="noStrike" dirty="0">
                          <a:solidFill>
                            <a:srgbClr val="000000"/>
                          </a:solidFill>
                          <a:effectLst/>
                          <a:latin typeface="Calibri"/>
                        </a:rPr>
                        <a:t>Nucleus</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other</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a:rPr>
                        <a:t> </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42486">
                <a:tc>
                  <a:txBody>
                    <a:bodyPr/>
                    <a:lstStyle/>
                    <a:p>
                      <a:pPr algn="l" fontAlgn="b"/>
                      <a:r>
                        <a:rPr lang="en-US" sz="1600" b="0" i="0" u="none" strike="noStrike">
                          <a:solidFill>
                            <a:srgbClr val="000000"/>
                          </a:solidFill>
                          <a:effectLst/>
                          <a:latin typeface="Calibri"/>
                        </a:rPr>
                        <a:t>Pln</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P61014</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1.3</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B9BB"/>
                    </a:solidFill>
                  </a:tcPr>
                </a:tc>
                <a:tc>
                  <a:txBody>
                    <a:bodyPr/>
                    <a:lstStyle/>
                    <a:p>
                      <a:pPr algn="r" fontAlgn="b"/>
                      <a:r>
                        <a:rPr lang="en-US" sz="1600" b="0" i="0" u="none" strike="noStrike">
                          <a:solidFill>
                            <a:srgbClr val="000000"/>
                          </a:solidFill>
                          <a:effectLst/>
                          <a:latin typeface="Calibri"/>
                        </a:rPr>
                        <a:t>1.2</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BBBE"/>
                    </a:solidFill>
                  </a:tcPr>
                </a:tc>
                <a:tc>
                  <a:txBody>
                    <a:bodyPr/>
                    <a:lstStyle/>
                    <a:p>
                      <a:pPr algn="r" fontAlgn="b"/>
                      <a:r>
                        <a:rPr lang="en-US" sz="1600" b="0" i="0" u="none" strike="noStrike">
                          <a:solidFill>
                            <a:srgbClr val="000000"/>
                          </a:solidFill>
                          <a:effectLst/>
                          <a:latin typeface="Calibri"/>
                        </a:rPr>
                        <a:t>1.1</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BFC2"/>
                    </a:solidFill>
                  </a:tcPr>
                </a:tc>
                <a:tc>
                  <a:txBody>
                    <a:bodyPr/>
                    <a:lstStyle/>
                    <a:p>
                      <a:pPr algn="r" fontAlgn="b"/>
                      <a:r>
                        <a:rPr lang="en-US" sz="1600" b="0" i="0" u="none" strike="noStrike">
                          <a:solidFill>
                            <a:srgbClr val="000000"/>
                          </a:solidFill>
                          <a:effectLst/>
                          <a:latin typeface="Calibri"/>
                        </a:rPr>
                        <a:t>1.1</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BEC1"/>
                    </a:solidFill>
                  </a:tcPr>
                </a:tc>
                <a:tc>
                  <a:txBody>
                    <a:bodyPr/>
                    <a:lstStyle/>
                    <a:p>
                      <a:pPr algn="r" fontAlgn="b"/>
                      <a:r>
                        <a:rPr lang="en-US" sz="1600" b="0" i="0" u="none" strike="noStrike">
                          <a:solidFill>
                            <a:srgbClr val="000000"/>
                          </a:solidFill>
                          <a:effectLst/>
                          <a:latin typeface="Calibri"/>
                        </a:rPr>
                        <a:t>1.8</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AAAC"/>
                    </a:solidFill>
                  </a:tcPr>
                </a:tc>
                <a:tc>
                  <a:txBody>
                    <a:bodyPr/>
                    <a:lstStyle/>
                    <a:p>
                      <a:pPr algn="l" fontAlgn="b"/>
                      <a:r>
                        <a:rPr lang="en-US" sz="1000" b="0" i="0" u="none" strike="noStrike" dirty="0">
                          <a:solidFill>
                            <a:srgbClr val="000000"/>
                          </a:solidFill>
                          <a:effectLst/>
                          <a:latin typeface="Calibri"/>
                        </a:rPr>
                        <a:t>Cytoplasm</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other</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a:rPr>
                        <a:t> </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45859">
                <a:tc>
                  <a:txBody>
                    <a:bodyPr/>
                    <a:lstStyle/>
                    <a:p>
                      <a:pPr algn="l" fontAlgn="b"/>
                      <a:r>
                        <a:rPr lang="en-US" sz="1600" b="0" i="0" u="none" strike="noStrike">
                          <a:solidFill>
                            <a:srgbClr val="000000"/>
                          </a:solidFill>
                          <a:effectLst/>
                          <a:latin typeface="Calibri"/>
                        </a:rPr>
                        <a:t>CALR</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P14211</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1.5</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3B5"/>
                    </a:solidFill>
                  </a:tcPr>
                </a:tc>
                <a:tc>
                  <a:txBody>
                    <a:bodyPr/>
                    <a:lstStyle/>
                    <a:p>
                      <a:pPr algn="r" fontAlgn="b"/>
                      <a:r>
                        <a:rPr lang="en-US" sz="1600" b="0" i="0" u="none" strike="noStrike">
                          <a:solidFill>
                            <a:srgbClr val="000000"/>
                          </a:solidFill>
                          <a:effectLst/>
                          <a:latin typeface="Calibri"/>
                        </a:rPr>
                        <a:t>-1.1</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8F7"/>
                    </a:solidFill>
                  </a:tcPr>
                </a:tc>
                <a:tc>
                  <a:txBody>
                    <a:bodyPr/>
                    <a:lstStyle/>
                    <a:p>
                      <a:pPr algn="r" fontAlgn="b"/>
                      <a:r>
                        <a:rPr lang="en-US" sz="1600" b="0" i="0" u="none" strike="noStrike">
                          <a:solidFill>
                            <a:srgbClr val="000000"/>
                          </a:solidFill>
                          <a:effectLst/>
                          <a:latin typeface="Calibri"/>
                        </a:rPr>
                        <a:t>1.1</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BFC2"/>
                    </a:solidFill>
                  </a:tcPr>
                </a:tc>
                <a:tc>
                  <a:txBody>
                    <a:bodyPr/>
                    <a:lstStyle/>
                    <a:p>
                      <a:pPr algn="r" fontAlgn="b"/>
                      <a:r>
                        <a:rPr lang="en-US" sz="1600" b="0" i="0" u="none" strike="noStrike">
                          <a:solidFill>
                            <a:srgbClr val="000000"/>
                          </a:solidFill>
                          <a:effectLst/>
                          <a:latin typeface="Calibri"/>
                        </a:rPr>
                        <a:t>1.2</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BBBE"/>
                    </a:solidFill>
                  </a:tcPr>
                </a:tc>
                <a:tc>
                  <a:txBody>
                    <a:bodyPr/>
                    <a:lstStyle/>
                    <a:p>
                      <a:pPr algn="r" fontAlgn="b"/>
                      <a:r>
                        <a:rPr lang="en-US" sz="1600" b="0" i="0" u="none" strike="noStrike">
                          <a:solidFill>
                            <a:srgbClr val="000000"/>
                          </a:solidFill>
                          <a:effectLst/>
                          <a:latin typeface="Calibri"/>
                        </a:rPr>
                        <a:t>1.4</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B7B9"/>
                    </a:solidFill>
                  </a:tcPr>
                </a:tc>
                <a:tc>
                  <a:txBody>
                    <a:bodyPr/>
                    <a:lstStyle/>
                    <a:p>
                      <a:pPr algn="l" fontAlgn="b"/>
                      <a:r>
                        <a:rPr lang="en-US" sz="1000" b="0" i="0" u="none" strike="noStrike">
                          <a:solidFill>
                            <a:srgbClr val="000000"/>
                          </a:solidFill>
                          <a:effectLst/>
                          <a:latin typeface="Calibri"/>
                        </a:rPr>
                        <a:t>Cytoplasm</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a:rPr>
                        <a:t>transcription </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a:rPr>
                        <a:t>unspecified application</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42486">
                <a:tc>
                  <a:txBody>
                    <a:bodyPr/>
                    <a:lstStyle/>
                    <a:p>
                      <a:pPr algn="l" fontAlgn="b"/>
                      <a:r>
                        <a:rPr lang="en-US" sz="1600" b="0" i="0" u="none" strike="noStrike">
                          <a:solidFill>
                            <a:srgbClr val="000000"/>
                          </a:solidFill>
                          <a:effectLst/>
                          <a:latin typeface="Calibri"/>
                        </a:rPr>
                        <a:t>HSPB7</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P35385</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-1.0</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r" fontAlgn="b"/>
                      <a:r>
                        <a:rPr lang="en-US" sz="1600" b="0" i="0" u="none" strike="noStrike">
                          <a:solidFill>
                            <a:srgbClr val="000000"/>
                          </a:solidFill>
                          <a:effectLst/>
                          <a:latin typeface="Calibri"/>
                        </a:rPr>
                        <a:t>1.1</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BEC1"/>
                    </a:solidFill>
                  </a:tcPr>
                </a:tc>
                <a:tc>
                  <a:txBody>
                    <a:bodyPr/>
                    <a:lstStyle/>
                    <a:p>
                      <a:pPr algn="r" fontAlgn="b"/>
                      <a:r>
                        <a:rPr lang="en-US" sz="1600" b="0" i="0" u="none" strike="noStrike">
                          <a:solidFill>
                            <a:srgbClr val="000000"/>
                          </a:solidFill>
                          <a:effectLst/>
                          <a:latin typeface="Calibri"/>
                        </a:rPr>
                        <a:t>1.0</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C0C2"/>
                    </a:solidFill>
                  </a:tcPr>
                </a:tc>
                <a:tc>
                  <a:txBody>
                    <a:bodyPr/>
                    <a:lstStyle/>
                    <a:p>
                      <a:pPr algn="r" fontAlgn="b"/>
                      <a:r>
                        <a:rPr lang="en-US" sz="1600" b="0" i="0" u="none" strike="noStrike">
                          <a:solidFill>
                            <a:srgbClr val="000000"/>
                          </a:solidFill>
                          <a:effectLst/>
                          <a:latin typeface="Calibri"/>
                        </a:rPr>
                        <a:t>1.0</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C0C3"/>
                    </a:solidFill>
                  </a:tcPr>
                </a:tc>
                <a:tc>
                  <a:txBody>
                    <a:bodyPr/>
                    <a:lstStyle/>
                    <a:p>
                      <a:pPr algn="r" fontAlgn="b"/>
                      <a:r>
                        <a:rPr lang="en-US" sz="1600" b="0" i="0" u="none" strike="noStrike" dirty="0">
                          <a:solidFill>
                            <a:srgbClr val="000000"/>
                          </a:solidFill>
                          <a:effectLst/>
                          <a:latin typeface="Calibri"/>
                        </a:rPr>
                        <a:t>1.6</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AFB2"/>
                    </a:solidFill>
                  </a:tcPr>
                </a:tc>
                <a:tc>
                  <a:txBody>
                    <a:bodyPr/>
                    <a:lstStyle/>
                    <a:p>
                      <a:pPr algn="l" fontAlgn="b"/>
                      <a:r>
                        <a:rPr lang="en-US" sz="1000" b="0" i="0" u="none" strike="noStrike">
                          <a:solidFill>
                            <a:srgbClr val="000000"/>
                          </a:solidFill>
                          <a:effectLst/>
                          <a:latin typeface="Calibri"/>
                        </a:rPr>
                        <a:t>Cytoplasm</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a:rPr>
                        <a:t>other</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a:rPr>
                        <a:t> </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42486">
                <a:tc>
                  <a:txBody>
                    <a:bodyPr/>
                    <a:lstStyle/>
                    <a:p>
                      <a:pPr algn="l" fontAlgn="b"/>
                      <a:r>
                        <a:rPr lang="en-US" sz="1600" b="0" i="0" u="none" strike="noStrike">
                          <a:solidFill>
                            <a:srgbClr val="000000"/>
                          </a:solidFill>
                          <a:effectLst/>
                          <a:latin typeface="Calibri"/>
                        </a:rPr>
                        <a:t>MYL4</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A2A6Q8</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1.1</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BEC1"/>
                    </a:solidFill>
                  </a:tcPr>
                </a:tc>
                <a:tc>
                  <a:txBody>
                    <a:bodyPr/>
                    <a:lstStyle/>
                    <a:p>
                      <a:pPr algn="r" fontAlgn="b"/>
                      <a:r>
                        <a:rPr lang="en-US" sz="1600" b="0" i="0" u="none" strike="noStrike">
                          <a:solidFill>
                            <a:srgbClr val="000000"/>
                          </a:solidFill>
                          <a:effectLst/>
                          <a:latin typeface="Calibri"/>
                        </a:rPr>
                        <a:t>-1.1</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CF5F1"/>
                    </a:solidFill>
                  </a:tcPr>
                </a:tc>
                <a:tc>
                  <a:txBody>
                    <a:bodyPr/>
                    <a:lstStyle/>
                    <a:p>
                      <a:pPr algn="r" fontAlgn="b"/>
                      <a:r>
                        <a:rPr lang="en-US" sz="1600" b="0" i="0" u="none" strike="noStrike">
                          <a:solidFill>
                            <a:srgbClr val="000000"/>
                          </a:solidFill>
                          <a:effectLst/>
                          <a:latin typeface="Calibri"/>
                        </a:rPr>
                        <a:t>-1.1</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0F7F4"/>
                    </a:solidFill>
                  </a:tcPr>
                </a:tc>
                <a:tc>
                  <a:txBody>
                    <a:bodyPr/>
                    <a:lstStyle/>
                    <a:p>
                      <a:pPr algn="r" fontAlgn="b"/>
                      <a:r>
                        <a:rPr lang="en-US" sz="1600" b="0" i="0" u="none" strike="noStrike" dirty="0">
                          <a:solidFill>
                            <a:srgbClr val="000000"/>
                          </a:solidFill>
                          <a:effectLst/>
                          <a:latin typeface="Calibri"/>
                        </a:rPr>
                        <a:t>-1.6</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r" fontAlgn="b"/>
                      <a:r>
                        <a:rPr lang="en-US" sz="1600" b="0" i="0" u="none" strike="noStrike">
                          <a:solidFill>
                            <a:srgbClr val="000000"/>
                          </a:solidFill>
                          <a:effectLst/>
                          <a:latin typeface="Calibri"/>
                        </a:rPr>
                        <a:t>1.1</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BDC0"/>
                    </a:solidFill>
                  </a:tcPr>
                </a:tc>
                <a:tc>
                  <a:txBody>
                    <a:bodyPr/>
                    <a:lstStyle/>
                    <a:p>
                      <a:pPr algn="l" fontAlgn="b"/>
                      <a:r>
                        <a:rPr lang="en-US" sz="1000" b="0" i="0" u="none" strike="noStrike">
                          <a:solidFill>
                            <a:srgbClr val="000000"/>
                          </a:solidFill>
                          <a:effectLst/>
                          <a:latin typeface="Calibri"/>
                        </a:rPr>
                        <a:t>Cytoplasm</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a:rPr>
                        <a:t>other</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a:rPr>
                        <a:t> </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42486">
                <a:tc>
                  <a:txBody>
                    <a:bodyPr/>
                    <a:lstStyle/>
                    <a:p>
                      <a:pPr algn="l" fontAlgn="b"/>
                      <a:r>
                        <a:rPr lang="en-US" sz="1600" b="0" i="0" u="none" strike="noStrike">
                          <a:solidFill>
                            <a:srgbClr val="000000"/>
                          </a:solidFill>
                          <a:effectLst/>
                          <a:latin typeface="Calibri"/>
                        </a:rPr>
                        <a:t>MYL7</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Q9QVP4</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1.1</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BEC0"/>
                    </a:solidFill>
                  </a:tcPr>
                </a:tc>
                <a:tc>
                  <a:txBody>
                    <a:bodyPr/>
                    <a:lstStyle/>
                    <a:p>
                      <a:pPr algn="r" fontAlgn="b"/>
                      <a:r>
                        <a:rPr lang="en-US" sz="1600" b="0" i="0" u="none" strike="noStrike">
                          <a:solidFill>
                            <a:srgbClr val="000000"/>
                          </a:solidFill>
                          <a:effectLst/>
                          <a:latin typeface="Calibri"/>
                        </a:rPr>
                        <a:t>-1.1</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8F7"/>
                    </a:solidFill>
                  </a:tcPr>
                </a:tc>
                <a:tc>
                  <a:txBody>
                    <a:bodyPr/>
                    <a:lstStyle/>
                    <a:p>
                      <a:pPr algn="r" fontAlgn="b"/>
                      <a:r>
                        <a:rPr lang="en-US" sz="1600" b="0" i="0" u="none" strike="noStrike">
                          <a:solidFill>
                            <a:srgbClr val="000000"/>
                          </a:solidFill>
                          <a:effectLst/>
                          <a:latin typeface="Calibri"/>
                        </a:rPr>
                        <a:t>-1.0</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r" fontAlgn="b"/>
                      <a:r>
                        <a:rPr lang="en-US" sz="1600" b="0" i="0" u="none" strike="noStrike">
                          <a:solidFill>
                            <a:srgbClr val="000000"/>
                          </a:solidFill>
                          <a:effectLst/>
                          <a:latin typeface="Calibri"/>
                        </a:rPr>
                        <a:t>-1.5</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2CA95"/>
                    </a:solidFill>
                  </a:tcPr>
                </a:tc>
                <a:tc>
                  <a:txBody>
                    <a:bodyPr/>
                    <a:lstStyle/>
                    <a:p>
                      <a:pPr algn="r" fontAlgn="b"/>
                      <a:r>
                        <a:rPr lang="en-US" sz="1600" b="0" i="0" u="none" strike="noStrike">
                          <a:solidFill>
                            <a:srgbClr val="000000"/>
                          </a:solidFill>
                          <a:effectLst/>
                          <a:latin typeface="Calibri"/>
                        </a:rPr>
                        <a:t>1.2</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BCBE"/>
                    </a:solidFill>
                  </a:tcPr>
                </a:tc>
                <a:tc>
                  <a:txBody>
                    <a:bodyPr/>
                    <a:lstStyle/>
                    <a:p>
                      <a:pPr algn="l" fontAlgn="b"/>
                      <a:r>
                        <a:rPr lang="en-US" sz="1000" b="0" i="0" u="none" strike="noStrike">
                          <a:solidFill>
                            <a:srgbClr val="000000"/>
                          </a:solidFill>
                          <a:effectLst/>
                          <a:latin typeface="Calibri"/>
                        </a:rPr>
                        <a:t>Cytoplasm</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a:rPr>
                        <a:t>enzyme</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a:rPr>
                        <a:t> </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40391">
                <a:tc>
                  <a:txBody>
                    <a:bodyPr/>
                    <a:lstStyle/>
                    <a:p>
                      <a:pPr algn="l" fontAlgn="b"/>
                      <a:r>
                        <a:rPr lang="en-US" sz="1600" b="0" i="0" u="none" strike="noStrike">
                          <a:solidFill>
                            <a:srgbClr val="000000"/>
                          </a:solidFill>
                          <a:effectLst/>
                          <a:latin typeface="Calibri"/>
                        </a:rPr>
                        <a:t>NPPA</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P05125</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1.2</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BBBE"/>
                    </a:solidFill>
                  </a:tcPr>
                </a:tc>
                <a:tc>
                  <a:txBody>
                    <a:bodyPr/>
                    <a:lstStyle/>
                    <a:p>
                      <a:pPr algn="r" fontAlgn="b"/>
                      <a:r>
                        <a:rPr lang="en-US" sz="1600" b="0" i="0" u="none" strike="noStrike">
                          <a:solidFill>
                            <a:srgbClr val="000000"/>
                          </a:solidFill>
                          <a:effectLst/>
                          <a:latin typeface="Calibri"/>
                        </a:rPr>
                        <a:t>-1.1</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F5F2"/>
                    </a:solidFill>
                  </a:tcPr>
                </a:tc>
                <a:tc>
                  <a:txBody>
                    <a:bodyPr/>
                    <a:lstStyle/>
                    <a:p>
                      <a:pPr algn="r" fontAlgn="b"/>
                      <a:r>
                        <a:rPr lang="en-US" sz="1600" b="0" i="0" u="none" strike="noStrike">
                          <a:solidFill>
                            <a:srgbClr val="000000"/>
                          </a:solidFill>
                          <a:effectLst/>
                          <a:latin typeface="Calibri"/>
                        </a:rPr>
                        <a:t>-1.1</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0F0E7"/>
                    </a:solidFill>
                  </a:tcPr>
                </a:tc>
                <a:tc>
                  <a:txBody>
                    <a:bodyPr/>
                    <a:lstStyle/>
                    <a:p>
                      <a:pPr algn="r" fontAlgn="b"/>
                      <a:r>
                        <a:rPr lang="en-US" sz="1600" b="0" i="0" u="none" strike="noStrike">
                          <a:solidFill>
                            <a:srgbClr val="000000"/>
                          </a:solidFill>
                          <a:effectLst/>
                          <a:latin typeface="Calibri"/>
                        </a:rPr>
                        <a:t>-1.3</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BDBB9"/>
                    </a:solidFill>
                  </a:tcPr>
                </a:tc>
                <a:tc>
                  <a:txBody>
                    <a:bodyPr/>
                    <a:lstStyle/>
                    <a:p>
                      <a:pPr algn="r" fontAlgn="b"/>
                      <a:r>
                        <a:rPr lang="en-US" sz="1600" b="0" i="0" u="none" strike="noStrike">
                          <a:solidFill>
                            <a:srgbClr val="000000"/>
                          </a:solidFill>
                          <a:effectLst/>
                          <a:latin typeface="Calibri"/>
                        </a:rPr>
                        <a:t>1.3</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B8BB"/>
                    </a:solidFill>
                  </a:tcPr>
                </a:tc>
                <a:tc>
                  <a:txBody>
                    <a:bodyPr/>
                    <a:lstStyle/>
                    <a:p>
                      <a:pPr algn="l" fontAlgn="b"/>
                      <a:r>
                        <a:rPr lang="en-US" sz="1000" b="0" i="0" u="none" strike="noStrike">
                          <a:solidFill>
                            <a:srgbClr val="000000"/>
                          </a:solidFill>
                          <a:effectLst/>
                          <a:latin typeface="Calibri"/>
                        </a:rPr>
                        <a:t>Extracellular Space</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a:rPr>
                        <a:t>other</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err="1">
                          <a:solidFill>
                            <a:srgbClr val="000000"/>
                          </a:solidFill>
                          <a:effectLst/>
                          <a:latin typeface="Calibri"/>
                        </a:rPr>
                        <a:t>diagnosis,efficacy,prognosis,unspecified</a:t>
                      </a:r>
                      <a:r>
                        <a:rPr lang="en-US" sz="1000" b="0" i="0" u="none" strike="noStrike" dirty="0">
                          <a:solidFill>
                            <a:srgbClr val="000000"/>
                          </a:solidFill>
                          <a:effectLst/>
                          <a:latin typeface="Calibri"/>
                        </a:rPr>
                        <a:t> </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42486">
                <a:tc>
                  <a:txBody>
                    <a:bodyPr/>
                    <a:lstStyle/>
                    <a:p>
                      <a:pPr algn="l" fontAlgn="b"/>
                      <a:r>
                        <a:rPr lang="en-US" sz="1600" b="0" i="0" u="none" strike="noStrike">
                          <a:solidFill>
                            <a:srgbClr val="000000"/>
                          </a:solidFill>
                          <a:effectLst/>
                          <a:latin typeface="Calibri"/>
                        </a:rPr>
                        <a:t>GPX1</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P11352</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1.0</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C0C3"/>
                    </a:solidFill>
                  </a:tcPr>
                </a:tc>
                <a:tc>
                  <a:txBody>
                    <a:bodyPr/>
                    <a:lstStyle/>
                    <a:p>
                      <a:pPr algn="r" fontAlgn="b"/>
                      <a:r>
                        <a:rPr lang="en-US" sz="1600" b="0" i="0" u="none" strike="noStrike">
                          <a:solidFill>
                            <a:srgbClr val="000000"/>
                          </a:solidFill>
                          <a:effectLst/>
                          <a:latin typeface="Calibri"/>
                        </a:rPr>
                        <a:t>-1.2</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DE8D6"/>
                    </a:solidFill>
                  </a:tcPr>
                </a:tc>
                <a:tc>
                  <a:txBody>
                    <a:bodyPr/>
                    <a:lstStyle/>
                    <a:p>
                      <a:pPr algn="r" fontAlgn="b"/>
                      <a:r>
                        <a:rPr lang="en-US" sz="1600" b="0" i="0" u="none" strike="noStrike">
                          <a:solidFill>
                            <a:srgbClr val="000000"/>
                          </a:solidFill>
                          <a:effectLst/>
                          <a:latin typeface="Calibri"/>
                        </a:rPr>
                        <a:t>-1.4</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ED5AE"/>
                    </a:solidFill>
                  </a:tcPr>
                </a:tc>
                <a:tc>
                  <a:txBody>
                    <a:bodyPr/>
                    <a:lstStyle/>
                    <a:p>
                      <a:pPr algn="r" fontAlgn="b"/>
                      <a:r>
                        <a:rPr lang="en-US" sz="1600" b="0" i="0" u="none" strike="noStrike">
                          <a:solidFill>
                            <a:srgbClr val="000000"/>
                          </a:solidFill>
                          <a:effectLst/>
                          <a:latin typeface="Calibri"/>
                        </a:rPr>
                        <a:t>-1.1</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F3ED"/>
                    </a:solidFill>
                  </a:tcPr>
                </a:tc>
                <a:tc>
                  <a:txBody>
                    <a:bodyPr/>
                    <a:lstStyle/>
                    <a:p>
                      <a:pPr algn="r" fontAlgn="b"/>
                      <a:r>
                        <a:rPr lang="en-US" sz="1600" b="0" i="0" u="none" strike="noStrike">
                          <a:solidFill>
                            <a:srgbClr val="000000"/>
                          </a:solidFill>
                          <a:effectLst/>
                          <a:latin typeface="Calibri"/>
                        </a:rPr>
                        <a:t>-1.1</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F3EC"/>
                    </a:solidFill>
                  </a:tcPr>
                </a:tc>
                <a:tc>
                  <a:txBody>
                    <a:bodyPr/>
                    <a:lstStyle/>
                    <a:p>
                      <a:pPr algn="l" fontAlgn="b"/>
                      <a:r>
                        <a:rPr lang="en-US" sz="1000" b="0" i="0" u="none" strike="noStrike">
                          <a:solidFill>
                            <a:srgbClr val="000000"/>
                          </a:solidFill>
                          <a:effectLst/>
                          <a:latin typeface="Calibri"/>
                        </a:rPr>
                        <a:t>Cytoplasm</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a:rPr>
                        <a:t>enzyme</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err="1">
                          <a:solidFill>
                            <a:srgbClr val="000000"/>
                          </a:solidFill>
                          <a:effectLst/>
                          <a:latin typeface="Calibri"/>
                        </a:rPr>
                        <a:t>diagnosis,efficacy</a:t>
                      </a:r>
                      <a:endParaRPr lang="en-US" sz="1000" b="0" i="0" u="none" strike="noStrike" dirty="0">
                        <a:solidFill>
                          <a:srgbClr val="000000"/>
                        </a:solidFill>
                        <a:effectLst/>
                        <a:latin typeface="Calibri"/>
                      </a:endParaRP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56483">
                <a:tc>
                  <a:txBody>
                    <a:bodyPr/>
                    <a:lstStyle/>
                    <a:p>
                      <a:pPr algn="l" fontAlgn="b"/>
                      <a:r>
                        <a:rPr lang="en-US" sz="1600" b="0" i="0" u="none" strike="noStrike">
                          <a:solidFill>
                            <a:srgbClr val="000000"/>
                          </a:solidFill>
                          <a:effectLst/>
                          <a:latin typeface="Calibri"/>
                        </a:rPr>
                        <a:t>ATP1A2</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D3YYN7</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-1.1</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0F7F4"/>
                    </a:solidFill>
                  </a:tcPr>
                </a:tc>
                <a:tc>
                  <a:txBody>
                    <a:bodyPr/>
                    <a:lstStyle/>
                    <a:p>
                      <a:pPr algn="r" fontAlgn="b"/>
                      <a:r>
                        <a:rPr lang="en-US" sz="1600" b="0" i="0" u="none" strike="noStrike">
                          <a:solidFill>
                            <a:srgbClr val="000000"/>
                          </a:solidFill>
                          <a:effectLst/>
                          <a:latin typeface="Calibri"/>
                        </a:rPr>
                        <a:t>-1.4</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7D3A8"/>
                    </a:solidFill>
                  </a:tcPr>
                </a:tc>
                <a:tc>
                  <a:txBody>
                    <a:bodyPr/>
                    <a:lstStyle/>
                    <a:p>
                      <a:pPr algn="r" fontAlgn="b"/>
                      <a:r>
                        <a:rPr lang="en-US" sz="1600" b="0" i="0" u="none" strike="noStrike">
                          <a:solidFill>
                            <a:srgbClr val="000000"/>
                          </a:solidFill>
                          <a:effectLst/>
                          <a:latin typeface="Calibri"/>
                        </a:rPr>
                        <a:t>1.4</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B7B9"/>
                    </a:solidFill>
                  </a:tcPr>
                </a:tc>
                <a:tc>
                  <a:txBody>
                    <a:bodyPr/>
                    <a:lstStyle/>
                    <a:p>
                      <a:pPr algn="r" fontAlgn="b"/>
                      <a:r>
                        <a:rPr lang="en-US" sz="1600" b="0" i="0" u="none" strike="noStrike">
                          <a:solidFill>
                            <a:srgbClr val="000000"/>
                          </a:solidFill>
                          <a:effectLst/>
                          <a:latin typeface="Calibri"/>
                        </a:rPr>
                        <a:t>1.1</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BEC1"/>
                    </a:solidFill>
                  </a:tcPr>
                </a:tc>
                <a:tc>
                  <a:txBody>
                    <a:bodyPr/>
                    <a:lstStyle/>
                    <a:p>
                      <a:pPr algn="r" fontAlgn="b"/>
                      <a:r>
                        <a:rPr lang="en-US" sz="1600" b="0" i="0" u="none" strike="noStrike">
                          <a:solidFill>
                            <a:srgbClr val="000000"/>
                          </a:solidFill>
                          <a:effectLst/>
                          <a:latin typeface="Calibri"/>
                        </a:rPr>
                        <a:t>-1.1</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8F8"/>
                    </a:solidFill>
                  </a:tcPr>
                </a:tc>
                <a:tc>
                  <a:txBody>
                    <a:bodyPr/>
                    <a:lstStyle/>
                    <a:p>
                      <a:pPr algn="l" fontAlgn="b"/>
                      <a:r>
                        <a:rPr lang="en-US" sz="1000" b="0" i="0" u="none" strike="noStrike">
                          <a:solidFill>
                            <a:srgbClr val="000000"/>
                          </a:solidFill>
                          <a:effectLst/>
                          <a:latin typeface="Calibri"/>
                        </a:rPr>
                        <a:t>Plasma Membrane</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a:rPr>
                        <a:t>transporter</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a:rPr>
                        <a:t> </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42486">
                <a:tc>
                  <a:txBody>
                    <a:bodyPr/>
                    <a:lstStyle/>
                    <a:p>
                      <a:pPr algn="l" fontAlgn="b"/>
                      <a:r>
                        <a:rPr lang="en-US" sz="1600" b="0" i="0" u="none" strike="noStrike">
                          <a:solidFill>
                            <a:srgbClr val="000000"/>
                          </a:solidFill>
                          <a:effectLst/>
                          <a:latin typeface="Calibri"/>
                        </a:rPr>
                        <a:t>CAPNS1</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D3YW48</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1.0</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C1C3"/>
                    </a:solidFill>
                  </a:tcPr>
                </a:tc>
                <a:tc>
                  <a:txBody>
                    <a:bodyPr/>
                    <a:lstStyle/>
                    <a:p>
                      <a:pPr algn="r" fontAlgn="b"/>
                      <a:r>
                        <a:rPr lang="en-US" sz="1600" b="0" i="0" u="none" strike="noStrike">
                          <a:solidFill>
                            <a:srgbClr val="000000"/>
                          </a:solidFill>
                          <a:effectLst/>
                          <a:latin typeface="Calibri"/>
                        </a:rPr>
                        <a:t>-1.0</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r" fontAlgn="b"/>
                      <a:r>
                        <a:rPr lang="en-US" sz="1600" b="0" i="0" u="none" strike="noStrike">
                          <a:solidFill>
                            <a:srgbClr val="000000"/>
                          </a:solidFill>
                          <a:effectLst/>
                          <a:latin typeface="Calibri"/>
                        </a:rPr>
                        <a:t>-1.4</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D9B4"/>
                    </a:solidFill>
                  </a:tcPr>
                </a:tc>
                <a:tc>
                  <a:txBody>
                    <a:bodyPr/>
                    <a:lstStyle/>
                    <a:p>
                      <a:pPr algn="r" fontAlgn="b"/>
                      <a:r>
                        <a:rPr lang="en-US" sz="1600" b="0" i="0" u="none" strike="noStrike">
                          <a:solidFill>
                            <a:srgbClr val="000000"/>
                          </a:solidFill>
                          <a:effectLst/>
                          <a:latin typeface="Calibri"/>
                        </a:rPr>
                        <a:t>1.0</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C0C3"/>
                    </a:solidFill>
                  </a:tcPr>
                </a:tc>
                <a:tc>
                  <a:txBody>
                    <a:bodyPr/>
                    <a:lstStyle/>
                    <a:p>
                      <a:pPr algn="r" fontAlgn="b"/>
                      <a:r>
                        <a:rPr lang="en-US" sz="1600" b="0" i="0" u="none" strike="noStrike">
                          <a:solidFill>
                            <a:srgbClr val="000000"/>
                          </a:solidFill>
                          <a:effectLst/>
                          <a:latin typeface="Calibri"/>
                        </a:rPr>
                        <a:t>-1.3</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EE3CA"/>
                    </a:solidFill>
                  </a:tcPr>
                </a:tc>
                <a:tc>
                  <a:txBody>
                    <a:bodyPr/>
                    <a:lstStyle/>
                    <a:p>
                      <a:pPr algn="l" fontAlgn="b"/>
                      <a:r>
                        <a:rPr lang="en-US" sz="1000" b="0" i="0" u="none" strike="noStrike">
                          <a:solidFill>
                            <a:srgbClr val="000000"/>
                          </a:solidFill>
                          <a:effectLst/>
                          <a:latin typeface="Calibri"/>
                        </a:rPr>
                        <a:t>Cytoplasm</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a:rPr>
                        <a:t>peptidase</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a:rPr>
                        <a:t> </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340391">
                <a:tc>
                  <a:txBody>
                    <a:bodyPr/>
                    <a:lstStyle/>
                    <a:p>
                      <a:pPr algn="l" fontAlgn="b"/>
                      <a:r>
                        <a:rPr lang="en-US" sz="1600" b="0" i="0" u="none" strike="noStrike">
                          <a:solidFill>
                            <a:srgbClr val="000000"/>
                          </a:solidFill>
                          <a:effectLst/>
                          <a:latin typeface="Calibri"/>
                        </a:rPr>
                        <a:t>SOD1</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P08228</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1.5</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3B5"/>
                    </a:solidFill>
                  </a:tcPr>
                </a:tc>
                <a:tc>
                  <a:txBody>
                    <a:bodyPr/>
                    <a:lstStyle/>
                    <a:p>
                      <a:pPr algn="r" fontAlgn="b"/>
                      <a:r>
                        <a:rPr lang="en-US" sz="1600" b="0" i="0" u="none" strike="noStrike">
                          <a:solidFill>
                            <a:srgbClr val="000000"/>
                          </a:solidFill>
                          <a:effectLst/>
                          <a:latin typeface="Calibri"/>
                        </a:rPr>
                        <a:t>-1.5</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9C78E"/>
                    </a:solidFill>
                  </a:tcPr>
                </a:tc>
                <a:tc>
                  <a:txBody>
                    <a:bodyPr/>
                    <a:lstStyle/>
                    <a:p>
                      <a:pPr algn="r" fontAlgn="b"/>
                      <a:r>
                        <a:rPr lang="en-US" sz="1600" b="0" i="0" u="none" strike="noStrike">
                          <a:solidFill>
                            <a:srgbClr val="000000"/>
                          </a:solidFill>
                          <a:effectLst/>
                          <a:latin typeface="Calibri"/>
                        </a:rPr>
                        <a:t>-1.3</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3DEC0"/>
                    </a:solidFill>
                  </a:tcPr>
                </a:tc>
                <a:tc>
                  <a:txBody>
                    <a:bodyPr/>
                    <a:lstStyle/>
                    <a:p>
                      <a:pPr algn="r" fontAlgn="b"/>
                      <a:r>
                        <a:rPr lang="en-US" sz="1600" b="0" i="0" u="none" strike="noStrike">
                          <a:solidFill>
                            <a:srgbClr val="000000"/>
                          </a:solidFill>
                          <a:effectLst/>
                          <a:latin typeface="Calibri"/>
                        </a:rPr>
                        <a:t>1.9</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A6A9"/>
                    </a:solidFill>
                  </a:tcPr>
                </a:tc>
                <a:tc>
                  <a:txBody>
                    <a:bodyPr/>
                    <a:lstStyle/>
                    <a:p>
                      <a:pPr algn="r" fontAlgn="b"/>
                      <a:r>
                        <a:rPr lang="en-US" sz="1600" b="0" i="0" u="none" strike="noStrike">
                          <a:solidFill>
                            <a:srgbClr val="000000"/>
                          </a:solidFill>
                          <a:effectLst/>
                          <a:latin typeface="Calibri"/>
                        </a:rPr>
                        <a:t>-1.2</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1EADA"/>
                    </a:solidFill>
                  </a:tcPr>
                </a:tc>
                <a:tc>
                  <a:txBody>
                    <a:bodyPr/>
                    <a:lstStyle/>
                    <a:p>
                      <a:pPr algn="l" fontAlgn="b"/>
                      <a:r>
                        <a:rPr lang="en-US" sz="1000" b="0" i="0" u="none" strike="noStrike">
                          <a:solidFill>
                            <a:srgbClr val="000000"/>
                          </a:solidFill>
                          <a:effectLst/>
                          <a:latin typeface="Calibri"/>
                        </a:rPr>
                        <a:t>Cytoplasm</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enzyme</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a:rPr>
                        <a:t>unspecified application</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242486">
                <a:tc>
                  <a:txBody>
                    <a:bodyPr/>
                    <a:lstStyle/>
                    <a:p>
                      <a:pPr algn="l" fontAlgn="b"/>
                      <a:r>
                        <a:rPr lang="en-US" sz="1600" b="0" i="0" u="none" strike="noStrike">
                          <a:solidFill>
                            <a:srgbClr val="000000"/>
                          </a:solidFill>
                          <a:effectLst/>
                          <a:latin typeface="Calibri"/>
                        </a:rPr>
                        <a:t>CSRP3</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P50462</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-1.3</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E3CA"/>
                    </a:solidFill>
                  </a:tcPr>
                </a:tc>
                <a:tc>
                  <a:txBody>
                    <a:bodyPr/>
                    <a:lstStyle/>
                    <a:p>
                      <a:pPr algn="r" fontAlgn="b"/>
                      <a:r>
                        <a:rPr lang="en-US" sz="1600" b="0" i="0" u="none" strike="noStrike">
                          <a:solidFill>
                            <a:srgbClr val="000000"/>
                          </a:solidFill>
                          <a:effectLst/>
                          <a:latin typeface="Calibri"/>
                        </a:rPr>
                        <a:t>-1.2</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EAD9"/>
                    </a:solidFill>
                  </a:tcPr>
                </a:tc>
                <a:tc>
                  <a:txBody>
                    <a:bodyPr/>
                    <a:lstStyle/>
                    <a:p>
                      <a:pPr algn="r" fontAlgn="b"/>
                      <a:r>
                        <a:rPr lang="en-US" sz="1600" b="0" i="0" u="none" strike="noStrike">
                          <a:solidFill>
                            <a:srgbClr val="000000"/>
                          </a:solidFill>
                          <a:effectLst/>
                          <a:latin typeface="Calibri"/>
                        </a:rPr>
                        <a:t>-1.4</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D4AB"/>
                    </a:solidFill>
                  </a:tcPr>
                </a:tc>
                <a:tc>
                  <a:txBody>
                    <a:bodyPr/>
                    <a:lstStyle/>
                    <a:p>
                      <a:pPr algn="r" fontAlgn="b"/>
                      <a:r>
                        <a:rPr lang="en-US" sz="1600" b="0" i="0" u="none" strike="noStrike">
                          <a:solidFill>
                            <a:srgbClr val="000000"/>
                          </a:solidFill>
                          <a:effectLst/>
                          <a:latin typeface="Calibri"/>
                        </a:rPr>
                        <a:t>1.0</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C0C3"/>
                    </a:solidFill>
                  </a:tcPr>
                </a:tc>
                <a:tc>
                  <a:txBody>
                    <a:bodyPr/>
                    <a:lstStyle/>
                    <a:p>
                      <a:pPr algn="r" fontAlgn="b"/>
                      <a:r>
                        <a:rPr lang="en-US" sz="1600" b="0" i="0" u="none" strike="noStrike">
                          <a:solidFill>
                            <a:srgbClr val="000000"/>
                          </a:solidFill>
                          <a:effectLst/>
                          <a:latin typeface="Calibri"/>
                        </a:rPr>
                        <a:t>-1.5</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3CB96"/>
                    </a:solidFill>
                  </a:tcPr>
                </a:tc>
                <a:tc>
                  <a:txBody>
                    <a:bodyPr/>
                    <a:lstStyle/>
                    <a:p>
                      <a:pPr algn="l" fontAlgn="b"/>
                      <a:r>
                        <a:rPr lang="en-US" sz="1000" b="0" i="0" u="none" strike="noStrike">
                          <a:solidFill>
                            <a:srgbClr val="000000"/>
                          </a:solidFill>
                          <a:effectLst/>
                          <a:latin typeface="Calibri"/>
                        </a:rPr>
                        <a:t>Nucleus</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other</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a:rPr>
                        <a:t> </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242486">
                <a:tc>
                  <a:txBody>
                    <a:bodyPr/>
                    <a:lstStyle/>
                    <a:p>
                      <a:pPr algn="l" fontAlgn="b"/>
                      <a:r>
                        <a:rPr lang="en-US" sz="1600" b="0" i="0" u="none" strike="noStrike">
                          <a:solidFill>
                            <a:srgbClr val="000000"/>
                          </a:solidFill>
                          <a:effectLst/>
                          <a:latin typeface="Calibri"/>
                        </a:rPr>
                        <a:t>CAMK2D</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Q8CCM0</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 </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 </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1.0</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C0C3"/>
                    </a:solidFill>
                  </a:tcPr>
                </a:tc>
                <a:tc>
                  <a:txBody>
                    <a:bodyPr/>
                    <a:lstStyle/>
                    <a:p>
                      <a:pPr algn="r" fontAlgn="b"/>
                      <a:r>
                        <a:rPr lang="en-US" sz="1600" b="0" i="0" u="none" strike="noStrike">
                          <a:solidFill>
                            <a:srgbClr val="000000"/>
                          </a:solidFill>
                          <a:effectLst/>
                          <a:latin typeface="Calibri"/>
                        </a:rPr>
                        <a:t>-1.6</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5BE7C"/>
                    </a:solidFill>
                  </a:tcPr>
                </a:tc>
                <a:tc>
                  <a:txBody>
                    <a:bodyPr/>
                    <a:lstStyle/>
                    <a:p>
                      <a:pPr algn="r" fontAlgn="b"/>
                      <a:r>
                        <a:rPr lang="en-US" sz="1600" b="0" i="0" u="none" strike="noStrike">
                          <a:solidFill>
                            <a:srgbClr val="000000"/>
                          </a:solidFill>
                          <a:effectLst/>
                          <a:latin typeface="Calibri"/>
                        </a:rPr>
                        <a:t>-1.1</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5F0"/>
                    </a:solidFill>
                  </a:tcPr>
                </a:tc>
                <a:tc>
                  <a:txBody>
                    <a:bodyPr/>
                    <a:lstStyle/>
                    <a:p>
                      <a:pPr algn="l" fontAlgn="b"/>
                      <a:r>
                        <a:rPr lang="en-US" sz="1000" b="0" i="0" u="none" strike="noStrike">
                          <a:solidFill>
                            <a:srgbClr val="000000"/>
                          </a:solidFill>
                          <a:effectLst/>
                          <a:latin typeface="Calibri"/>
                        </a:rPr>
                        <a:t>Cytoplasm</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kinase</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a:rPr>
                        <a:t> </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242486">
                <a:tc>
                  <a:txBody>
                    <a:bodyPr/>
                    <a:lstStyle/>
                    <a:p>
                      <a:pPr algn="l" fontAlgn="b"/>
                      <a:r>
                        <a:rPr lang="en-US" sz="1600" b="0" i="0" u="none" strike="noStrike">
                          <a:solidFill>
                            <a:srgbClr val="000000"/>
                          </a:solidFill>
                          <a:effectLst/>
                          <a:latin typeface="Calibri"/>
                        </a:rPr>
                        <a:t>ASPH</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A2AL78</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1.2</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BBBD"/>
                    </a:solidFill>
                  </a:tcPr>
                </a:tc>
                <a:tc>
                  <a:txBody>
                    <a:bodyPr/>
                    <a:lstStyle/>
                    <a:p>
                      <a:pPr algn="r" fontAlgn="b"/>
                      <a:r>
                        <a:rPr lang="en-US" sz="1600" b="0" i="0" u="none" strike="noStrike">
                          <a:solidFill>
                            <a:srgbClr val="000000"/>
                          </a:solidFill>
                          <a:effectLst/>
                          <a:latin typeface="Calibri"/>
                        </a:rPr>
                        <a:t>-1.1</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8F7"/>
                    </a:solidFill>
                  </a:tcPr>
                </a:tc>
                <a:tc>
                  <a:txBody>
                    <a:bodyPr/>
                    <a:lstStyle/>
                    <a:p>
                      <a:pPr algn="r" fontAlgn="b"/>
                      <a:r>
                        <a:rPr lang="en-US" sz="1600" b="0" i="0" u="none" strike="noStrike">
                          <a:solidFill>
                            <a:srgbClr val="000000"/>
                          </a:solidFill>
                          <a:effectLst/>
                          <a:latin typeface="Calibri"/>
                        </a:rPr>
                        <a:t>1.0</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C0C3"/>
                    </a:solidFill>
                  </a:tcPr>
                </a:tc>
                <a:tc>
                  <a:txBody>
                    <a:bodyPr/>
                    <a:lstStyle/>
                    <a:p>
                      <a:pPr algn="r" fontAlgn="b"/>
                      <a:r>
                        <a:rPr lang="en-US" sz="1600" b="0" i="0" u="none" strike="noStrike">
                          <a:solidFill>
                            <a:srgbClr val="000000"/>
                          </a:solidFill>
                          <a:effectLst/>
                          <a:latin typeface="Calibri"/>
                        </a:rPr>
                        <a:t>-1.1</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BFD"/>
                    </a:solidFill>
                  </a:tcPr>
                </a:tc>
                <a:tc>
                  <a:txBody>
                    <a:bodyPr/>
                    <a:lstStyle/>
                    <a:p>
                      <a:pPr algn="r" fontAlgn="b"/>
                      <a:r>
                        <a:rPr lang="en-US" sz="1600" b="0" i="0" u="none" strike="noStrike">
                          <a:solidFill>
                            <a:srgbClr val="000000"/>
                          </a:solidFill>
                          <a:effectLst/>
                          <a:latin typeface="Calibri"/>
                        </a:rPr>
                        <a:t>-1.5</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BCE9E"/>
                    </a:solidFill>
                  </a:tcPr>
                </a:tc>
                <a:tc>
                  <a:txBody>
                    <a:bodyPr/>
                    <a:lstStyle/>
                    <a:p>
                      <a:pPr algn="l" fontAlgn="b"/>
                      <a:r>
                        <a:rPr lang="en-US" sz="1000" b="0" i="0" u="none" strike="noStrike">
                          <a:solidFill>
                            <a:srgbClr val="000000"/>
                          </a:solidFill>
                          <a:effectLst/>
                          <a:latin typeface="Calibri"/>
                        </a:rPr>
                        <a:t>Cytoplasm</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enzyme</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a:rPr>
                        <a:t> </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256483">
                <a:tc>
                  <a:txBody>
                    <a:bodyPr/>
                    <a:lstStyle/>
                    <a:p>
                      <a:pPr algn="l" fontAlgn="b"/>
                      <a:r>
                        <a:rPr lang="en-US" sz="1600" b="0" i="0" u="none" strike="noStrike">
                          <a:solidFill>
                            <a:srgbClr val="000000"/>
                          </a:solidFill>
                          <a:effectLst/>
                          <a:latin typeface="Calibri"/>
                        </a:rPr>
                        <a:t>Tpm1</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B7ZNL3</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-1.4</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8DAB6"/>
                    </a:solidFill>
                  </a:tcPr>
                </a:tc>
                <a:tc>
                  <a:txBody>
                    <a:bodyPr/>
                    <a:lstStyle/>
                    <a:p>
                      <a:pPr algn="r" fontAlgn="b"/>
                      <a:r>
                        <a:rPr lang="en-US" sz="1600" b="0" i="0" u="none" strike="noStrike">
                          <a:solidFill>
                            <a:srgbClr val="000000"/>
                          </a:solidFill>
                          <a:effectLst/>
                          <a:latin typeface="Calibri"/>
                        </a:rPr>
                        <a:t>-1.3</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2DEBF"/>
                    </a:solidFill>
                  </a:tcPr>
                </a:tc>
                <a:tc>
                  <a:txBody>
                    <a:bodyPr/>
                    <a:lstStyle/>
                    <a:p>
                      <a:pPr algn="r" fontAlgn="b"/>
                      <a:r>
                        <a:rPr lang="en-US" sz="1600" b="0" i="0" u="none" strike="noStrike">
                          <a:solidFill>
                            <a:srgbClr val="000000"/>
                          </a:solidFill>
                          <a:effectLst/>
                          <a:latin typeface="Calibri"/>
                        </a:rPr>
                        <a:t>-1.3</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8DAB7"/>
                    </a:solidFill>
                  </a:tcPr>
                </a:tc>
                <a:tc>
                  <a:txBody>
                    <a:bodyPr/>
                    <a:lstStyle/>
                    <a:p>
                      <a:pPr algn="r" fontAlgn="b"/>
                      <a:r>
                        <a:rPr lang="en-US" sz="1600" b="0" i="0" u="none" strike="noStrike">
                          <a:solidFill>
                            <a:srgbClr val="000000"/>
                          </a:solidFill>
                          <a:effectLst/>
                          <a:latin typeface="Calibri"/>
                        </a:rPr>
                        <a:t>-1.1</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5F2EB"/>
                    </a:solidFill>
                  </a:tcPr>
                </a:tc>
                <a:tc>
                  <a:txBody>
                    <a:bodyPr/>
                    <a:lstStyle/>
                    <a:p>
                      <a:pPr algn="r" fontAlgn="b"/>
                      <a:r>
                        <a:rPr lang="en-US" sz="1600" b="0" i="0" u="none" strike="noStrike">
                          <a:solidFill>
                            <a:srgbClr val="000000"/>
                          </a:solidFill>
                          <a:effectLst/>
                          <a:latin typeface="Calibri"/>
                        </a:rPr>
                        <a:t>-1.1</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9F9"/>
                    </a:solidFill>
                  </a:tcPr>
                </a:tc>
                <a:tc>
                  <a:txBody>
                    <a:bodyPr/>
                    <a:lstStyle/>
                    <a:p>
                      <a:pPr algn="l" fontAlgn="b"/>
                      <a:r>
                        <a:rPr lang="en-US" sz="1000" b="0" i="0" u="none" strike="noStrike">
                          <a:solidFill>
                            <a:srgbClr val="000000"/>
                          </a:solidFill>
                          <a:effectLst/>
                          <a:latin typeface="Calibri"/>
                        </a:rPr>
                        <a:t>Plasma Membrane</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other</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a:rPr>
                        <a:t> </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242486">
                <a:tc>
                  <a:txBody>
                    <a:bodyPr/>
                    <a:lstStyle/>
                    <a:p>
                      <a:pPr algn="l" fontAlgn="b"/>
                      <a:r>
                        <a:rPr lang="en-US" sz="1600" b="0" i="0" u="none" strike="noStrike">
                          <a:solidFill>
                            <a:srgbClr val="000000"/>
                          </a:solidFill>
                          <a:effectLst/>
                          <a:latin typeface="Calibri"/>
                        </a:rPr>
                        <a:t>PRKACA</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P05132-2</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 </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 </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 </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-1.0</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BFE"/>
                    </a:solidFill>
                  </a:tcPr>
                </a:tc>
                <a:tc>
                  <a:txBody>
                    <a:bodyPr/>
                    <a:lstStyle/>
                    <a:p>
                      <a:pPr algn="r" fontAlgn="b"/>
                      <a:r>
                        <a:rPr lang="en-US" sz="1600" b="0" i="0" u="none" strike="noStrike">
                          <a:solidFill>
                            <a:srgbClr val="000000"/>
                          </a:solidFill>
                          <a:effectLst/>
                          <a:latin typeface="Calibri"/>
                        </a:rPr>
                        <a:t>-1.4</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AD4AB"/>
                    </a:solidFill>
                  </a:tcPr>
                </a:tc>
                <a:tc>
                  <a:txBody>
                    <a:bodyPr/>
                    <a:lstStyle/>
                    <a:p>
                      <a:pPr algn="l" fontAlgn="b"/>
                      <a:r>
                        <a:rPr lang="en-US" sz="1000" b="0" i="0" u="none" strike="noStrike">
                          <a:solidFill>
                            <a:srgbClr val="000000"/>
                          </a:solidFill>
                          <a:effectLst/>
                          <a:latin typeface="Calibri"/>
                        </a:rPr>
                        <a:t>Cytoplasm</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kinase</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a:rPr>
                        <a:t> </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256483">
                <a:tc>
                  <a:txBody>
                    <a:bodyPr/>
                    <a:lstStyle/>
                    <a:p>
                      <a:pPr algn="l" fontAlgn="b"/>
                      <a:r>
                        <a:rPr lang="en-US" sz="1600" b="0" i="0" u="none" strike="noStrike">
                          <a:solidFill>
                            <a:srgbClr val="000000"/>
                          </a:solidFill>
                          <a:effectLst/>
                          <a:latin typeface="Calibri"/>
                        </a:rPr>
                        <a:t>DMD</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P11531</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-1.1</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0F7F5"/>
                    </a:solidFill>
                  </a:tcPr>
                </a:tc>
                <a:tc>
                  <a:txBody>
                    <a:bodyPr/>
                    <a:lstStyle/>
                    <a:p>
                      <a:pPr algn="r" fontAlgn="b"/>
                      <a:r>
                        <a:rPr lang="en-US" sz="1600" b="0" i="0" u="none" strike="noStrike">
                          <a:solidFill>
                            <a:srgbClr val="000000"/>
                          </a:solidFill>
                          <a:effectLst/>
                          <a:latin typeface="Calibri"/>
                        </a:rPr>
                        <a:t>-1.1</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F4EE"/>
                    </a:solidFill>
                  </a:tcPr>
                </a:tc>
                <a:tc>
                  <a:txBody>
                    <a:bodyPr/>
                    <a:lstStyle/>
                    <a:p>
                      <a:pPr algn="r" fontAlgn="b"/>
                      <a:r>
                        <a:rPr lang="en-US" sz="1600" b="0" i="0" u="none" strike="noStrike">
                          <a:solidFill>
                            <a:srgbClr val="000000"/>
                          </a:solidFill>
                          <a:effectLst/>
                          <a:latin typeface="Calibri"/>
                        </a:rPr>
                        <a:t>-1.2</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8E7D2"/>
                    </a:solidFill>
                  </a:tcPr>
                </a:tc>
                <a:tc>
                  <a:txBody>
                    <a:bodyPr/>
                    <a:lstStyle/>
                    <a:p>
                      <a:pPr algn="r" fontAlgn="b"/>
                      <a:r>
                        <a:rPr lang="en-US" sz="1600" b="0" i="0" u="none" strike="noStrike">
                          <a:solidFill>
                            <a:srgbClr val="000000"/>
                          </a:solidFill>
                          <a:effectLst/>
                          <a:latin typeface="Calibri"/>
                        </a:rPr>
                        <a:t>-1.5</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5CC98"/>
                    </a:solidFill>
                  </a:tcPr>
                </a:tc>
                <a:tc>
                  <a:txBody>
                    <a:bodyPr/>
                    <a:lstStyle/>
                    <a:p>
                      <a:pPr algn="r" fontAlgn="b"/>
                      <a:r>
                        <a:rPr lang="en-US" sz="1600" b="0" i="0" u="none" strike="noStrike">
                          <a:solidFill>
                            <a:srgbClr val="000000"/>
                          </a:solidFill>
                          <a:effectLst/>
                          <a:latin typeface="Calibri"/>
                        </a:rPr>
                        <a:t>-1.4</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7D3A8"/>
                    </a:solidFill>
                  </a:tcPr>
                </a:tc>
                <a:tc>
                  <a:txBody>
                    <a:bodyPr/>
                    <a:lstStyle/>
                    <a:p>
                      <a:pPr algn="l" fontAlgn="b"/>
                      <a:r>
                        <a:rPr lang="en-US" sz="1000" b="0" i="0" u="none" strike="noStrike">
                          <a:solidFill>
                            <a:srgbClr val="000000"/>
                          </a:solidFill>
                          <a:effectLst/>
                          <a:latin typeface="Calibri"/>
                        </a:rPr>
                        <a:t>Plasma Membrane</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other</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a:rPr>
                        <a:t> </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256483">
                <a:tc>
                  <a:txBody>
                    <a:bodyPr/>
                    <a:lstStyle/>
                    <a:p>
                      <a:pPr algn="l" fontAlgn="b"/>
                      <a:r>
                        <a:rPr lang="en-US" sz="1600" b="0" i="0" u="none" strike="noStrike">
                          <a:solidFill>
                            <a:srgbClr val="000000"/>
                          </a:solidFill>
                          <a:effectLst/>
                          <a:latin typeface="Calibri"/>
                        </a:rPr>
                        <a:t>RYR2</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E9Q401</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-1.1</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F7F5"/>
                    </a:solidFill>
                  </a:tcPr>
                </a:tc>
                <a:tc>
                  <a:txBody>
                    <a:bodyPr/>
                    <a:lstStyle/>
                    <a:p>
                      <a:pPr algn="r" fontAlgn="b"/>
                      <a:r>
                        <a:rPr lang="en-US" sz="1600" b="0" i="0" u="none" strike="noStrike">
                          <a:solidFill>
                            <a:srgbClr val="000000"/>
                          </a:solidFill>
                          <a:effectLst/>
                          <a:latin typeface="Calibri"/>
                        </a:rPr>
                        <a:t>-1.1</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5F2EB"/>
                    </a:solidFill>
                  </a:tcPr>
                </a:tc>
                <a:tc>
                  <a:txBody>
                    <a:bodyPr/>
                    <a:lstStyle/>
                    <a:p>
                      <a:pPr algn="r" fontAlgn="b"/>
                      <a:r>
                        <a:rPr lang="en-US" sz="1600" b="0" i="0" u="none" strike="noStrike">
                          <a:solidFill>
                            <a:srgbClr val="000000"/>
                          </a:solidFill>
                          <a:effectLst/>
                          <a:latin typeface="Calibri"/>
                        </a:rPr>
                        <a:t>-1.2</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FF0E6"/>
                    </a:solidFill>
                  </a:tcPr>
                </a:tc>
                <a:tc>
                  <a:txBody>
                    <a:bodyPr/>
                    <a:lstStyle/>
                    <a:p>
                      <a:pPr algn="r" fontAlgn="b"/>
                      <a:r>
                        <a:rPr lang="en-US" sz="1600" b="0" i="0" u="none" strike="noStrike">
                          <a:solidFill>
                            <a:srgbClr val="000000"/>
                          </a:solidFill>
                          <a:effectLst/>
                          <a:latin typeface="Calibri"/>
                        </a:rPr>
                        <a:t>-1.3</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0DDBD"/>
                    </a:solidFill>
                  </a:tcPr>
                </a:tc>
                <a:tc>
                  <a:txBody>
                    <a:bodyPr/>
                    <a:lstStyle/>
                    <a:p>
                      <a:pPr algn="r" fontAlgn="b"/>
                      <a:r>
                        <a:rPr lang="en-US" sz="1600" b="0" i="0" u="none" strike="noStrike">
                          <a:solidFill>
                            <a:srgbClr val="000000"/>
                          </a:solidFill>
                          <a:effectLst/>
                          <a:latin typeface="Calibri"/>
                        </a:rPr>
                        <a:t>-1.6</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7BF7E"/>
                    </a:solidFill>
                  </a:tcPr>
                </a:tc>
                <a:tc>
                  <a:txBody>
                    <a:bodyPr/>
                    <a:lstStyle/>
                    <a:p>
                      <a:pPr algn="l" fontAlgn="b"/>
                      <a:r>
                        <a:rPr lang="en-US" sz="1000" b="0" i="0" u="none" strike="noStrike">
                          <a:solidFill>
                            <a:srgbClr val="000000"/>
                          </a:solidFill>
                          <a:effectLst/>
                          <a:latin typeface="Calibri"/>
                        </a:rPr>
                        <a:t>Plasma Membrane</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a:rPr>
                        <a:t>ion channel</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a:rPr>
                        <a:t> </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242486">
                <a:tc>
                  <a:txBody>
                    <a:bodyPr/>
                    <a:lstStyle/>
                    <a:p>
                      <a:pPr algn="l" fontAlgn="b"/>
                      <a:r>
                        <a:rPr lang="en-US" sz="1600" b="0" i="0" u="none" strike="noStrike">
                          <a:solidFill>
                            <a:srgbClr val="000000"/>
                          </a:solidFill>
                          <a:effectLst/>
                          <a:latin typeface="Calibri"/>
                        </a:rPr>
                        <a:t>SRI</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Q6P069-2</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 </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 </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-1.5</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FC993"/>
                    </a:solidFill>
                  </a:tcPr>
                </a:tc>
                <a:tc>
                  <a:txBody>
                    <a:bodyPr/>
                    <a:lstStyle/>
                    <a:p>
                      <a:pPr algn="l" fontAlgn="b"/>
                      <a:r>
                        <a:rPr lang="en-US" sz="1600" b="0" i="0" u="none" strike="noStrike">
                          <a:solidFill>
                            <a:srgbClr val="000000"/>
                          </a:solidFill>
                          <a:effectLst/>
                          <a:latin typeface="Calibri"/>
                        </a:rPr>
                        <a:t> </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 </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Cytoplasm</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transporter</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a:rPr>
                        <a:t> </a:t>
                      </a:r>
                    </a:p>
                  </a:txBody>
                  <a:tcPr marL="4324" marR="4324" marT="43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
        <p:nvSpPr>
          <p:cNvPr id="4" name="TextBox 3"/>
          <p:cNvSpPr txBox="1"/>
          <p:nvPr/>
        </p:nvSpPr>
        <p:spPr>
          <a:xfrm>
            <a:off x="171451" y="43937"/>
            <a:ext cx="8451849" cy="584775"/>
          </a:xfrm>
          <a:prstGeom prst="rect">
            <a:avLst/>
          </a:prstGeom>
          <a:noFill/>
        </p:spPr>
        <p:txBody>
          <a:bodyPr wrap="square" rtlCol="0">
            <a:spAutoFit/>
          </a:bodyPr>
          <a:lstStyle/>
          <a:p>
            <a:pPr algn="ctr"/>
            <a:r>
              <a:rPr lang="en-US" sz="3200" b="1" dirty="0">
                <a:latin typeface="+mj-lt"/>
              </a:rPr>
              <a:t>Proteins related to contraction of heart</a:t>
            </a:r>
          </a:p>
        </p:txBody>
      </p:sp>
      <p:sp>
        <p:nvSpPr>
          <p:cNvPr id="5" name="Slide Number Placeholder 4">
            <a:extLst>
              <a:ext uri="{FF2B5EF4-FFF2-40B4-BE49-F238E27FC236}">
                <a16:creationId xmlns:a16="http://schemas.microsoft.com/office/drawing/2014/main" id="{9DC0FD03-AE02-487D-B5C8-4FF45F4A5EB9}"/>
              </a:ext>
            </a:extLst>
          </p:cNvPr>
          <p:cNvSpPr>
            <a:spLocks noGrp="1"/>
          </p:cNvSpPr>
          <p:nvPr>
            <p:ph type="sldNum" sz="quarter" idx="12"/>
          </p:nvPr>
        </p:nvSpPr>
        <p:spPr/>
        <p:txBody>
          <a:bodyPr/>
          <a:lstStyle/>
          <a:p>
            <a:fld id="{CC8C9E0B-A6B3-4C62-A720-ECA663432674}" type="slidenum">
              <a:rPr lang="en-US" smtClean="0"/>
              <a:t>36</a:t>
            </a:fld>
            <a:endParaRPr lang="en-US"/>
          </a:p>
        </p:txBody>
      </p:sp>
    </p:spTree>
    <p:extLst>
      <p:ext uri="{BB962C8B-B14F-4D97-AF65-F5344CB8AC3E}">
        <p14:creationId xmlns:p14="http://schemas.microsoft.com/office/powerpoint/2010/main" val="15066950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bwMode="auto">
          <a:xfrm>
            <a:off x="0" y="1435376"/>
            <a:ext cx="9144000" cy="0"/>
          </a:xfrm>
          <a:prstGeom prst="line">
            <a:avLst/>
          </a:prstGeom>
          <a:ln w="57150">
            <a:solidFill>
              <a:srgbClr val="0099FF"/>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3" name="Rectangle 849"/>
          <p:cNvSpPr>
            <a:spLocks noChangeArrowheads="1"/>
          </p:cNvSpPr>
          <p:nvPr/>
        </p:nvSpPr>
        <p:spPr bwMode="auto">
          <a:xfrm>
            <a:off x="0" y="843280"/>
            <a:ext cx="9144000" cy="45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2800" b="1">
                <a:solidFill>
                  <a:srgbClr val="000000"/>
                </a:solidFill>
                <a:effectLst>
                  <a:outerShdw blurRad="38100" dist="38100" dir="2700000" algn="tl">
                    <a:srgbClr val="C0C0C0"/>
                  </a:outerShdw>
                </a:effectLst>
                <a:latin typeface="Calibri" pitchFamily="34" charset="0"/>
              </a:defRPr>
            </a:lvl1pPr>
            <a:lvl2pPr algn="ctr">
              <a:defRPr sz="2800" b="1">
                <a:solidFill>
                  <a:srgbClr val="000000"/>
                </a:solidFill>
                <a:effectLst>
                  <a:outerShdw blurRad="38100" dist="38100" dir="2700000" algn="tl">
                    <a:srgbClr val="C0C0C0"/>
                  </a:outerShdw>
                </a:effectLst>
                <a:latin typeface="Calibri" pitchFamily="34" charset="0"/>
              </a:defRPr>
            </a:lvl2pPr>
            <a:lvl3pPr algn="ctr">
              <a:defRPr sz="2800" b="1">
                <a:solidFill>
                  <a:srgbClr val="000000"/>
                </a:solidFill>
                <a:effectLst>
                  <a:outerShdw blurRad="38100" dist="38100" dir="2700000" algn="tl">
                    <a:srgbClr val="C0C0C0"/>
                  </a:outerShdw>
                </a:effectLst>
                <a:latin typeface="Calibri" pitchFamily="34" charset="0"/>
              </a:defRPr>
            </a:lvl3pPr>
            <a:lvl4pPr algn="ctr">
              <a:defRPr sz="2800" b="1">
                <a:solidFill>
                  <a:srgbClr val="000000"/>
                </a:solidFill>
                <a:effectLst>
                  <a:outerShdw blurRad="38100" dist="38100" dir="2700000" algn="tl">
                    <a:srgbClr val="C0C0C0"/>
                  </a:outerShdw>
                </a:effectLst>
                <a:latin typeface="Calibri" pitchFamily="34" charset="0"/>
              </a:defRPr>
            </a:lvl4pPr>
            <a:lvl5pPr algn="ctr">
              <a:defRPr sz="2800" b="1">
                <a:solidFill>
                  <a:srgbClr val="000000"/>
                </a:solidFill>
                <a:effectLst>
                  <a:outerShdw blurRad="38100" dist="38100" dir="2700000" algn="tl">
                    <a:srgbClr val="C0C0C0"/>
                  </a:outerShdw>
                </a:effectLst>
                <a:latin typeface="Calibri" pitchFamily="34" charset="0"/>
              </a:defRPr>
            </a:lvl5pPr>
            <a:lvl6pPr marL="457200" algn="ctr" fontAlgn="base">
              <a:spcBef>
                <a:spcPct val="0"/>
              </a:spcBef>
              <a:spcAft>
                <a:spcPct val="0"/>
              </a:spcAft>
              <a:defRPr sz="2800" b="1">
                <a:solidFill>
                  <a:srgbClr val="000000"/>
                </a:solidFill>
                <a:effectLst>
                  <a:outerShdw blurRad="38100" dist="38100" dir="2700000" algn="tl">
                    <a:srgbClr val="C0C0C0"/>
                  </a:outerShdw>
                </a:effectLst>
                <a:latin typeface="Calibri" pitchFamily="34" charset="0"/>
              </a:defRPr>
            </a:lvl6pPr>
            <a:lvl7pPr marL="914400" algn="ctr" fontAlgn="base">
              <a:spcBef>
                <a:spcPct val="0"/>
              </a:spcBef>
              <a:spcAft>
                <a:spcPct val="0"/>
              </a:spcAft>
              <a:defRPr sz="2800" b="1">
                <a:solidFill>
                  <a:srgbClr val="000000"/>
                </a:solidFill>
                <a:effectLst>
                  <a:outerShdw blurRad="38100" dist="38100" dir="2700000" algn="tl">
                    <a:srgbClr val="C0C0C0"/>
                  </a:outerShdw>
                </a:effectLst>
                <a:latin typeface="Calibri" pitchFamily="34" charset="0"/>
              </a:defRPr>
            </a:lvl7pPr>
            <a:lvl8pPr marL="1371600" algn="ctr" fontAlgn="base">
              <a:spcBef>
                <a:spcPct val="0"/>
              </a:spcBef>
              <a:spcAft>
                <a:spcPct val="0"/>
              </a:spcAft>
              <a:defRPr sz="2800" b="1">
                <a:solidFill>
                  <a:srgbClr val="000000"/>
                </a:solidFill>
                <a:effectLst>
                  <a:outerShdw blurRad="38100" dist="38100" dir="2700000" algn="tl">
                    <a:srgbClr val="C0C0C0"/>
                  </a:outerShdw>
                </a:effectLst>
                <a:latin typeface="Calibri" pitchFamily="34" charset="0"/>
              </a:defRPr>
            </a:lvl8pPr>
            <a:lvl9pPr marL="1828800" algn="ctr" fontAlgn="base">
              <a:spcBef>
                <a:spcPct val="0"/>
              </a:spcBef>
              <a:spcAft>
                <a:spcPct val="0"/>
              </a:spcAft>
              <a:defRPr sz="2800" b="1">
                <a:solidFill>
                  <a:srgbClr val="000000"/>
                </a:solidFill>
                <a:effectLst>
                  <a:outerShdw blurRad="38100" dist="38100" dir="2700000" algn="tl">
                    <a:srgbClr val="C0C0C0"/>
                  </a:outerShdw>
                </a:effectLst>
                <a:latin typeface="Calibri" pitchFamily="34" charset="0"/>
              </a:defRPr>
            </a:lvl9pPr>
          </a:lstStyle>
          <a:p>
            <a:r>
              <a:rPr lang="en-US" altLang="en-US" sz="3200" dirty="0">
                <a:solidFill>
                  <a:schemeClr val="tx1"/>
                </a:solidFill>
                <a:effectLst/>
                <a:latin typeface="+mj-lt"/>
              </a:rPr>
              <a:t>Case 3: summary</a:t>
            </a:r>
          </a:p>
        </p:txBody>
      </p:sp>
      <p:sp>
        <p:nvSpPr>
          <p:cNvPr id="3" name="TextBox 2"/>
          <p:cNvSpPr txBox="1"/>
          <p:nvPr/>
        </p:nvSpPr>
        <p:spPr>
          <a:xfrm>
            <a:off x="215184" y="1659285"/>
            <a:ext cx="8103626" cy="3539430"/>
          </a:xfrm>
          <a:prstGeom prst="rect">
            <a:avLst/>
          </a:prstGeom>
          <a:noFill/>
        </p:spPr>
        <p:txBody>
          <a:bodyPr wrap="square" rtlCol="0">
            <a:spAutoFit/>
          </a:bodyPr>
          <a:lstStyle/>
          <a:p>
            <a:pPr marL="742950" lvl="1" indent="-285750">
              <a:buFont typeface="Wingdings" panose="05000000000000000000" pitchFamily="2" charset="2"/>
              <a:buChar char="§"/>
            </a:pPr>
            <a:r>
              <a:rPr lang="en-US" sz="2800" dirty="0"/>
              <a:t>Dox treatment induced proteins change in heart tissue (168, 132, 174, 156 , and 363 differentially expressed proteins were identified at dose 6, 9,12, 18, 24 mg/kg body wt.) </a:t>
            </a:r>
          </a:p>
          <a:p>
            <a:pPr marL="742950" lvl="1" indent="-285750">
              <a:buFont typeface="Wingdings" panose="05000000000000000000" pitchFamily="2" charset="2"/>
              <a:buChar char="§"/>
            </a:pPr>
            <a:endParaRPr lang="en-US" sz="2800" dirty="0"/>
          </a:p>
          <a:p>
            <a:pPr marL="742950" lvl="1" indent="-285750">
              <a:buFont typeface="Wingdings" panose="05000000000000000000" pitchFamily="2" charset="2"/>
              <a:buChar char="§"/>
            </a:pPr>
            <a:r>
              <a:rPr lang="en-US" sz="2800" dirty="0"/>
              <a:t>IPA analysis: changed proteins related to contractility of cardiac muscle, contraction of heart</a:t>
            </a:r>
          </a:p>
        </p:txBody>
      </p:sp>
      <p:sp>
        <p:nvSpPr>
          <p:cNvPr id="4" name="Slide Number Placeholder 3">
            <a:extLst>
              <a:ext uri="{FF2B5EF4-FFF2-40B4-BE49-F238E27FC236}">
                <a16:creationId xmlns:a16="http://schemas.microsoft.com/office/drawing/2014/main" id="{4A51FF02-1C9C-44DB-8BCA-A415291054AB}"/>
              </a:ext>
            </a:extLst>
          </p:cNvPr>
          <p:cNvSpPr>
            <a:spLocks noGrp="1"/>
          </p:cNvSpPr>
          <p:nvPr>
            <p:ph type="sldNum" sz="quarter" idx="12"/>
          </p:nvPr>
        </p:nvSpPr>
        <p:spPr/>
        <p:txBody>
          <a:bodyPr/>
          <a:lstStyle/>
          <a:p>
            <a:fld id="{CC8C9E0B-A6B3-4C62-A720-ECA663432674}" type="slidenum">
              <a:rPr lang="en-US" smtClean="0"/>
              <a:t>37</a:t>
            </a:fld>
            <a:endParaRPr lang="en-US"/>
          </a:p>
        </p:txBody>
      </p:sp>
    </p:spTree>
    <p:extLst>
      <p:ext uri="{BB962C8B-B14F-4D97-AF65-F5344CB8AC3E}">
        <p14:creationId xmlns:p14="http://schemas.microsoft.com/office/powerpoint/2010/main" val="31704057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1F09CF-F063-43FB-9BFC-7D814E99B302}"/>
              </a:ext>
            </a:extLst>
          </p:cNvPr>
          <p:cNvSpPr txBox="1"/>
          <p:nvPr/>
        </p:nvSpPr>
        <p:spPr>
          <a:xfrm>
            <a:off x="3413760" y="2875280"/>
            <a:ext cx="3190240" cy="923330"/>
          </a:xfrm>
          <a:prstGeom prst="rect">
            <a:avLst/>
          </a:prstGeom>
          <a:noFill/>
        </p:spPr>
        <p:txBody>
          <a:bodyPr wrap="square" rtlCol="0">
            <a:spAutoFit/>
          </a:bodyPr>
          <a:lstStyle/>
          <a:p>
            <a:r>
              <a:rPr lang="en-US" sz="5400" dirty="0"/>
              <a:t>Thanks!</a:t>
            </a:r>
          </a:p>
        </p:txBody>
      </p:sp>
      <p:sp>
        <p:nvSpPr>
          <p:cNvPr id="3" name="Slide Number Placeholder 2">
            <a:extLst>
              <a:ext uri="{FF2B5EF4-FFF2-40B4-BE49-F238E27FC236}">
                <a16:creationId xmlns:a16="http://schemas.microsoft.com/office/drawing/2014/main" id="{A1713DD3-094C-4387-97B8-C9F5BE9EE983}"/>
              </a:ext>
            </a:extLst>
          </p:cNvPr>
          <p:cNvSpPr>
            <a:spLocks noGrp="1"/>
          </p:cNvSpPr>
          <p:nvPr>
            <p:ph type="sldNum" sz="quarter" idx="12"/>
          </p:nvPr>
        </p:nvSpPr>
        <p:spPr/>
        <p:txBody>
          <a:bodyPr/>
          <a:lstStyle/>
          <a:p>
            <a:fld id="{CC8C9E0B-A6B3-4C62-A720-ECA663432674}" type="slidenum">
              <a:rPr lang="en-US" smtClean="0"/>
              <a:t>38</a:t>
            </a:fld>
            <a:endParaRPr lang="en-US"/>
          </a:p>
        </p:txBody>
      </p:sp>
    </p:spTree>
    <p:extLst>
      <p:ext uri="{BB962C8B-B14F-4D97-AF65-F5344CB8AC3E}">
        <p14:creationId xmlns:p14="http://schemas.microsoft.com/office/powerpoint/2010/main" val="2254403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9933D-D23A-4DF6-A213-2A9F0FDB42F0}"/>
              </a:ext>
            </a:extLst>
          </p:cNvPr>
          <p:cNvSpPr>
            <a:spLocks noGrp="1"/>
          </p:cNvSpPr>
          <p:nvPr>
            <p:ph type="title"/>
          </p:nvPr>
        </p:nvSpPr>
        <p:spPr>
          <a:xfrm>
            <a:off x="129681" y="681037"/>
            <a:ext cx="8884638" cy="829466"/>
          </a:xfrm>
        </p:spPr>
        <p:txBody>
          <a:bodyPr>
            <a:normAutofit fontScale="90000"/>
          </a:bodyPr>
          <a:lstStyle/>
          <a:p>
            <a:r>
              <a:rPr lang="en-US" sz="3200" b="1" dirty="0"/>
              <a:t>Case 1: strategies for in-depth analysis of plasma proteome</a:t>
            </a:r>
          </a:p>
        </p:txBody>
      </p:sp>
      <p:sp>
        <p:nvSpPr>
          <p:cNvPr id="3" name="Content Placeholder 2">
            <a:extLst>
              <a:ext uri="{FF2B5EF4-FFF2-40B4-BE49-F238E27FC236}">
                <a16:creationId xmlns:a16="http://schemas.microsoft.com/office/drawing/2014/main" id="{292C3242-38E8-4942-B00B-D63982F0D9B0}"/>
              </a:ext>
            </a:extLst>
          </p:cNvPr>
          <p:cNvSpPr>
            <a:spLocks noGrp="1"/>
          </p:cNvSpPr>
          <p:nvPr>
            <p:ph idx="1"/>
          </p:nvPr>
        </p:nvSpPr>
        <p:spPr/>
        <p:txBody>
          <a:bodyPr>
            <a:noAutofit/>
          </a:bodyPr>
          <a:lstStyle/>
          <a:p>
            <a:pPr>
              <a:lnSpc>
                <a:spcPct val="120000"/>
              </a:lnSpc>
              <a:buFont typeface="Wingdings" panose="05000000000000000000" pitchFamily="2" charset="2"/>
              <a:buChar char="v"/>
            </a:pPr>
            <a:r>
              <a:rPr lang="en-US" altLang="zh-CN" sz="2400" dirty="0"/>
              <a:t>Challenges of plasma proteome analysis</a:t>
            </a:r>
          </a:p>
          <a:p>
            <a:pPr lvl="1">
              <a:lnSpc>
                <a:spcPct val="120000"/>
              </a:lnSpc>
              <a:buFont typeface="Wingdings" panose="05000000000000000000" pitchFamily="2" charset="2"/>
              <a:buChar char="§"/>
            </a:pPr>
            <a:r>
              <a:rPr lang="en-US" dirty="0"/>
              <a:t>Complexity (tens of thousands of proteins)</a:t>
            </a:r>
          </a:p>
          <a:p>
            <a:pPr lvl="1">
              <a:lnSpc>
                <a:spcPct val="120000"/>
              </a:lnSpc>
              <a:buFont typeface="Wingdings" panose="05000000000000000000" pitchFamily="2" charset="2"/>
              <a:buChar char="§"/>
            </a:pPr>
            <a:r>
              <a:rPr lang="en-US" dirty="0"/>
              <a:t>Wide dynamic range of protein concentrations (10 orders of magnitude in protein abundance)</a:t>
            </a:r>
          </a:p>
          <a:p>
            <a:pPr lvl="1">
              <a:lnSpc>
                <a:spcPct val="120000"/>
              </a:lnSpc>
              <a:buFont typeface="Wingdings" panose="05000000000000000000" pitchFamily="2" charset="2"/>
              <a:buChar char="§"/>
            </a:pPr>
            <a:r>
              <a:rPr lang="en-US" dirty="0"/>
              <a:t>Low abundant proteins</a:t>
            </a:r>
          </a:p>
          <a:p>
            <a:pPr>
              <a:lnSpc>
                <a:spcPct val="120000"/>
              </a:lnSpc>
              <a:buFont typeface="Wingdings" panose="05000000000000000000" pitchFamily="2" charset="2"/>
              <a:buChar char="v"/>
            </a:pPr>
            <a:r>
              <a:rPr lang="en-US" altLang="zh-CN" sz="2400" dirty="0"/>
              <a:t>Strategies for reduction of plasma complexity</a:t>
            </a:r>
          </a:p>
          <a:p>
            <a:pPr marL="742950" lvl="1" indent="-342900">
              <a:lnSpc>
                <a:spcPct val="120000"/>
              </a:lnSpc>
              <a:buFont typeface="Wingdings" panose="05000000000000000000" pitchFamily="2" charset="2"/>
              <a:buChar char="§"/>
            </a:pPr>
            <a:r>
              <a:rPr lang="en-US" altLang="zh-CN" dirty="0"/>
              <a:t>High abundant protein depletion</a:t>
            </a:r>
          </a:p>
          <a:p>
            <a:pPr marL="747713" indent="-342900">
              <a:lnSpc>
                <a:spcPct val="120000"/>
              </a:lnSpc>
              <a:buFont typeface="Wingdings" panose="05000000000000000000" pitchFamily="2" charset="2"/>
              <a:buChar char="§"/>
            </a:pPr>
            <a:r>
              <a:rPr lang="en-US" altLang="zh-CN" sz="2400" dirty="0"/>
              <a:t>Sample fractionation at protein or peptide level</a:t>
            </a:r>
          </a:p>
          <a:p>
            <a:endParaRPr lang="en-US" sz="2400" dirty="0"/>
          </a:p>
          <a:p>
            <a:endParaRPr lang="en-US" sz="2400" dirty="0"/>
          </a:p>
        </p:txBody>
      </p:sp>
      <p:cxnSp>
        <p:nvCxnSpPr>
          <p:cNvPr id="4" name="Straight Connector 3">
            <a:extLst>
              <a:ext uri="{FF2B5EF4-FFF2-40B4-BE49-F238E27FC236}">
                <a16:creationId xmlns:a16="http://schemas.microsoft.com/office/drawing/2014/main" id="{6095709D-9708-4139-B9B9-2951CD920676}"/>
              </a:ext>
            </a:extLst>
          </p:cNvPr>
          <p:cNvCxnSpPr/>
          <p:nvPr/>
        </p:nvCxnSpPr>
        <p:spPr bwMode="auto">
          <a:xfrm>
            <a:off x="0" y="1435376"/>
            <a:ext cx="9144000" cy="0"/>
          </a:xfrm>
          <a:prstGeom prst="line">
            <a:avLst/>
          </a:prstGeom>
          <a:ln w="57150">
            <a:solidFill>
              <a:srgbClr val="0099FF"/>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Slide Number Placeholder 4">
            <a:extLst>
              <a:ext uri="{FF2B5EF4-FFF2-40B4-BE49-F238E27FC236}">
                <a16:creationId xmlns:a16="http://schemas.microsoft.com/office/drawing/2014/main" id="{C435E2E1-1D7D-4C5C-B52C-FCC53FEF57B6}"/>
              </a:ext>
            </a:extLst>
          </p:cNvPr>
          <p:cNvSpPr>
            <a:spLocks noGrp="1"/>
          </p:cNvSpPr>
          <p:nvPr>
            <p:ph type="sldNum" sz="quarter" idx="12"/>
          </p:nvPr>
        </p:nvSpPr>
        <p:spPr/>
        <p:txBody>
          <a:bodyPr/>
          <a:lstStyle/>
          <a:p>
            <a:fld id="{CC8C9E0B-A6B3-4C62-A720-ECA663432674}" type="slidenum">
              <a:rPr lang="en-US" smtClean="0"/>
              <a:t>4</a:t>
            </a:fld>
            <a:endParaRPr lang="en-US"/>
          </a:p>
        </p:txBody>
      </p:sp>
    </p:spTree>
    <p:extLst>
      <p:ext uri="{BB962C8B-B14F-4D97-AF65-F5344CB8AC3E}">
        <p14:creationId xmlns:p14="http://schemas.microsoft.com/office/powerpoint/2010/main" val="3639041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5</a:t>
            </a:fld>
            <a:endParaRPr lang="en-US"/>
          </a:p>
        </p:txBody>
      </p:sp>
      <p:pic>
        <p:nvPicPr>
          <p:cNvPr id="1027" name="Picture 3" descr="D:\lab meeting\manuscript\manuscript_fractionation\submitted03282012\Figure 1.jpg"/>
          <p:cNvPicPr>
            <a:picLocks noChangeAspect="1" noChangeArrowheads="1"/>
          </p:cNvPicPr>
          <p:nvPr/>
        </p:nvPicPr>
        <p:blipFill>
          <a:blip r:embed="rId3"/>
          <a:srcRect b="4142"/>
          <a:stretch>
            <a:fillRect/>
          </a:stretch>
        </p:blipFill>
        <p:spPr bwMode="auto">
          <a:xfrm>
            <a:off x="762000" y="1305560"/>
            <a:ext cx="7239000" cy="5291060"/>
          </a:xfrm>
          <a:prstGeom prst="rect">
            <a:avLst/>
          </a:prstGeom>
          <a:noFill/>
        </p:spPr>
      </p:pic>
      <p:sp>
        <p:nvSpPr>
          <p:cNvPr id="5" name="Rectangle 4"/>
          <p:cNvSpPr/>
          <p:nvPr/>
        </p:nvSpPr>
        <p:spPr>
          <a:xfrm>
            <a:off x="228600" y="581419"/>
            <a:ext cx="8686800" cy="461665"/>
          </a:xfrm>
          <a:prstGeom prst="rect">
            <a:avLst/>
          </a:prstGeom>
        </p:spPr>
        <p:txBody>
          <a:bodyPr wrap="square">
            <a:spAutoFit/>
          </a:bodyPr>
          <a:lstStyle/>
          <a:p>
            <a:r>
              <a:rPr lang="en-US" sz="2400" b="1" dirty="0">
                <a:latin typeface="+mj-lt"/>
              </a:rPr>
              <a:t>SDS-PAGE, OFFGEL, and </a:t>
            </a:r>
            <a:r>
              <a:rPr lang="en-US" sz="2400" b="1" dirty="0" err="1">
                <a:latin typeface="+mj-lt"/>
              </a:rPr>
              <a:t>hpRP</a:t>
            </a:r>
            <a:r>
              <a:rPr lang="en-US" sz="2400" b="1" dirty="0">
                <a:latin typeface="+mj-lt"/>
              </a:rPr>
              <a:t>-HPLC for plasma proteome workflows</a:t>
            </a:r>
            <a:endParaRPr lang="en-US" sz="2400" dirty="0">
              <a:latin typeface="+mj-lt"/>
            </a:endParaRPr>
          </a:p>
        </p:txBody>
      </p:sp>
      <p:cxnSp>
        <p:nvCxnSpPr>
          <p:cNvPr id="6" name="Straight Connector 5">
            <a:extLst>
              <a:ext uri="{FF2B5EF4-FFF2-40B4-BE49-F238E27FC236}">
                <a16:creationId xmlns:a16="http://schemas.microsoft.com/office/drawing/2014/main" id="{0CC730F5-042C-4203-8714-82DD63EAE903}"/>
              </a:ext>
            </a:extLst>
          </p:cNvPr>
          <p:cNvCxnSpPr/>
          <p:nvPr/>
        </p:nvCxnSpPr>
        <p:spPr bwMode="auto">
          <a:xfrm>
            <a:off x="0" y="1130576"/>
            <a:ext cx="9144000" cy="0"/>
          </a:xfrm>
          <a:prstGeom prst="line">
            <a:avLst/>
          </a:prstGeom>
          <a:ln w="57150">
            <a:solidFill>
              <a:srgbClr val="0099FF"/>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FA837A3B-6A2A-4AC3-AE60-00C43F2E2828}"/>
              </a:ext>
            </a:extLst>
          </p:cNvPr>
          <p:cNvSpPr txBox="1"/>
          <p:nvPr/>
        </p:nvSpPr>
        <p:spPr>
          <a:xfrm>
            <a:off x="2255520" y="2968228"/>
            <a:ext cx="882742" cy="369332"/>
          </a:xfrm>
          <a:prstGeom prst="rect">
            <a:avLst/>
          </a:prstGeom>
          <a:noFill/>
        </p:spPr>
        <p:txBody>
          <a:bodyPr wrap="none" rtlCol="0">
            <a:spAutoFit/>
          </a:bodyPr>
          <a:lstStyle/>
          <a:p>
            <a:r>
              <a:rPr lang="en-US" b="1" dirty="0"/>
              <a:t>protein</a:t>
            </a:r>
          </a:p>
        </p:txBody>
      </p:sp>
      <p:sp>
        <p:nvSpPr>
          <p:cNvPr id="7" name="TextBox 6">
            <a:extLst>
              <a:ext uri="{FF2B5EF4-FFF2-40B4-BE49-F238E27FC236}">
                <a16:creationId xmlns:a16="http://schemas.microsoft.com/office/drawing/2014/main" id="{69DEAEAA-1328-4199-B2EC-1F0B5D78F4A6}"/>
              </a:ext>
            </a:extLst>
          </p:cNvPr>
          <p:cNvSpPr txBox="1"/>
          <p:nvPr/>
        </p:nvSpPr>
        <p:spPr>
          <a:xfrm>
            <a:off x="4921833" y="4126467"/>
            <a:ext cx="921150" cy="369332"/>
          </a:xfrm>
          <a:prstGeom prst="rect">
            <a:avLst/>
          </a:prstGeom>
          <a:noFill/>
        </p:spPr>
        <p:txBody>
          <a:bodyPr wrap="none" rtlCol="0">
            <a:spAutoFit/>
          </a:bodyPr>
          <a:lstStyle/>
          <a:p>
            <a:r>
              <a:rPr lang="en-US" b="1" dirty="0"/>
              <a:t>peptide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ext Box 4"/>
          <p:cNvSpPr txBox="1">
            <a:spLocks noChangeArrowheads="1"/>
          </p:cNvSpPr>
          <p:nvPr/>
        </p:nvSpPr>
        <p:spPr bwMode="auto">
          <a:xfrm>
            <a:off x="228600" y="381000"/>
            <a:ext cx="8763000" cy="6124754"/>
          </a:xfrm>
          <a:prstGeom prst="rect">
            <a:avLst/>
          </a:prstGeom>
          <a:noFill/>
          <a:ln w="9525">
            <a:noFill/>
            <a:miter lim="800000"/>
            <a:headEnd/>
            <a:tailEnd/>
          </a:ln>
        </p:spPr>
        <p:txBody>
          <a:bodyPr wrap="square">
            <a:spAutoFit/>
          </a:bodyPr>
          <a:lstStyle/>
          <a:p>
            <a:pPr algn="ctr"/>
            <a:r>
              <a:rPr lang="en-US" altLang="zh-CN" sz="3200" b="1" dirty="0">
                <a:latin typeface="+mj-lt"/>
              </a:rPr>
              <a:t>Plasma depletion</a:t>
            </a:r>
          </a:p>
          <a:p>
            <a:endParaRPr lang="en-US" altLang="zh-CN" sz="2400" dirty="0"/>
          </a:p>
          <a:p>
            <a:pPr marL="342900" indent="-342900">
              <a:buFont typeface="Wingdings" panose="05000000000000000000" pitchFamily="2" charset="2"/>
              <a:buChar char="§"/>
            </a:pPr>
            <a:r>
              <a:rPr lang="en-US" altLang="zh-CN" sz="2400" dirty="0"/>
              <a:t>FPLC: AKTA (GE Healthcare)</a:t>
            </a:r>
          </a:p>
          <a:p>
            <a:pPr marL="342900" indent="-342900">
              <a:buFont typeface="Wingdings" panose="05000000000000000000" pitchFamily="2" charset="2"/>
              <a:buChar char="§"/>
            </a:pPr>
            <a:r>
              <a:rPr lang="en-US" altLang="zh-CN" sz="2400" b="1" dirty="0"/>
              <a:t>ProteoPre20 </a:t>
            </a:r>
            <a:r>
              <a:rPr lang="en-US" altLang="zh-CN" sz="2400" b="1" dirty="0" err="1"/>
              <a:t>Immunodepletion</a:t>
            </a:r>
            <a:r>
              <a:rPr lang="en-US" altLang="zh-CN" sz="2400" b="1" dirty="0"/>
              <a:t> Column </a:t>
            </a:r>
            <a:r>
              <a:rPr lang="en-US" altLang="zh-CN" sz="2400" dirty="0"/>
              <a:t>(Sigma-Aldrich)</a:t>
            </a:r>
          </a:p>
          <a:p>
            <a:pPr marL="342900" indent="-342900">
              <a:buFont typeface="Wingdings" panose="05000000000000000000" pitchFamily="2" charset="2"/>
              <a:buChar char="§"/>
            </a:pPr>
            <a:r>
              <a:rPr lang="en-US" altLang="zh-CN" sz="2400" dirty="0"/>
              <a:t>Equilibration Buffer: 1x phosphate buffered saline</a:t>
            </a:r>
          </a:p>
          <a:p>
            <a:pPr marL="342900" indent="-342900">
              <a:buFont typeface="Wingdings" panose="05000000000000000000" pitchFamily="2" charset="2"/>
              <a:buChar char="§"/>
            </a:pPr>
            <a:r>
              <a:rPr lang="en-US" altLang="zh-CN" sz="2400" dirty="0"/>
              <a:t>Elution buffer: 0.1M Glycine, pH2.5, 0.1% </a:t>
            </a:r>
            <a:r>
              <a:rPr lang="en-US" altLang="zh-CN" sz="2400" dirty="0" err="1"/>
              <a:t>Octyl</a:t>
            </a:r>
            <a:r>
              <a:rPr lang="en-US" altLang="zh-CN" sz="2400" dirty="0"/>
              <a:t>-</a:t>
            </a:r>
            <a:r>
              <a:rPr lang="el-GR" altLang="zh-CN" sz="2400" dirty="0"/>
              <a:t>β</a:t>
            </a:r>
            <a:r>
              <a:rPr lang="en-US" altLang="zh-CN" sz="2400" dirty="0"/>
              <a:t>-D-</a:t>
            </a:r>
            <a:r>
              <a:rPr lang="en-US" altLang="zh-CN" sz="2400" dirty="0" err="1"/>
              <a:t>glucopyranoise</a:t>
            </a:r>
            <a:endParaRPr lang="en-US" altLang="zh-CN" sz="2400" dirty="0"/>
          </a:p>
          <a:p>
            <a:pPr marL="342900" indent="-342900">
              <a:buFont typeface="Wingdings" panose="05000000000000000000" pitchFamily="2" charset="2"/>
              <a:buChar char="§"/>
            </a:pPr>
            <a:r>
              <a:rPr lang="en-US" altLang="zh-CN" sz="2400" dirty="0"/>
              <a:t>Loading: 100 ul plasma</a:t>
            </a:r>
          </a:p>
          <a:p>
            <a:pPr marL="342900" indent="-342900">
              <a:buFont typeface="Wingdings" panose="05000000000000000000" pitchFamily="2" charset="2"/>
              <a:buChar char="§"/>
            </a:pPr>
            <a:r>
              <a:rPr lang="en-US" sz="2400" b="1" dirty="0"/>
              <a:t>Depleted proteins (20): </a:t>
            </a:r>
            <a:r>
              <a:rPr lang="en-US" sz="2400" dirty="0"/>
              <a:t>Albumin, IgG, IgA, IgM, </a:t>
            </a:r>
            <a:r>
              <a:rPr lang="en-US" sz="2400" dirty="0" err="1"/>
              <a:t>IgD,Transferrin</a:t>
            </a:r>
            <a:r>
              <a:rPr lang="en-US" sz="2400" dirty="0"/>
              <a:t>, a1-Acid Glycoprotein, Complement C1q , Fibrinogen,  Ceruloplasmin, Complement C3, a2-Macroglobulin, Apolipoprotein A-I, Complement C4, a1-Antitrypsin, Apolipoprotein A-II, Plasminogen, Haptoglobin Apolipoprotein B, Prealbumin </a:t>
            </a:r>
          </a:p>
          <a:p>
            <a:pPr marL="342900" indent="-342900">
              <a:buFont typeface="Wingdings" panose="05000000000000000000" pitchFamily="2" charset="2"/>
              <a:buChar char="§"/>
            </a:pPr>
            <a:r>
              <a:rPr lang="en-US" sz="2400" b="1" dirty="0"/>
              <a:t>Depleted plasma were precipitated with ethanol, and pellets stored at -20</a:t>
            </a:r>
            <a:r>
              <a:rPr lang="en-US" sz="2400" b="1" baseline="30000" dirty="0"/>
              <a:t>o</a:t>
            </a:r>
            <a:r>
              <a:rPr lang="en-US" sz="2400" b="1" dirty="0"/>
              <a:t>C </a:t>
            </a:r>
          </a:p>
          <a:p>
            <a:pPr marL="342900" indent="-342900">
              <a:buFont typeface="Wingdings" panose="05000000000000000000" pitchFamily="2" charset="2"/>
              <a:buChar char="§"/>
            </a:pPr>
            <a:endParaRPr lang="en-US" altLang="zh-CN" sz="2400" dirty="0"/>
          </a:p>
        </p:txBody>
      </p:sp>
      <p:cxnSp>
        <p:nvCxnSpPr>
          <p:cNvPr id="3" name="Straight Connector 2">
            <a:extLst>
              <a:ext uri="{FF2B5EF4-FFF2-40B4-BE49-F238E27FC236}">
                <a16:creationId xmlns:a16="http://schemas.microsoft.com/office/drawing/2014/main" id="{83713479-02CB-454E-8FC9-8ECF1F5B4158}"/>
              </a:ext>
            </a:extLst>
          </p:cNvPr>
          <p:cNvCxnSpPr/>
          <p:nvPr/>
        </p:nvCxnSpPr>
        <p:spPr bwMode="auto">
          <a:xfrm>
            <a:off x="-10160" y="957856"/>
            <a:ext cx="9144000" cy="0"/>
          </a:xfrm>
          <a:prstGeom prst="line">
            <a:avLst/>
          </a:prstGeom>
          <a:ln w="57150">
            <a:solidFill>
              <a:srgbClr val="0099FF"/>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A85A7175-CB0A-4044-8422-DAC2AD73276A}"/>
              </a:ext>
            </a:extLst>
          </p:cNvPr>
          <p:cNvSpPr>
            <a:spLocks noGrp="1"/>
          </p:cNvSpPr>
          <p:nvPr>
            <p:ph type="sldNum" sz="quarter" idx="12"/>
          </p:nvPr>
        </p:nvSpPr>
        <p:spPr/>
        <p:txBody>
          <a:bodyPr/>
          <a:lstStyle/>
          <a:p>
            <a:fld id="{CC8C9E0B-A6B3-4C62-A720-ECA663432674}" type="slidenum">
              <a:rPr lang="en-US" smtClean="0"/>
              <a:t>6</a:t>
            </a:fld>
            <a:endParaRPr lang="en-US"/>
          </a:p>
        </p:txBody>
      </p:sp>
    </p:spTree>
    <p:extLst>
      <p:ext uri="{BB962C8B-B14F-4D97-AF65-F5344CB8AC3E}">
        <p14:creationId xmlns:p14="http://schemas.microsoft.com/office/powerpoint/2010/main" val="3663733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a:spLocks noGrp="1" noChangeArrowheads="1"/>
          </p:cNvSpPr>
          <p:nvPr>
            <p:ph idx="1"/>
          </p:nvPr>
        </p:nvSpPr>
        <p:spPr>
          <a:xfrm>
            <a:off x="440308" y="666116"/>
            <a:ext cx="8450180" cy="1584716"/>
          </a:xfrm>
        </p:spPr>
        <p:txBody>
          <a:bodyPr>
            <a:noAutofit/>
          </a:bodyPr>
          <a:lstStyle/>
          <a:p>
            <a:pPr marL="0" indent="0">
              <a:lnSpc>
                <a:spcPts val="1600"/>
              </a:lnSpc>
              <a:buFont typeface="Wingdings" panose="05000000000000000000" pitchFamily="2" charset="2"/>
              <a:buChar char="§"/>
            </a:pPr>
            <a:r>
              <a:rPr lang="en-US" altLang="zh-CN" sz="2400" dirty="0"/>
              <a:t>Reduced/alkylated depleted plasma on 12% </a:t>
            </a:r>
            <a:r>
              <a:rPr lang="en-US" altLang="zh-CN" sz="2400" dirty="0" err="1"/>
              <a:t>NuPAGE</a:t>
            </a:r>
            <a:r>
              <a:rPr lang="en-US" altLang="zh-CN" sz="2400" dirty="0"/>
              <a:t> mini-gel </a:t>
            </a:r>
          </a:p>
          <a:p>
            <a:pPr marL="0" indent="0">
              <a:lnSpc>
                <a:spcPts val="1600"/>
              </a:lnSpc>
              <a:buFont typeface="Wingdings" panose="05000000000000000000" pitchFamily="2" charset="2"/>
              <a:buChar char="§"/>
            </a:pPr>
            <a:r>
              <a:rPr lang="en-US" altLang="zh-CN" sz="2400" dirty="0"/>
              <a:t>1 cm (10 slices/lane 3x10ul): 10 fractions</a:t>
            </a:r>
          </a:p>
          <a:p>
            <a:pPr marL="0" indent="0">
              <a:lnSpc>
                <a:spcPts val="1600"/>
              </a:lnSpc>
              <a:buFont typeface="Wingdings" panose="05000000000000000000" pitchFamily="2" charset="2"/>
              <a:buChar char="§"/>
            </a:pPr>
            <a:r>
              <a:rPr lang="en-US" altLang="zh-CN" sz="2400" dirty="0"/>
              <a:t>2 cm (20slices/lane 3x10ul): 20 fractions</a:t>
            </a:r>
          </a:p>
          <a:p>
            <a:pPr marL="0" indent="0">
              <a:lnSpc>
                <a:spcPts val="1600"/>
              </a:lnSpc>
              <a:buFont typeface="Wingdings" panose="05000000000000000000" pitchFamily="2" charset="2"/>
              <a:buChar char="§"/>
            </a:pPr>
            <a:r>
              <a:rPr lang="en-US" altLang="zh-CN" sz="2400" dirty="0"/>
              <a:t>4 cm (40slices/lane 3x10ul): 40 fractions</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1923486927"/>
              </p:ext>
            </p:extLst>
          </p:nvPr>
        </p:nvGraphicFramePr>
        <p:xfrm>
          <a:off x="134860" y="1973766"/>
          <a:ext cx="7351790" cy="4884234"/>
        </p:xfrm>
        <a:graphic>
          <a:graphicData uri="http://schemas.openxmlformats.org/presentationml/2006/ole">
            <mc:AlternateContent xmlns:mc="http://schemas.openxmlformats.org/markup-compatibility/2006">
              <mc:Choice xmlns:v="urn:schemas-microsoft-com:vml" Requires="v">
                <p:oleObj r:id="rId3" imgW="5486400" imgH="3657600" progId="Photoshop.Image.6">
                  <p:embed/>
                </p:oleObj>
              </mc:Choice>
              <mc:Fallback>
                <p:oleObj r:id="rId3" imgW="5486400" imgH="3657600" progId="Photoshop.Image.6">
                  <p:embed/>
                  <p:pic>
                    <p:nvPicPr>
                      <p:cNvPr id="3"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860" y="1973766"/>
                        <a:ext cx="7351790" cy="4884234"/>
                      </a:xfrm>
                      <a:prstGeom prst="rect">
                        <a:avLst/>
                      </a:prstGeom>
                      <a:noFill/>
                    </p:spPr>
                  </p:pic>
                </p:oleObj>
              </mc:Fallback>
            </mc:AlternateContent>
          </a:graphicData>
        </a:graphic>
      </p:graphicFrame>
      <p:cxnSp>
        <p:nvCxnSpPr>
          <p:cNvPr id="5" name="Straight Connector 4">
            <a:extLst>
              <a:ext uri="{FF2B5EF4-FFF2-40B4-BE49-F238E27FC236}">
                <a16:creationId xmlns:a16="http://schemas.microsoft.com/office/drawing/2014/main" id="{4F5C03C0-6EDA-4343-92EB-DFCF7E2475D7}"/>
              </a:ext>
            </a:extLst>
          </p:cNvPr>
          <p:cNvCxnSpPr/>
          <p:nvPr/>
        </p:nvCxnSpPr>
        <p:spPr bwMode="auto">
          <a:xfrm>
            <a:off x="0" y="553688"/>
            <a:ext cx="9144000" cy="0"/>
          </a:xfrm>
          <a:prstGeom prst="line">
            <a:avLst/>
          </a:prstGeom>
          <a:ln w="57150">
            <a:solidFill>
              <a:srgbClr val="0099FF"/>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6" name="Title 1">
            <a:extLst>
              <a:ext uri="{FF2B5EF4-FFF2-40B4-BE49-F238E27FC236}">
                <a16:creationId xmlns:a16="http://schemas.microsoft.com/office/drawing/2014/main" id="{685DEBC1-C7D8-466A-9D54-975442162282}"/>
              </a:ext>
            </a:extLst>
          </p:cNvPr>
          <p:cNvSpPr>
            <a:spLocks noGrp="1"/>
          </p:cNvSpPr>
          <p:nvPr>
            <p:ph type="title"/>
          </p:nvPr>
        </p:nvSpPr>
        <p:spPr>
          <a:xfrm>
            <a:off x="-184151" y="59339"/>
            <a:ext cx="7542893" cy="609686"/>
          </a:xfrm>
        </p:spPr>
        <p:txBody>
          <a:bodyPr>
            <a:noAutofit/>
          </a:bodyPr>
          <a:lstStyle/>
          <a:p>
            <a:pPr algn="ctr">
              <a:buClr>
                <a:srgbClr val="800000"/>
              </a:buClr>
              <a:buNone/>
            </a:pPr>
            <a:r>
              <a:rPr lang="en-US" altLang="zh-CN" sz="3200" b="1" dirty="0">
                <a:latin typeface="+mj-lt"/>
              </a:rPr>
              <a:t>SDS-PAGE separation and In-Gel digestion</a:t>
            </a:r>
          </a:p>
        </p:txBody>
      </p:sp>
      <p:sp>
        <p:nvSpPr>
          <p:cNvPr id="4" name="Slide Number Placeholder 3">
            <a:extLst>
              <a:ext uri="{FF2B5EF4-FFF2-40B4-BE49-F238E27FC236}">
                <a16:creationId xmlns:a16="http://schemas.microsoft.com/office/drawing/2014/main" id="{0CDBD8F3-E71D-4AC9-8DDB-EDB0939E79AC}"/>
              </a:ext>
            </a:extLst>
          </p:cNvPr>
          <p:cNvSpPr>
            <a:spLocks noGrp="1"/>
          </p:cNvSpPr>
          <p:nvPr>
            <p:ph type="sldNum" sz="quarter" idx="12"/>
          </p:nvPr>
        </p:nvSpPr>
        <p:spPr/>
        <p:txBody>
          <a:bodyPr/>
          <a:lstStyle/>
          <a:p>
            <a:fld id="{CC8C9E0B-A6B3-4C62-A720-ECA663432674}" type="slidenum">
              <a:rPr lang="en-US" smtClean="0"/>
              <a:t>7</a:t>
            </a:fld>
            <a:endParaRPr lang="en-US"/>
          </a:p>
        </p:txBody>
      </p:sp>
      <p:sp>
        <p:nvSpPr>
          <p:cNvPr id="9" name="TextBox 8">
            <a:extLst>
              <a:ext uri="{FF2B5EF4-FFF2-40B4-BE49-F238E27FC236}">
                <a16:creationId xmlns:a16="http://schemas.microsoft.com/office/drawing/2014/main" id="{6A05974F-D5E8-4BF4-B883-02CF1FFEA01A}"/>
              </a:ext>
            </a:extLst>
          </p:cNvPr>
          <p:cNvSpPr txBox="1"/>
          <p:nvPr/>
        </p:nvSpPr>
        <p:spPr>
          <a:xfrm>
            <a:off x="7486649" y="2427700"/>
            <a:ext cx="1657351" cy="1127873"/>
          </a:xfrm>
          <a:prstGeom prst="rect">
            <a:avLst/>
          </a:prstGeom>
          <a:noFill/>
        </p:spPr>
        <p:txBody>
          <a:bodyPr wrap="square">
            <a:spAutoFit/>
          </a:bodyPr>
          <a:lstStyle/>
          <a:p>
            <a:pPr marL="0" indent="0">
              <a:lnSpc>
                <a:spcPts val="1600"/>
              </a:lnSpc>
              <a:buClr>
                <a:srgbClr val="800000"/>
              </a:buClr>
              <a:buNone/>
            </a:pPr>
            <a:r>
              <a:rPr lang="en-US" altLang="zh-CN" sz="1800" b="1" dirty="0"/>
              <a:t>De-stain and digest in 96 plates (40 ul 0.02ug/ul trypsin/well)</a:t>
            </a:r>
          </a:p>
        </p:txBody>
      </p:sp>
    </p:spTree>
    <p:extLst>
      <p:ext uri="{BB962C8B-B14F-4D97-AF65-F5344CB8AC3E}">
        <p14:creationId xmlns:p14="http://schemas.microsoft.com/office/powerpoint/2010/main" val="2060698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8970" y="240921"/>
            <a:ext cx="4146550" cy="1325563"/>
          </a:xfrm>
        </p:spPr>
        <p:txBody>
          <a:bodyPr>
            <a:normAutofit/>
          </a:bodyPr>
          <a:lstStyle/>
          <a:p>
            <a:r>
              <a:rPr lang="en-US" sz="3200" b="1" dirty="0"/>
              <a:t>In solution digestion</a:t>
            </a:r>
          </a:p>
        </p:txBody>
      </p:sp>
      <p:sp>
        <p:nvSpPr>
          <p:cNvPr id="3" name="Content Placeholder 2"/>
          <p:cNvSpPr>
            <a:spLocks noGrp="1"/>
          </p:cNvSpPr>
          <p:nvPr>
            <p:ph idx="1"/>
          </p:nvPr>
        </p:nvSpPr>
        <p:spPr>
          <a:xfrm>
            <a:off x="663819" y="1566484"/>
            <a:ext cx="8128488" cy="4351338"/>
          </a:xfrm>
        </p:spPr>
        <p:txBody>
          <a:bodyPr>
            <a:normAutofit/>
          </a:bodyPr>
          <a:lstStyle/>
          <a:p>
            <a:pPr>
              <a:buFont typeface="Wingdings" panose="05000000000000000000" pitchFamily="2" charset="2"/>
              <a:buChar char="Ø"/>
            </a:pPr>
            <a:r>
              <a:rPr lang="en-US" sz="2400" dirty="0"/>
              <a:t>Re-suspend depleted plasma pellets in 8 M Urea/100mM ABC</a:t>
            </a:r>
          </a:p>
          <a:p>
            <a:pPr>
              <a:buFont typeface="Wingdings" panose="05000000000000000000" pitchFamily="2" charset="2"/>
              <a:buChar char="Ø"/>
            </a:pPr>
            <a:r>
              <a:rPr lang="en-US" sz="2400" dirty="0"/>
              <a:t>Reduce (5.7 mM TCEP)/alkylate(25mM DMA)</a:t>
            </a:r>
          </a:p>
          <a:p>
            <a:pPr>
              <a:buFont typeface="Wingdings" panose="05000000000000000000" pitchFamily="2" charset="2"/>
              <a:buChar char="Ø"/>
            </a:pPr>
            <a:r>
              <a:rPr lang="en-US" sz="2400" dirty="0"/>
              <a:t>Dilute to 4M Urea with 25 </a:t>
            </a:r>
            <a:r>
              <a:rPr lang="en-US" sz="2400" dirty="0" err="1"/>
              <a:t>mM</a:t>
            </a:r>
            <a:r>
              <a:rPr lang="en-US" sz="2400" dirty="0"/>
              <a:t> ABC</a:t>
            </a:r>
          </a:p>
          <a:p>
            <a:pPr>
              <a:buFont typeface="Wingdings" panose="05000000000000000000" pitchFamily="2" charset="2"/>
              <a:buChar char="Ø"/>
            </a:pPr>
            <a:r>
              <a:rPr lang="en-US" sz="2400" dirty="0"/>
              <a:t>Digest with trypsin (enzyme/protein 1/100) for 4 h at 37 </a:t>
            </a:r>
            <a:r>
              <a:rPr lang="en-US" sz="2400" baseline="30000" dirty="0" err="1"/>
              <a:t>o</a:t>
            </a:r>
            <a:r>
              <a:rPr lang="en-US" sz="2400" dirty="0" err="1"/>
              <a:t>C</a:t>
            </a:r>
            <a:endParaRPr lang="en-US" sz="2400" dirty="0"/>
          </a:p>
          <a:p>
            <a:pPr>
              <a:buFont typeface="Wingdings" panose="05000000000000000000" pitchFamily="2" charset="2"/>
              <a:buChar char="Ø"/>
            </a:pPr>
            <a:r>
              <a:rPr lang="en-US" sz="2400" dirty="0"/>
              <a:t>Dilute to 2M Urea with 25 </a:t>
            </a:r>
            <a:r>
              <a:rPr lang="en-US" sz="2400" dirty="0" err="1"/>
              <a:t>mM</a:t>
            </a:r>
            <a:r>
              <a:rPr lang="en-US" sz="2400" dirty="0"/>
              <a:t> </a:t>
            </a:r>
            <a:r>
              <a:rPr lang="en-US" sz="2400" dirty="0" err="1"/>
              <a:t>ABC,digest</a:t>
            </a:r>
            <a:r>
              <a:rPr lang="en-US" sz="2400" dirty="0"/>
              <a:t> with trypsin (enzyme/protein:1/50) at 37 </a:t>
            </a:r>
            <a:r>
              <a:rPr lang="en-US" sz="2400" baseline="30000" dirty="0" err="1"/>
              <a:t>o</a:t>
            </a:r>
            <a:r>
              <a:rPr lang="en-US" sz="2400" dirty="0" err="1"/>
              <a:t>C</a:t>
            </a:r>
            <a:r>
              <a:rPr lang="en-US" sz="2400" dirty="0"/>
              <a:t> overnight</a:t>
            </a:r>
          </a:p>
          <a:p>
            <a:pPr>
              <a:buFont typeface="Wingdings" panose="05000000000000000000" pitchFamily="2" charset="2"/>
              <a:buChar char="Ø"/>
            </a:pPr>
            <a:r>
              <a:rPr lang="en-US" sz="2400" dirty="0"/>
              <a:t>Clean sample with SPE</a:t>
            </a:r>
          </a:p>
          <a:p>
            <a:pPr>
              <a:buFont typeface="Wingdings" panose="05000000000000000000" pitchFamily="2" charset="2"/>
              <a:buChar char="Ø"/>
            </a:pPr>
            <a:r>
              <a:rPr lang="en-US" sz="2400" dirty="0" err="1"/>
              <a:t>Resuspend</a:t>
            </a:r>
            <a:r>
              <a:rPr lang="en-US" sz="2400" dirty="0"/>
              <a:t> in 0.1% FA, aliquot, stored in -20</a:t>
            </a:r>
            <a:r>
              <a:rPr lang="en-US" sz="2400" baseline="30000" dirty="0"/>
              <a:t>o</a:t>
            </a:r>
            <a:r>
              <a:rPr lang="en-US" sz="2400" dirty="0"/>
              <a:t>C</a:t>
            </a:r>
          </a:p>
          <a:p>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cxnSp>
        <p:nvCxnSpPr>
          <p:cNvPr id="5" name="Straight Connector 4">
            <a:extLst>
              <a:ext uri="{FF2B5EF4-FFF2-40B4-BE49-F238E27FC236}">
                <a16:creationId xmlns:a16="http://schemas.microsoft.com/office/drawing/2014/main" id="{AF9C2D05-4800-42B2-A43C-6F66B554D8FB}"/>
              </a:ext>
            </a:extLst>
          </p:cNvPr>
          <p:cNvCxnSpPr/>
          <p:nvPr/>
        </p:nvCxnSpPr>
        <p:spPr bwMode="auto">
          <a:xfrm>
            <a:off x="0" y="1161056"/>
            <a:ext cx="9144000" cy="0"/>
          </a:xfrm>
          <a:prstGeom prst="line">
            <a:avLst/>
          </a:prstGeom>
          <a:ln w="57150">
            <a:solidFill>
              <a:srgbClr val="0099FF"/>
            </a:solidFill>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9382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28650" y="3737570"/>
            <a:ext cx="8229600" cy="2801343"/>
            <a:chOff x="1139636" y="1219200"/>
            <a:chExt cx="6808610" cy="1904527"/>
          </a:xfrm>
        </p:grpSpPr>
        <p:pic>
          <p:nvPicPr>
            <p:cNvPr id="2052" name="Picture 4"/>
            <p:cNvPicPr>
              <a:picLocks noChangeAspect="1" noChangeArrowheads="1"/>
            </p:cNvPicPr>
            <p:nvPr/>
          </p:nvPicPr>
          <p:blipFill>
            <a:blip r:embed="rId3"/>
            <a:srcRect/>
            <a:stretch>
              <a:fillRect/>
            </a:stretch>
          </p:blipFill>
          <p:spPr bwMode="auto">
            <a:xfrm>
              <a:off x="1139636" y="1219200"/>
              <a:ext cx="6808610" cy="1904527"/>
            </a:xfrm>
            <a:prstGeom prst="rect">
              <a:avLst/>
            </a:prstGeom>
            <a:noFill/>
            <a:ln w="9525">
              <a:noFill/>
              <a:miter lim="800000"/>
              <a:headEnd/>
              <a:tailEnd/>
            </a:ln>
            <a:effectLst/>
          </p:spPr>
        </p:pic>
        <p:sp>
          <p:nvSpPr>
            <p:cNvPr id="3" name="TextBox 2"/>
            <p:cNvSpPr txBox="1"/>
            <p:nvPr/>
          </p:nvSpPr>
          <p:spPr>
            <a:xfrm>
              <a:off x="2971800" y="1611922"/>
              <a:ext cx="1295400" cy="523220"/>
            </a:xfrm>
            <a:prstGeom prst="rect">
              <a:avLst/>
            </a:prstGeom>
            <a:solidFill>
              <a:schemeClr val="bg1"/>
            </a:solidFill>
          </p:spPr>
          <p:txBody>
            <a:bodyPr wrap="square" rtlCol="0">
              <a:spAutoFit/>
            </a:bodyPr>
            <a:lstStyle/>
            <a:p>
              <a:r>
                <a:rPr lang="en-US" sz="1400" dirty="0"/>
                <a:t>        PI</a:t>
              </a:r>
            </a:p>
            <a:p>
              <a:r>
                <a:rPr lang="en-US" sz="1400" dirty="0"/>
                <a:t>Peptide A</a:t>
              </a:r>
            </a:p>
          </p:txBody>
        </p:sp>
        <p:sp>
          <p:nvSpPr>
            <p:cNvPr id="13" name="TextBox 12"/>
            <p:cNvSpPr txBox="1"/>
            <p:nvPr/>
          </p:nvSpPr>
          <p:spPr>
            <a:xfrm>
              <a:off x="4953000" y="1617784"/>
              <a:ext cx="1295400" cy="523220"/>
            </a:xfrm>
            <a:prstGeom prst="rect">
              <a:avLst/>
            </a:prstGeom>
            <a:solidFill>
              <a:schemeClr val="bg1"/>
            </a:solidFill>
          </p:spPr>
          <p:txBody>
            <a:bodyPr wrap="square" rtlCol="0">
              <a:spAutoFit/>
            </a:bodyPr>
            <a:lstStyle/>
            <a:p>
              <a:r>
                <a:rPr lang="en-US" sz="1400" dirty="0"/>
                <a:t>     PI</a:t>
              </a:r>
            </a:p>
            <a:p>
              <a:r>
                <a:rPr lang="en-US" sz="1400" dirty="0"/>
                <a:t>Peptide B</a:t>
              </a:r>
            </a:p>
          </p:txBody>
        </p:sp>
      </p:grpSp>
      <p:sp>
        <p:nvSpPr>
          <p:cNvPr id="2" name="Rectangle 1"/>
          <p:cNvSpPr/>
          <p:nvPr/>
        </p:nvSpPr>
        <p:spPr>
          <a:xfrm>
            <a:off x="0" y="1012825"/>
            <a:ext cx="9070675" cy="2677656"/>
          </a:xfrm>
          <a:prstGeom prst="rect">
            <a:avLst/>
          </a:prstGeom>
        </p:spPr>
        <p:txBody>
          <a:bodyPr wrap="square">
            <a:spAutoFit/>
          </a:bodyPr>
          <a:lstStyle/>
          <a:p>
            <a:pPr marL="800100" lvl="1" indent="-342900">
              <a:buFont typeface="Wingdings" panose="05000000000000000000" pitchFamily="2" charset="2"/>
              <a:buChar char="§"/>
            </a:pPr>
            <a:r>
              <a:rPr lang="en-US" altLang="en-US" sz="2400" dirty="0">
                <a:cs typeface="Times New Roman" pitchFamily="18" charset="0"/>
              </a:rPr>
              <a:t>Agilent 3100 OFFGEL Fractionator</a:t>
            </a:r>
          </a:p>
          <a:p>
            <a:pPr marL="800100" lvl="1" indent="-342900">
              <a:buFont typeface="Wingdings" panose="05000000000000000000" pitchFamily="2" charset="2"/>
              <a:buChar char="§"/>
            </a:pPr>
            <a:r>
              <a:rPr lang="en-US" altLang="en-US" sz="2400" dirty="0">
                <a:cs typeface="Times New Roman" pitchFamily="18" charset="0"/>
              </a:rPr>
              <a:t>Low/High Resolution Kit (12/24 well, Agilent): </a:t>
            </a:r>
          </a:p>
          <a:p>
            <a:pPr marL="800100" lvl="1" indent="-342900">
              <a:buFont typeface="Wingdings" panose="05000000000000000000" pitchFamily="2" charset="2"/>
              <a:buChar char="§"/>
            </a:pPr>
            <a:r>
              <a:rPr lang="en-US" altLang="en-US" sz="2400" dirty="0">
                <a:cs typeface="Times New Roman" pitchFamily="18" charset="0"/>
              </a:rPr>
              <a:t>IPG strips: pH 3-10</a:t>
            </a:r>
          </a:p>
          <a:p>
            <a:pPr marL="800100" lvl="1" indent="-342900">
              <a:buFont typeface="Wingdings" panose="05000000000000000000" pitchFamily="2" charset="2"/>
              <a:buChar char="§"/>
            </a:pPr>
            <a:r>
              <a:rPr lang="en-US" altLang="en-US" sz="2400" dirty="0">
                <a:cs typeface="Times New Roman" pitchFamily="18" charset="0"/>
              </a:rPr>
              <a:t> Ampholytes (stock): pH3-10, 1.25x</a:t>
            </a:r>
          </a:p>
          <a:p>
            <a:pPr marL="800100" lvl="1" indent="-342900">
              <a:buFont typeface="Wingdings" panose="05000000000000000000" pitchFamily="2" charset="2"/>
              <a:buChar char="§"/>
            </a:pPr>
            <a:r>
              <a:rPr lang="en-US" altLang="en-US" sz="2400" dirty="0">
                <a:cs typeface="Times New Roman" pitchFamily="18" charset="0"/>
              </a:rPr>
              <a:t>IPG Strip Rehydration Solution:  stock solution:dH</a:t>
            </a:r>
            <a:r>
              <a:rPr lang="en-US" altLang="en-US" sz="2400" baseline="-25000" dirty="0">
                <a:cs typeface="Times New Roman" pitchFamily="18" charset="0"/>
              </a:rPr>
              <a:t>2</a:t>
            </a:r>
            <a:r>
              <a:rPr lang="en-US" altLang="en-US" sz="2400" dirty="0">
                <a:cs typeface="Times New Roman" pitchFamily="18" charset="0"/>
              </a:rPr>
              <a:t>O=4:1</a:t>
            </a:r>
          </a:p>
          <a:p>
            <a:pPr marL="800100" lvl="1" indent="-342900">
              <a:buFont typeface="Wingdings" panose="05000000000000000000" pitchFamily="2" charset="2"/>
              <a:buChar char="§"/>
            </a:pPr>
            <a:r>
              <a:rPr lang="en-US" altLang="en-US" sz="2400" dirty="0">
                <a:cs typeface="Times New Roman" pitchFamily="18" charset="0"/>
              </a:rPr>
              <a:t>Sample solution : 15 or 30 </a:t>
            </a:r>
            <a:r>
              <a:rPr lang="en-US" altLang="en-US" sz="2400" dirty="0" err="1">
                <a:cs typeface="Times New Roman" pitchFamily="18" charset="0"/>
              </a:rPr>
              <a:t>ul</a:t>
            </a:r>
            <a:r>
              <a:rPr lang="en-US" altLang="en-US" sz="2400" dirty="0">
                <a:cs typeface="Times New Roman" pitchFamily="18" charset="0"/>
              </a:rPr>
              <a:t> depleted plasma digest ( in 0.1% FA) +105 or 90ul dH</a:t>
            </a:r>
            <a:r>
              <a:rPr lang="en-US" altLang="en-US" sz="2400" baseline="-25000" dirty="0">
                <a:cs typeface="Times New Roman" pitchFamily="18" charset="0"/>
              </a:rPr>
              <a:t>2</a:t>
            </a:r>
            <a:r>
              <a:rPr lang="en-US" altLang="en-US" sz="2400" dirty="0">
                <a:cs typeface="Times New Roman" pitchFamily="18" charset="0"/>
              </a:rPr>
              <a:t>O+ 480 </a:t>
            </a:r>
            <a:r>
              <a:rPr lang="en-US" altLang="en-US" sz="2400" dirty="0" err="1">
                <a:cs typeface="Times New Roman" pitchFamily="18" charset="0"/>
              </a:rPr>
              <a:t>ul</a:t>
            </a:r>
            <a:r>
              <a:rPr lang="en-US" altLang="en-US" sz="2400" dirty="0">
                <a:cs typeface="Times New Roman" pitchFamily="18" charset="0"/>
              </a:rPr>
              <a:t> stock solution (600ul)</a:t>
            </a:r>
            <a:endParaRPr lang="en-US" altLang="en-US" dirty="0">
              <a:cs typeface="Times New Roman" pitchFamily="18" charset="0"/>
            </a:endParaRPr>
          </a:p>
        </p:txBody>
      </p:sp>
      <p:cxnSp>
        <p:nvCxnSpPr>
          <p:cNvPr id="7" name="Straight Connector 6">
            <a:extLst>
              <a:ext uri="{FF2B5EF4-FFF2-40B4-BE49-F238E27FC236}">
                <a16:creationId xmlns:a16="http://schemas.microsoft.com/office/drawing/2014/main" id="{407F7F06-0906-4AB7-BE80-EDC2C7CC1587}"/>
              </a:ext>
            </a:extLst>
          </p:cNvPr>
          <p:cNvCxnSpPr/>
          <p:nvPr/>
        </p:nvCxnSpPr>
        <p:spPr bwMode="auto">
          <a:xfrm>
            <a:off x="0" y="835936"/>
            <a:ext cx="9144000" cy="0"/>
          </a:xfrm>
          <a:prstGeom prst="line">
            <a:avLst/>
          </a:prstGeom>
          <a:ln w="57150">
            <a:solidFill>
              <a:srgbClr val="0099FF"/>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8" name="Title 1">
            <a:extLst>
              <a:ext uri="{FF2B5EF4-FFF2-40B4-BE49-F238E27FC236}">
                <a16:creationId xmlns:a16="http://schemas.microsoft.com/office/drawing/2014/main" id="{DF22964D-F056-498E-970F-D432474EC323}"/>
              </a:ext>
            </a:extLst>
          </p:cNvPr>
          <p:cNvSpPr txBox="1">
            <a:spLocks/>
          </p:cNvSpPr>
          <p:nvPr/>
        </p:nvSpPr>
        <p:spPr>
          <a:xfrm>
            <a:off x="1075690" y="209574"/>
            <a:ext cx="5690870" cy="63383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200" b="1" dirty="0">
                <a:latin typeface="+mj-lt"/>
                <a:cs typeface="Times New Roman" pitchFamily="18" charset="0"/>
              </a:rPr>
              <a:t>OFFGEL Fractionation</a:t>
            </a:r>
          </a:p>
        </p:txBody>
      </p:sp>
      <p:sp>
        <p:nvSpPr>
          <p:cNvPr id="5" name="Slide Number Placeholder 4">
            <a:extLst>
              <a:ext uri="{FF2B5EF4-FFF2-40B4-BE49-F238E27FC236}">
                <a16:creationId xmlns:a16="http://schemas.microsoft.com/office/drawing/2014/main" id="{6A69BBC5-F37E-4841-8B9E-42F53EF87462}"/>
              </a:ext>
            </a:extLst>
          </p:cNvPr>
          <p:cNvSpPr>
            <a:spLocks noGrp="1"/>
          </p:cNvSpPr>
          <p:nvPr>
            <p:ph type="sldNum" sz="quarter" idx="12"/>
          </p:nvPr>
        </p:nvSpPr>
        <p:spPr/>
        <p:txBody>
          <a:bodyPr/>
          <a:lstStyle/>
          <a:p>
            <a:fld id="{CC8C9E0B-A6B3-4C62-A720-ECA663432674}" type="slidenum">
              <a:rPr lang="en-US" smtClean="0"/>
              <a:t>9</a:t>
            </a:fld>
            <a:endParaRPr lang="en-US"/>
          </a:p>
        </p:txBody>
      </p:sp>
    </p:spTree>
    <p:extLst>
      <p:ext uri="{BB962C8B-B14F-4D97-AF65-F5344CB8AC3E}">
        <p14:creationId xmlns:p14="http://schemas.microsoft.com/office/powerpoint/2010/main" val="171925666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9289</TotalTime>
  <Words>5167</Words>
  <Application>Microsoft Office PowerPoint</Application>
  <PresentationFormat>On-screen Show (4:3)</PresentationFormat>
  <Paragraphs>888</Paragraphs>
  <Slides>38</Slides>
  <Notes>36</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38</vt:i4>
      </vt:variant>
    </vt:vector>
  </HeadingPairs>
  <TitlesOfParts>
    <vt:vector size="48" baseType="lpstr">
      <vt:lpstr>Arial</vt:lpstr>
      <vt:lpstr>Calibri</vt:lpstr>
      <vt:lpstr>Calibri Light</vt:lpstr>
      <vt:lpstr>Century Gothic</vt:lpstr>
      <vt:lpstr>Roboto</vt:lpstr>
      <vt:lpstr>Times New Roman</vt:lpstr>
      <vt:lpstr>Wingdings</vt:lpstr>
      <vt:lpstr>Office Theme</vt:lpstr>
      <vt:lpstr>Image</vt:lpstr>
      <vt:lpstr>Photoshop.Image.6</vt:lpstr>
      <vt:lpstr>LC-MS for proteins/peptides identification and quantification</vt:lpstr>
      <vt:lpstr>Applications of high-resolution/high-mass accuracy LC-MS/MS for proteins/peptides</vt:lpstr>
      <vt:lpstr>PowerPoint Presentation</vt:lpstr>
      <vt:lpstr>Case 1: strategies for in-depth analysis of plasma proteome</vt:lpstr>
      <vt:lpstr>PowerPoint Presentation</vt:lpstr>
      <vt:lpstr>PowerPoint Presentation</vt:lpstr>
      <vt:lpstr>SDS-PAGE separation and In-Gel digestion</vt:lpstr>
      <vt:lpstr>In solution digestion</vt:lpstr>
      <vt:lpstr>PowerPoint Presentation</vt:lpstr>
      <vt:lpstr>PowerPoint Presentation</vt:lpstr>
      <vt:lpstr>PowerPoint Presentation</vt:lpstr>
      <vt:lpstr>PowerPoint Presentation</vt:lpstr>
      <vt:lpstr>Data Analysis</vt:lpstr>
      <vt:lpstr>PowerPoint Presentation</vt:lpstr>
      <vt:lpstr>PowerPoint Presentation</vt:lpstr>
      <vt:lpstr>PowerPoint Presentation</vt:lpstr>
      <vt:lpstr>PowerPoint Presentation</vt:lpstr>
      <vt:lpstr>PowerPoint Presentation</vt:lpstr>
      <vt:lpstr>Case 2: Development of MRM assay for kidney injury biomarkers using stable isotope labeled peptide standards </vt:lpstr>
      <vt:lpstr>MRM assay development and sample preparation</vt:lpstr>
      <vt:lpstr>nanoLC-MRM and data analysis</vt:lpstr>
      <vt:lpstr>CE and cone voltage optimization</vt:lpstr>
      <vt:lpstr>Schedule MRM to optimize dwell time and data points</vt:lpstr>
      <vt:lpstr>PowerPoint Presentation</vt:lpstr>
      <vt:lpstr>PowerPoint Presentation</vt:lpstr>
      <vt:lpstr>PowerPoint Presentation</vt:lpstr>
      <vt:lpstr>PowerPoint Presentation</vt:lpstr>
      <vt:lpstr>Case 3: dimethyl labeling for doxorubicin induce cardiac toxicity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Cao, Zhijun</dc:creator>
  <cp:lastModifiedBy>Cao, Zhijun</cp:lastModifiedBy>
  <cp:revision>277</cp:revision>
  <cp:lastPrinted>2021-09-23T04:18:39Z</cp:lastPrinted>
  <dcterms:created xsi:type="dcterms:W3CDTF">2021-09-16T16:07:27Z</dcterms:created>
  <dcterms:modified xsi:type="dcterms:W3CDTF">2021-10-21T20:38:22Z</dcterms:modified>
</cp:coreProperties>
</file>